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2"/>
  </p:notesMasterIdLst>
  <p:sldIdLst>
    <p:sldId id="256" r:id="rId2"/>
    <p:sldId id="257" r:id="rId3"/>
    <p:sldId id="355" r:id="rId4"/>
    <p:sldId id="356" r:id="rId5"/>
    <p:sldId id="353" r:id="rId6"/>
    <p:sldId id="354" r:id="rId7"/>
    <p:sldId id="360" r:id="rId8"/>
    <p:sldId id="361" r:id="rId9"/>
    <p:sldId id="258" r:id="rId10"/>
    <p:sldId id="357" r:id="rId11"/>
    <p:sldId id="358" r:id="rId12"/>
    <p:sldId id="362" r:id="rId13"/>
    <p:sldId id="363" r:id="rId14"/>
    <p:sldId id="359" r:id="rId15"/>
    <p:sldId id="260" r:id="rId16"/>
    <p:sldId id="364" r:id="rId17"/>
    <p:sldId id="365" r:id="rId18"/>
    <p:sldId id="366" r:id="rId19"/>
    <p:sldId id="367" r:id="rId20"/>
    <p:sldId id="368" r:id="rId21"/>
    <p:sldId id="369" r:id="rId22"/>
    <p:sldId id="261" r:id="rId23"/>
    <p:sldId id="259" r:id="rId24"/>
    <p:sldId id="370" r:id="rId25"/>
    <p:sldId id="262" r:id="rId26"/>
    <p:sldId id="371" r:id="rId27"/>
    <p:sldId id="372" r:id="rId28"/>
    <p:sldId id="373" r:id="rId29"/>
    <p:sldId id="375" r:id="rId30"/>
    <p:sldId id="376" r:id="rId31"/>
    <p:sldId id="271" r:id="rId32"/>
    <p:sldId id="272" r:id="rId33"/>
    <p:sldId id="273" r:id="rId34"/>
    <p:sldId id="274" r:id="rId35"/>
    <p:sldId id="275" r:id="rId36"/>
    <p:sldId id="378" r:id="rId37"/>
    <p:sldId id="377" r:id="rId38"/>
    <p:sldId id="380" r:id="rId39"/>
    <p:sldId id="276" r:id="rId40"/>
    <p:sldId id="379" r:id="rId41"/>
    <p:sldId id="381" r:id="rId42"/>
    <p:sldId id="382" r:id="rId43"/>
    <p:sldId id="374" r:id="rId44"/>
    <p:sldId id="416" r:id="rId45"/>
    <p:sldId id="417" r:id="rId46"/>
    <p:sldId id="383" r:id="rId47"/>
    <p:sldId id="384" r:id="rId48"/>
    <p:sldId id="408" r:id="rId49"/>
    <p:sldId id="385" r:id="rId50"/>
    <p:sldId id="386" r:id="rId51"/>
    <p:sldId id="387" r:id="rId52"/>
    <p:sldId id="388" r:id="rId53"/>
    <p:sldId id="390" r:id="rId54"/>
    <p:sldId id="391" r:id="rId55"/>
    <p:sldId id="392" r:id="rId56"/>
    <p:sldId id="389" r:id="rId57"/>
    <p:sldId id="393" r:id="rId58"/>
    <p:sldId id="394" r:id="rId59"/>
    <p:sldId id="396" r:id="rId60"/>
    <p:sldId id="398" r:id="rId61"/>
    <p:sldId id="399" r:id="rId62"/>
    <p:sldId id="400" r:id="rId63"/>
    <p:sldId id="401" r:id="rId64"/>
    <p:sldId id="402" r:id="rId65"/>
    <p:sldId id="404" r:id="rId66"/>
    <p:sldId id="395" r:id="rId67"/>
    <p:sldId id="284" r:id="rId68"/>
    <p:sldId id="409" r:id="rId69"/>
    <p:sldId id="412" r:id="rId70"/>
    <p:sldId id="413" r:id="rId71"/>
    <p:sldId id="414" r:id="rId72"/>
    <p:sldId id="415" r:id="rId73"/>
    <p:sldId id="270" r:id="rId74"/>
    <p:sldId id="406" r:id="rId75"/>
    <p:sldId id="411" r:id="rId76"/>
    <p:sldId id="263" r:id="rId77"/>
    <p:sldId id="264" r:id="rId78"/>
    <p:sldId id="265" r:id="rId79"/>
    <p:sldId id="266" r:id="rId80"/>
    <p:sldId id="267" r:id="rId81"/>
    <p:sldId id="268" r:id="rId82"/>
    <p:sldId id="269" r:id="rId83"/>
    <p:sldId id="277" r:id="rId84"/>
    <p:sldId id="410" r:id="rId85"/>
    <p:sldId id="289" r:id="rId86"/>
    <p:sldId id="290" r:id="rId87"/>
    <p:sldId id="291" r:id="rId88"/>
    <p:sldId id="292" r:id="rId89"/>
    <p:sldId id="293" r:id="rId90"/>
    <p:sldId id="407" r:id="rId91"/>
    <p:sldId id="294" r:id="rId92"/>
    <p:sldId id="296" r:id="rId93"/>
    <p:sldId id="297" r:id="rId94"/>
    <p:sldId id="298" r:id="rId95"/>
    <p:sldId id="422" r:id="rId96"/>
    <p:sldId id="300" r:id="rId97"/>
    <p:sldId id="423" r:id="rId98"/>
    <p:sldId id="303" r:id="rId99"/>
    <p:sldId id="301" r:id="rId100"/>
    <p:sldId id="302" r:id="rId101"/>
    <p:sldId id="418" r:id="rId102"/>
    <p:sldId id="419" r:id="rId103"/>
    <p:sldId id="304" r:id="rId104"/>
    <p:sldId id="420" r:id="rId105"/>
    <p:sldId id="421" r:id="rId106"/>
    <p:sldId id="305" r:id="rId107"/>
    <p:sldId id="307" r:id="rId108"/>
    <p:sldId id="308" r:id="rId109"/>
    <p:sldId id="446" r:id="rId110"/>
    <p:sldId id="424" r:id="rId111"/>
    <p:sldId id="447" r:id="rId112"/>
    <p:sldId id="448" r:id="rId113"/>
    <p:sldId id="449" r:id="rId114"/>
    <p:sldId id="309" r:id="rId115"/>
    <p:sldId id="425" r:id="rId116"/>
    <p:sldId id="426" r:id="rId117"/>
    <p:sldId id="427" r:id="rId118"/>
    <p:sldId id="310" r:id="rId119"/>
    <p:sldId id="311" r:id="rId120"/>
    <p:sldId id="312" r:id="rId121"/>
    <p:sldId id="313" r:id="rId122"/>
    <p:sldId id="428" r:id="rId123"/>
    <p:sldId id="429" r:id="rId124"/>
    <p:sldId id="430" r:id="rId125"/>
    <p:sldId id="317" r:id="rId126"/>
    <p:sldId id="318" r:id="rId127"/>
    <p:sldId id="319" r:id="rId128"/>
    <p:sldId id="320" r:id="rId129"/>
    <p:sldId id="321" r:id="rId130"/>
    <p:sldId id="322" r:id="rId131"/>
    <p:sldId id="431" r:id="rId132"/>
    <p:sldId id="432" r:id="rId133"/>
    <p:sldId id="433" r:id="rId134"/>
    <p:sldId id="434" r:id="rId135"/>
    <p:sldId id="436" r:id="rId136"/>
    <p:sldId id="435" r:id="rId137"/>
    <p:sldId id="323" r:id="rId138"/>
    <p:sldId id="437" r:id="rId139"/>
    <p:sldId id="324" r:id="rId140"/>
    <p:sldId id="438" r:id="rId141"/>
    <p:sldId id="439" r:id="rId142"/>
    <p:sldId id="440" r:id="rId143"/>
    <p:sldId id="441" r:id="rId144"/>
    <p:sldId id="442" r:id="rId145"/>
    <p:sldId id="443" r:id="rId146"/>
    <p:sldId id="444" r:id="rId147"/>
    <p:sldId id="336" r:id="rId148"/>
    <p:sldId id="337" r:id="rId149"/>
    <p:sldId id="338" r:id="rId150"/>
    <p:sldId id="352" r:id="rId1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215" autoAdjust="0"/>
  </p:normalViewPr>
  <p:slideViewPr>
    <p:cSldViewPr snapToGrid="0">
      <p:cViewPr varScale="1">
        <p:scale>
          <a:sx n="59" d="100"/>
          <a:sy n="59" d="100"/>
        </p:scale>
        <p:origin x="115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F5DBFC-45EB-4278-9165-ACD32F720353}" type="datetimeFigureOut">
              <a:rPr lang="en-US" smtClean="0"/>
              <a:t>5/20/2023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32D663-3EA8-4298-84A1-9353313D17D0}" type="slidenum">
              <a:rPr lang="en-US" smtClean="0"/>
              <a:t>‹#›</a:t>
            </a:fld>
            <a:endParaRPr lang="en-US"/>
          </a:p>
        </p:txBody>
      </p:sp>
    </p:spTree>
    <p:extLst>
      <p:ext uri="{BB962C8B-B14F-4D97-AF65-F5344CB8AC3E}">
        <p14:creationId xmlns:p14="http://schemas.microsoft.com/office/powerpoint/2010/main" val="654472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next.amboss.com/us/article/Ho0KWS#Z278f4eb1d391588ddfc8f8ef77e9d893" TargetMode="External"/><Relationship Id="rId7" Type="http://schemas.openxmlformats.org/officeDocument/2006/relationships/hyperlink" Target="https://next.amboss.com/us/article/E6085S#Zb17b60c3521a34527a4c49d7173e4fa4" TargetMode="External"/><Relationship Id="rId2" Type="http://schemas.openxmlformats.org/officeDocument/2006/relationships/slide" Target="../slides/slide69.xml"/><Relationship Id="rId1" Type="http://schemas.openxmlformats.org/officeDocument/2006/relationships/notesMaster" Target="../notesMasters/notesMaster1.xml"/><Relationship Id="rId6" Type="http://schemas.openxmlformats.org/officeDocument/2006/relationships/hyperlink" Target="https://next.amboss.com/us/article/vK0ARS#Z7b51904467f038d6e9c75fd35f9ae3ce" TargetMode="External"/><Relationship Id="rId5" Type="http://schemas.openxmlformats.org/officeDocument/2006/relationships/hyperlink" Target="https://next.amboss.com/us/article/tR0XKf#Zb1add780aa11ae45ecd515d8aada4292" TargetMode="External"/><Relationship Id="rId4" Type="http://schemas.openxmlformats.org/officeDocument/2006/relationships/hyperlink" Target="https://next.amboss.com/us/article/T3063f#Z614665fe523af7333fad58e1e2ab8f0f"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Collagen synthesis</a:t>
            </a:r>
          </a:p>
          <a:p>
            <a:r>
              <a:rPr lang="en-US" sz="1200" b="0" i="0" kern="1200" dirty="0">
                <a:solidFill>
                  <a:schemeClr val="tx1"/>
                </a:solidFill>
                <a:effectLst/>
                <a:latin typeface="+mn-lt"/>
                <a:ea typeface="+mn-ea"/>
                <a:cs typeface="+mn-cs"/>
              </a:rPr>
              <a:t>Collagen biosynthesis starts with the translation (1) at the rough ER, during which the polypeptide chain of the collagens is modified (Hydroxylation, 2). For attaching the OH groups, vitamin C is necessary as a cofactor for </a:t>
            </a:r>
            <a:r>
              <a:rPr lang="en-US" sz="1200" b="0" i="0" kern="1200" dirty="0" err="1">
                <a:solidFill>
                  <a:schemeClr val="tx1"/>
                </a:solidFill>
                <a:effectLst/>
                <a:latin typeface="+mn-lt"/>
                <a:ea typeface="+mn-ea"/>
                <a:cs typeface="+mn-cs"/>
              </a:rPr>
              <a:t>lysyl</a:t>
            </a:r>
            <a:r>
              <a:rPr lang="en-US" sz="1200" b="0" i="0" kern="1200" dirty="0">
                <a:solidFill>
                  <a:schemeClr val="tx1"/>
                </a:solidFill>
                <a:effectLst/>
                <a:latin typeface="+mn-lt"/>
                <a:ea typeface="+mn-ea"/>
                <a:cs typeface="+mn-cs"/>
              </a:rPr>
              <a:t> hydroxylase and prolyl hydroxylase. Next, by attaching sugar molecules, hydroxylysine residues are glycosylated (3). Three procollagen chains form a triple helix (4). These very large molecules are enclosed in vesicles, transported to the cell membrane via the Golgi apparatus and secreted via exocytosis in the extracellular space (5). At this stage, the collagen triple helix is further processed: The </a:t>
            </a:r>
            <a:r>
              <a:rPr lang="en-US" sz="1200" b="0" i="0" kern="1200" dirty="0" err="1">
                <a:solidFill>
                  <a:schemeClr val="tx1"/>
                </a:solidFill>
                <a:effectLst/>
                <a:latin typeface="+mn-lt"/>
                <a:ea typeface="+mn-ea"/>
                <a:cs typeface="+mn-cs"/>
              </a:rPr>
              <a:t>propeptides</a:t>
            </a:r>
            <a:r>
              <a:rPr lang="en-US" sz="1200" b="0" i="0" kern="1200" dirty="0">
                <a:solidFill>
                  <a:schemeClr val="tx1"/>
                </a:solidFill>
                <a:effectLst/>
                <a:latin typeface="+mn-lt"/>
                <a:ea typeface="+mn-ea"/>
                <a:cs typeface="+mn-cs"/>
              </a:rPr>
              <a:t> at the end of the collagen </a:t>
            </a:r>
            <a:r>
              <a:rPr lang="en-US" sz="1200" b="0" i="0" kern="1200" dirty="0" err="1">
                <a:solidFill>
                  <a:schemeClr val="tx1"/>
                </a:solidFill>
                <a:effectLst/>
                <a:latin typeface="+mn-lt"/>
                <a:ea typeface="+mn-ea"/>
                <a:cs typeface="+mn-cs"/>
              </a:rPr>
              <a:t>propeptide</a:t>
            </a:r>
            <a:r>
              <a:rPr lang="en-US" sz="1200" b="0" i="0" kern="1200" dirty="0">
                <a:solidFill>
                  <a:schemeClr val="tx1"/>
                </a:solidFill>
                <a:effectLst/>
                <a:latin typeface="+mn-lt"/>
                <a:ea typeface="+mn-ea"/>
                <a:cs typeface="+mn-cs"/>
              </a:rPr>
              <a:t> chains are split off (6). Next, the formed tropocollagens are cross-linked to fibrils (</a:t>
            </a:r>
            <a:r>
              <a:rPr lang="en-US" sz="1200" b="0" i="0" kern="1200" dirty="0" err="1">
                <a:solidFill>
                  <a:schemeClr val="tx1"/>
                </a:solidFill>
                <a:effectLst/>
                <a:latin typeface="+mn-lt"/>
                <a:ea typeface="+mn-ea"/>
                <a:cs typeface="+mn-cs"/>
              </a:rPr>
              <a:t>fibrillogenesis</a:t>
            </a:r>
            <a:r>
              <a:rPr lang="en-US" sz="1200" b="0" i="0" kern="1200" dirty="0">
                <a:solidFill>
                  <a:schemeClr val="tx1"/>
                </a:solidFill>
                <a:effectLst/>
                <a:latin typeface="+mn-lt"/>
                <a:ea typeface="+mn-ea"/>
                <a:cs typeface="+mn-cs"/>
              </a:rPr>
              <a:t>, 7). In the extracellular space, several of these fibrils form collagen fibers (8).</a:t>
            </a:r>
          </a:p>
          <a:p>
            <a:r>
              <a:rPr lang="en-US" sz="1200" b="0" i="0" kern="1200" dirty="0">
                <a:solidFill>
                  <a:schemeClr val="tx1"/>
                </a:solidFill>
                <a:effectLst/>
                <a:latin typeface="+mn-lt"/>
                <a:ea typeface="+mn-ea"/>
                <a:cs typeface="+mn-cs"/>
              </a:rPr>
              <a:t>Various conditions are the result of defective collagen synthesis. </a:t>
            </a:r>
          </a:p>
          <a:p>
            <a:r>
              <a:rPr lang="en-US" sz="1200" b="0" i="0" kern="1200" dirty="0">
                <a:solidFill>
                  <a:schemeClr val="tx1"/>
                </a:solidFill>
                <a:effectLst/>
                <a:latin typeface="+mn-lt"/>
                <a:ea typeface="+mn-ea"/>
                <a:cs typeface="+mn-cs"/>
              </a:rPr>
              <a:t>Examples can be found in the overlay.</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6</a:t>
            </a:fld>
            <a:endParaRPr lang="en-US"/>
          </a:p>
        </p:txBody>
      </p:sp>
    </p:spTree>
    <p:extLst>
      <p:ext uri="{BB962C8B-B14F-4D97-AF65-F5344CB8AC3E}">
        <p14:creationId xmlns:p14="http://schemas.microsoft.com/office/powerpoint/2010/main" val="27661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Skeletal deformities in osteogenesis imperfecta</a:t>
            </a:r>
          </a:p>
          <a:p>
            <a:pPr algn="l"/>
            <a:r>
              <a:rPr lang="en-US" b="0" i="0" dirty="0">
                <a:solidFill>
                  <a:srgbClr val="FFFFFF"/>
                </a:solidFill>
                <a:effectLst/>
                <a:latin typeface="Lato"/>
              </a:rPr>
              <a:t>Left: X-ray whole body (AP view); right: X-ray right arm (AP view) of a 3-year-old boy</a:t>
            </a:r>
          </a:p>
          <a:p>
            <a:pPr algn="l"/>
            <a:r>
              <a:rPr lang="en-US" b="0" i="0" dirty="0">
                <a:solidFill>
                  <a:srgbClr val="FFFFFF"/>
                </a:solidFill>
                <a:effectLst/>
                <a:latin typeface="Lato"/>
              </a:rPr>
              <a:t>Osteoporosis is accompanied by severe deformities of the appendicular (examples indicated by green overlay) and axial skeleton (examples indicated by red overlay on left image). Multiple old fractures (red arrows) are associated with callus formation and sclerosis. There is severe limb bowing and foreshortening.</a:t>
            </a:r>
          </a:p>
          <a:p>
            <a:pPr algn="l"/>
            <a:r>
              <a:rPr lang="en-US" b="0" i="0" dirty="0">
                <a:solidFill>
                  <a:srgbClr val="FFFFFF"/>
                </a:solidFill>
                <a:effectLst/>
                <a:latin typeface="Lato"/>
              </a:rPr>
              <a:t>The findings are consistent with osteogenesis imperfecta.</a:t>
            </a:r>
          </a:p>
          <a:p>
            <a:pPr algn="l"/>
            <a:r>
              <a:rPr lang="en-US" b="0" i="0" dirty="0">
                <a:solidFill>
                  <a:srgbClr val="FFFFFF"/>
                </a:solidFill>
                <a:effectLst/>
                <a:latin typeface="Lato"/>
              </a:rPr>
              <a:t>H: humerus; R: radius; U: ulna</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13</a:t>
            </a:fld>
            <a:endParaRPr lang="en-US"/>
          </a:p>
        </p:txBody>
      </p:sp>
    </p:spTree>
    <p:extLst>
      <p:ext uri="{BB962C8B-B14F-4D97-AF65-F5344CB8AC3E}">
        <p14:creationId xmlns:p14="http://schemas.microsoft.com/office/powerpoint/2010/main" val="3730079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364149"/>
                </a:solidFill>
                <a:effectLst/>
                <a:latin typeface="Lato"/>
              </a:rPr>
              <a:t>Gain-of-function mutation</a:t>
            </a:r>
          </a:p>
          <a:p>
            <a:pPr algn="l"/>
            <a:r>
              <a:rPr lang="en-US" b="0" i="1" dirty="0">
                <a:solidFill>
                  <a:srgbClr val="364149"/>
                </a:solidFill>
                <a:effectLst/>
                <a:latin typeface="Lato"/>
              </a:rPr>
              <a:t>Activating mutation</a:t>
            </a:r>
          </a:p>
          <a:p>
            <a:pPr algn="l"/>
            <a:r>
              <a:rPr lang="en-US" b="0" i="0" dirty="0">
                <a:solidFill>
                  <a:srgbClr val="4C5B66"/>
                </a:solidFill>
                <a:effectLst/>
                <a:latin typeface="Lato"/>
              </a:rPr>
              <a:t>A mutation in a gene that results in increased function of that gene. Converts proto-oncogenes into oncogenes.</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16</a:t>
            </a:fld>
            <a:endParaRPr lang="en-US"/>
          </a:p>
        </p:txBody>
      </p:sp>
    </p:spTree>
    <p:extLst>
      <p:ext uri="{BB962C8B-B14F-4D97-AF65-F5344CB8AC3E}">
        <p14:creationId xmlns:p14="http://schemas.microsoft.com/office/powerpoint/2010/main" val="3683855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Short stature and prominent lumbar lordosis can be seen in this 11-year-old patient.</a:t>
            </a:r>
          </a:p>
          <a:p>
            <a:pPr algn="l"/>
            <a:r>
              <a:rPr lang="en-US" b="0" i="0" dirty="0">
                <a:solidFill>
                  <a:srgbClr val="FFFFFF"/>
                </a:solidFill>
                <a:effectLst/>
                <a:latin typeface="Lato"/>
              </a:rPr>
              <a:t>This is the characteristic appearance of achondroplasia.</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18</a:t>
            </a:fld>
            <a:endParaRPr lang="en-US"/>
          </a:p>
        </p:txBody>
      </p:sp>
    </p:spTree>
    <p:extLst>
      <p:ext uri="{BB962C8B-B14F-4D97-AF65-F5344CB8AC3E}">
        <p14:creationId xmlns:p14="http://schemas.microsoft.com/office/powerpoint/2010/main" val="2624760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Achondroplasia</a:t>
            </a:r>
          </a:p>
          <a:p>
            <a:pPr algn="l"/>
            <a:r>
              <a:rPr lang="en-US" b="0" i="0" dirty="0">
                <a:solidFill>
                  <a:srgbClr val="FFFFFF"/>
                </a:solidFill>
                <a:effectLst/>
                <a:latin typeface="Lato"/>
              </a:rPr>
              <a:t>X-ray thoracic and lumbar spine (lateral view)</a:t>
            </a:r>
          </a:p>
          <a:p>
            <a:pPr algn="l"/>
            <a:r>
              <a:rPr lang="en-US" b="0" i="0" dirty="0">
                <a:solidFill>
                  <a:srgbClr val="FFFFFF"/>
                </a:solidFill>
                <a:effectLst/>
                <a:latin typeface="Lato"/>
              </a:rPr>
              <a:t>There is accentuation of thoracic kyphosis and lumbar lordosis (green line). Vertebral body heights are reduced (examples indicated by red outlines), and intervertebral disc spaces are widened (examples indicated by arrows). Several vertebrae show anterior wedging (example indicated by black arrowhead) and posterior scalloping (example indicated by white arrowhead).</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20</a:t>
            </a:fld>
            <a:endParaRPr lang="en-US"/>
          </a:p>
        </p:txBody>
      </p:sp>
    </p:spTree>
    <p:extLst>
      <p:ext uri="{BB962C8B-B14F-4D97-AF65-F5344CB8AC3E}">
        <p14:creationId xmlns:p14="http://schemas.microsoft.com/office/powerpoint/2010/main" val="3000975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Trident Hand</a:t>
            </a:r>
          </a:p>
        </p:txBody>
      </p:sp>
      <p:sp>
        <p:nvSpPr>
          <p:cNvPr id="4" name="Slide Number Placeholder 3"/>
          <p:cNvSpPr>
            <a:spLocks noGrp="1"/>
          </p:cNvSpPr>
          <p:nvPr>
            <p:ph type="sldNum" sz="quarter" idx="5"/>
          </p:nvPr>
        </p:nvSpPr>
        <p:spPr/>
        <p:txBody>
          <a:bodyPr/>
          <a:lstStyle/>
          <a:p>
            <a:fld id="{0E32D663-3EA8-4298-84A1-9353313D17D0}" type="slidenum">
              <a:rPr lang="en-US" smtClean="0"/>
              <a:t>21</a:t>
            </a:fld>
            <a:endParaRPr lang="en-US"/>
          </a:p>
        </p:txBody>
      </p:sp>
    </p:spTree>
    <p:extLst>
      <p:ext uri="{BB962C8B-B14F-4D97-AF65-F5344CB8AC3E}">
        <p14:creationId xmlns:p14="http://schemas.microsoft.com/office/powerpoint/2010/main" val="2738858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Osteopetrosis</a:t>
            </a:r>
          </a:p>
          <a:p>
            <a:pPr algn="l"/>
            <a:r>
              <a:rPr lang="en-US" b="0" i="0" dirty="0">
                <a:solidFill>
                  <a:srgbClr val="FFFFFF"/>
                </a:solidFill>
                <a:effectLst/>
                <a:latin typeface="Lato"/>
              </a:rPr>
              <a:t>X-ray of the thoracic and lumbar spine (AP and lateral view)</a:t>
            </a:r>
          </a:p>
          <a:p>
            <a:pPr algn="l"/>
            <a:r>
              <a:rPr lang="en-US" b="0" i="0" dirty="0">
                <a:solidFill>
                  <a:srgbClr val="FFFFFF"/>
                </a:solidFill>
                <a:effectLst/>
                <a:latin typeface="Lato"/>
              </a:rPr>
              <a:t>Broad, linear sclerotic lesions of the inferior and superior endplates (box 1, highlighted with green overlay in box 3). Normal findings are shown in boxes 2 and 4. This finding is sometimes referred to as “sandwich vertebral body.”</a:t>
            </a:r>
          </a:p>
          <a:p>
            <a:pPr algn="l"/>
            <a:r>
              <a:rPr lang="en-US" b="0" i="0" dirty="0">
                <a:solidFill>
                  <a:srgbClr val="FFFFFF"/>
                </a:solidFill>
                <a:effectLst/>
                <a:latin typeface="Lato"/>
              </a:rPr>
              <a:t>Diagnosis: autosomal-dominant osteopetrosis</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28</a:t>
            </a:fld>
            <a:endParaRPr lang="en-US"/>
          </a:p>
        </p:txBody>
      </p:sp>
    </p:spTree>
    <p:extLst>
      <p:ext uri="{BB962C8B-B14F-4D97-AF65-F5344CB8AC3E}">
        <p14:creationId xmlns:p14="http://schemas.microsoft.com/office/powerpoint/2010/main" val="2694279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Biosynthesis of vitamin D</a:t>
            </a:r>
          </a:p>
          <a:p>
            <a:pPr algn="l"/>
            <a:r>
              <a:rPr lang="en-US" b="0" i="0" dirty="0">
                <a:solidFill>
                  <a:srgbClr val="FFFFFF"/>
                </a:solidFill>
                <a:effectLst/>
                <a:latin typeface="Lato"/>
              </a:rPr>
              <a:t>Vitamin D</a:t>
            </a:r>
            <a:r>
              <a:rPr lang="en-US" b="0" i="0" baseline="-25000" dirty="0">
                <a:solidFill>
                  <a:srgbClr val="FFFFFF"/>
                </a:solidFill>
                <a:effectLst/>
                <a:latin typeface="Lato"/>
              </a:rPr>
              <a:t>3</a:t>
            </a:r>
            <a:r>
              <a:rPr lang="en-US" b="0" i="0" dirty="0">
                <a:solidFill>
                  <a:srgbClr val="FFFFFF"/>
                </a:solidFill>
                <a:effectLst/>
                <a:latin typeface="Lato"/>
              </a:rPr>
              <a:t> (cholecalciferol) is mainly synthesized in the body, but it can also be taken up with food and supplements.</a:t>
            </a:r>
          </a:p>
          <a:p>
            <a:pPr algn="l"/>
            <a:r>
              <a:rPr lang="en-US" b="0" i="0" dirty="0">
                <a:solidFill>
                  <a:srgbClr val="FFFFFF"/>
                </a:solidFill>
                <a:effectLst/>
                <a:latin typeface="Lato"/>
              </a:rPr>
              <a:t>Endogenous vitamin D synthesis involves a series of steps:</a:t>
            </a:r>
            <a:br>
              <a:rPr lang="en-US" b="0" i="0" dirty="0">
                <a:solidFill>
                  <a:srgbClr val="FFFFFF"/>
                </a:solidFill>
                <a:effectLst/>
                <a:latin typeface="Lato"/>
              </a:rPr>
            </a:br>
            <a:r>
              <a:rPr lang="en-US" b="0" i="0" dirty="0">
                <a:solidFill>
                  <a:srgbClr val="FFFFFF"/>
                </a:solidFill>
                <a:effectLst/>
                <a:latin typeface="Lato"/>
              </a:rPr>
              <a:t>1. provitamin D</a:t>
            </a:r>
            <a:r>
              <a:rPr lang="en-US" b="0" i="0" baseline="-25000" dirty="0">
                <a:solidFill>
                  <a:srgbClr val="FFFFFF"/>
                </a:solidFill>
                <a:effectLst/>
                <a:latin typeface="Lato"/>
              </a:rPr>
              <a:t>3</a:t>
            </a:r>
            <a:r>
              <a:rPr lang="en-US" b="0" i="0" dirty="0">
                <a:solidFill>
                  <a:srgbClr val="FFFFFF"/>
                </a:solidFill>
                <a:effectLst/>
                <a:latin typeface="Lato"/>
              </a:rPr>
              <a:t> (7-dehydrocholesterol) is synthesized from cholesterol in the liver and the skin.</a:t>
            </a:r>
            <a:br>
              <a:rPr lang="en-US" b="0" i="0" dirty="0">
                <a:solidFill>
                  <a:srgbClr val="FFFFFF"/>
                </a:solidFill>
                <a:effectLst/>
                <a:latin typeface="Lato"/>
              </a:rPr>
            </a:br>
            <a:r>
              <a:rPr lang="en-US" b="0" i="0" dirty="0">
                <a:solidFill>
                  <a:srgbClr val="FFFFFF"/>
                </a:solidFill>
                <a:effectLst/>
                <a:latin typeface="Lato"/>
              </a:rPr>
              <a:t>2. provitamin D</a:t>
            </a:r>
            <a:r>
              <a:rPr lang="en-US" b="0" i="0" baseline="-25000" dirty="0">
                <a:solidFill>
                  <a:srgbClr val="FFFFFF"/>
                </a:solidFill>
                <a:effectLst/>
                <a:latin typeface="Lato"/>
              </a:rPr>
              <a:t>3</a:t>
            </a:r>
            <a:r>
              <a:rPr lang="en-US" b="0" i="0" dirty="0">
                <a:solidFill>
                  <a:srgbClr val="FFFFFF"/>
                </a:solidFill>
                <a:effectLst/>
                <a:latin typeface="Lato"/>
              </a:rPr>
              <a:t> is converted in the skin with the help of UV radiation to vitamin D</a:t>
            </a:r>
            <a:r>
              <a:rPr lang="en-US" b="0" i="0" baseline="-25000" dirty="0">
                <a:solidFill>
                  <a:srgbClr val="FFFFFF"/>
                </a:solidFill>
                <a:effectLst/>
                <a:latin typeface="Lato"/>
              </a:rPr>
              <a:t>3</a:t>
            </a:r>
            <a:r>
              <a:rPr lang="en-US" b="0" i="0" dirty="0">
                <a:solidFill>
                  <a:srgbClr val="FFFFFF"/>
                </a:solidFill>
                <a:effectLst/>
                <a:latin typeface="Lato"/>
              </a:rPr>
              <a:t>.</a:t>
            </a:r>
            <a:br>
              <a:rPr lang="en-US" b="0" i="0" dirty="0">
                <a:solidFill>
                  <a:srgbClr val="FFFFFF"/>
                </a:solidFill>
                <a:effectLst/>
                <a:latin typeface="Lato"/>
              </a:rPr>
            </a:br>
            <a:r>
              <a:rPr lang="en-US" b="0" i="0" dirty="0">
                <a:solidFill>
                  <a:srgbClr val="FFFFFF"/>
                </a:solidFill>
                <a:effectLst/>
                <a:latin typeface="Lato"/>
              </a:rPr>
              <a:t>3. Vitamin D</a:t>
            </a:r>
            <a:r>
              <a:rPr lang="en-US" b="0" i="0" baseline="-25000" dirty="0">
                <a:solidFill>
                  <a:srgbClr val="FFFFFF"/>
                </a:solidFill>
                <a:effectLst/>
                <a:latin typeface="Lato"/>
              </a:rPr>
              <a:t>3 </a:t>
            </a:r>
            <a:r>
              <a:rPr lang="en-US" b="0" i="0" dirty="0">
                <a:solidFill>
                  <a:srgbClr val="FFFFFF"/>
                </a:solidFill>
                <a:effectLst/>
                <a:latin typeface="Lato"/>
              </a:rPr>
              <a:t>is hydroxylated to </a:t>
            </a:r>
            <a:r>
              <a:rPr lang="en-US" b="0" i="0" dirty="0" err="1">
                <a:solidFill>
                  <a:srgbClr val="FFFFFF"/>
                </a:solidFill>
                <a:effectLst/>
                <a:latin typeface="Lato"/>
              </a:rPr>
              <a:t>calcidiol</a:t>
            </a:r>
            <a:r>
              <a:rPr lang="en-US" b="0" i="0" dirty="0">
                <a:solidFill>
                  <a:srgbClr val="FFFFFF"/>
                </a:solidFill>
                <a:effectLst/>
                <a:latin typeface="Lato"/>
              </a:rPr>
              <a:t> (25-hydroxycholecalciferol) in the liver (by the enzyme 25-hydroxylase)</a:t>
            </a:r>
            <a:br>
              <a:rPr lang="en-US" b="0" i="0" dirty="0">
                <a:solidFill>
                  <a:srgbClr val="FFFFFF"/>
                </a:solidFill>
                <a:effectLst/>
                <a:latin typeface="Lato"/>
              </a:rPr>
            </a:br>
            <a:r>
              <a:rPr lang="en-US" b="0" i="0" dirty="0">
                <a:solidFill>
                  <a:srgbClr val="FFFFFF"/>
                </a:solidFill>
                <a:effectLst/>
                <a:latin typeface="Lato"/>
              </a:rPr>
              <a:t>4. Vitamin D</a:t>
            </a:r>
            <a:r>
              <a:rPr lang="en-US" b="0" i="0" baseline="-25000" dirty="0">
                <a:solidFill>
                  <a:srgbClr val="FFFFFF"/>
                </a:solidFill>
                <a:effectLst/>
                <a:latin typeface="Lato"/>
              </a:rPr>
              <a:t>3 </a:t>
            </a:r>
            <a:r>
              <a:rPr lang="en-US" b="0" i="0" dirty="0">
                <a:solidFill>
                  <a:srgbClr val="FFFFFF"/>
                </a:solidFill>
                <a:effectLst/>
                <a:latin typeface="Lato"/>
              </a:rPr>
              <a:t>is hydroxylated to calcitriol (1,25-dihydroxyvitamin D</a:t>
            </a:r>
            <a:r>
              <a:rPr lang="en-US" b="0" i="0" baseline="-25000" dirty="0">
                <a:solidFill>
                  <a:srgbClr val="FFFFFF"/>
                </a:solidFill>
                <a:effectLst/>
                <a:latin typeface="Lato"/>
              </a:rPr>
              <a:t>3</a:t>
            </a:r>
            <a:r>
              <a:rPr lang="en-US" b="0" i="0" dirty="0">
                <a:solidFill>
                  <a:srgbClr val="FFFFFF"/>
                </a:solidFill>
                <a:effectLst/>
                <a:latin typeface="Lato"/>
              </a:rPr>
              <a:t>, which is biologically active) in the kidneys (by the enzyme 1</a:t>
            </a:r>
            <a:r>
              <a:rPr lang="el-GR" b="0" i="0" dirty="0">
                <a:solidFill>
                  <a:srgbClr val="FFFFFF"/>
                </a:solidFill>
                <a:effectLst/>
                <a:latin typeface="Lato"/>
              </a:rPr>
              <a:t>α-</a:t>
            </a:r>
            <a:r>
              <a:rPr lang="en-US" b="0" i="0" dirty="0">
                <a:solidFill>
                  <a:srgbClr val="FFFFFF"/>
                </a:solidFill>
                <a:effectLst/>
                <a:latin typeface="Lato"/>
              </a:rPr>
              <a:t>hydroxylase). Parathyroid hormone and cAMP promote this last step by stimulating 1</a:t>
            </a:r>
            <a:r>
              <a:rPr lang="el-GR" b="0" i="0" dirty="0">
                <a:solidFill>
                  <a:srgbClr val="FFFFFF"/>
                </a:solidFill>
                <a:effectLst/>
                <a:latin typeface="Lato"/>
              </a:rPr>
              <a:t>α-</a:t>
            </a:r>
            <a:r>
              <a:rPr lang="en-US" b="0" i="0" dirty="0">
                <a:solidFill>
                  <a:srgbClr val="FFFFFF"/>
                </a:solidFill>
                <a:effectLst/>
                <a:latin typeface="Lato"/>
              </a:rPr>
              <a:t>hydroxylase. Calcium, phosphate, and FGF-23 inhibit 1</a:t>
            </a:r>
            <a:r>
              <a:rPr lang="el-GR" b="0" i="0" dirty="0">
                <a:solidFill>
                  <a:srgbClr val="FFFFFF"/>
                </a:solidFill>
                <a:effectLst/>
                <a:latin typeface="Lato"/>
              </a:rPr>
              <a:t>α-</a:t>
            </a:r>
            <a:r>
              <a:rPr lang="en-US" b="0" i="0" dirty="0">
                <a:solidFill>
                  <a:srgbClr val="FFFFFF"/>
                </a:solidFill>
                <a:effectLst/>
                <a:latin typeface="Lato"/>
              </a:rPr>
              <a:t>hydroxylase.</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44</a:t>
            </a:fld>
            <a:endParaRPr lang="en-US"/>
          </a:p>
        </p:txBody>
      </p:sp>
    </p:spTree>
    <p:extLst>
      <p:ext uri="{BB962C8B-B14F-4D97-AF65-F5344CB8AC3E}">
        <p14:creationId xmlns:p14="http://schemas.microsoft.com/office/powerpoint/2010/main" val="3363015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Regulation of calcium and phosphate metabolism</a:t>
            </a:r>
          </a:p>
          <a:p>
            <a:pPr algn="l"/>
            <a:r>
              <a:rPr lang="en-US" b="0" i="0" dirty="0">
                <a:solidFill>
                  <a:srgbClr val="FFFFFF"/>
                </a:solidFill>
                <a:effectLst/>
                <a:latin typeface="Lato"/>
              </a:rPr>
              <a:t>When serum calcium levels decrease, parathyroid chief cells secrete parathyroid hormone (PTH), which regulates calcium levels via the following mechanisms:</a:t>
            </a:r>
          </a:p>
          <a:p>
            <a:pPr algn="l"/>
            <a:r>
              <a:rPr lang="en-US" b="0" i="0" dirty="0">
                <a:solidFill>
                  <a:srgbClr val="FFFFFF"/>
                </a:solidFill>
                <a:effectLst/>
                <a:latin typeface="Lato"/>
              </a:rPr>
              <a:t>1. PTH activates osteoclasts, which degrade bone, thereby releasing calcium and phosphate.</a:t>
            </a:r>
            <a:br>
              <a:rPr lang="en-US" b="0" i="0" dirty="0">
                <a:solidFill>
                  <a:srgbClr val="FFFFFF"/>
                </a:solidFill>
                <a:effectLst/>
                <a:latin typeface="Lato"/>
              </a:rPr>
            </a:br>
            <a:r>
              <a:rPr lang="en-US" b="0" i="0" dirty="0">
                <a:solidFill>
                  <a:srgbClr val="FFFFFF"/>
                </a:solidFill>
                <a:effectLst/>
                <a:latin typeface="Lato"/>
              </a:rPr>
              <a:t>2. In the kidneys, PTH stimulates calcium resorption in the distal tubule and decreases phosphate reabsorption in the proximal tubule.</a:t>
            </a:r>
            <a:br>
              <a:rPr lang="en-US" b="0" i="0" dirty="0">
                <a:solidFill>
                  <a:srgbClr val="FFFFFF"/>
                </a:solidFill>
                <a:effectLst/>
                <a:latin typeface="Lato"/>
              </a:rPr>
            </a:br>
            <a:r>
              <a:rPr lang="en-US" b="0" i="0" dirty="0">
                <a:solidFill>
                  <a:srgbClr val="FFFFFF"/>
                </a:solidFill>
                <a:effectLst/>
                <a:latin typeface="Lato"/>
              </a:rPr>
              <a:t>3. PTH increases the expression of 1</a:t>
            </a:r>
            <a:r>
              <a:rPr lang="el-GR" b="0" i="0" dirty="0">
                <a:solidFill>
                  <a:srgbClr val="FFFFFF"/>
                </a:solidFill>
                <a:effectLst/>
                <a:latin typeface="Lato"/>
              </a:rPr>
              <a:t>α-</a:t>
            </a:r>
            <a:r>
              <a:rPr lang="en-US" b="0" i="0" dirty="0">
                <a:solidFill>
                  <a:srgbClr val="FFFFFF"/>
                </a:solidFill>
                <a:effectLst/>
                <a:latin typeface="Lato"/>
              </a:rPr>
              <a:t>hydroxylase, an enzyme required to synthesize calcitriol. Calcitriol, in turn, stimulates renal and intestinal resorption of both calcium and phosphate. In contrast to PTH, calcitriol promotes the mineralization of bone using calcium and phosphate.</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45</a:t>
            </a:fld>
            <a:endParaRPr lang="en-US"/>
          </a:p>
        </p:txBody>
      </p:sp>
    </p:spTree>
    <p:extLst>
      <p:ext uri="{BB962C8B-B14F-4D97-AF65-F5344CB8AC3E}">
        <p14:creationId xmlns:p14="http://schemas.microsoft.com/office/powerpoint/2010/main" val="330215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Rickets</a:t>
            </a:r>
          </a:p>
          <a:p>
            <a:pPr algn="l"/>
            <a:r>
              <a:rPr lang="en-US" b="0" i="0" dirty="0">
                <a:solidFill>
                  <a:srgbClr val="FFFFFF"/>
                </a:solidFill>
                <a:effectLst/>
                <a:latin typeface="Lato"/>
              </a:rPr>
              <a:t>X-ray of the left forearm (PA view) of a 2-year-old child with rickets from vitamin D deficiency</a:t>
            </a:r>
          </a:p>
          <a:p>
            <a:pPr algn="l"/>
            <a:r>
              <a:rPr lang="en-US" b="0" i="0" dirty="0">
                <a:solidFill>
                  <a:srgbClr val="FFFFFF"/>
                </a:solidFill>
                <a:effectLst/>
                <a:latin typeface="Lato"/>
              </a:rPr>
              <a:t>There is generalized osteopenia as a result of deficient mineralization. Growth plate widening and metaphyseal cupping and flaring seen earlier in the disease have progressed to an irregular disorganized appearance of the distal radius and ulna. The radius and ulna are shortened and bowed.</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53</a:t>
            </a:fld>
            <a:endParaRPr lang="en-US"/>
          </a:p>
        </p:txBody>
      </p:sp>
    </p:spTree>
    <p:extLst>
      <p:ext uri="{BB962C8B-B14F-4D97-AF65-F5344CB8AC3E}">
        <p14:creationId xmlns:p14="http://schemas.microsoft.com/office/powerpoint/2010/main" val="1209799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Rickets</a:t>
            </a:r>
          </a:p>
          <a:p>
            <a:pPr algn="l"/>
            <a:r>
              <a:rPr lang="en-US" b="0" i="0" dirty="0">
                <a:solidFill>
                  <a:srgbClr val="FFFFFF"/>
                </a:solidFill>
                <a:effectLst/>
                <a:latin typeface="Lato"/>
              </a:rPr>
              <a:t>X-ray chest (AP view) of a child.</a:t>
            </a:r>
          </a:p>
          <a:p>
            <a:pPr algn="l"/>
            <a:r>
              <a:rPr lang="en-US" b="0" i="0" dirty="0">
                <a:solidFill>
                  <a:srgbClr val="FFFFFF"/>
                </a:solidFill>
                <a:effectLst/>
                <a:latin typeface="Lato"/>
              </a:rPr>
              <a:t>There are prominent nodular costochondral junctions (black arrows) on the right side of the chest due to the expansion of the anterior ribs.</a:t>
            </a:r>
          </a:p>
          <a:p>
            <a:pPr algn="l"/>
            <a:r>
              <a:rPr lang="en-US" b="0" i="0" dirty="0">
                <a:solidFill>
                  <a:srgbClr val="FFFFFF"/>
                </a:solidFill>
                <a:effectLst/>
                <a:latin typeface="Lato"/>
              </a:rPr>
              <a:t>These findings are referred to as rachitic rosary because of their resemblance to beads on a rosary.</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54</a:t>
            </a:fld>
            <a:endParaRPr lang="en-US"/>
          </a:p>
        </p:txBody>
      </p:sp>
    </p:spTree>
    <p:extLst>
      <p:ext uri="{BB962C8B-B14F-4D97-AF65-F5344CB8AC3E}">
        <p14:creationId xmlns:p14="http://schemas.microsoft.com/office/powerpoint/2010/main" val="1100205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Rickets of the lower extremities</a:t>
            </a:r>
          </a:p>
          <a:p>
            <a:pPr algn="l"/>
            <a:r>
              <a:rPr lang="en-US" b="0" i="0" dirty="0">
                <a:solidFill>
                  <a:srgbClr val="FFFFFF"/>
                </a:solidFill>
                <a:effectLst/>
                <a:latin typeface="Lato"/>
              </a:rPr>
              <a:t>X-ray legs (AP view) of a 2-year-old child with rickets</a:t>
            </a:r>
          </a:p>
          <a:p>
            <a:pPr algn="l"/>
            <a:r>
              <a:rPr lang="en-US" b="0" i="0" dirty="0">
                <a:solidFill>
                  <a:srgbClr val="FFFFFF"/>
                </a:solidFill>
                <a:effectLst/>
                <a:latin typeface="Lato"/>
              </a:rPr>
              <a:t>Deficiency in mineralization has resulted in bowing of the legs (genu varum; indicated by dashed lines). Excess nonmineralized osteoid at the metaphyseal zones of provisional calcification has produced widening of the epiphyseal growth plate (examples indicated by green overlay) along with metaphyseal splaying (examples indicated by red lines), cupping (yellow line), and fraying (examples indicated by blue overlay).</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55</a:t>
            </a:fld>
            <a:endParaRPr lang="en-US"/>
          </a:p>
        </p:txBody>
      </p:sp>
    </p:spTree>
    <p:extLst>
      <p:ext uri="{BB962C8B-B14F-4D97-AF65-F5344CB8AC3E}">
        <p14:creationId xmlns:p14="http://schemas.microsoft.com/office/powerpoint/2010/main" val="722858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C5B66"/>
                </a:solidFill>
                <a:effectLst/>
                <a:latin typeface="Lato"/>
              </a:rPr>
              <a:t>A membrane protein ligand on osteoblasts that binds to RANK on osteoclasts. Induces differentiation and activation of osteoclasts.</a:t>
            </a:r>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62</a:t>
            </a:fld>
            <a:endParaRPr lang="en-US"/>
          </a:p>
        </p:txBody>
      </p:sp>
    </p:spTree>
    <p:extLst>
      <p:ext uri="{BB962C8B-B14F-4D97-AF65-F5344CB8AC3E}">
        <p14:creationId xmlns:p14="http://schemas.microsoft.com/office/powerpoint/2010/main" val="2834179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A1C1C"/>
                </a:solidFill>
                <a:effectLst/>
                <a:latin typeface="Lato"/>
              </a:rPr>
              <a:t>In the case of Paget disease, the rate of </a:t>
            </a:r>
            <a:r>
              <a:rPr lang="en-US" b="0" i="0" dirty="0">
                <a:effectLst/>
                <a:latin typeface="Lato"/>
                <a:hlinkClick r:id="rId3"/>
              </a:rPr>
              <a:t>bone remodeling</a:t>
            </a:r>
            <a:r>
              <a:rPr lang="en-US" b="0" i="0" dirty="0">
                <a:solidFill>
                  <a:srgbClr val="1A1C1C"/>
                </a:solidFill>
                <a:effectLst/>
                <a:latin typeface="Lato"/>
              </a:rPr>
              <a:t> is 20 times the normal rate. The result is that newly remodeled bone is more vascular, and lacks the strength and shape of normal bone. This weak bone can be easily deformed by stress (e.g., </a:t>
            </a:r>
            <a:r>
              <a:rPr lang="en-US" b="0" i="0" u="none" strike="noStrike" dirty="0">
                <a:solidFill>
                  <a:srgbClr val="1A1C1C"/>
                </a:solidFill>
                <a:effectLst/>
                <a:latin typeface="Lato"/>
              </a:rPr>
              <a:t>weight bearing</a:t>
            </a:r>
            <a:r>
              <a:rPr lang="en-US" b="0" i="0" dirty="0">
                <a:solidFill>
                  <a:srgbClr val="1A1C1C"/>
                </a:solidFill>
                <a:effectLst/>
                <a:latin typeface="Lato"/>
              </a:rPr>
              <a:t>) and is highly susceptible to </a:t>
            </a:r>
            <a:r>
              <a:rPr lang="en-US" b="0" i="0" dirty="0">
                <a:effectLst/>
                <a:latin typeface="Lato"/>
                <a:hlinkClick r:id="rId4"/>
              </a:rPr>
              <a:t>fractures</a:t>
            </a:r>
            <a:r>
              <a:rPr lang="en-US" b="0" i="0" dirty="0">
                <a:solidFill>
                  <a:srgbClr val="1A1C1C"/>
                </a:solidFill>
                <a:effectLst/>
                <a:latin typeface="Lato"/>
              </a:rPr>
              <a:t>. Furthermore, </a:t>
            </a:r>
            <a:r>
              <a:rPr lang="en-US" b="0" i="0" dirty="0">
                <a:effectLst/>
                <a:latin typeface="Lato"/>
                <a:hlinkClick r:id="rId3"/>
              </a:rPr>
              <a:t>bone remodeling</a:t>
            </a:r>
            <a:r>
              <a:rPr lang="en-US" b="0" i="0" dirty="0">
                <a:solidFill>
                  <a:srgbClr val="1A1C1C"/>
                </a:solidFill>
                <a:effectLst/>
                <a:latin typeface="Lato"/>
              </a:rPr>
              <a:t> in Paget disease can result in enlargement of bone, which can result in </a:t>
            </a:r>
            <a:r>
              <a:rPr lang="en-US" b="0" i="0" u="none" strike="noStrike" dirty="0">
                <a:solidFill>
                  <a:srgbClr val="1A1C1C"/>
                </a:solidFill>
                <a:effectLst/>
                <a:latin typeface="Lato"/>
              </a:rPr>
              <a:t>entrapment neuropathies</a:t>
            </a:r>
            <a:r>
              <a:rPr lang="en-US" b="0" i="0" dirty="0">
                <a:solidFill>
                  <a:srgbClr val="1A1C1C"/>
                </a:solidFill>
                <a:effectLst/>
                <a:latin typeface="Lato"/>
              </a:rPr>
              <a:t> in regions where nerves pass through bony tunnels (e.g., </a:t>
            </a:r>
            <a:r>
              <a:rPr lang="en-US" b="0" i="0" dirty="0">
                <a:effectLst/>
                <a:latin typeface="Lato"/>
                <a:hlinkClick r:id="rId5"/>
              </a:rPr>
              <a:t>cranial nerve</a:t>
            </a:r>
            <a:r>
              <a:rPr lang="en-US" b="0" i="0" dirty="0">
                <a:solidFill>
                  <a:srgbClr val="1A1C1C"/>
                </a:solidFill>
                <a:effectLst/>
                <a:latin typeface="Lato"/>
              </a:rPr>
              <a:t> canals, </a:t>
            </a:r>
            <a:r>
              <a:rPr lang="en-US" b="0" i="0" dirty="0">
                <a:effectLst/>
                <a:latin typeface="Lato"/>
                <a:hlinkClick r:id="rId6"/>
              </a:rPr>
              <a:t>skull base</a:t>
            </a:r>
            <a:r>
              <a:rPr lang="en-US" b="0" i="0" dirty="0">
                <a:solidFill>
                  <a:srgbClr val="1A1C1C"/>
                </a:solidFill>
                <a:effectLst/>
                <a:latin typeface="Lato"/>
              </a:rPr>
              <a:t> foramina, </a:t>
            </a:r>
            <a:r>
              <a:rPr lang="en-US" b="0" i="0" dirty="0">
                <a:effectLst/>
                <a:latin typeface="Lato"/>
                <a:hlinkClick r:id="rId7"/>
              </a:rPr>
              <a:t>spinal canal</a:t>
            </a:r>
            <a:r>
              <a:rPr lang="en-US" b="0" i="0" dirty="0">
                <a:solidFill>
                  <a:srgbClr val="1A1C1C"/>
                </a:solidFill>
                <a:effectLst/>
                <a:latin typeface="Lato"/>
              </a:rPr>
              <a:t>).</a:t>
            </a:r>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69</a:t>
            </a:fld>
            <a:endParaRPr lang="en-US"/>
          </a:p>
        </p:txBody>
      </p:sp>
    </p:spTree>
    <p:extLst>
      <p:ext uri="{BB962C8B-B14F-4D97-AF65-F5344CB8AC3E}">
        <p14:creationId xmlns:p14="http://schemas.microsoft.com/office/powerpoint/2010/main" val="3662405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Leonine facies</a:t>
            </a:r>
          </a:p>
          <a:p>
            <a:pPr algn="l"/>
            <a:r>
              <a:rPr lang="en-US" b="0" i="0" dirty="0">
                <a:solidFill>
                  <a:srgbClr val="FFFFFF"/>
                </a:solidFill>
                <a:effectLst/>
                <a:latin typeface="Lato"/>
              </a:rPr>
              <a:t>This woman's face appears deeply furrowed and swollen, large coalescent nodules are visible.</a:t>
            </a:r>
          </a:p>
          <a:p>
            <a:pPr algn="l"/>
            <a:r>
              <a:rPr lang="en-US" b="0" i="0" dirty="0">
                <a:solidFill>
                  <a:srgbClr val="FFFFFF"/>
                </a:solidFill>
                <a:effectLst/>
                <a:latin typeface="Lato"/>
              </a:rPr>
              <a:t>Leonine facies (so termed after the ostensible resemblance to a lion's face) is characteristic of lepromatous leprosy. It can, however, also occur in conditions such as Paget disease of bone, fibrous dysplasia, or renal osteodystrophy.</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72</a:t>
            </a:fld>
            <a:endParaRPr lang="en-US"/>
          </a:p>
        </p:txBody>
      </p:sp>
    </p:spTree>
    <p:extLst>
      <p:ext uri="{BB962C8B-B14F-4D97-AF65-F5344CB8AC3E}">
        <p14:creationId xmlns:p14="http://schemas.microsoft.com/office/powerpoint/2010/main" val="714114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83</a:t>
            </a:fld>
            <a:endParaRPr lang="en-US"/>
          </a:p>
        </p:txBody>
      </p:sp>
    </p:spTree>
    <p:extLst>
      <p:ext uri="{BB962C8B-B14F-4D97-AF65-F5344CB8AC3E}">
        <p14:creationId xmlns:p14="http://schemas.microsoft.com/office/powerpoint/2010/main" val="720727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98</a:t>
            </a:fld>
            <a:endParaRPr lang="en-US"/>
          </a:p>
        </p:txBody>
      </p:sp>
    </p:spTree>
    <p:extLst>
      <p:ext uri="{BB962C8B-B14F-4D97-AF65-F5344CB8AC3E}">
        <p14:creationId xmlns:p14="http://schemas.microsoft.com/office/powerpoint/2010/main" val="4288438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Schematic representation of the pathophysiology of rheumatoid arthritis</a:t>
            </a:r>
          </a:p>
          <a:p>
            <a:pPr algn="l"/>
            <a:r>
              <a:rPr lang="en-US" b="0" i="0" dirty="0">
                <a:solidFill>
                  <a:srgbClr val="FFFFFF"/>
                </a:solidFill>
                <a:effectLst/>
                <a:latin typeface="Lato"/>
              </a:rPr>
              <a:t>At the initial stage of the disease, there is non-specific inflammation of the synovial tissue, joint swelling, and erosion. Over the course of the disease, a progressive destruction and deterioration of cartilage and bone </a:t>
            </a:r>
            <a:r>
              <a:rPr lang="en-US" b="0" i="0" dirty="0" err="1">
                <a:solidFill>
                  <a:srgbClr val="FFFFFF"/>
                </a:solidFill>
                <a:effectLst/>
                <a:latin typeface="Lato"/>
              </a:rPr>
              <a:t>occurr</a:t>
            </a:r>
            <a:r>
              <a:rPr lang="en-US" b="0" i="0" dirty="0">
                <a:solidFill>
                  <a:srgbClr val="FFFFFF"/>
                </a:solidFill>
                <a:effectLst/>
                <a:latin typeface="Lato"/>
              </a:rPr>
              <a:t>, followed by a complete joint destruction with </a:t>
            </a:r>
            <a:r>
              <a:rPr lang="en-US" b="0" i="0" dirty="0" err="1">
                <a:solidFill>
                  <a:srgbClr val="FFFFFF"/>
                </a:solidFill>
                <a:effectLst/>
                <a:latin typeface="Lato"/>
              </a:rPr>
              <a:t>malpositioning</a:t>
            </a:r>
            <a:r>
              <a:rPr lang="en-US" b="0" i="0" dirty="0">
                <a:solidFill>
                  <a:srgbClr val="FFFFFF"/>
                </a:solidFill>
                <a:effectLst/>
                <a:latin typeface="Lato"/>
              </a:rPr>
              <a:t>, loss of mobility, and osteoporosis of the surrounding bones in the end stage of the disease.</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109</a:t>
            </a:fld>
            <a:endParaRPr lang="en-US"/>
          </a:p>
        </p:txBody>
      </p:sp>
    </p:spTree>
    <p:extLst>
      <p:ext uri="{BB962C8B-B14F-4D97-AF65-F5344CB8AC3E}">
        <p14:creationId xmlns:p14="http://schemas.microsoft.com/office/powerpoint/2010/main" val="15083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Rheumatoid nodule</a:t>
            </a:r>
          </a:p>
          <a:p>
            <a:pPr algn="l"/>
            <a:r>
              <a:rPr lang="en-US" b="0" i="0" dirty="0">
                <a:solidFill>
                  <a:srgbClr val="FFFFFF"/>
                </a:solidFill>
                <a:effectLst/>
                <a:latin typeface="Lato"/>
              </a:rPr>
              <a:t>Photomicrograph of a rheumatoid nodule (H&amp;E stain; high magnification)</a:t>
            </a:r>
          </a:p>
          <a:p>
            <a:pPr algn="l"/>
            <a:r>
              <a:rPr lang="en-US" b="0" i="0" dirty="0">
                <a:solidFill>
                  <a:srgbClr val="FFFFFF"/>
                </a:solidFill>
                <a:effectLst/>
                <a:latin typeface="Lato"/>
              </a:rPr>
              <a:t>Fibrinoid necrosis is visible as an accumulation of fibrin (green overlay). Histiocytes (epithelioid cells) surround the necrotic area (white overlay). The outermost granuloma layer shows fibrosis (gray overlay) and an abundance of lymphocytes (blue overlay).</a:t>
            </a:r>
          </a:p>
          <a:p>
            <a:pPr algn="l"/>
            <a:r>
              <a:rPr lang="en-US" b="0" i="0" dirty="0">
                <a:solidFill>
                  <a:srgbClr val="FFFFFF"/>
                </a:solidFill>
                <a:effectLst/>
                <a:latin typeface="Lato"/>
              </a:rPr>
              <a:t>Rheumatoid nodules are a typical finding in patients with rheumatoid arthritis.</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113</a:t>
            </a:fld>
            <a:endParaRPr lang="en-US"/>
          </a:p>
        </p:txBody>
      </p:sp>
    </p:spTree>
    <p:extLst>
      <p:ext uri="{BB962C8B-B14F-4D97-AF65-F5344CB8AC3E}">
        <p14:creationId xmlns:p14="http://schemas.microsoft.com/office/powerpoint/2010/main" val="3564787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Gouty tophi</a:t>
            </a:r>
          </a:p>
          <a:p>
            <a:pPr algn="l"/>
            <a:r>
              <a:rPr lang="en-US" b="0" i="0" dirty="0">
                <a:solidFill>
                  <a:srgbClr val="FFFFFF"/>
                </a:solidFill>
                <a:effectLst/>
                <a:latin typeface="Lato"/>
              </a:rPr>
              <a:t>Tophi (monosodium urate crystal deposition in bones and soft tissues) are visible distributed irregularly in the fingers and metacarpus of this patient's left hand.</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141</a:t>
            </a:fld>
            <a:endParaRPr lang="en-US"/>
          </a:p>
        </p:txBody>
      </p:sp>
    </p:spTree>
    <p:extLst>
      <p:ext uri="{BB962C8B-B14F-4D97-AF65-F5344CB8AC3E}">
        <p14:creationId xmlns:p14="http://schemas.microsoft.com/office/powerpoint/2010/main" val="2062077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Gout tophus with foreign body granulomas</a:t>
            </a:r>
          </a:p>
          <a:p>
            <a:pPr algn="l"/>
            <a:r>
              <a:rPr lang="en-US" b="0" i="0" dirty="0">
                <a:solidFill>
                  <a:srgbClr val="FFFFFF"/>
                </a:solidFill>
                <a:effectLst/>
                <a:latin typeface="Lato"/>
              </a:rPr>
              <a:t>Photomicrograph of subcutaneous tissue (H&amp;E stain, 200x magnification)</a:t>
            </a:r>
          </a:p>
          <a:p>
            <a:pPr algn="l"/>
            <a:r>
              <a:rPr lang="en-US" b="0" i="0" dirty="0">
                <a:solidFill>
                  <a:srgbClr val="FFFFFF"/>
                </a:solidFill>
                <a:effectLst/>
                <a:latin typeface="Lato"/>
              </a:rPr>
              <a:t>Two foreign body granulomas can be seen (outlined in black) and each with centrally located, urate crystal deposits (green areas) as well as macrophages in the form of epithelioid cells (black arrows) and multinucleated giant cells (green arrowheads).</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145</a:t>
            </a:fld>
            <a:endParaRPr lang="en-US"/>
          </a:p>
        </p:txBody>
      </p:sp>
    </p:spTree>
    <p:extLst>
      <p:ext uri="{BB962C8B-B14F-4D97-AF65-F5344CB8AC3E}">
        <p14:creationId xmlns:p14="http://schemas.microsoft.com/office/powerpoint/2010/main" val="531900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Podagra</a:t>
            </a:r>
          </a:p>
          <a:p>
            <a:pPr algn="l"/>
            <a:r>
              <a:rPr lang="en-US" b="0" i="0" dirty="0">
                <a:solidFill>
                  <a:srgbClr val="FFFFFF"/>
                </a:solidFill>
                <a:effectLst/>
                <a:latin typeface="Lato"/>
              </a:rPr>
              <a:t>X-ray of a left foot (AP and lateral views)</a:t>
            </a:r>
          </a:p>
          <a:p>
            <a:pPr algn="l"/>
            <a:r>
              <a:rPr lang="en-US" b="0" i="0" dirty="0">
                <a:solidFill>
                  <a:srgbClr val="FFFFFF"/>
                </a:solidFill>
                <a:effectLst/>
                <a:latin typeface="Lato"/>
              </a:rPr>
              <a:t>Joint space narrowing of the first metatarsophalangeal joint with multiple spiky periosteal appositions (green overlay). Both the first metatarsal bone and the first proximal phalanx also show the characteristic “punched-out” lesions (green arrowheads). There is marked soft tissue swelling on the lateral border of the foot (red overlay).</a:t>
            </a:r>
          </a:p>
          <a:p>
            <a:endParaRPr lang="en-US" dirty="0"/>
          </a:p>
        </p:txBody>
      </p:sp>
      <p:sp>
        <p:nvSpPr>
          <p:cNvPr id="4" name="Slide Number Placeholder 3"/>
          <p:cNvSpPr>
            <a:spLocks noGrp="1"/>
          </p:cNvSpPr>
          <p:nvPr>
            <p:ph type="sldNum" sz="quarter" idx="5"/>
          </p:nvPr>
        </p:nvSpPr>
        <p:spPr/>
        <p:txBody>
          <a:bodyPr/>
          <a:lstStyle/>
          <a:p>
            <a:fld id="{0E32D663-3EA8-4298-84A1-9353313D17D0}" type="slidenum">
              <a:rPr lang="en-US" smtClean="0"/>
              <a:t>146</a:t>
            </a:fld>
            <a:endParaRPr lang="en-US"/>
          </a:p>
        </p:txBody>
      </p:sp>
    </p:spTree>
    <p:extLst>
      <p:ext uri="{BB962C8B-B14F-4D97-AF65-F5344CB8AC3E}">
        <p14:creationId xmlns:p14="http://schemas.microsoft.com/office/powerpoint/2010/main" val="615804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عنوان فرعي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عنصر نائب للتاريخ 27"/>
          <p:cNvSpPr>
            <a:spLocks noGrp="1"/>
          </p:cNvSpPr>
          <p:nvPr>
            <p:ph type="dt" sz="half" idx="10"/>
          </p:nvPr>
        </p:nvSpPr>
        <p:spPr bwMode="auto">
          <a:xfrm rot="5400000">
            <a:off x="10733828" y="1110597"/>
            <a:ext cx="2286000" cy="508000"/>
          </a:xfrm>
        </p:spPr>
        <p:txBody>
          <a:bodyPr/>
          <a:lstStyle/>
          <a:p>
            <a:fld id="{8E676274-E472-4FF5-B25B-415BE7CB3AF0}" type="datetimeFigureOut">
              <a:rPr lang="en-US" smtClean="0"/>
              <a:t>5/20/2023</a:t>
            </a:fld>
            <a:endParaRPr lang="en-US"/>
          </a:p>
        </p:txBody>
      </p:sp>
      <p:sp>
        <p:nvSpPr>
          <p:cNvPr id="17" name="عنصر نائب للتذييل 16"/>
          <p:cNvSpPr>
            <a:spLocks noGrp="1"/>
          </p:cNvSpPr>
          <p:nvPr>
            <p:ph type="ftr" sz="quarter" idx="11"/>
          </p:nvPr>
        </p:nvSpPr>
        <p:spPr bwMode="auto">
          <a:xfrm rot="5400000">
            <a:off x="10045959" y="4117661"/>
            <a:ext cx="3657600" cy="512064"/>
          </a:xfrm>
        </p:spPr>
        <p:txBody>
          <a:bodyPr/>
          <a:lstStyle/>
          <a:p>
            <a:endParaRPr lang="en-US"/>
          </a:p>
        </p:txBody>
      </p:sp>
      <p:sp>
        <p:nvSpPr>
          <p:cNvPr id="10" name="مستطيل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مستطيل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مستطيل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رابط مستقيم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رابط مستقيم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رابط مستقيم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مستطيل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شكل بيضاوي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شكل بيضاوي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شكل بيضاوي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عنصر نائب لرقم الشريحة 28"/>
          <p:cNvSpPr>
            <a:spLocks noGrp="1"/>
          </p:cNvSpPr>
          <p:nvPr>
            <p:ph type="sldNum" sz="quarter" idx="12"/>
          </p:nvPr>
        </p:nvSpPr>
        <p:spPr bwMode="auto">
          <a:xfrm>
            <a:off x="1767392" y="4928702"/>
            <a:ext cx="812800" cy="517524"/>
          </a:xfrm>
        </p:spPr>
        <p:txBody>
          <a:bodyPr/>
          <a:lstStyle/>
          <a:p>
            <a:fld id="{A5D1A590-FE4E-4A74-9B8E-C872AAEB3E86}" type="slidenum">
              <a:rPr lang="en-US" smtClean="0"/>
              <a:t>‹#›</a:t>
            </a:fld>
            <a:endParaRPr lang="en-US"/>
          </a:p>
        </p:txBody>
      </p:sp>
    </p:spTree>
    <p:extLst>
      <p:ext uri="{BB962C8B-B14F-4D97-AF65-F5344CB8AC3E}">
        <p14:creationId xmlns:p14="http://schemas.microsoft.com/office/powerpoint/2010/main" val="102949028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8" name="عنصر نائب للمحتوى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عنصر نائب للتاريخ 6"/>
          <p:cNvSpPr>
            <a:spLocks noGrp="1"/>
          </p:cNvSpPr>
          <p:nvPr>
            <p:ph type="dt" sz="half" idx="14"/>
          </p:nvPr>
        </p:nvSpPr>
        <p:spPr/>
        <p:txBody>
          <a:bodyPr rtlCol="0"/>
          <a:lstStyle/>
          <a:p>
            <a:fld id="{8E676274-E472-4FF5-B25B-415BE7CB3AF0}" type="datetimeFigureOut">
              <a:rPr lang="en-US" smtClean="0"/>
              <a:t>5/20/2023</a:t>
            </a:fld>
            <a:endParaRPr lang="en-US"/>
          </a:p>
        </p:txBody>
      </p:sp>
      <p:sp>
        <p:nvSpPr>
          <p:cNvPr id="9" name="عنصر نائب لرقم الشريحة 8"/>
          <p:cNvSpPr>
            <a:spLocks noGrp="1"/>
          </p:cNvSpPr>
          <p:nvPr>
            <p:ph type="sldNum" sz="quarter" idx="15"/>
          </p:nvPr>
        </p:nvSpPr>
        <p:spPr/>
        <p:txBody>
          <a:bodyPr rtlCol="0"/>
          <a:lstStyle/>
          <a:p>
            <a:fld id="{A5D1A590-FE4E-4A74-9B8E-C872AAEB3E86}"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24224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عنصر نائب للنص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عنصر نائب للتاريخ 3"/>
          <p:cNvSpPr>
            <a:spLocks noGrp="1"/>
          </p:cNvSpPr>
          <p:nvPr>
            <p:ph type="dt" sz="half" idx="10"/>
          </p:nvPr>
        </p:nvSpPr>
        <p:spPr bwMode="auto">
          <a:xfrm rot="5400000">
            <a:off x="10732008" y="1106932"/>
            <a:ext cx="2286000" cy="508000"/>
          </a:xfrm>
        </p:spPr>
        <p:txBody>
          <a:bodyPr/>
          <a:lstStyle/>
          <a:p>
            <a:fld id="{8E676274-E472-4FF5-B25B-415BE7CB3AF0}" type="datetimeFigureOut">
              <a:rPr lang="en-US" smtClean="0"/>
              <a:t>5/20/2023</a:t>
            </a:fld>
            <a:endParaRPr lang="en-US"/>
          </a:p>
        </p:txBody>
      </p:sp>
      <p:sp>
        <p:nvSpPr>
          <p:cNvPr id="5" name="عنصر نائب للتذييل 4"/>
          <p:cNvSpPr>
            <a:spLocks noGrp="1"/>
          </p:cNvSpPr>
          <p:nvPr>
            <p:ph type="ftr" sz="quarter" idx="11"/>
          </p:nvPr>
        </p:nvSpPr>
        <p:spPr bwMode="auto">
          <a:xfrm rot="5400000">
            <a:off x="10046208" y="4114800"/>
            <a:ext cx="3657600" cy="512064"/>
          </a:xfrm>
        </p:spPr>
        <p:txBody>
          <a:bodyPr/>
          <a:lstStyle/>
          <a:p>
            <a:endParaRPr lang="en-US"/>
          </a:p>
        </p:txBody>
      </p:sp>
      <p:sp>
        <p:nvSpPr>
          <p:cNvPr id="9" name="مستطيل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مستطيل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مستطيل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رابط مستقيم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رابط مستقيم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مستطيل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شكل بيضاوي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شكل بيضاوي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شكل بيضاوي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رابط مستقيم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عنصر نائب لرقم الشريحة 5"/>
          <p:cNvSpPr>
            <a:spLocks noGrp="1"/>
          </p:cNvSpPr>
          <p:nvPr>
            <p:ph type="sldNum" sz="quarter" idx="12"/>
          </p:nvPr>
        </p:nvSpPr>
        <p:spPr bwMode="auto">
          <a:xfrm>
            <a:off x="1787488" y="4928702"/>
            <a:ext cx="812800" cy="517524"/>
          </a:xfrm>
        </p:spPr>
        <p:txBody>
          <a:bodyPr/>
          <a:lstStyle/>
          <a:p>
            <a:fld id="{A5D1A590-FE4E-4A74-9B8E-C872AAEB3E86}" type="slidenum">
              <a:rPr lang="en-US" smtClean="0"/>
              <a:t>‹#›</a:t>
            </a:fld>
            <a:endParaRPr lang="en-US"/>
          </a:p>
        </p:txBody>
      </p:sp>
    </p:spTree>
    <p:extLst>
      <p:ext uri="{BB962C8B-B14F-4D97-AF65-F5344CB8AC3E}">
        <p14:creationId xmlns:p14="http://schemas.microsoft.com/office/powerpoint/2010/main" val="426604262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5" name="عنصر نائب للتاريخ 4"/>
          <p:cNvSpPr>
            <a:spLocks noGrp="1"/>
          </p:cNvSpPr>
          <p:nvPr>
            <p:ph type="dt" sz="half" idx="10"/>
          </p:nvPr>
        </p:nvSpPr>
        <p:spPr/>
        <p:txBody>
          <a:bodyPr/>
          <a:lstStyle/>
          <a:p>
            <a:fld id="{8E676274-E472-4FF5-B25B-415BE7CB3AF0}" type="datetimeFigureOut">
              <a:rPr lang="en-US" smtClean="0"/>
              <a:t>5/20/2023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A5D1A590-FE4E-4A74-9B8E-C872AAEB3E86}" type="slidenum">
              <a:rPr lang="en-US" smtClean="0"/>
              <a:t>‹#›</a:t>
            </a:fld>
            <a:endParaRPr lang="en-US"/>
          </a:p>
        </p:txBody>
      </p:sp>
      <p:sp>
        <p:nvSpPr>
          <p:cNvPr id="9" name="عنصر نائب للمحتوى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عنصر نائب للمحتوى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420578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عنصر نائب للتاريخ 6"/>
          <p:cNvSpPr>
            <a:spLocks noGrp="1"/>
          </p:cNvSpPr>
          <p:nvPr>
            <p:ph type="dt" sz="half" idx="10"/>
          </p:nvPr>
        </p:nvSpPr>
        <p:spPr/>
        <p:txBody>
          <a:bodyPr/>
          <a:lstStyle/>
          <a:p>
            <a:fld id="{8E676274-E472-4FF5-B25B-415BE7CB3AF0}" type="datetimeFigureOut">
              <a:rPr lang="en-US" smtClean="0"/>
              <a:t>5/20/2023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A5D1A590-FE4E-4A74-9B8E-C872AAEB3E86}" type="slidenum">
              <a:rPr lang="en-US" smtClean="0"/>
              <a:t>‹#›</a:t>
            </a:fld>
            <a:endParaRPr lang="en-US"/>
          </a:p>
        </p:txBody>
      </p:sp>
      <p:sp>
        <p:nvSpPr>
          <p:cNvPr id="11" name="عنصر نائب للمحتوى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عنصر نائب للمحتوى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عنصر نائب للنص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عنصر نائب للنص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54521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6" name="عنصر نائب للتاريخ 5"/>
          <p:cNvSpPr>
            <a:spLocks noGrp="1"/>
          </p:cNvSpPr>
          <p:nvPr>
            <p:ph type="dt" sz="half" idx="10"/>
          </p:nvPr>
        </p:nvSpPr>
        <p:spPr/>
        <p:txBody>
          <a:bodyPr rtlCol="0"/>
          <a:lstStyle/>
          <a:p>
            <a:fld id="{8E676274-E472-4FF5-B25B-415BE7CB3AF0}" type="datetimeFigureOut">
              <a:rPr lang="en-US" smtClean="0"/>
              <a:t>5/20/2023</a:t>
            </a:fld>
            <a:endParaRPr lang="en-US"/>
          </a:p>
        </p:txBody>
      </p:sp>
      <p:sp>
        <p:nvSpPr>
          <p:cNvPr id="7" name="عنصر نائب لرقم الشريحة 6"/>
          <p:cNvSpPr>
            <a:spLocks noGrp="1"/>
          </p:cNvSpPr>
          <p:nvPr>
            <p:ph type="sldNum" sz="quarter" idx="11"/>
          </p:nvPr>
        </p:nvSpPr>
        <p:spPr/>
        <p:txBody>
          <a:bodyPr rtlCol="0"/>
          <a:lstStyle/>
          <a:p>
            <a:fld id="{A5D1A590-FE4E-4A74-9B8E-C872AAEB3E86}"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365328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E676274-E472-4FF5-B25B-415BE7CB3AF0}" type="datetimeFigureOut">
              <a:rPr lang="en-US" smtClean="0"/>
              <a:t>5/20/2023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A5D1A590-FE4E-4A74-9B8E-C872AAEB3E86}" type="slidenum">
              <a:rPr lang="en-US" smtClean="0"/>
              <a:t>‹#›</a:t>
            </a:fld>
            <a:endParaRPr lang="en-US"/>
          </a:p>
        </p:txBody>
      </p:sp>
    </p:spTree>
    <p:extLst>
      <p:ext uri="{BB962C8B-B14F-4D97-AF65-F5344CB8AC3E}">
        <p14:creationId xmlns:p14="http://schemas.microsoft.com/office/powerpoint/2010/main" val="1070105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عنوان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a:t>Click to edit Master title style</a:t>
            </a:r>
          </a:p>
        </p:txBody>
      </p:sp>
      <p:sp>
        <p:nvSpPr>
          <p:cNvPr id="3" name="عنصر نائب للنص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رابط مستقيم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رابط مستقيم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رابط مستقيم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مستطيل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شكل بيضاوي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عنصر نائب للمحتوى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عنصر نائب للتاريخ 20"/>
          <p:cNvSpPr>
            <a:spLocks noGrp="1"/>
          </p:cNvSpPr>
          <p:nvPr>
            <p:ph type="dt" sz="half" idx="14"/>
          </p:nvPr>
        </p:nvSpPr>
        <p:spPr/>
        <p:txBody>
          <a:bodyPr rtlCol="0"/>
          <a:lstStyle/>
          <a:p>
            <a:fld id="{8E676274-E472-4FF5-B25B-415BE7CB3AF0}" type="datetimeFigureOut">
              <a:rPr lang="en-US" smtClean="0"/>
              <a:t>5/20/2023</a:t>
            </a:fld>
            <a:endParaRPr lang="en-US"/>
          </a:p>
        </p:txBody>
      </p:sp>
      <p:sp>
        <p:nvSpPr>
          <p:cNvPr id="22" name="عنصر نائب لرقم الشريحة 21"/>
          <p:cNvSpPr>
            <a:spLocks noGrp="1"/>
          </p:cNvSpPr>
          <p:nvPr>
            <p:ph type="sldNum" sz="quarter" idx="15"/>
          </p:nvPr>
        </p:nvSpPr>
        <p:spPr/>
        <p:txBody>
          <a:bodyPr rtlCol="0"/>
          <a:lstStyle/>
          <a:p>
            <a:fld id="{A5D1A590-FE4E-4A74-9B8E-C872AAEB3E86}"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26386559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شكل بيضاوي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عنوان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عنصر نائب للصورة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عنصر نائب للنص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رابط مستقيم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مستطيل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رابط مستقيم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رابط مستقيم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رابط مستقيم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عنصر نائب للتاريخ 16"/>
          <p:cNvSpPr>
            <a:spLocks noGrp="1"/>
          </p:cNvSpPr>
          <p:nvPr>
            <p:ph type="dt" sz="half" idx="10"/>
          </p:nvPr>
        </p:nvSpPr>
        <p:spPr/>
        <p:txBody>
          <a:bodyPr rtlCol="0"/>
          <a:lstStyle/>
          <a:p>
            <a:fld id="{8E676274-E472-4FF5-B25B-415BE7CB3AF0}" type="datetimeFigureOut">
              <a:rPr lang="en-US" smtClean="0"/>
              <a:t>5/20/2023</a:t>
            </a:fld>
            <a:endParaRPr lang="en-US"/>
          </a:p>
        </p:txBody>
      </p:sp>
      <p:sp>
        <p:nvSpPr>
          <p:cNvPr id="18" name="عنصر نائب لرقم الشريحة 17"/>
          <p:cNvSpPr>
            <a:spLocks noGrp="1"/>
          </p:cNvSpPr>
          <p:nvPr>
            <p:ph type="sldNum" sz="quarter" idx="11"/>
          </p:nvPr>
        </p:nvSpPr>
        <p:spPr/>
        <p:txBody>
          <a:bodyPr rtlCol="0"/>
          <a:lstStyle/>
          <a:p>
            <a:fld id="{A5D1A590-FE4E-4A74-9B8E-C872AAEB3E86}"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2534625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3" name="عنصر نائب للعنوان العمودي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8E676274-E472-4FF5-B25B-415BE7CB3AF0}" type="datetimeFigureOut">
              <a:rPr lang="en-US" smtClean="0"/>
              <a:t>5/20/2023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5D1A590-FE4E-4A74-9B8E-C872AAEB3E86}" type="slidenum">
              <a:rPr lang="en-US" smtClean="0"/>
              <a:t>‹#›</a:t>
            </a:fld>
            <a:endParaRPr lang="en-US"/>
          </a:p>
        </p:txBody>
      </p:sp>
    </p:spTree>
    <p:extLst>
      <p:ext uri="{BB962C8B-B14F-4D97-AF65-F5344CB8AC3E}">
        <p14:creationId xmlns:p14="http://schemas.microsoft.com/office/powerpoint/2010/main" val="891452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40"/>
            <a:ext cx="2235200" cy="5851525"/>
          </a:xfrm>
        </p:spPr>
        <p:txBody>
          <a:bodyPr vert="eaVert"/>
          <a:lstStyle/>
          <a:p>
            <a:r>
              <a:rPr kumimoji="0" lang="en-US"/>
              <a:t>Click to edit Master title style</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8E676274-E472-4FF5-B25B-415BE7CB3AF0}" type="datetimeFigureOut">
              <a:rPr lang="en-US" smtClean="0"/>
              <a:t>5/20/2023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5D1A590-FE4E-4A74-9B8E-C872AAEB3E86}" type="slidenum">
              <a:rPr lang="en-US" smtClean="0"/>
              <a:t>‹#›</a:t>
            </a:fld>
            <a:endParaRPr lang="en-US"/>
          </a:p>
        </p:txBody>
      </p:sp>
    </p:spTree>
    <p:extLst>
      <p:ext uri="{BB962C8B-B14F-4D97-AF65-F5344CB8AC3E}">
        <p14:creationId xmlns:p14="http://schemas.microsoft.com/office/powerpoint/2010/main" val="2366780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عنصر نائب للعنوان 21"/>
          <p:cNvSpPr>
            <a:spLocks noGrp="1"/>
          </p:cNvSpPr>
          <p:nvPr>
            <p:ph type="title"/>
          </p:nvPr>
        </p:nvSpPr>
        <p:spPr>
          <a:xfrm>
            <a:off x="609600" y="274638"/>
            <a:ext cx="9956800" cy="1143000"/>
          </a:xfrm>
          <a:prstGeom prst="rect">
            <a:avLst/>
          </a:prstGeom>
        </p:spPr>
        <p:txBody>
          <a:bodyPr vert="horz" anchor="b">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8E676274-E472-4FF5-B25B-415BE7CB3AF0}" type="datetimeFigureOut">
              <a:rPr lang="en-US" smtClean="0"/>
              <a:t>5/20/2023</a:t>
            </a:fld>
            <a:endParaRPr lang="en-US"/>
          </a:p>
        </p:txBody>
      </p:sp>
      <p:sp>
        <p:nvSpPr>
          <p:cNvPr id="3" name="عنصر نائب للتذييل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رابط مستقيم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مستطيل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شكل بيضاوي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عنصر نائب لرقم الشريحة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A5D1A590-FE4E-4A74-9B8E-C872AAEB3E86}" type="slidenum">
              <a:rPr lang="en-US" smtClean="0"/>
              <a:t>‹#›</a:t>
            </a:fld>
            <a:endParaRPr lang="en-US"/>
          </a:p>
        </p:txBody>
      </p:sp>
    </p:spTree>
    <p:extLst>
      <p:ext uri="{BB962C8B-B14F-4D97-AF65-F5344CB8AC3E}">
        <p14:creationId xmlns:p14="http://schemas.microsoft.com/office/powerpoint/2010/main" val="2148535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next.amboss.com/us/article/y50d5g#Z94dd69013513c2616894ef6dbe01d837" TargetMode="External"/><Relationship Id="rId2" Type="http://schemas.openxmlformats.org/officeDocument/2006/relationships/hyperlink" Target="https://next.amboss.com/us/article/y50d5g#Z96da6c4f948a3519f7b7d01a7119de6d"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next.amboss.com/us/article/W60PPS#Z84ffaf83e57bb0cc8eb7c50bbc266078" TargetMode="External"/><Relationship Id="rId3" Type="http://schemas.openxmlformats.org/officeDocument/2006/relationships/hyperlink" Target="https://next.amboss.com/us/article/ro0fWS#Z390bf563852e2e19e39c5d8f66a9f3fd" TargetMode="External"/><Relationship Id="rId7" Type="http://schemas.openxmlformats.org/officeDocument/2006/relationships/hyperlink" Target="https://next.amboss.com/us/article/ro0fWS#Z237f9be2f72618740135910efab7323f" TargetMode="External"/><Relationship Id="rId12" Type="http://schemas.openxmlformats.org/officeDocument/2006/relationships/hyperlink" Target="https://next.amboss.com/us/article/cp0aoS#Zc2e42a2c74a389edcbb73650363e052d" TargetMode="External"/><Relationship Id="rId2" Type="http://schemas.openxmlformats.org/officeDocument/2006/relationships/hyperlink" Target="https://next.amboss.com/us/article/Jo0s1S#Z42baa97c7d0a4316f72bc61c373b6d2c" TargetMode="External"/><Relationship Id="rId1" Type="http://schemas.openxmlformats.org/officeDocument/2006/relationships/slideLayout" Target="../slideLayouts/slideLayout2.xml"/><Relationship Id="rId6" Type="http://schemas.openxmlformats.org/officeDocument/2006/relationships/hyperlink" Target="https://next.amboss.com/us/article/Ho0KWS#Za078315f5cb6be331cf651b20b5f25f8" TargetMode="External"/><Relationship Id="rId11" Type="http://schemas.openxmlformats.org/officeDocument/2006/relationships/hyperlink" Target="https://next.amboss.com/us/article/ro0fWS#Zf71563798f26d9aea89e779af8e0dd60" TargetMode="External"/><Relationship Id="rId5" Type="http://schemas.openxmlformats.org/officeDocument/2006/relationships/hyperlink" Target="https://next.amboss.com/us/article/Ho0KWS#Z738f3b918f4c0cd73b79ac93c3d5dfc5" TargetMode="External"/><Relationship Id="rId10" Type="http://schemas.openxmlformats.org/officeDocument/2006/relationships/hyperlink" Target="https://next.amboss.com/us/article/jp0_6S#Zb9a4e3f8aa7be07f1b788d020c872448" TargetMode="External"/><Relationship Id="rId4" Type="http://schemas.openxmlformats.org/officeDocument/2006/relationships/hyperlink" Target="https://next.amboss.com/us/article/ro0fWS#Z443a12c81bc36ce92fadaa22814e7955" TargetMode="External"/><Relationship Id="rId9" Type="http://schemas.openxmlformats.org/officeDocument/2006/relationships/hyperlink" Target="https://next.amboss.com/us/article/so0tWS#Zd088fbf374f01205c8689c59db2fe3bf"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s://next.amboss.com/us/article/VP0GdT#Za78e93e8d8af6655bfa6f64569ad19e2" TargetMode="External"/><Relationship Id="rId3" Type="http://schemas.openxmlformats.org/officeDocument/2006/relationships/hyperlink" Target="https://next.amboss.com/us/article/T3063f#Z614665fe523af7333fad58e1e2ab8f0f" TargetMode="External"/><Relationship Id="rId7" Type="http://schemas.openxmlformats.org/officeDocument/2006/relationships/hyperlink" Target="https://next.amboss.com/us/article/6j0jYT#Zfe658db52a5746f3d7ff8c015f217b6a" TargetMode="External"/><Relationship Id="rId2" Type="http://schemas.openxmlformats.org/officeDocument/2006/relationships/hyperlink" Target="https://next.amboss.com/us/article/wH0hsh#Zdb0ed8c7284ffd943a21cc3fb7c77ee9" TargetMode="External"/><Relationship Id="rId1" Type="http://schemas.openxmlformats.org/officeDocument/2006/relationships/slideLayout" Target="../slideLayouts/slideLayout2.xml"/><Relationship Id="rId6" Type="http://schemas.openxmlformats.org/officeDocument/2006/relationships/hyperlink" Target="https://next.amboss.com/us/article/cp0aoS#Zc2e42a2c74a389edcbb73650363e052d" TargetMode="External"/><Relationship Id="rId5" Type="http://schemas.openxmlformats.org/officeDocument/2006/relationships/hyperlink" Target="https://next.amboss.com/us/article/ZK0ZUS#Z6f8d5f3537f44c7bd7f1915d726b6360" TargetMode="External"/><Relationship Id="rId10" Type="http://schemas.openxmlformats.org/officeDocument/2006/relationships/hyperlink" Target="https://next.amboss.com/us/article/jp0_6S#Zb9a4e3f8aa7be07f1b788d020c872448" TargetMode="External"/><Relationship Id="rId4" Type="http://schemas.openxmlformats.org/officeDocument/2006/relationships/hyperlink" Target="https://next.amboss.com/us/article/Xl09vT#Zd621c78b82e7b2158680e971a7ff2938" TargetMode="External"/><Relationship Id="rId9" Type="http://schemas.openxmlformats.org/officeDocument/2006/relationships/hyperlink" Target="https://next.amboss.com/us/article/jp0_6S#Zc69fe2afeddb2ae579ee295cfaab71f4"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next.amboss.com/us/article/vK0ARS#Z98a8788583c8504826c5df7d57b7750d" TargetMode="External"/><Relationship Id="rId3" Type="http://schemas.openxmlformats.org/officeDocument/2006/relationships/hyperlink" Target="https://next.amboss.com/us/article/a40Q3T#Z24c4f7fe83ea326e4a4d922f38e9815f" TargetMode="External"/><Relationship Id="rId7" Type="http://schemas.openxmlformats.org/officeDocument/2006/relationships/hyperlink" Target="https://next.amboss.com/us/article/e40xRT#Z55ab1e0836b46cc575ee502254e68ea9" TargetMode="External"/><Relationship Id="rId2" Type="http://schemas.openxmlformats.org/officeDocument/2006/relationships/hyperlink" Target="https://next.amboss.com/us/article/wH0hsh#Zdb0ed8c7284ffd943a21cc3fb7c77ee9" TargetMode="External"/><Relationship Id="rId1" Type="http://schemas.openxmlformats.org/officeDocument/2006/relationships/slideLayout" Target="../slideLayouts/slideLayout2.xml"/><Relationship Id="rId6" Type="http://schemas.openxmlformats.org/officeDocument/2006/relationships/hyperlink" Target="https://next.amboss.com/us/article/ap0QLS#Z5a964768554f93e7967999032fda236f" TargetMode="External"/><Relationship Id="rId5" Type="http://schemas.openxmlformats.org/officeDocument/2006/relationships/hyperlink" Target="https://next.amboss.com/us/article/vo0AdS#Z8b886a5c6d6c17b40bcf17f556616561" TargetMode="External"/><Relationship Id="rId4" Type="http://schemas.openxmlformats.org/officeDocument/2006/relationships/hyperlink" Target="https://next.amboss.com/us/article/T3063f#Z614665fe523af7333fad58e1e2ab8f0f" TargetMode="External"/><Relationship Id="rId9" Type="http://schemas.openxmlformats.org/officeDocument/2006/relationships/hyperlink" Target="https://next.amboss.com/us/article/o500Og#Z21143eae8a90ec51da0da1b45c187cc5"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next.amboss.com/us/article/qo0C1S#Z3ff0122a3c004eebed96e9db47e16ea4" TargetMode="External"/><Relationship Id="rId13" Type="http://schemas.openxmlformats.org/officeDocument/2006/relationships/hyperlink" Target="https://next.amboss.com/us/article/y50d5g#Z96da6c4f948a3519f7b7d01a7119de6d" TargetMode="External"/><Relationship Id="rId3" Type="http://schemas.openxmlformats.org/officeDocument/2006/relationships/hyperlink" Target="https://next.amboss.com/us/article/c40aRT#Zff66c1e881a25e80d7605107dc9bfd94" TargetMode="External"/><Relationship Id="rId7" Type="http://schemas.openxmlformats.org/officeDocument/2006/relationships/hyperlink" Target="https://next.amboss.com/us/article/ro0fWS#Za4a8b0444de65a37fb689ea9c7ee3b47" TargetMode="External"/><Relationship Id="rId12" Type="http://schemas.openxmlformats.org/officeDocument/2006/relationships/hyperlink" Target="https://next.amboss.com/us/article/vo0AdS#Z6870db6215ef8c4f2f10a95ccf6ff3d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next.amboss.com/us/article/y50d5g#Z0aed3138ab28887aad3504f91f514fe2" TargetMode="External"/><Relationship Id="rId11" Type="http://schemas.openxmlformats.org/officeDocument/2006/relationships/hyperlink" Target="https://next.amboss.com/us/article/nn07Fg#Zf8e1eb9b3294c2c0f0f0eda10f6cadb5" TargetMode="External"/><Relationship Id="rId5" Type="http://schemas.openxmlformats.org/officeDocument/2006/relationships/hyperlink" Target="https://next.amboss.com/us/article/WM0Png#Z409fc6a3e32d11acbee6f0b5c89913e1" TargetMode="External"/><Relationship Id="rId10" Type="http://schemas.openxmlformats.org/officeDocument/2006/relationships/hyperlink" Target="https://next.amboss.com/us/article/y50d5g#Z104e70d0abf334234d6d1c24c660d384" TargetMode="External"/><Relationship Id="rId4" Type="http://schemas.openxmlformats.org/officeDocument/2006/relationships/hyperlink" Target="https://next.amboss.com/us/article/1j02zf#Z4c4f63797573af64476acb67d715be49" TargetMode="External"/><Relationship Id="rId9" Type="http://schemas.openxmlformats.org/officeDocument/2006/relationships/hyperlink" Target="https://next.amboss.com/us/article/y50d5g#Z94dd69013513c2616894ef6dbe01d837"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next.amboss.com/us/article/c40aRT#Zc10f9f30073def93e59aa30e1dd2ebe8" TargetMode="External"/><Relationship Id="rId3" Type="http://schemas.openxmlformats.org/officeDocument/2006/relationships/hyperlink" Target="https://next.amboss.com/us/article/7o04WS#Z91380491aeb7c81caea303781fdbc10b" TargetMode="External"/><Relationship Id="rId7" Type="http://schemas.openxmlformats.org/officeDocument/2006/relationships/hyperlink" Target="https://next.amboss.com/us/article/Xl09vT#Zd621c78b82e7b2158680e971a7ff2938" TargetMode="External"/><Relationship Id="rId2" Type="http://schemas.openxmlformats.org/officeDocument/2006/relationships/hyperlink" Target="https://next.amboss.com/us/article/qo0C1S#Z3ff0122a3c004eebed96e9db47e16ea4" TargetMode="External"/><Relationship Id="rId1" Type="http://schemas.openxmlformats.org/officeDocument/2006/relationships/slideLayout" Target="../slideLayouts/slideLayout2.xml"/><Relationship Id="rId6" Type="http://schemas.openxmlformats.org/officeDocument/2006/relationships/hyperlink" Target="https://next.amboss.com/us/article/0K0eUS#Z5aa193afcf09561a6988c13d0fde5647" TargetMode="External"/><Relationship Id="rId5" Type="http://schemas.openxmlformats.org/officeDocument/2006/relationships/hyperlink" Target="https://next.amboss.com/us/article/Ho0KWS#Za078315f5cb6be331cf651b20b5f25f8" TargetMode="External"/><Relationship Id="rId10" Type="http://schemas.openxmlformats.org/officeDocument/2006/relationships/hyperlink" Target="https://next.amboss.com/us/article/dp0ooS#Z90cbfa61d6725f5443a4376549fd7c04" TargetMode="External"/><Relationship Id="rId4" Type="http://schemas.openxmlformats.org/officeDocument/2006/relationships/hyperlink" Target="https://next.amboss.com/us/article/VP0GdT#Z2a4436e6b50383d2f3a205f11f9c829a" TargetMode="External"/><Relationship Id="rId9" Type="http://schemas.openxmlformats.org/officeDocument/2006/relationships/hyperlink" Target="https://next.amboss.com/us/article/sG0t03#Z0d27ce757c9b438c15428089aed7b40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next.amboss.com/us/article/E6085S#Zc2a4f00c98526015f114c603b39fa043" TargetMode="External"/><Relationship Id="rId2" Type="http://schemas.openxmlformats.org/officeDocument/2006/relationships/hyperlink" Target="https://next.amboss.com/us/article/vK0ARS#Z27d81f43e94e599fadf7f9f00bae1ef7"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next.amboss.com/us/article/Ho0KWS#Z35384913ba8d15e505c8c2db16ddb2b3" TargetMode="External"/><Relationship Id="rId2" Type="http://schemas.openxmlformats.org/officeDocument/2006/relationships/hyperlink" Target="https://next.amboss.com/us/article/y50d5g#Zd46cdaeb8b7dedcfe18f485c50393656" TargetMode="External"/><Relationship Id="rId1" Type="http://schemas.openxmlformats.org/officeDocument/2006/relationships/slideLayout" Target="../slideLayouts/slideLayout2.xml"/><Relationship Id="rId6" Type="http://schemas.openxmlformats.org/officeDocument/2006/relationships/hyperlink" Target="https://next.amboss.com/us/article/Ho0KWS#Zf698ead8e0dc802c92e3949ed0b3436a" TargetMode="External"/><Relationship Id="rId5" Type="http://schemas.openxmlformats.org/officeDocument/2006/relationships/hyperlink" Target="https://next.amboss.com/us/article/Ho0KWS#Z26c0518a6508198645f16e61d5388ed7" TargetMode="External"/><Relationship Id="rId4" Type="http://schemas.openxmlformats.org/officeDocument/2006/relationships/hyperlink" Target="https://next.amboss.com/us/article/Ho0KWS#Z738f3b918f4c0cd73b79ac93c3d5dfc5"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next.amboss.com/us/article/6T0j72#Z6be15827bfc9cafaa93b1141433a361c" TargetMode="External"/><Relationship Id="rId3" Type="http://schemas.openxmlformats.org/officeDocument/2006/relationships/hyperlink" Target="https://next.amboss.com/us/article/Ho0KWS#Z75c72009ee6a823c3c5e5f9e4be902a6" TargetMode="External"/><Relationship Id="rId7" Type="http://schemas.openxmlformats.org/officeDocument/2006/relationships/hyperlink" Target="https://next.amboss.com/us/article/XL09wg#Zc94d2bbee026f3c13b49fbe3bbeb1d97" TargetMode="External"/><Relationship Id="rId2" Type="http://schemas.openxmlformats.org/officeDocument/2006/relationships/hyperlink" Target="https://next.amboss.com/us/article/T3063f#Z4f86d021a65ad7db114366c5d5dcf69f" TargetMode="External"/><Relationship Id="rId1" Type="http://schemas.openxmlformats.org/officeDocument/2006/relationships/slideLayout" Target="../slideLayouts/slideLayout2.xml"/><Relationship Id="rId6" Type="http://schemas.openxmlformats.org/officeDocument/2006/relationships/hyperlink" Target="https://next.amboss.com/us/article/Ln0wFg#Z8e20b73baa901db582feedc7c8a267df" TargetMode="External"/><Relationship Id="rId5" Type="http://schemas.openxmlformats.org/officeDocument/2006/relationships/hyperlink" Target="https://next.amboss.com/us/article/tR0XKf#Zb1add780aa11ae45ecd515d8aada4292" TargetMode="External"/><Relationship Id="rId10" Type="http://schemas.openxmlformats.org/officeDocument/2006/relationships/hyperlink" Target="https://next.amboss.com/us/article/Ho0KWS#Z241979ff76fea17605439950c7eb9377" TargetMode="External"/><Relationship Id="rId4" Type="http://schemas.openxmlformats.org/officeDocument/2006/relationships/hyperlink" Target="https://next.amboss.com/us/article/tR0XKf#Z48c637fc5a9771bc91900a5c615f3542" TargetMode="External"/><Relationship Id="rId9" Type="http://schemas.openxmlformats.org/officeDocument/2006/relationships/hyperlink" Target="https://next.amboss.com/us/article/in0JGg#Zf22a2d04575027ccbd9bc2a111f58066"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hyperlink" Target="https://next.amboss.com/us/article/0S0ey2#Zae07822252537d684eeec3f2d4ba9adb" TargetMode="External"/><Relationship Id="rId3" Type="http://schemas.openxmlformats.org/officeDocument/2006/relationships/hyperlink" Target="https://next.amboss.com/us/article/Ho0KWS#Z6289de58782ae252dd9823e5fce3621c" TargetMode="External"/><Relationship Id="rId7" Type="http://schemas.openxmlformats.org/officeDocument/2006/relationships/hyperlink" Target="https://next.amboss.com/us/article/Ao0ReS#Z081018821228b32f73f37b8fab7e95e7" TargetMode="External"/><Relationship Id="rId2" Type="http://schemas.openxmlformats.org/officeDocument/2006/relationships/hyperlink" Target="https://next.amboss.com/us/article/XT0962#Z11889e1b274e30490b5bf6d255042b26" TargetMode="External"/><Relationship Id="rId1" Type="http://schemas.openxmlformats.org/officeDocument/2006/relationships/slideLayout" Target="../slideLayouts/slideLayout2.xml"/><Relationship Id="rId6" Type="http://schemas.openxmlformats.org/officeDocument/2006/relationships/hyperlink" Target="https://next.amboss.com/us/article/Ho0KWS#Z9fc0786e4dbac564ad539d5c9f458bb0" TargetMode="External"/><Relationship Id="rId11" Type="http://schemas.openxmlformats.org/officeDocument/2006/relationships/hyperlink" Target="https://next.amboss.com/us/article/T3063f#Z4f86d021a65ad7db114366c5d5dcf69f" TargetMode="External"/><Relationship Id="rId5" Type="http://schemas.openxmlformats.org/officeDocument/2006/relationships/hyperlink" Target="https://next.amboss.com/us/article/7o04WS#Zde961151d845714430b6e0600d08840e" TargetMode="External"/><Relationship Id="rId10" Type="http://schemas.openxmlformats.org/officeDocument/2006/relationships/hyperlink" Target="https://next.amboss.com/us/article/Ho0KWS#Z2296997dc344ce18959f136edf1be8bb" TargetMode="External"/><Relationship Id="rId4" Type="http://schemas.openxmlformats.org/officeDocument/2006/relationships/hyperlink" Target="https://next.amboss.com/us/article/XT0962#Z4f1f4a755bf4c9a67c6966aadc84bc03" TargetMode="External"/><Relationship Id="rId9" Type="http://schemas.openxmlformats.org/officeDocument/2006/relationships/hyperlink" Target="https://next.amboss.com/us/article/xN0EWg#Zd673a3f7ee36023aab5a267899e984cc"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hyperlink" Target="https://next.amboss.com/us/article/hS0cz2#Z1e14e388e4042dc43defefb9f88695e1" TargetMode="External"/><Relationship Id="rId3" Type="http://schemas.openxmlformats.org/officeDocument/2006/relationships/hyperlink" Target="https://next.amboss.com/us/article/W60PPS#Z84ffaf83e57bb0cc8eb7c50bbc266078" TargetMode="External"/><Relationship Id="rId7" Type="http://schemas.openxmlformats.org/officeDocument/2006/relationships/hyperlink" Target="https://next.amboss.com/us/article/L40wPT#Z3ae6b1b2983d98afcd8339f505ed3f99" TargetMode="External"/><Relationship Id="rId2" Type="http://schemas.openxmlformats.org/officeDocument/2006/relationships/hyperlink" Target="https://next.amboss.com/us/article/Ao0ReS#Zd13394f3e11b9200dec7ab35fb04a2c2" TargetMode="External"/><Relationship Id="rId1" Type="http://schemas.openxmlformats.org/officeDocument/2006/relationships/slideLayout" Target="../slideLayouts/slideLayout2.xml"/><Relationship Id="rId6" Type="http://schemas.openxmlformats.org/officeDocument/2006/relationships/hyperlink" Target="https://next.amboss.com/us/article/Ao0ReS#Z081018821228b32f73f37b8fab7e95e7" TargetMode="External"/><Relationship Id="rId5" Type="http://schemas.openxmlformats.org/officeDocument/2006/relationships/hyperlink" Target="https://next.amboss.com/us/article/iO0JHT#Z6fa9ec36c7f7ccdaab932967f8caee1f" TargetMode="External"/><Relationship Id="rId10" Type="http://schemas.openxmlformats.org/officeDocument/2006/relationships/hyperlink" Target="https://next.amboss.com/us/article/YS0ny2#Z1999c64abb6e85ce70f8cdc66810a65b" TargetMode="External"/><Relationship Id="rId4" Type="http://schemas.openxmlformats.org/officeDocument/2006/relationships/hyperlink" Target="https://next.amboss.com/us/article/a40Q3T#Z0fc257b9a869b8bf01b45c4fb73dbdc1" TargetMode="External"/><Relationship Id="rId9" Type="http://schemas.openxmlformats.org/officeDocument/2006/relationships/hyperlink" Target="https://next.amboss.com/us/article/Fo0gdS#Zce6ea5b5dc35124ab6b011ddf8481294"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s://next.amboss.com/us/article/-N0Ddg#Zcd438fb2824eb980a6d8940c193890ba" TargetMode="External"/><Relationship Id="rId13" Type="http://schemas.openxmlformats.org/officeDocument/2006/relationships/hyperlink" Target="https://next.amboss.com/us/article/8M0Oqg#Z05c386297810214a97ed39a73e001841" TargetMode="External"/><Relationship Id="rId18" Type="http://schemas.openxmlformats.org/officeDocument/2006/relationships/hyperlink" Target="https://next.amboss.com/us/article/o500Og#Z21143eae8a90ec51da0da1b45c187cc5" TargetMode="External"/><Relationship Id="rId3" Type="http://schemas.openxmlformats.org/officeDocument/2006/relationships/hyperlink" Target="https://next.amboss.com/us/article/PS0W-2#Za99be06553ff299396a513bb65ed71be" TargetMode="External"/><Relationship Id="rId21" Type="http://schemas.openxmlformats.org/officeDocument/2006/relationships/hyperlink" Target="https://next.amboss.com/us/article/tk0XpT#Z34a7ac981a032456d9d61547c3e30857" TargetMode="External"/><Relationship Id="rId7" Type="http://schemas.openxmlformats.org/officeDocument/2006/relationships/hyperlink" Target="https://next.amboss.com/us/article/7N04cg#Za39bdea0ca617cb09a303b8c3f6364ff" TargetMode="External"/><Relationship Id="rId12" Type="http://schemas.openxmlformats.org/officeDocument/2006/relationships/hyperlink" Target="https://next.amboss.com/us/article/mm0VTg#Z965e7647077a8d15304b03fd24ad2f90" TargetMode="External"/><Relationship Id="rId17" Type="http://schemas.openxmlformats.org/officeDocument/2006/relationships/hyperlink" Target="https://next.amboss.com/us/article/Wt0Pc3#Zc00b4a95101cc1636c126219e267922c" TargetMode="External"/><Relationship Id="rId2" Type="http://schemas.openxmlformats.org/officeDocument/2006/relationships/hyperlink" Target="https://next.amboss.com/us/article/Ao0ReS#Z081018821228b32f73f37b8fab7e95e7" TargetMode="External"/><Relationship Id="rId16" Type="http://schemas.openxmlformats.org/officeDocument/2006/relationships/hyperlink" Target="https://next.amboss.com/us/article/XT0962#Z4f1f4a755bf4c9a67c6966aadc84bc03" TargetMode="External"/><Relationship Id="rId20" Type="http://schemas.openxmlformats.org/officeDocument/2006/relationships/hyperlink" Target="https://next.amboss.com/us/article/qo0C1S#Z3ff0122a3c004eebed96e9db47e16ea4" TargetMode="External"/><Relationship Id="rId1" Type="http://schemas.openxmlformats.org/officeDocument/2006/relationships/slideLayout" Target="../slideLayouts/slideLayout2.xml"/><Relationship Id="rId6" Type="http://schemas.openxmlformats.org/officeDocument/2006/relationships/hyperlink" Target="https://next.amboss.com/us/article/OH0Iqh#Zb6092b13eaa87d56098de697bde43bdc" TargetMode="External"/><Relationship Id="rId11" Type="http://schemas.openxmlformats.org/officeDocument/2006/relationships/hyperlink" Target="https://next.amboss.com/us/article/-N0Ddg#Zf062af48cd10bc3a870303bc7c55a946" TargetMode="External"/><Relationship Id="rId5" Type="http://schemas.openxmlformats.org/officeDocument/2006/relationships/hyperlink" Target="https://next.amboss.com/us/article/zL0rZS#Ze6ecd1a689f21c50f6f1d77dcd2bd10b" TargetMode="External"/><Relationship Id="rId15" Type="http://schemas.openxmlformats.org/officeDocument/2006/relationships/hyperlink" Target="https://next.amboss.com/us/article/Ao0ReS#Z1b9d0cb420c011583660bc654042ae34" TargetMode="External"/><Relationship Id="rId10" Type="http://schemas.openxmlformats.org/officeDocument/2006/relationships/hyperlink" Target="https://next.amboss.com/us/article/-N0Ddg#Zb42030a33ee6196d376ee73775500933" TargetMode="External"/><Relationship Id="rId19" Type="http://schemas.openxmlformats.org/officeDocument/2006/relationships/hyperlink" Target="https://next.amboss.com/us/article/T3063f#Z4f86d021a65ad7db114366c5d5dcf69f" TargetMode="External"/><Relationship Id="rId4" Type="http://schemas.openxmlformats.org/officeDocument/2006/relationships/hyperlink" Target="https://next.amboss.com/us/article/lg0vv2#Zeb975888cde4515672ab89a7a3068ab2" TargetMode="External"/><Relationship Id="rId9" Type="http://schemas.openxmlformats.org/officeDocument/2006/relationships/hyperlink" Target="https://next.amboss.com/us/article/-N0Ddg#Ze338d98a64b4a810c498bff53f4eea2f" TargetMode="External"/><Relationship Id="rId14" Type="http://schemas.openxmlformats.org/officeDocument/2006/relationships/hyperlink" Target="https://next.amboss.com/us/article/y50d5g#Z94dd69013513c2616894ef6dbe01d837"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next.amboss.com/us/article/2l0TwT#Z37e5d01db913bf7dbad6bd422f7f3e26" TargetMode="External"/><Relationship Id="rId7" Type="http://schemas.openxmlformats.org/officeDocument/2006/relationships/hyperlink" Target="https://next.amboss.com/us/article/Sp0yKS#Zb405a735ad7541604dc962cad2a79fab" TargetMode="External"/><Relationship Id="rId2" Type="http://schemas.openxmlformats.org/officeDocument/2006/relationships/hyperlink" Target="https://next.amboss.com/us/article/Ao0ReS#Zd13394f3e11b9200dec7ab35fb04a2c2" TargetMode="External"/><Relationship Id="rId1" Type="http://schemas.openxmlformats.org/officeDocument/2006/relationships/slideLayout" Target="../slideLayouts/slideLayout2.xml"/><Relationship Id="rId6" Type="http://schemas.openxmlformats.org/officeDocument/2006/relationships/hyperlink" Target="https://next.amboss.com/us/article/OH0Iqh#Zb6092b13eaa87d56098de697bde43bdc" TargetMode="External"/><Relationship Id="rId5" Type="http://schemas.openxmlformats.org/officeDocument/2006/relationships/hyperlink" Target="https://next.amboss.com/us/article/Ln0wFg#Z67ea79ef8366c4a533547777bcd0f828" TargetMode="External"/><Relationship Id="rId4" Type="http://schemas.openxmlformats.org/officeDocument/2006/relationships/hyperlink" Target="https://next.amboss.com/us/article/2l0TwT#Ze95331858326245cd9c9b75662dff574"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next.amboss.com/us/article/Ho0KWS#Z9fc0786e4dbac564ad539d5c9f458bb0" TargetMode="External"/><Relationship Id="rId3" Type="http://schemas.openxmlformats.org/officeDocument/2006/relationships/hyperlink" Target="https://next.amboss.com/us/article/Ao0ReS#Z081018821228b32f73f37b8fab7e95e7" TargetMode="External"/><Relationship Id="rId7" Type="http://schemas.openxmlformats.org/officeDocument/2006/relationships/hyperlink" Target="https://next.amboss.com/us/article/7o04WS#Zde961151d845714430b6e0600d08840e" TargetMode="External"/><Relationship Id="rId2" Type="http://schemas.openxmlformats.org/officeDocument/2006/relationships/hyperlink" Target="https://next.amboss.com/us/article/XT0962#Za82d785558583383e2e6a126632b713e" TargetMode="External"/><Relationship Id="rId1" Type="http://schemas.openxmlformats.org/officeDocument/2006/relationships/slideLayout" Target="../slideLayouts/slideLayout2.xml"/><Relationship Id="rId6" Type="http://schemas.openxmlformats.org/officeDocument/2006/relationships/hyperlink" Target="https://next.amboss.com/us/article/XT0962#Z11889e1b274e30490b5bf6d255042b26" TargetMode="External"/><Relationship Id="rId11" Type="http://schemas.openxmlformats.org/officeDocument/2006/relationships/hyperlink" Target="https://next.amboss.com/us/article/Ln0wFg#Z67ea79ef8366c4a533547777bcd0f828" TargetMode="External"/><Relationship Id="rId5" Type="http://schemas.openxmlformats.org/officeDocument/2006/relationships/hyperlink" Target="https://next.amboss.com/us/article/Ho0KWS#Z738f3b918f4c0cd73b79ac93c3d5dfc5" TargetMode="External"/><Relationship Id="rId10" Type="http://schemas.openxmlformats.org/officeDocument/2006/relationships/hyperlink" Target="https://next.amboss.com/us/article/Hg0K92#Z82b80df8e4df1330c0aa8506a5aa4525" TargetMode="External"/><Relationship Id="rId4" Type="http://schemas.openxmlformats.org/officeDocument/2006/relationships/hyperlink" Target="https://next.amboss.com/us/article/Hg0K92#Z50c20097f106413aab2d2eb1b550c96d" TargetMode="External"/><Relationship Id="rId9" Type="http://schemas.openxmlformats.org/officeDocument/2006/relationships/hyperlink" Target="https://next.amboss.com/us/article/XT0962#Z4f1f4a755bf4c9a67c6966aadc84bc03"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next.amboss.com/us/article/T3063f#Z4f86d021a65ad7db114366c5d5dcf69f" TargetMode="External"/><Relationship Id="rId2" Type="http://schemas.openxmlformats.org/officeDocument/2006/relationships/hyperlink" Target="https://next.amboss.com/us/article/xN0EWg#Zd673a3f7ee36023aab5a267899e984cc" TargetMode="External"/><Relationship Id="rId1" Type="http://schemas.openxmlformats.org/officeDocument/2006/relationships/slideLayout" Target="../slideLayouts/slideLayout2.xml"/><Relationship Id="rId6" Type="http://schemas.openxmlformats.org/officeDocument/2006/relationships/hyperlink" Target="https://next.amboss.com/us/article/Hg0K92#Za2148bb0dbfc67ed9c43578a2596f3c9" TargetMode="External"/><Relationship Id="rId5" Type="http://schemas.openxmlformats.org/officeDocument/2006/relationships/hyperlink" Target="https://next.amboss.com/us/article/XT0962#Z11889e1b274e30490b5bf6d255042b26" TargetMode="External"/><Relationship Id="rId4" Type="http://schemas.openxmlformats.org/officeDocument/2006/relationships/hyperlink" Target="https://next.amboss.com/us/article/VT0Gp2#Z89085904f0bffdb18e6df50da71ac0f5"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next.amboss.com/us/article/Ho0KWS#Zc2ea0fe1c42495a88a98f686d57c4aed" TargetMode="External"/><Relationship Id="rId13" Type="http://schemas.openxmlformats.org/officeDocument/2006/relationships/hyperlink" Target="https://next.amboss.com/us/article/T3063f#Z614665fe523af7333fad58e1e2ab8f0f" TargetMode="External"/><Relationship Id="rId3" Type="http://schemas.openxmlformats.org/officeDocument/2006/relationships/hyperlink" Target="https://next.amboss.com/us/article/Ho0KWS#Z2296997dc344ce18959f136edf1be8bb" TargetMode="External"/><Relationship Id="rId7" Type="http://schemas.openxmlformats.org/officeDocument/2006/relationships/hyperlink" Target="https://next.amboss.com/us/article/p60LNS#Z10159ed6b55279491ad66cdae1e82c01" TargetMode="External"/><Relationship Id="rId12" Type="http://schemas.openxmlformats.org/officeDocument/2006/relationships/hyperlink" Target="https://next.amboss.com/us/article/i50JPg#Z28bfde0adeb00635d414ba43fe6118d2" TargetMode="External"/><Relationship Id="rId2" Type="http://schemas.openxmlformats.org/officeDocument/2006/relationships/hyperlink" Target="https://next.amboss.com/us/article/Ho0KWS#Z9fc0786e4dbac564ad539d5c9f458bb0" TargetMode="External"/><Relationship Id="rId1" Type="http://schemas.openxmlformats.org/officeDocument/2006/relationships/slideLayout" Target="../slideLayouts/slideLayout2.xml"/><Relationship Id="rId6" Type="http://schemas.openxmlformats.org/officeDocument/2006/relationships/hyperlink" Target="https://next.amboss.com/us/article/xo0EVS#Zce232f978ea5a8fb9edbb980a41502b8" TargetMode="External"/><Relationship Id="rId11" Type="http://schemas.openxmlformats.org/officeDocument/2006/relationships/hyperlink" Target="https://next.amboss.com/us/article/-o0DeS#Zd821388e2759daee8311539507b83056" TargetMode="External"/><Relationship Id="rId5" Type="http://schemas.openxmlformats.org/officeDocument/2006/relationships/hyperlink" Target="https://next.amboss.com/us/article/0p0eLS#Z3bb4f01e3bc36c0d0d72735e6ddbb716" TargetMode="External"/><Relationship Id="rId15" Type="http://schemas.openxmlformats.org/officeDocument/2006/relationships/hyperlink" Target="https://next.amboss.com/us/article/Hg0K92#Za2148bb0dbfc67ed9c43578a2596f3c9" TargetMode="External"/><Relationship Id="rId10" Type="http://schemas.openxmlformats.org/officeDocument/2006/relationships/hyperlink" Target="https://next.amboss.com/us/article/vK0ARS#Z42951d3ed62c1b6987f856e87d8e3c56" TargetMode="External"/><Relationship Id="rId4" Type="http://schemas.openxmlformats.org/officeDocument/2006/relationships/hyperlink" Target="https://next.amboss.com/us/article/7o04WS#Zde961151d845714430b6e0600d08840e" TargetMode="External"/><Relationship Id="rId9" Type="http://schemas.openxmlformats.org/officeDocument/2006/relationships/hyperlink" Target="https://next.amboss.com/us/article/p60LNS#Z9a4171ef8b4442c43967206e73227d7a" TargetMode="External"/><Relationship Id="rId14" Type="http://schemas.openxmlformats.org/officeDocument/2006/relationships/hyperlink" Target="https://next.amboss.com/us/article/vK0ARS#Z98a8788583c8504826c5df7d57b7750d"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56.xml.rels><?xml version="1.0" encoding="UTF-8" standalone="yes"?>
<Relationships xmlns="http://schemas.openxmlformats.org/package/2006/relationships"><Relationship Id="rId3" Type="http://schemas.openxmlformats.org/officeDocument/2006/relationships/hyperlink" Target="https://next.amboss.com/us/article/Ln0wFg#Z78c098e284dee4ae95afddad9ababaa4" TargetMode="External"/><Relationship Id="rId7" Type="http://schemas.openxmlformats.org/officeDocument/2006/relationships/hyperlink" Target="https://next.amboss.com/us/article/XT0962#Z27aea26b6242cd53fef4a14ada3e7ece" TargetMode="External"/><Relationship Id="rId2" Type="http://schemas.openxmlformats.org/officeDocument/2006/relationships/hyperlink" Target="https://next.amboss.com/us/article/Ln0wFg#Z67ea79ef8366c4a533547777bcd0f828" TargetMode="External"/><Relationship Id="rId1" Type="http://schemas.openxmlformats.org/officeDocument/2006/relationships/slideLayout" Target="../slideLayouts/slideLayout2.xml"/><Relationship Id="rId6" Type="http://schemas.openxmlformats.org/officeDocument/2006/relationships/hyperlink" Target="https://next.amboss.com/us/article/Ao0ReS#Z1b9d0cb420c011583660bc654042ae34" TargetMode="External"/><Relationship Id="rId5" Type="http://schemas.openxmlformats.org/officeDocument/2006/relationships/hyperlink" Target="https://next.amboss.com/us/article/XT0962#Za0e85fc0f0bf840f0c5ba49e650339f9" TargetMode="External"/><Relationship Id="rId4" Type="http://schemas.openxmlformats.org/officeDocument/2006/relationships/hyperlink" Target="https://next.amboss.com/us/article/Hg0K92#Z82b80df8e4df1330c0aa8506a5aa4525"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hyperlink" Target="https://next.amboss.com/us/article/Ho0KWS#Z3463afdcb438dc833d95f8d1814e4b36" TargetMode="External"/><Relationship Id="rId13" Type="http://schemas.openxmlformats.org/officeDocument/2006/relationships/hyperlink" Target="https://next.amboss.com/us/article/Ho0KWS#Z2296997dc344ce18959f136edf1be8bb" TargetMode="External"/><Relationship Id="rId3" Type="http://schemas.openxmlformats.org/officeDocument/2006/relationships/hyperlink" Target="https://next.amboss.com/us/article/gg0Fu2#Z26ae73414b467f879c2c42e118fb64f1" TargetMode="External"/><Relationship Id="rId7" Type="http://schemas.openxmlformats.org/officeDocument/2006/relationships/hyperlink" Target="https://next.amboss.com/us/article/Ho0KWS#Z35384913ba8d15e505c8c2db16ddb2b3" TargetMode="External"/><Relationship Id="rId12" Type="http://schemas.openxmlformats.org/officeDocument/2006/relationships/hyperlink" Target="https://next.amboss.com/us/article/Sp0yKS#Z0dc7a0c24cda0d4f0e71e35d4c14095e" TargetMode="External"/><Relationship Id="rId2" Type="http://schemas.openxmlformats.org/officeDocument/2006/relationships/hyperlink" Target="https://next.amboss.com/us/article/gg0Fu2#Z5c63a7d4ad6bab5814e02ee18c497ca1" TargetMode="External"/><Relationship Id="rId1" Type="http://schemas.openxmlformats.org/officeDocument/2006/relationships/slideLayout" Target="../slideLayouts/slideLayout2.xml"/><Relationship Id="rId6" Type="http://schemas.openxmlformats.org/officeDocument/2006/relationships/hyperlink" Target="https://next.amboss.com/us/article/Ho0KWS#Z4fe7b638f74885de07d05000191aad3d" TargetMode="External"/><Relationship Id="rId11" Type="http://schemas.openxmlformats.org/officeDocument/2006/relationships/hyperlink" Target="https://next.amboss.com/us/article/in0JGg#Zf22a2d04575027ccbd9bc2a111f58066" TargetMode="External"/><Relationship Id="rId5" Type="http://schemas.openxmlformats.org/officeDocument/2006/relationships/hyperlink" Target="https://next.amboss.com/us/article/Hg0K92#Z82b80df8e4df1330c0aa8506a5aa4525" TargetMode="External"/><Relationship Id="rId10" Type="http://schemas.openxmlformats.org/officeDocument/2006/relationships/hyperlink" Target="https://next.amboss.com/us/article/WM0Png#Z333a818dbf71a509f924e54006a41fb6" TargetMode="External"/><Relationship Id="rId4" Type="http://schemas.openxmlformats.org/officeDocument/2006/relationships/hyperlink" Target="https://next.amboss.com/us/article/gg0Fu2#Z3b7ab7d9f4ca01fe61e3f88622a8d630" TargetMode="External"/><Relationship Id="rId9" Type="http://schemas.openxmlformats.org/officeDocument/2006/relationships/hyperlink" Target="https://next.amboss.com/us/article/xN0EWg#Zd673a3f7ee36023aab5a267899e984cc"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8" Type="http://schemas.openxmlformats.org/officeDocument/2006/relationships/hyperlink" Target="https://next.amboss.com/us/article/Ln0wFg#Z78c098e284dee4ae95afddad9ababaa4" TargetMode="External"/><Relationship Id="rId3" Type="http://schemas.openxmlformats.org/officeDocument/2006/relationships/hyperlink" Target="https://next.amboss.com/us/article/Ho0KWS#Z0020c3118454c44969155cc2c1034942" TargetMode="External"/><Relationship Id="rId7" Type="http://schemas.openxmlformats.org/officeDocument/2006/relationships/hyperlink" Target="https://next.amboss.com/us/article/JN0sXg#Z703218f8a38129d66a94750cc9880c97" TargetMode="External"/><Relationship Id="rId2" Type="http://schemas.openxmlformats.org/officeDocument/2006/relationships/hyperlink" Target="https://next.amboss.com/us/article/Ho0KWS#Z88d6330c37852a38bb486107dc277493" TargetMode="External"/><Relationship Id="rId1" Type="http://schemas.openxmlformats.org/officeDocument/2006/relationships/slideLayout" Target="../slideLayouts/slideLayout2.xml"/><Relationship Id="rId6" Type="http://schemas.openxmlformats.org/officeDocument/2006/relationships/hyperlink" Target="https://next.amboss.com/us/article/in0JGg#Zf22a2d04575027ccbd9bc2a111f58066" TargetMode="External"/><Relationship Id="rId5" Type="http://schemas.openxmlformats.org/officeDocument/2006/relationships/hyperlink" Target="https://next.amboss.com/us/article/Ho0KWS#Z2296997dc344ce18959f136edf1be8bb" TargetMode="External"/><Relationship Id="rId10" Type="http://schemas.openxmlformats.org/officeDocument/2006/relationships/hyperlink" Target="https://next.amboss.com/us/article/Ho0KWS#Z35384913ba8d15e505c8c2db16ddb2b3" TargetMode="External"/><Relationship Id="rId4" Type="http://schemas.openxmlformats.org/officeDocument/2006/relationships/hyperlink" Target="https://next.amboss.com/us/article/xN0EWg#Zd673a3f7ee36023aab5a267899e984cc" TargetMode="External"/><Relationship Id="rId9" Type="http://schemas.openxmlformats.org/officeDocument/2006/relationships/hyperlink" Target="https://next.amboss.com/us/article/tm0Xhg#Za75ac5104bdd3d3670f44c26117e5c0e"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next.amboss.com/us/article/cT0ap2#Z13eddc8c84e116fa3a1693f08171890d" TargetMode="External"/><Relationship Id="rId2" Type="http://schemas.openxmlformats.org/officeDocument/2006/relationships/hyperlink" Target="https://next.amboss.com/us/article/Js0sDh#Z44a0fb80a8923b6e2fb8ff1f83d5803a"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hyperlink" Target="https://next.amboss.com/us/article/Ho0KWS#Z26c0518a6508198645f16e61d5388ed7" TargetMode="External"/><Relationship Id="rId3" Type="http://schemas.openxmlformats.org/officeDocument/2006/relationships/hyperlink" Target="https://next.amboss.com/us/article/Ho0KWS#Z278f4eb1d391588ddfc8f8ef77e9d893" TargetMode="External"/><Relationship Id="rId7" Type="http://schemas.openxmlformats.org/officeDocument/2006/relationships/hyperlink" Target="https://next.amboss.com/us/article/Ho0KWS#Z35384913ba8d15e505c8c2db16ddb2b3"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next.amboss.com/us/article/1K022S#Zce4289582a65bb7fd0432f697bb08d97" TargetMode="External"/><Relationship Id="rId5" Type="http://schemas.openxmlformats.org/officeDocument/2006/relationships/hyperlink" Target="https://next.amboss.com/us/article/Ho0KWS#Za856fbef48a5311b1cddf5c25ddc850e" TargetMode="External"/><Relationship Id="rId4" Type="http://schemas.openxmlformats.org/officeDocument/2006/relationships/hyperlink" Target="https://next.amboss.com/us/article/Ho0KWS#Z4fe7b638f74885de07d05000191aad3d"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next.amboss.com/us/article/vK0ARS#Z42951d3ed62c1b6987f856e87d8e3c56" TargetMode="External"/><Relationship Id="rId3" Type="http://schemas.openxmlformats.org/officeDocument/2006/relationships/hyperlink" Target="https://next.amboss.com/us/article/Ho0KWS#Z35384913ba8d15e505c8c2db16ddb2b3" TargetMode="External"/><Relationship Id="rId7" Type="http://schemas.openxmlformats.org/officeDocument/2006/relationships/hyperlink" Target="https://next.amboss.com/us/article/A60RnS#Z302395fa53b6096eda0d6a50e247fdd4" TargetMode="External"/><Relationship Id="rId2" Type="http://schemas.openxmlformats.org/officeDocument/2006/relationships/hyperlink" Target="https://next.amboss.com/us/article/Ho0KWS#Z278f4eb1d391588ddfc8f8ef77e9d893" TargetMode="External"/><Relationship Id="rId1" Type="http://schemas.openxmlformats.org/officeDocument/2006/relationships/slideLayout" Target="../slideLayouts/slideLayout2.xml"/><Relationship Id="rId6" Type="http://schemas.openxmlformats.org/officeDocument/2006/relationships/hyperlink" Target="https://next.amboss.com/us/article/Ho0KWS#Z0020c3118454c44969155cc2c1034942" TargetMode="External"/><Relationship Id="rId5" Type="http://schemas.openxmlformats.org/officeDocument/2006/relationships/hyperlink" Target="https://next.amboss.com/us/article/ro0fWS#Z2ffc5ce57d97d4b2fc17b6088691c31a" TargetMode="External"/><Relationship Id="rId10" Type="http://schemas.openxmlformats.org/officeDocument/2006/relationships/hyperlink" Target="https://next.amboss.com/us/article/Ho0KWS#Z2296997dc344ce18959f136edf1be8bb" TargetMode="External"/><Relationship Id="rId4" Type="http://schemas.openxmlformats.org/officeDocument/2006/relationships/hyperlink" Target="https://next.amboss.com/us/article/Ho0KWS#Z26c0518a6508198645f16e61d5388ed7" TargetMode="External"/><Relationship Id="rId9" Type="http://schemas.openxmlformats.org/officeDocument/2006/relationships/hyperlink" Target="https://next.amboss.com/us/article/E6085S#Z46dd80e8ba8f4ec5caa956e468a8c384"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s://next.amboss.com/us/article/tR0XKf#Zb1add780aa11ae45ecd515d8aada4292" TargetMode="External"/><Relationship Id="rId13" Type="http://schemas.openxmlformats.org/officeDocument/2006/relationships/hyperlink" Target="https://next.amboss.com/us/article/-L0DZS#Z11fdda320001f8432cb19623193ec2f9" TargetMode="External"/><Relationship Id="rId3" Type="http://schemas.openxmlformats.org/officeDocument/2006/relationships/hyperlink" Target="https://next.amboss.com/us/article/_405NT#Z2402afe504766ef84f64acad4aaea47b" TargetMode="External"/><Relationship Id="rId7" Type="http://schemas.openxmlformats.org/officeDocument/2006/relationships/hyperlink" Target="https://next.amboss.com/us/article/vK0ARS#Z42951d3ed62c1b6987f856e87d8e3c56" TargetMode="External"/><Relationship Id="rId12" Type="http://schemas.openxmlformats.org/officeDocument/2006/relationships/hyperlink" Target="https://next.amboss.com/us/article/YL0nwg#Z67ba0252fff6842349617790ed19ae54" TargetMode="External"/><Relationship Id="rId2" Type="http://schemas.openxmlformats.org/officeDocument/2006/relationships/hyperlink" Target="https://next.amboss.com/us/article/xN0EWg#Zd673a3f7ee36023aab5a267899e984cc" TargetMode="External"/><Relationship Id="rId1" Type="http://schemas.openxmlformats.org/officeDocument/2006/relationships/slideLayout" Target="../slideLayouts/slideLayout2.xml"/><Relationship Id="rId6" Type="http://schemas.openxmlformats.org/officeDocument/2006/relationships/hyperlink" Target="https://next.amboss.com/us/article/Ho0KWS#Z2296997dc344ce18959f136edf1be8bb" TargetMode="External"/><Relationship Id="rId11" Type="http://schemas.openxmlformats.org/officeDocument/2006/relationships/hyperlink" Target="https://next.amboss.com/us/article/vK0ARS#Z54fa5585c8b1d88fd3fe7b58b645b422" TargetMode="External"/><Relationship Id="rId5" Type="http://schemas.openxmlformats.org/officeDocument/2006/relationships/hyperlink" Target="https://next.amboss.com/us/article/T3063f#Z614665fe523af7333fad58e1e2ab8f0f" TargetMode="External"/><Relationship Id="rId15" Type="http://schemas.openxmlformats.org/officeDocument/2006/relationships/hyperlink" Target="https://next.amboss.com/us/article/G60BmS#Z5e8b9797e7ad7fbcb3e328b674202655" TargetMode="External"/><Relationship Id="rId10" Type="http://schemas.openxmlformats.org/officeDocument/2006/relationships/hyperlink" Target="https://next.amboss.com/us/article/ZT0Z62#Z31cbdf5366c4c79a99253a9a5aeb1492" TargetMode="External"/><Relationship Id="rId4" Type="http://schemas.openxmlformats.org/officeDocument/2006/relationships/hyperlink" Target="https://next.amboss.com/us/article/W60PPS#Z84ffaf83e57bb0cc8eb7c50bbc266078" TargetMode="External"/><Relationship Id="rId9" Type="http://schemas.openxmlformats.org/officeDocument/2006/relationships/hyperlink" Target="https://next.amboss.com/us/article/dp0ooS#Z640ca82c04e5c0e7b54b1fe9025ee8ee" TargetMode="External"/><Relationship Id="rId14" Type="http://schemas.openxmlformats.org/officeDocument/2006/relationships/hyperlink" Target="https://next.amboss.com/us/article/ji0_rf#Z7baf695c128c49ef645ca814a3ad7fb6"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8" Type="http://schemas.openxmlformats.org/officeDocument/2006/relationships/hyperlink" Target="https://next.amboss.com/us/article/Bo0zVS#Z42dfc5649a4025fa49ffc6ebd8712c18" TargetMode="External"/><Relationship Id="rId3" Type="http://schemas.openxmlformats.org/officeDocument/2006/relationships/hyperlink" Target="https://next.amboss.com/us/article/ps0LDh#Zddde9795bbcb7572a140f5922a110fa0" TargetMode="External"/><Relationship Id="rId7" Type="http://schemas.openxmlformats.org/officeDocument/2006/relationships/hyperlink" Target="https://next.amboss.com/us/article/Js0sDh#Zc0f6bbe905c051c51fdc4e2c48d12e8e" TargetMode="External"/><Relationship Id="rId2" Type="http://schemas.openxmlformats.org/officeDocument/2006/relationships/hyperlink" Target="https://next.amboss.com/us/article/Js0sDh#Za75cae58612d57021fbad9a9bc842614" TargetMode="External"/><Relationship Id="rId1" Type="http://schemas.openxmlformats.org/officeDocument/2006/relationships/slideLayout" Target="../slideLayouts/slideLayout2.xml"/><Relationship Id="rId6" Type="http://schemas.openxmlformats.org/officeDocument/2006/relationships/hyperlink" Target="https://next.amboss.com/us/article/LQ0w9f#Za5ab0bf3548308688634dbd94228cea2" TargetMode="External"/><Relationship Id="rId5" Type="http://schemas.openxmlformats.org/officeDocument/2006/relationships/hyperlink" Target="https://next.amboss.com/us/article/Js0sDh#Z44a0fb80a8923b6e2fb8ff1f83d5803a" TargetMode="External"/><Relationship Id="rId4" Type="http://schemas.openxmlformats.org/officeDocument/2006/relationships/hyperlink" Target="https://next.amboss.com/us/article/-o0DeS#Zd821388e2759daee8311539507b83056" TargetMode="External"/><Relationship Id="rId9" Type="http://schemas.openxmlformats.org/officeDocument/2006/relationships/hyperlink" Target="https://next.amboss.com/us/article/A60RnS#Z24ac16f8fc5a2115a2e7a12bf9d88bf3"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next.amboss.com/us/article/Bo0zVS#Z42dfc5649a4025fa49ffc6ebd8712c18" TargetMode="External"/><Relationship Id="rId2" Type="http://schemas.openxmlformats.org/officeDocument/2006/relationships/hyperlink" Target="https://next.amboss.com/us/article/4g03v2#Z6f8e50436ee2db7b982c290b29f9ddbc" TargetMode="External"/><Relationship Id="rId1" Type="http://schemas.openxmlformats.org/officeDocument/2006/relationships/slideLayout" Target="../slideLayouts/slideLayout2.xml"/><Relationship Id="rId6" Type="http://schemas.openxmlformats.org/officeDocument/2006/relationships/hyperlink" Target="https://next.amboss.com/us/article/7o04WS#Zde961151d845714430b6e0600d08840e" TargetMode="External"/><Relationship Id="rId5" Type="http://schemas.openxmlformats.org/officeDocument/2006/relationships/hyperlink" Target="https://next.amboss.com/us/article/8T0Os2#Zf3020a5e3bef2326ce6038bf848cd570" TargetMode="External"/><Relationship Id="rId4" Type="http://schemas.openxmlformats.org/officeDocument/2006/relationships/hyperlink" Target="https://next.amboss.com/us/article/En08Eg#Z0ccd21fcf57fab20ffb12c037f4d9af3"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s://next.amboss.com/us/article/ro0fWS#Ze6d037da34beed97d58fcaefff45a495" TargetMode="External"/><Relationship Id="rId2" Type="http://schemas.openxmlformats.org/officeDocument/2006/relationships/hyperlink" Target="https://next.amboss.com/us/article/Bo0zVS#Z42dfc5649a4025fa49ffc6ebd8712c18" TargetMode="External"/><Relationship Id="rId1" Type="http://schemas.openxmlformats.org/officeDocument/2006/relationships/slideLayout" Target="../slideLayouts/slideLayout2.xml"/><Relationship Id="rId5" Type="http://schemas.openxmlformats.org/officeDocument/2006/relationships/hyperlink" Target="https://next.amboss.com/us/article/j50_Pg#Za5de83449ff6a749e6c1348b93b1f3b1" TargetMode="External"/><Relationship Id="rId4" Type="http://schemas.openxmlformats.org/officeDocument/2006/relationships/hyperlink" Target="https://next.amboss.com/us/article/7o04WS#Zde961151d845714430b6e0600d08840e"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8" Type="http://schemas.openxmlformats.org/officeDocument/2006/relationships/hyperlink" Target="https://next.amboss.com/us/article/4g03v2#Z6f8e50436ee2db7b982c290b29f9ddbc" TargetMode="External"/><Relationship Id="rId3" Type="http://schemas.openxmlformats.org/officeDocument/2006/relationships/hyperlink" Target="https://next.amboss.com/us/article/ps0LDh#Zbc0d0ff153bc5c7a27589815d0c842fd" TargetMode="External"/><Relationship Id="rId7" Type="http://schemas.openxmlformats.org/officeDocument/2006/relationships/hyperlink" Target="https://next.amboss.com/us/article/uk0ppT#Z72f606cf28ac780a83f0c560d68fe3ef" TargetMode="External"/><Relationship Id="rId2" Type="http://schemas.openxmlformats.org/officeDocument/2006/relationships/hyperlink" Target="https://next.amboss.com/us/article/Js0sDh#Za75cae58612d57021fbad9a9bc842614" TargetMode="External"/><Relationship Id="rId1" Type="http://schemas.openxmlformats.org/officeDocument/2006/relationships/slideLayout" Target="../slideLayouts/slideLayout2.xml"/><Relationship Id="rId6" Type="http://schemas.openxmlformats.org/officeDocument/2006/relationships/hyperlink" Target="https://next.amboss.com/us/article/BO0zuT#Z2288200fd1105ba221b2adb4a5080961" TargetMode="External"/><Relationship Id="rId5" Type="http://schemas.openxmlformats.org/officeDocument/2006/relationships/hyperlink" Target="https://next.amboss.com/us/article/1K022S#Ze89239180c4d0f36ca3563f30bca381c" TargetMode="External"/><Relationship Id="rId4" Type="http://schemas.openxmlformats.org/officeDocument/2006/relationships/hyperlink" Target="https://next.amboss.com/us/article/x50Emg#Zeeddd7830d24e90a36910834eb75bba3" TargetMode="External"/><Relationship Id="rId9" Type="http://schemas.openxmlformats.org/officeDocument/2006/relationships/hyperlink" Target="https://next.amboss.com/us/article/En08Eg#Z0ccd21fcf57fab20ffb12c037f4d9af3" TargetMode="External"/></Relationships>
</file>

<file path=ppt/slides/_rels/slide108.xml.rels><?xml version="1.0" encoding="UTF-8" standalone="yes"?>
<Relationships xmlns="http://schemas.openxmlformats.org/package/2006/relationships"><Relationship Id="rId13" Type="http://schemas.openxmlformats.org/officeDocument/2006/relationships/hyperlink" Target="https://next.amboss.com/us/article/VP0GdT#Z2a4436e6b50383d2f3a205f11f9c829a" TargetMode="External"/><Relationship Id="rId18" Type="http://schemas.openxmlformats.org/officeDocument/2006/relationships/hyperlink" Target="https://next.amboss.com/us/article/4p03pS#Z1a9b57a2010f274f4a0f49e6010d30cf" TargetMode="External"/><Relationship Id="rId26" Type="http://schemas.openxmlformats.org/officeDocument/2006/relationships/hyperlink" Target="https://next.amboss.com/us/article/ZK0ZUS#Zdb51ff78d50eeb21bcba32f5a8e78372" TargetMode="External"/><Relationship Id="rId3" Type="http://schemas.openxmlformats.org/officeDocument/2006/relationships/hyperlink" Target="https://next.amboss.com/us/article/8K0ORS#Z6dee07cab92e13d1f6baa3a3ce402f23" TargetMode="External"/><Relationship Id="rId21" Type="http://schemas.openxmlformats.org/officeDocument/2006/relationships/hyperlink" Target="https://next.amboss.com/us/article/ln0vtg#Z0e19366f91c1f6b0bdaabf9f6bd6d2b8" TargetMode="External"/><Relationship Id="rId34" Type="http://schemas.openxmlformats.org/officeDocument/2006/relationships/hyperlink" Target="https://next.amboss.com/us/article/-f0DK2#Z078b973a95f28edb3a0bd5ce05b32655" TargetMode="External"/><Relationship Id="rId7" Type="http://schemas.openxmlformats.org/officeDocument/2006/relationships/hyperlink" Target="https://next.amboss.com/us/article/FK0gRS#Z7a6742d63d68bf10b7e9fe60621e7892" TargetMode="External"/><Relationship Id="rId12" Type="http://schemas.openxmlformats.org/officeDocument/2006/relationships/hyperlink" Target="https://next.amboss.com/us/article/x50Emg#Z0577c43d049439e0e58566ef0de9a3e0" TargetMode="External"/><Relationship Id="rId17" Type="http://schemas.openxmlformats.org/officeDocument/2006/relationships/hyperlink" Target="https://next.amboss.com/us/article/Bo0zVS#Z17a3158c2e77f4394c64eecc4dc72df7" TargetMode="External"/><Relationship Id="rId25" Type="http://schemas.openxmlformats.org/officeDocument/2006/relationships/hyperlink" Target="https://next.amboss.com/us/article/j50_Pg#Za5de83449ff6a749e6c1348b93b1f3b1" TargetMode="External"/><Relationship Id="rId33" Type="http://schemas.openxmlformats.org/officeDocument/2006/relationships/hyperlink" Target="https://next.amboss.com/us/article/x50Emg#Zdcbaf6f4b43f0363afdf3d6aaacd924c" TargetMode="External"/><Relationship Id="rId2" Type="http://schemas.openxmlformats.org/officeDocument/2006/relationships/hyperlink" Target="https://next.amboss.com/us/article/ro0fWS#Zb2983e2120b77c2e29e4bd5c641f9550" TargetMode="External"/><Relationship Id="rId16" Type="http://schemas.openxmlformats.org/officeDocument/2006/relationships/hyperlink" Target="https://next.amboss.com/us/article/ek0x5T#Z1f40e6c1ac0af71a094b1dd981609532" TargetMode="External"/><Relationship Id="rId20" Type="http://schemas.openxmlformats.org/officeDocument/2006/relationships/hyperlink" Target="https://next.amboss.com/us/article/4p03pS#Z949cbd37cd751336ee65e456090ecedb" TargetMode="External"/><Relationship Id="rId29" Type="http://schemas.openxmlformats.org/officeDocument/2006/relationships/hyperlink" Target="https://next.amboss.com/us/article/VP0GdT#Z2565f5179622b57d8e166369a90801a0" TargetMode="External"/><Relationship Id="rId1" Type="http://schemas.openxmlformats.org/officeDocument/2006/relationships/slideLayout" Target="../slideLayouts/slideLayout2.xml"/><Relationship Id="rId6" Type="http://schemas.openxmlformats.org/officeDocument/2006/relationships/hyperlink" Target="https://next.amboss.com/us/article/FK0gRS#Z9c7976873dc6b64a3a6fa4e08f4d9b59" TargetMode="External"/><Relationship Id="rId11" Type="http://schemas.openxmlformats.org/officeDocument/2006/relationships/hyperlink" Target="https://next.amboss.com/us/article/4p03pS#Z980592fa4c78d7d3e4029f9ad57314de" TargetMode="External"/><Relationship Id="rId24" Type="http://schemas.openxmlformats.org/officeDocument/2006/relationships/hyperlink" Target="https://next.amboss.com/us/article/4p03pS#Zb9f1deebf7c17e1e1052c6e772322e27" TargetMode="External"/><Relationship Id="rId32" Type="http://schemas.openxmlformats.org/officeDocument/2006/relationships/hyperlink" Target="https://next.amboss.com/us/article/x50Emg#Z969697c82f370531b55172aabaf5d209" TargetMode="External"/><Relationship Id="rId5" Type="http://schemas.openxmlformats.org/officeDocument/2006/relationships/hyperlink" Target="https://next.amboss.com/us/article/Jo0s1S#Z5a9e47e647d35283cb949a22dbffee71" TargetMode="External"/><Relationship Id="rId15" Type="http://schemas.openxmlformats.org/officeDocument/2006/relationships/hyperlink" Target="https://next.amboss.com/us/article/ek0x5T#Z6e9ce19960c743a38a02e844d28f85ff" TargetMode="External"/><Relationship Id="rId23" Type="http://schemas.openxmlformats.org/officeDocument/2006/relationships/hyperlink" Target="https://next.amboss.com/us/article/4p03pS#Zdc1857c902919df915402eb3cf247535" TargetMode="External"/><Relationship Id="rId28" Type="http://schemas.openxmlformats.org/officeDocument/2006/relationships/hyperlink" Target="https://next.amboss.com/us/article/-f0DK2#Z58da1e9d61b6d8a7d585093f99c63671" TargetMode="External"/><Relationship Id="rId36" Type="http://schemas.openxmlformats.org/officeDocument/2006/relationships/hyperlink" Target="https://next.amboss.com/us/article/ek0x5T#Z0aff747d9f89fdeec50df1ff21c79737" TargetMode="External"/><Relationship Id="rId10" Type="http://schemas.openxmlformats.org/officeDocument/2006/relationships/hyperlink" Target="https://next.amboss.com/us/article/x50Emg#Z6a2460ca0dfc90387c336ab076439b5c" TargetMode="External"/><Relationship Id="rId19" Type="http://schemas.openxmlformats.org/officeDocument/2006/relationships/hyperlink" Target="https://next.amboss.com/us/article/4p03pS#Z267798a6412b54a00950ec280f15c01e" TargetMode="External"/><Relationship Id="rId31" Type="http://schemas.openxmlformats.org/officeDocument/2006/relationships/hyperlink" Target="https://next.amboss.com/us/article/x50Emg#Zcafc1c81671c54115ab5d77c08d696a0" TargetMode="External"/><Relationship Id="rId4" Type="http://schemas.openxmlformats.org/officeDocument/2006/relationships/hyperlink" Target="https://next.amboss.com/us/article/ro0fWS#Z767954983fd6931f9427453dade48037" TargetMode="External"/><Relationship Id="rId9" Type="http://schemas.openxmlformats.org/officeDocument/2006/relationships/hyperlink" Target="https://next.amboss.com/us/article/x50Emg#Z60388949bb6a1b505af405c1ec27e42f" TargetMode="External"/><Relationship Id="rId14" Type="http://schemas.openxmlformats.org/officeDocument/2006/relationships/hyperlink" Target="https://next.amboss.com/us/article/-f0DK2#Zb9ba4d52a8d0bfa784a7c49bbc591f73" TargetMode="External"/><Relationship Id="rId22" Type="http://schemas.openxmlformats.org/officeDocument/2006/relationships/hyperlink" Target="https://next.amboss.com/us/article/4p03pS#Z5fc6abe1cb2f6f0d87f2901689d78f30" TargetMode="External"/><Relationship Id="rId27" Type="http://schemas.openxmlformats.org/officeDocument/2006/relationships/hyperlink" Target="https://next.amboss.com/us/article/Kh0UUf#Ze676a1a28416d5dfcad6df0fb4ea3c57" TargetMode="External"/><Relationship Id="rId30" Type="http://schemas.openxmlformats.org/officeDocument/2006/relationships/hyperlink" Target="https://next.amboss.com/us/article/7o04WS#Zde961151d845714430b6e0600d08840e" TargetMode="External"/><Relationship Id="rId35" Type="http://schemas.openxmlformats.org/officeDocument/2006/relationships/hyperlink" Target="https://next.amboss.com/us/article/x50Emg#Z07ff4a8efdae49ba17ed2b65e3db534d" TargetMode="External"/><Relationship Id="rId8" Type="http://schemas.openxmlformats.org/officeDocument/2006/relationships/hyperlink" Target="https://next.amboss.com/us/article/Jo0s1S#Z1744f24851f0b54ae0022ff8a3a79e83"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8" Type="http://schemas.openxmlformats.org/officeDocument/2006/relationships/hyperlink" Target="https://next.amboss.com/us/article/8T0Os2#Z0897ffe2886de5d48f3ff3afdb5bccb6" TargetMode="External"/><Relationship Id="rId3" Type="http://schemas.openxmlformats.org/officeDocument/2006/relationships/hyperlink" Target="https://next.amboss.com/us/article/ro0fWS#Za4a8b0444de65a37fb689ea9c7ee3b47" TargetMode="External"/><Relationship Id="rId7" Type="http://schemas.openxmlformats.org/officeDocument/2006/relationships/hyperlink" Target="https://next.amboss.com/us/article/ZK0ZUS#Zdb51ff78d50eeb21bcba32f5a8e78372" TargetMode="External"/><Relationship Id="rId2" Type="http://schemas.openxmlformats.org/officeDocument/2006/relationships/hyperlink" Target="https://next.amboss.com/us/article/Kh0UUf#Ze676a1a28416d5dfcad6df0fb4ea3c57" TargetMode="External"/><Relationship Id="rId1" Type="http://schemas.openxmlformats.org/officeDocument/2006/relationships/slideLayout" Target="../slideLayouts/slideLayout2.xml"/><Relationship Id="rId6" Type="http://schemas.openxmlformats.org/officeDocument/2006/relationships/hyperlink" Target="https://next.amboss.com/us/article/VP0GdT#Z7c2f7198db9b555525515960ad48bd59" TargetMode="External"/><Relationship Id="rId5" Type="http://schemas.openxmlformats.org/officeDocument/2006/relationships/hyperlink" Target="https://next.amboss.com/us/article/ro0fWS#Z237f9be2f72618740135910efab7323f" TargetMode="External"/><Relationship Id="rId10" Type="http://schemas.openxmlformats.org/officeDocument/2006/relationships/hyperlink" Target="https://next.amboss.com/us/article/VP0GdT#Z3e6e48eb200b2dc5188a576838f91feb" TargetMode="External"/><Relationship Id="rId4" Type="http://schemas.openxmlformats.org/officeDocument/2006/relationships/hyperlink" Target="https://next.amboss.com/us/article/4p03pS#Z1a9b57a2010f274f4a0f49e6010d30cf" TargetMode="External"/><Relationship Id="rId9" Type="http://schemas.openxmlformats.org/officeDocument/2006/relationships/hyperlink" Target="https://next.amboss.com/us/article/-f0DK2#Zb6ae98f1fb9b83ac26ad68ce65e329f6" TargetMode="External"/></Relationships>
</file>

<file path=ppt/slides/_rels/slide11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8" Type="http://schemas.openxmlformats.org/officeDocument/2006/relationships/hyperlink" Target="https://next.amboss.com/us/article/YT0n62#Z680dc030aea5462f042ba212fc37d0d8" TargetMode="External"/><Relationship Id="rId3" Type="http://schemas.openxmlformats.org/officeDocument/2006/relationships/hyperlink" Target="https://next.amboss.com/us/article/YT0n62#Za44739da8c936cad25b49a51c78ed2ab" TargetMode="External"/><Relationship Id="rId7" Type="http://schemas.openxmlformats.org/officeDocument/2006/relationships/hyperlink" Target="https://next.amboss.com/us/article/kg0mv2#Zb6a6fc26866322ecd909b8f1489e0451" TargetMode="External"/><Relationship Id="rId2" Type="http://schemas.openxmlformats.org/officeDocument/2006/relationships/hyperlink" Target="https://next.amboss.com/us/article/YT0n62#Z37ad7ac85fa0ad7afcffc8647f8ea9c6" TargetMode="External"/><Relationship Id="rId1" Type="http://schemas.openxmlformats.org/officeDocument/2006/relationships/slideLayout" Target="../slideLayouts/slideLayout2.xml"/><Relationship Id="rId6" Type="http://schemas.openxmlformats.org/officeDocument/2006/relationships/hyperlink" Target="https://next.amboss.com/us/article/7N04cg#Z619401c7bb1f9ef116622c2c34a68119" TargetMode="External"/><Relationship Id="rId5" Type="http://schemas.openxmlformats.org/officeDocument/2006/relationships/hyperlink" Target="https://next.amboss.com/us/article/Bo0zVS#Z92a1fdbcc0a96767daff5c4a5871e180" TargetMode="External"/><Relationship Id="rId4" Type="http://schemas.openxmlformats.org/officeDocument/2006/relationships/hyperlink" Target="https://next.amboss.com/us/article/YT0n62#Za3435db2143655fb26abc79ea359ead5" TargetMode="External"/></Relationships>
</file>

<file path=ppt/slides/_rels/slide126.xml.rels><?xml version="1.0" encoding="UTF-8" standalone="yes"?>
<Relationships xmlns="http://schemas.openxmlformats.org/package/2006/relationships"><Relationship Id="rId2" Type="http://schemas.openxmlformats.org/officeDocument/2006/relationships/hyperlink" Target="https://next.amboss.com/us/article/Js0sDh#Za75cae58612d57021fbad9a9bc842614" TargetMode="Externa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https://next.amboss.com/us/article/oo001S#Z8050cb758ce927318e00bbcc31dd2891" TargetMode="External"/><Relationship Id="rId2" Type="http://schemas.openxmlformats.org/officeDocument/2006/relationships/hyperlink" Target="https://next.amboss.com/us/article/YT0n62#Ze19786c8fe8c39b371b3198fec76e01b" TargetMode="External"/><Relationship Id="rId1" Type="http://schemas.openxmlformats.org/officeDocument/2006/relationships/slideLayout" Target="../slideLayouts/slideLayout2.xml"/><Relationship Id="rId6" Type="http://schemas.openxmlformats.org/officeDocument/2006/relationships/hyperlink" Target="https://next.amboss.com/us/article/kg0mv2#Zb6a6fc26866322ecd909b8f1489e0451" TargetMode="External"/><Relationship Id="rId5" Type="http://schemas.openxmlformats.org/officeDocument/2006/relationships/hyperlink" Target="https://next.amboss.com/us/article/YT0n62#Z1949ff9d5ccb1192d32ecb72e2d7e05a" TargetMode="External"/><Relationship Id="rId4" Type="http://schemas.openxmlformats.org/officeDocument/2006/relationships/hyperlink" Target="https://next.amboss.com/us/article/YT0n62#Z37ad7ac85fa0ad7afcffc8647f8ea9c6" TargetMode="External"/></Relationships>
</file>

<file path=ppt/slides/_rels/slide128.xml.rels><?xml version="1.0" encoding="UTF-8" standalone="yes"?>
<Relationships xmlns="http://schemas.openxmlformats.org/package/2006/relationships"><Relationship Id="rId8" Type="http://schemas.openxmlformats.org/officeDocument/2006/relationships/hyperlink" Target="https://next.amboss.com/us/article/lg0vv2#Zeb975888cde4515672ab89a7a3068ab2" TargetMode="External"/><Relationship Id="rId13" Type="http://schemas.openxmlformats.org/officeDocument/2006/relationships/hyperlink" Target="https://next.amboss.com/us/article/YT0n62#Z37ad7ac85fa0ad7afcffc8647f8ea9c6" TargetMode="External"/><Relationship Id="rId18" Type="http://schemas.openxmlformats.org/officeDocument/2006/relationships/hyperlink" Target="https://next.amboss.com/us/article/4m03fg#Z4c7ae79c18cb3c2f3e1fa98185b2d78d" TargetMode="External"/><Relationship Id="rId3" Type="http://schemas.openxmlformats.org/officeDocument/2006/relationships/hyperlink" Target="https://next.amboss.com/us/article/mm0VTg#Z72e6a6e433facb529af773975a022c8f" TargetMode="External"/><Relationship Id="rId7" Type="http://schemas.openxmlformats.org/officeDocument/2006/relationships/hyperlink" Target="https://next.amboss.com/us/article/Ym0nVg#Zd0bc6c5af4d023761d44d81e34cc3637" TargetMode="External"/><Relationship Id="rId12" Type="http://schemas.openxmlformats.org/officeDocument/2006/relationships/hyperlink" Target="https://next.amboss.com/us/article/uk0ppT#Z9f773b700d306dca5a1f7c25325b2ece" TargetMode="External"/><Relationship Id="rId17" Type="http://schemas.openxmlformats.org/officeDocument/2006/relationships/hyperlink" Target="https://next.amboss.com/us/article/lT0vI2#Z5d234349ef54d486d92682ae848d9ca4" TargetMode="External"/><Relationship Id="rId2" Type="http://schemas.openxmlformats.org/officeDocument/2006/relationships/hyperlink" Target="https://next.amboss.com/us/article/kg0mv2#Zb6a6fc26866322ecd909b8f1489e0451" TargetMode="External"/><Relationship Id="rId16" Type="http://schemas.openxmlformats.org/officeDocument/2006/relationships/hyperlink" Target="https://next.amboss.com/us/article/4k03LT#Z3c5e5f87353c8547b5917b338d8c976f" TargetMode="External"/><Relationship Id="rId1" Type="http://schemas.openxmlformats.org/officeDocument/2006/relationships/slideLayout" Target="../slideLayouts/slideLayout2.xml"/><Relationship Id="rId6" Type="http://schemas.openxmlformats.org/officeDocument/2006/relationships/hyperlink" Target="https://next.amboss.com/us/article/gm0FUg#Zd1c9de2e718441b8429f873ffaeee96b" TargetMode="External"/><Relationship Id="rId11" Type="http://schemas.openxmlformats.org/officeDocument/2006/relationships/hyperlink" Target="https://next.amboss.com/us/article/BO0zuT#Z028440e5b47771796d4ba443d65fad68" TargetMode="External"/><Relationship Id="rId5" Type="http://schemas.openxmlformats.org/officeDocument/2006/relationships/hyperlink" Target="https://next.amboss.com/us/article/gm0FUg#Z5ad3a82094040255a4ea79209e2840c7" TargetMode="External"/><Relationship Id="rId15" Type="http://schemas.openxmlformats.org/officeDocument/2006/relationships/hyperlink" Target="https://next.amboss.com/us/article/rT0fH2#Z958cf76990e9ccf502442ead34e224b0" TargetMode="External"/><Relationship Id="rId10" Type="http://schemas.openxmlformats.org/officeDocument/2006/relationships/hyperlink" Target="https://next.amboss.com/us/article/zL0rZS#Zac515ba731b43aebb77c14c7c69bea85" TargetMode="External"/><Relationship Id="rId4" Type="http://schemas.openxmlformats.org/officeDocument/2006/relationships/hyperlink" Target="https://next.amboss.com/us/article/Um0bUg#Zf271c7760e7edb715098b1d6cd5c0289" TargetMode="External"/><Relationship Id="rId9" Type="http://schemas.openxmlformats.org/officeDocument/2006/relationships/hyperlink" Target="https://next.amboss.com/us/article/3g0SE2#Z1235e572dd827cff7d31e954b3f94489" TargetMode="External"/><Relationship Id="rId14" Type="http://schemas.openxmlformats.org/officeDocument/2006/relationships/hyperlink" Target="https://next.amboss.com/us/article/uJ0pDS#Zfe45dd1efbd69bdc8eb20067a0ceeea4"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s://next.amboss.com/us/article/4g03v2#Z6f8e50436ee2db7b982c290b29f9ddbc" TargetMode="External"/><Relationship Id="rId2" Type="http://schemas.openxmlformats.org/officeDocument/2006/relationships/hyperlink" Target="https://next.amboss.com/us/article/oo001S#Z8050cb758ce927318e00bbcc31dd2891" TargetMode="External"/><Relationship Id="rId1" Type="http://schemas.openxmlformats.org/officeDocument/2006/relationships/slideLayout" Target="../slideLayouts/slideLayout2.xml"/><Relationship Id="rId6" Type="http://schemas.openxmlformats.org/officeDocument/2006/relationships/hyperlink" Target="https://next.amboss.com/us/article/m60VlS#Z517d2cc21845787cbf2c6ff27c21cd8e" TargetMode="External"/><Relationship Id="rId5" Type="http://schemas.openxmlformats.org/officeDocument/2006/relationships/hyperlink" Target="https://next.amboss.com/us/article/kg0mv2#Zb6a6fc26866322ecd909b8f1489e0451" TargetMode="External"/><Relationship Id="rId4" Type="http://schemas.openxmlformats.org/officeDocument/2006/relationships/hyperlink" Target="https://next.amboss.com/us/article/j60_kS#Z0d4d07929184a6660eba444b193662bc" TargetMode="External"/></Relationships>
</file>

<file path=ppt/slides/_rels/slide130.xml.rels><?xml version="1.0" encoding="UTF-8" standalone="yes"?>
<Relationships xmlns="http://schemas.openxmlformats.org/package/2006/relationships"><Relationship Id="rId8" Type="http://schemas.openxmlformats.org/officeDocument/2006/relationships/hyperlink" Target="https://next.amboss.com/us/article/oo001S#Z8050cb758ce927318e00bbcc31dd2891" TargetMode="External"/><Relationship Id="rId3" Type="http://schemas.openxmlformats.org/officeDocument/2006/relationships/hyperlink" Target="https://next.amboss.com/us/article/YT0n62#Za44739da8c936cad25b49a51c78ed2ab" TargetMode="External"/><Relationship Id="rId7" Type="http://schemas.openxmlformats.org/officeDocument/2006/relationships/hyperlink" Target="https://next.amboss.com/us/article/kg0mv2#Zb6a6fc26866322ecd909b8f1489e0451" TargetMode="External"/><Relationship Id="rId2" Type="http://schemas.openxmlformats.org/officeDocument/2006/relationships/hyperlink" Target="https://next.amboss.com/us/article/YT0n62#Z37ad7ac85fa0ad7afcffc8647f8ea9c6" TargetMode="External"/><Relationship Id="rId1" Type="http://schemas.openxmlformats.org/officeDocument/2006/relationships/slideLayout" Target="../slideLayouts/slideLayout2.xml"/><Relationship Id="rId6" Type="http://schemas.openxmlformats.org/officeDocument/2006/relationships/hyperlink" Target="https://next.amboss.com/us/article/YT0n62#Z680dc030aea5462f042ba212fc37d0d8" TargetMode="External"/><Relationship Id="rId5" Type="http://schemas.openxmlformats.org/officeDocument/2006/relationships/hyperlink" Target="https://next.amboss.com/us/article/Bo0zVS#Z92a1fdbcc0a96767daff5c4a5871e180" TargetMode="External"/><Relationship Id="rId10" Type="http://schemas.openxmlformats.org/officeDocument/2006/relationships/hyperlink" Target="https://next.amboss.com/us/article/Bo0zVS#Z42dfc5649a4025fa49ffc6ebd8712c18" TargetMode="External"/><Relationship Id="rId4" Type="http://schemas.openxmlformats.org/officeDocument/2006/relationships/hyperlink" Target="https://next.amboss.com/us/article/YT0n62#Za3435db2143655fb26abc79ea359ead5" TargetMode="External"/><Relationship Id="rId9" Type="http://schemas.openxmlformats.org/officeDocument/2006/relationships/hyperlink" Target="https://next.amboss.com/us/article/m60VlS#Z517d2cc21845787cbf2c6ff27c21cd8e" TargetMode="External"/></Relationships>
</file>

<file path=ppt/slides/_rels/slide131.xml.rels><?xml version="1.0" encoding="UTF-8" standalone="yes"?>
<Relationships xmlns="http://schemas.openxmlformats.org/package/2006/relationships"><Relationship Id="rId8" Type="http://schemas.openxmlformats.org/officeDocument/2006/relationships/hyperlink" Target="https://next.amboss.com/us/article/VP0GdT#Z8148fba61325d18ed62206940d4cf388" TargetMode="External"/><Relationship Id="rId3" Type="http://schemas.openxmlformats.org/officeDocument/2006/relationships/hyperlink" Target="https://next.amboss.com/us/article/860O5S#Zd71039c8b27633abb8eed74ba226f388" TargetMode="External"/><Relationship Id="rId7" Type="http://schemas.openxmlformats.org/officeDocument/2006/relationships/hyperlink" Target="https://next.amboss.com/us/article/YT0n62#Za3435db2143655fb26abc79ea359ead5" TargetMode="External"/><Relationship Id="rId2" Type="http://schemas.openxmlformats.org/officeDocument/2006/relationships/hyperlink" Target="https://next.amboss.com/us/article/kg0mv2#Zb6a6fc26866322ecd909b8f1489e0451" TargetMode="External"/><Relationship Id="rId1" Type="http://schemas.openxmlformats.org/officeDocument/2006/relationships/slideLayout" Target="../slideLayouts/slideLayout2.xml"/><Relationship Id="rId6" Type="http://schemas.openxmlformats.org/officeDocument/2006/relationships/hyperlink" Target="https://next.amboss.com/us/article/j50_Pg#Za5de83449ff6a749e6c1348b93b1f3b1" TargetMode="External"/><Relationship Id="rId5" Type="http://schemas.openxmlformats.org/officeDocument/2006/relationships/hyperlink" Target="https://next.amboss.com/us/article/Bo0zVS#Z42dfc5649a4025fa49ffc6ebd8712c18" TargetMode="External"/><Relationship Id="rId4" Type="http://schemas.openxmlformats.org/officeDocument/2006/relationships/hyperlink" Target="https://next.amboss.com/us/article/Lo0wcS#Z5a9454835d6510d816fc8409dca5efdf" TargetMode="External"/><Relationship Id="rId9" Type="http://schemas.openxmlformats.org/officeDocument/2006/relationships/hyperlink" Target="https://next.amboss.com/us/article/YT0n62#Zc272594aeacc15a40fc7b4db745b4eaa" TargetMode="External"/></Relationships>
</file>

<file path=ppt/slides/_rels/slide132.xml.rels><?xml version="1.0" encoding="UTF-8" standalone="yes"?>
<Relationships xmlns="http://schemas.openxmlformats.org/package/2006/relationships"><Relationship Id="rId8" Type="http://schemas.openxmlformats.org/officeDocument/2006/relationships/hyperlink" Target="https://next.amboss.com/us/article/p60LNS#Z58fb4e5b7d4c6c511a42fdb4c6594a7c" TargetMode="External"/><Relationship Id="rId3" Type="http://schemas.openxmlformats.org/officeDocument/2006/relationships/hyperlink" Target="https://next.amboss.com/us/article/_405NT#Z2402afe504766ef84f64acad4aaea47b" TargetMode="External"/><Relationship Id="rId7" Type="http://schemas.openxmlformats.org/officeDocument/2006/relationships/hyperlink" Target="https://next.amboss.com/us/article/YT0n62#Z1949ff9d5ccb1192d32ecb72e2d7e05a" TargetMode="External"/><Relationship Id="rId2" Type="http://schemas.openxmlformats.org/officeDocument/2006/relationships/hyperlink" Target="https://next.amboss.com/us/article/xN0EWg#Zd673a3f7ee36023aab5a267899e984cc" TargetMode="External"/><Relationship Id="rId1" Type="http://schemas.openxmlformats.org/officeDocument/2006/relationships/slideLayout" Target="../slideLayouts/slideLayout2.xml"/><Relationship Id="rId6" Type="http://schemas.openxmlformats.org/officeDocument/2006/relationships/hyperlink" Target="https://next.amboss.com/us/article/Bo0zVS#Z42dfc5649a4025fa49ffc6ebd8712c18" TargetMode="External"/><Relationship Id="rId5" Type="http://schemas.openxmlformats.org/officeDocument/2006/relationships/hyperlink" Target="https://next.amboss.com/us/article/W60PPS#Z84ffaf83e57bb0cc8eb7c50bbc266078" TargetMode="External"/><Relationship Id="rId4" Type="http://schemas.openxmlformats.org/officeDocument/2006/relationships/hyperlink" Target="https://next.amboss.com/us/article/j50_Pg#Za5de83449ff6a749e6c1348b93b1f3b1" TargetMode="External"/></Relationships>
</file>

<file path=ppt/slides/_rels/slide13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8" Type="http://schemas.openxmlformats.org/officeDocument/2006/relationships/hyperlink" Target="https://next.amboss.com/us/article/dp0ooS#Z8dd8e7823b54e8fa23ebef7581c7073d" TargetMode="External"/><Relationship Id="rId13" Type="http://schemas.openxmlformats.org/officeDocument/2006/relationships/hyperlink" Target="https://next.amboss.com/us/article/qg0Cw2#Z45c7ff4091f4118f9a1659cdec6c8bdd" TargetMode="External"/><Relationship Id="rId3" Type="http://schemas.openxmlformats.org/officeDocument/2006/relationships/hyperlink" Target="https://next.amboss.com/us/article/W60PPS#Z84ffaf83e57bb0cc8eb7c50bbc266078" TargetMode="External"/><Relationship Id="rId7" Type="http://schemas.openxmlformats.org/officeDocument/2006/relationships/hyperlink" Target="https://next.amboss.com/us/article/dp0ooS#Z0d63bf5ed3212a68cbb3b23ab9e73d09" TargetMode="External"/><Relationship Id="rId12" Type="http://schemas.openxmlformats.org/officeDocument/2006/relationships/hyperlink" Target="https://next.amboss.com/us/article/Bo0zVS#Zfa5f02df274ec04cb1ca75e68ddc87a0" TargetMode="External"/><Relationship Id="rId2" Type="http://schemas.openxmlformats.org/officeDocument/2006/relationships/hyperlink" Target="https://next.amboss.com/us/article/Bo0zVS#Z42dfc5649a4025fa49ffc6ebd8712c18" TargetMode="External"/><Relationship Id="rId1" Type="http://schemas.openxmlformats.org/officeDocument/2006/relationships/slideLayout" Target="../slideLayouts/slideLayout2.xml"/><Relationship Id="rId6" Type="http://schemas.openxmlformats.org/officeDocument/2006/relationships/hyperlink" Target="https://next.amboss.com/us/article/-o0DeS#Zd821388e2759daee8311539507b83056" TargetMode="External"/><Relationship Id="rId11" Type="http://schemas.openxmlformats.org/officeDocument/2006/relationships/hyperlink" Target="https://next.amboss.com/us/article/p60LNS#Zba7c7a625919481ddcf9acc729603073" TargetMode="External"/><Relationship Id="rId5" Type="http://schemas.openxmlformats.org/officeDocument/2006/relationships/hyperlink" Target="https://next.amboss.com/us/article/TL06Cg#Zcd3879cdeb0ab0e0b67fd6d6b92e4343" TargetMode="External"/><Relationship Id="rId10" Type="http://schemas.openxmlformats.org/officeDocument/2006/relationships/hyperlink" Target="https://next.amboss.com/us/article/so0tWS#Zb21481f6d420b5bb9309f087120c3492" TargetMode="External"/><Relationship Id="rId4" Type="http://schemas.openxmlformats.org/officeDocument/2006/relationships/hyperlink" Target="https://next.amboss.com/us/article/kg0mv2#Zb6a6fc26866322ecd909b8f1489e0451" TargetMode="External"/><Relationship Id="rId9" Type="http://schemas.openxmlformats.org/officeDocument/2006/relationships/hyperlink" Target="https://next.amboss.com/us/article/W60PPS#Z18ddff2a956e546601bcf8785619e653" TargetMode="External"/></Relationships>
</file>

<file path=ppt/slides/_rels/slide1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hyperlink" Target="https://next.amboss.com/us/article/kg0mv2#Zb6a6fc26866322ecd909b8f1489e0451" TargetMode="External"/><Relationship Id="rId7" Type="http://schemas.openxmlformats.org/officeDocument/2006/relationships/hyperlink" Target="https://next.amboss.com/us/article/VP0GdT#Z8148fba61325d18ed62206940d4cf388" TargetMode="External"/><Relationship Id="rId2" Type="http://schemas.openxmlformats.org/officeDocument/2006/relationships/hyperlink" Target="https://next.amboss.com/us/article/eM0xng#Z2a0c185901fbab21e4b3bb1d1cb68a95" TargetMode="External"/><Relationship Id="rId1" Type="http://schemas.openxmlformats.org/officeDocument/2006/relationships/slideLayout" Target="../slideLayouts/slideLayout2.xml"/><Relationship Id="rId6" Type="http://schemas.openxmlformats.org/officeDocument/2006/relationships/hyperlink" Target="https://next.amboss.com/us/article/ln0vtg#Z0e19366f91c1f6b0bdaabf9f6bd6d2b8" TargetMode="External"/><Relationship Id="rId5" Type="http://schemas.openxmlformats.org/officeDocument/2006/relationships/hyperlink" Target="https://next.amboss.com/us/article/W60PPS#Z18ddff2a956e546601bcf8785619e653" TargetMode="External"/><Relationship Id="rId4" Type="http://schemas.openxmlformats.org/officeDocument/2006/relationships/hyperlink" Target="https://next.amboss.com/us/article/W60PPS#Z0c28dbc8ac9144d5bba2af58de2f7b6e" TargetMode="External"/></Relationships>
</file>

<file path=ppt/slides/_rels/slide14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83967-02EC-4E98-BE7C-2FA2E40AB3C0}"/>
              </a:ext>
            </a:extLst>
          </p:cNvPr>
          <p:cNvSpPr>
            <a:spLocks noGrp="1"/>
          </p:cNvSpPr>
          <p:nvPr>
            <p:ph type="ctrTitle"/>
          </p:nvPr>
        </p:nvSpPr>
        <p:spPr/>
        <p:txBody>
          <a:bodyPr/>
          <a:lstStyle/>
          <a:p>
            <a:r>
              <a:rPr lang="en-US" dirty="0"/>
              <a:t>Musculoskeletal System -Pathology Lab</a:t>
            </a:r>
          </a:p>
        </p:txBody>
      </p:sp>
    </p:spTree>
    <p:extLst>
      <p:ext uri="{BB962C8B-B14F-4D97-AF65-F5344CB8AC3E}">
        <p14:creationId xmlns:p14="http://schemas.microsoft.com/office/powerpoint/2010/main" val="274745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F8EA4-E7E9-4794-A077-2264225D4F12}"/>
              </a:ext>
            </a:extLst>
          </p:cNvPr>
          <p:cNvSpPr>
            <a:spLocks noGrp="1"/>
          </p:cNvSpPr>
          <p:nvPr>
            <p:ph type="title"/>
          </p:nvPr>
        </p:nvSpPr>
        <p:spPr/>
        <p:txBody>
          <a:bodyPr/>
          <a:lstStyle/>
          <a:p>
            <a:r>
              <a:rPr lang="en-US" dirty="0"/>
              <a:t>CONGENITAL DISORDERS OF BONE</a:t>
            </a:r>
            <a:br>
              <a:rPr lang="en-US" dirty="0"/>
            </a:br>
            <a:r>
              <a:rPr lang="en-US" dirty="0"/>
              <a:t>AND CARTILAGE</a:t>
            </a:r>
          </a:p>
        </p:txBody>
      </p:sp>
      <p:sp>
        <p:nvSpPr>
          <p:cNvPr id="3" name="Content Placeholder 2">
            <a:extLst>
              <a:ext uri="{FF2B5EF4-FFF2-40B4-BE49-F238E27FC236}">
                <a16:creationId xmlns:a16="http://schemas.microsoft.com/office/drawing/2014/main" id="{16F01E71-6B0A-4AF8-A692-E10A550345C1}"/>
              </a:ext>
            </a:extLst>
          </p:cNvPr>
          <p:cNvSpPr>
            <a:spLocks noGrp="1"/>
          </p:cNvSpPr>
          <p:nvPr>
            <p:ph sz="quarter" idx="1"/>
          </p:nvPr>
        </p:nvSpPr>
        <p:spPr/>
        <p:txBody>
          <a:bodyPr>
            <a:normAutofit fontScale="92500" lnSpcReduction="20000"/>
          </a:bodyPr>
          <a:lstStyle/>
          <a:p>
            <a:pPr marL="0" indent="0">
              <a:buNone/>
            </a:pPr>
            <a:r>
              <a:rPr lang="en-US" b="1" u="sng" dirty="0"/>
              <a:t>A. Osteogenesis imperfecta (brittle bone disease)</a:t>
            </a:r>
          </a:p>
          <a:p>
            <a:pPr marL="0" indent="0">
              <a:buNone/>
            </a:pPr>
            <a:r>
              <a:rPr lang="en-US" dirty="0"/>
              <a:t>1. Definition: Inherited generalized disorder of connective tissue characterized by defective  synthesis of type I collagen</a:t>
            </a:r>
          </a:p>
          <a:p>
            <a:pPr marL="0" indent="0">
              <a:buNone/>
            </a:pPr>
            <a:r>
              <a:rPr lang="en-US" dirty="0"/>
              <a:t>2. Epidemiology</a:t>
            </a:r>
          </a:p>
          <a:p>
            <a:pPr marL="0" indent="0">
              <a:buNone/>
            </a:pPr>
            <a:r>
              <a:rPr lang="en-US" dirty="0"/>
              <a:t>a. MC type is autosomal dominant (AD) disease 90%</a:t>
            </a:r>
          </a:p>
          <a:p>
            <a:pPr marL="0" indent="0">
              <a:buNone/>
            </a:pPr>
            <a:r>
              <a:rPr lang="en-US" dirty="0"/>
              <a:t>b. Increase in perinatal death. Families with severe postmenopausal osteoporosis should be evaluated for possible osteogenesis imperfecta.(Most common genetic cause of osteoporosis.)</a:t>
            </a:r>
          </a:p>
          <a:p>
            <a:pPr marL="0" indent="0">
              <a:buNone/>
            </a:pPr>
            <a:r>
              <a:rPr lang="en-US" dirty="0"/>
              <a:t>3. Clinical findings</a:t>
            </a:r>
          </a:p>
          <a:p>
            <a:pPr marL="0" indent="0">
              <a:buNone/>
            </a:pPr>
            <a:r>
              <a:rPr lang="en-US" dirty="0"/>
              <a:t>a. Pathologic fractures occur at birth with minimal trauma.</a:t>
            </a:r>
          </a:p>
          <a:p>
            <a:pPr marL="0" indent="0">
              <a:buNone/>
            </a:pPr>
            <a:r>
              <a:rPr lang="en-US" dirty="0"/>
              <a:t>b. Patients have blue sclera . Reflection of the underlying choroidal veins through the thin sclera. Sclera is thin because of the lack of type I collagen.</a:t>
            </a:r>
          </a:p>
          <a:p>
            <a:pPr marL="0" indent="0">
              <a:buNone/>
            </a:pPr>
            <a:r>
              <a:rPr lang="en-US" dirty="0"/>
              <a:t>c. Presenile deafness occurs in patients in their 20s and 30s.</a:t>
            </a:r>
          </a:p>
          <a:p>
            <a:pPr marL="0" indent="0">
              <a:buNone/>
            </a:pPr>
            <a:r>
              <a:rPr lang="en-US" dirty="0"/>
              <a:t>d. Other findings: short stature, scoliosis, brittle teeth, short limbs</a:t>
            </a:r>
          </a:p>
        </p:txBody>
      </p:sp>
    </p:spTree>
    <p:extLst>
      <p:ext uri="{BB962C8B-B14F-4D97-AF65-F5344CB8AC3E}">
        <p14:creationId xmlns:p14="http://schemas.microsoft.com/office/powerpoint/2010/main" val="2247972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2FA97B-90C3-495D-91A8-DCBE939AF01A}"/>
              </a:ext>
            </a:extLst>
          </p:cNvPr>
          <p:cNvSpPr>
            <a:spLocks noGrp="1"/>
          </p:cNvSpPr>
          <p:nvPr>
            <p:ph sz="quarter" idx="1"/>
          </p:nvPr>
        </p:nvSpPr>
        <p:spPr>
          <a:xfrm>
            <a:off x="651804" y="717452"/>
            <a:ext cx="9956800" cy="5261318"/>
          </a:xfrm>
        </p:spPr>
        <p:txBody>
          <a:bodyPr>
            <a:normAutofit/>
          </a:bodyPr>
          <a:lstStyle/>
          <a:p>
            <a:r>
              <a:rPr lang="en-US" b="1" dirty="0"/>
              <a:t>Etiology</a:t>
            </a:r>
            <a:r>
              <a:rPr lang="en-US" dirty="0"/>
              <a:t>: various genetic defects; most commonly </a:t>
            </a:r>
            <a:r>
              <a:rPr lang="en-US" dirty="0">
                <a:hlinkClick r:id="rId2"/>
              </a:rPr>
              <a:t>autosomal dominant</a:t>
            </a:r>
            <a:r>
              <a:rPr lang="en-US" dirty="0"/>
              <a:t> mutations in </a:t>
            </a:r>
            <a:r>
              <a:rPr lang="en-US" i="1" dirty="0"/>
              <a:t>COL1A1 </a:t>
            </a:r>
            <a:r>
              <a:rPr lang="en-US" dirty="0"/>
              <a:t>or </a:t>
            </a:r>
            <a:r>
              <a:rPr lang="en-US" i="1" dirty="0"/>
              <a:t>COL1A2</a:t>
            </a:r>
            <a:r>
              <a:rPr lang="en-US" dirty="0"/>
              <a:t> </a:t>
            </a:r>
            <a:r>
              <a:rPr lang="en-US" dirty="0">
                <a:hlinkClick r:id="rId3"/>
              </a:rPr>
              <a:t>gene</a:t>
            </a:r>
            <a:r>
              <a:rPr lang="en-US" dirty="0"/>
              <a:t>s </a:t>
            </a:r>
            <a:endParaRPr lang="en-US" baseline="30000" dirty="0"/>
          </a:p>
          <a:p>
            <a:r>
              <a:rPr lang="en-US" b="1" dirty="0"/>
              <a:t>Collagen, type I, alpha </a:t>
            </a:r>
            <a:r>
              <a:rPr lang="en-US" i="1" dirty="0"/>
              <a:t>COL1A1</a:t>
            </a:r>
          </a:p>
          <a:p>
            <a:pPr marL="0" indent="0">
              <a:buNone/>
            </a:pPr>
            <a:r>
              <a:rPr lang="en-US" dirty="0"/>
              <a:t>Genes that encodes collagen Type I alpha chain including (COL1A1 and COL1A2). Mutations in these genes are associated with osteogenesis imperfecta, Ehlers-Danlos syndrome, and osteoporosis.</a:t>
            </a:r>
          </a:p>
          <a:p>
            <a:r>
              <a:rPr lang="en-US" dirty="0"/>
              <a:t>Severe forms (types II and III) are usually due to a new (sporadic) mutation in one of these </a:t>
            </a:r>
            <a:r>
              <a:rPr lang="en-US" dirty="0">
                <a:hlinkClick r:id="rId3"/>
              </a:rPr>
              <a:t>genes</a:t>
            </a:r>
            <a:r>
              <a:rPr lang="en-US" dirty="0"/>
              <a:t>. Mild forms (types I, IV) are typically hereditary.</a:t>
            </a:r>
            <a:br>
              <a:rPr lang="en-US" dirty="0"/>
            </a:br>
            <a:endParaRPr lang="en-US" dirty="0"/>
          </a:p>
        </p:txBody>
      </p:sp>
    </p:spTree>
    <p:extLst>
      <p:ext uri="{BB962C8B-B14F-4D97-AF65-F5344CB8AC3E}">
        <p14:creationId xmlns:p14="http://schemas.microsoft.com/office/powerpoint/2010/main" val="721232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75D98F-C9E4-438C-A179-4F0A49800EA7}"/>
              </a:ext>
            </a:extLst>
          </p:cNvPr>
          <p:cNvSpPr>
            <a:spLocks noGrp="1"/>
          </p:cNvSpPr>
          <p:nvPr>
            <p:ph sz="quarter" idx="1"/>
          </p:nvPr>
        </p:nvSpPr>
        <p:spPr/>
        <p:txBody>
          <a:bodyPr>
            <a:normAutofit lnSpcReduction="10000"/>
          </a:bodyPr>
          <a:lstStyle/>
          <a:p>
            <a:r>
              <a:rPr lang="en-US" b="1" dirty="0"/>
              <a:t>Pathophysiology</a:t>
            </a:r>
            <a:r>
              <a:rPr lang="en-US" dirty="0"/>
              <a:t>: ↓ formation of hydrogen and </a:t>
            </a:r>
            <a:r>
              <a:rPr lang="en-US" dirty="0">
                <a:hlinkClick r:id="rId2"/>
              </a:rPr>
              <a:t>disulfide bonds</a:t>
            </a:r>
            <a:r>
              <a:rPr lang="en-US" dirty="0"/>
              <a:t> between type I </a:t>
            </a:r>
            <a:r>
              <a:rPr lang="en-US" dirty="0" err="1">
                <a:hlinkClick r:id="rId3"/>
              </a:rPr>
              <a:t>preprocollagen</a:t>
            </a:r>
            <a:r>
              <a:rPr lang="en-US" dirty="0"/>
              <a:t> molecules → ↓ triple helix formation → ↓ synthesis of normal </a:t>
            </a:r>
            <a:r>
              <a:rPr lang="en-US" dirty="0">
                <a:hlinkClick r:id="rId4"/>
              </a:rPr>
              <a:t>type I collagen</a:t>
            </a:r>
            <a:r>
              <a:rPr lang="en-US" dirty="0"/>
              <a:t> → impaired </a:t>
            </a:r>
            <a:r>
              <a:rPr lang="en-US" dirty="0">
                <a:hlinkClick r:id="rId5"/>
              </a:rPr>
              <a:t>bone matrix</a:t>
            </a:r>
            <a:r>
              <a:rPr lang="en-US" dirty="0"/>
              <a:t> formation (</a:t>
            </a:r>
            <a:r>
              <a:rPr lang="en-US" dirty="0">
                <a:hlinkClick r:id="rId6"/>
              </a:rPr>
              <a:t>osteogenesis</a:t>
            </a:r>
            <a:r>
              <a:rPr lang="en-US" dirty="0"/>
              <a:t>)</a:t>
            </a:r>
          </a:p>
          <a:p>
            <a:r>
              <a:rPr lang="en-US" dirty="0"/>
              <a:t>triple helix structure</a:t>
            </a:r>
          </a:p>
          <a:p>
            <a:pPr marL="0" indent="0">
              <a:buNone/>
            </a:pPr>
            <a:r>
              <a:rPr lang="en-US" dirty="0"/>
              <a:t>two alpha-1 chains coded by genes COL1A1</a:t>
            </a:r>
          </a:p>
          <a:p>
            <a:pPr marL="0" indent="0">
              <a:buNone/>
            </a:pPr>
            <a:r>
              <a:rPr lang="en-US" dirty="0"/>
              <a:t>one alpha-2 chain coded by gene COL1A2</a:t>
            </a:r>
          </a:p>
          <a:p>
            <a:r>
              <a:rPr lang="en-US" dirty="0"/>
              <a:t> </a:t>
            </a:r>
            <a:r>
              <a:rPr lang="en-US" dirty="0">
                <a:hlinkClick r:id="rId4"/>
              </a:rPr>
              <a:t>Type I collagen</a:t>
            </a:r>
            <a:r>
              <a:rPr lang="en-US" dirty="0"/>
              <a:t> is the most abundant scleroprotein and the main constituent of </a:t>
            </a:r>
            <a:r>
              <a:rPr lang="en-US" dirty="0">
                <a:hlinkClick r:id="rId7"/>
              </a:rPr>
              <a:t>connective tissue</a:t>
            </a:r>
            <a:r>
              <a:rPr lang="en-US" dirty="0"/>
              <a:t> in the human body. It occurs in bones, </a:t>
            </a:r>
            <a:r>
              <a:rPr lang="en-US" dirty="0">
                <a:hlinkClick r:id="rId8"/>
              </a:rPr>
              <a:t>skin</a:t>
            </a:r>
            <a:r>
              <a:rPr lang="en-US" dirty="0"/>
              <a:t>, </a:t>
            </a:r>
            <a:r>
              <a:rPr lang="en-US" dirty="0">
                <a:hlinkClick r:id="rId9"/>
              </a:rPr>
              <a:t>tendons</a:t>
            </a:r>
            <a:r>
              <a:rPr lang="en-US" dirty="0"/>
              <a:t>, </a:t>
            </a:r>
            <a:r>
              <a:rPr lang="en-US" dirty="0">
                <a:hlinkClick r:id="rId10"/>
              </a:rPr>
              <a:t>dentin</a:t>
            </a:r>
            <a:r>
              <a:rPr lang="en-US" dirty="0"/>
              <a:t>, </a:t>
            </a:r>
            <a:r>
              <a:rPr lang="en-US" dirty="0">
                <a:hlinkClick r:id="rId11"/>
              </a:rPr>
              <a:t>fascia</a:t>
            </a:r>
            <a:r>
              <a:rPr lang="en-US" dirty="0"/>
              <a:t>, as well as the </a:t>
            </a:r>
            <a:r>
              <a:rPr lang="en-US" dirty="0">
                <a:hlinkClick r:id="rId12"/>
              </a:rPr>
              <a:t>sclera</a:t>
            </a:r>
            <a:r>
              <a:rPr lang="en-US" dirty="0"/>
              <a:t>.</a:t>
            </a:r>
          </a:p>
          <a:p>
            <a:endParaRPr lang="en-US" dirty="0"/>
          </a:p>
          <a:p>
            <a:r>
              <a:rPr lang="en-US" dirty="0"/>
              <a:t>Triad of Fragile bone , blue sclera, and </a:t>
            </a:r>
            <a:r>
              <a:rPr lang="en-US" dirty="0" err="1"/>
              <a:t>earlydeafness</a:t>
            </a:r>
            <a:r>
              <a:rPr lang="en-US" dirty="0"/>
              <a:t>.</a:t>
            </a:r>
          </a:p>
        </p:txBody>
      </p:sp>
    </p:spTree>
    <p:extLst>
      <p:ext uri="{BB962C8B-B14F-4D97-AF65-F5344CB8AC3E}">
        <p14:creationId xmlns:p14="http://schemas.microsoft.com/office/powerpoint/2010/main" val="4275602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llagen synthesis">
            <a:extLst>
              <a:ext uri="{FF2B5EF4-FFF2-40B4-BE49-F238E27FC236}">
                <a16:creationId xmlns:a16="http://schemas.microsoft.com/office/drawing/2014/main" id="{F0944670-127C-40C9-8FD8-98CCEA8C41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447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llagen synthesis">
            <a:extLst>
              <a:ext uri="{FF2B5EF4-FFF2-40B4-BE49-F238E27FC236}">
                <a16:creationId xmlns:a16="http://schemas.microsoft.com/office/drawing/2014/main" id="{075D693D-8232-44CC-AD39-61C19CB1D3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45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AC362-6FF0-404D-98EC-E0EC7721B862}"/>
              </a:ext>
            </a:extLst>
          </p:cNvPr>
          <p:cNvSpPr>
            <a:spLocks noGrp="1"/>
          </p:cNvSpPr>
          <p:nvPr>
            <p:ph type="title"/>
          </p:nvPr>
        </p:nvSpPr>
        <p:spPr/>
        <p:txBody>
          <a:bodyPr>
            <a:normAutofit fontScale="90000"/>
          </a:bodyPr>
          <a:lstStyle/>
          <a:p>
            <a:r>
              <a:rPr lang="en-US" dirty="0"/>
              <a:t>Clinical features-The severity of symptoms depends on the type of osteogenesis imperfecta (types I–VIII).</a:t>
            </a:r>
          </a:p>
        </p:txBody>
      </p:sp>
      <p:sp>
        <p:nvSpPr>
          <p:cNvPr id="3" name="Content Placeholder 2">
            <a:extLst>
              <a:ext uri="{FF2B5EF4-FFF2-40B4-BE49-F238E27FC236}">
                <a16:creationId xmlns:a16="http://schemas.microsoft.com/office/drawing/2014/main" id="{43B5542A-4543-4474-B1B2-D93C78C4CEF5}"/>
              </a:ext>
            </a:extLst>
          </p:cNvPr>
          <p:cNvSpPr>
            <a:spLocks noGrp="1"/>
          </p:cNvSpPr>
          <p:nvPr>
            <p:ph sz="quarter" idx="1"/>
          </p:nvPr>
        </p:nvSpPr>
        <p:spPr>
          <a:xfrm>
            <a:off x="609600" y="1417638"/>
            <a:ext cx="9956800" cy="5056314"/>
          </a:xfrm>
        </p:spPr>
        <p:txBody>
          <a:bodyPr>
            <a:normAutofit/>
          </a:bodyPr>
          <a:lstStyle/>
          <a:p>
            <a:pPr marL="0" indent="0">
              <a:buNone/>
            </a:pPr>
            <a:endParaRPr lang="en-US" dirty="0"/>
          </a:p>
          <a:p>
            <a:pPr lvl="1"/>
            <a:r>
              <a:rPr lang="en-US" sz="2000" dirty="0">
                <a:hlinkClick r:id="rId2"/>
              </a:rPr>
              <a:t>Osteogenesis imperfecta</a:t>
            </a:r>
            <a:r>
              <a:rPr lang="en-US" sz="2000" dirty="0"/>
              <a:t> type I (the mildest and most common form)</a:t>
            </a:r>
          </a:p>
          <a:p>
            <a:pPr lvl="2"/>
            <a:r>
              <a:rPr lang="en-US" sz="2000" dirty="0"/>
              <a:t>Growth delay</a:t>
            </a:r>
          </a:p>
          <a:p>
            <a:pPr lvl="2"/>
            <a:r>
              <a:rPr lang="en-US" sz="2000" dirty="0"/>
              <a:t>Skeletal deformities, </a:t>
            </a:r>
            <a:r>
              <a:rPr lang="en-US" sz="2000" b="1" dirty="0"/>
              <a:t>brittle bones</a:t>
            </a:r>
            <a:endParaRPr lang="en-US" sz="2000" dirty="0"/>
          </a:p>
          <a:p>
            <a:pPr lvl="2"/>
            <a:r>
              <a:rPr lang="en-US" sz="2000" dirty="0"/>
              <a:t>Bowing of bones </a:t>
            </a:r>
          </a:p>
          <a:p>
            <a:pPr lvl="2"/>
            <a:r>
              <a:rPr lang="en-US" sz="2000" dirty="0">
                <a:hlinkClick r:id="rId3"/>
              </a:rPr>
              <a:t>Fractures</a:t>
            </a:r>
            <a:r>
              <a:rPr lang="en-US" sz="2000" dirty="0"/>
              <a:t> during </a:t>
            </a:r>
            <a:r>
              <a:rPr lang="en-US" sz="2000" dirty="0">
                <a:hlinkClick r:id="rId4"/>
              </a:rPr>
              <a:t>childbirth</a:t>
            </a:r>
            <a:r>
              <a:rPr lang="en-US" sz="2000" dirty="0"/>
              <a:t>  and recurrently from minimal trauma thereafter</a:t>
            </a:r>
          </a:p>
          <a:p>
            <a:pPr lvl="2"/>
            <a:r>
              <a:rPr lang="en-US" sz="2000" b="1" dirty="0"/>
              <a:t>Blue sclerae</a:t>
            </a:r>
            <a:r>
              <a:rPr lang="en-US" sz="2000" dirty="0"/>
              <a:t> (choroidal </a:t>
            </a:r>
            <a:r>
              <a:rPr lang="en-US" sz="2000" dirty="0">
                <a:hlinkClick r:id="rId5"/>
              </a:rPr>
              <a:t>veins</a:t>
            </a:r>
            <a:r>
              <a:rPr lang="en-US" sz="2000" dirty="0"/>
              <a:t> show through the thin, translucent </a:t>
            </a:r>
            <a:r>
              <a:rPr lang="en-US" sz="2000" dirty="0">
                <a:hlinkClick r:id="rId6"/>
              </a:rPr>
              <a:t>sclera</a:t>
            </a:r>
            <a:r>
              <a:rPr lang="en-US" sz="2000" dirty="0"/>
              <a:t>) </a:t>
            </a:r>
          </a:p>
          <a:p>
            <a:pPr lvl="2"/>
            <a:r>
              <a:rPr lang="en-US" sz="2000" dirty="0"/>
              <a:t>Progressive </a:t>
            </a:r>
            <a:r>
              <a:rPr lang="en-US" sz="2000" dirty="0">
                <a:hlinkClick r:id="rId7"/>
              </a:rPr>
              <a:t>hearing loss</a:t>
            </a:r>
            <a:r>
              <a:rPr lang="en-US" sz="2000" dirty="0"/>
              <a:t> due to deformation, </a:t>
            </a:r>
            <a:r>
              <a:rPr lang="en-US" sz="2000" dirty="0">
                <a:hlinkClick r:id="rId3"/>
              </a:rPr>
              <a:t>fracture</a:t>
            </a:r>
            <a:r>
              <a:rPr lang="en-US" sz="2000" dirty="0"/>
              <a:t>, and/or </a:t>
            </a:r>
            <a:r>
              <a:rPr lang="en-US" sz="2000" dirty="0">
                <a:hlinkClick r:id="rId8"/>
              </a:rPr>
              <a:t>atrophy</a:t>
            </a:r>
            <a:r>
              <a:rPr lang="en-US" sz="2000" dirty="0"/>
              <a:t> of the ossicles</a:t>
            </a:r>
          </a:p>
          <a:p>
            <a:pPr lvl="2"/>
            <a:r>
              <a:rPr lang="en-US" sz="2000" dirty="0"/>
              <a:t>Brittle, opalescent </a:t>
            </a:r>
            <a:r>
              <a:rPr lang="en-US" sz="2000" dirty="0">
                <a:hlinkClick r:id="rId9"/>
              </a:rPr>
              <a:t>teeth</a:t>
            </a:r>
            <a:r>
              <a:rPr lang="en-US" sz="2000" dirty="0"/>
              <a:t> (</a:t>
            </a:r>
            <a:r>
              <a:rPr lang="en-US" sz="2000" dirty="0" err="1"/>
              <a:t>dentinogenesis</a:t>
            </a:r>
            <a:r>
              <a:rPr lang="en-US" sz="2000" dirty="0"/>
              <a:t> imperfecta; due to a lack of </a:t>
            </a:r>
            <a:r>
              <a:rPr lang="en-US" sz="2000" dirty="0">
                <a:hlinkClick r:id="rId10"/>
              </a:rPr>
              <a:t>dentin</a:t>
            </a:r>
            <a:r>
              <a:rPr lang="en-US" sz="2000" dirty="0"/>
              <a:t>)</a:t>
            </a:r>
          </a:p>
          <a:p>
            <a:pPr lvl="2"/>
            <a:r>
              <a:rPr lang="en-US" sz="2000" dirty="0"/>
              <a:t>Ligamentous laxity and joint hypermobility</a:t>
            </a:r>
          </a:p>
        </p:txBody>
      </p:sp>
    </p:spTree>
    <p:extLst>
      <p:ext uri="{BB962C8B-B14F-4D97-AF65-F5344CB8AC3E}">
        <p14:creationId xmlns:p14="http://schemas.microsoft.com/office/powerpoint/2010/main" val="1235626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F6457A-EC53-4CD5-950D-3F8186418D17}"/>
              </a:ext>
            </a:extLst>
          </p:cNvPr>
          <p:cNvSpPr>
            <a:spLocks noGrp="1"/>
          </p:cNvSpPr>
          <p:nvPr>
            <p:ph sz="quarter" idx="1"/>
          </p:nvPr>
        </p:nvSpPr>
        <p:spPr/>
        <p:txBody>
          <a:bodyPr/>
          <a:lstStyle/>
          <a:p>
            <a:pPr lvl="1"/>
            <a:r>
              <a:rPr lang="en-US" sz="2400" dirty="0">
                <a:hlinkClick r:id="rId2"/>
              </a:rPr>
              <a:t>Osteogenesis imperfecta</a:t>
            </a:r>
            <a:r>
              <a:rPr lang="en-US" sz="2400" dirty="0"/>
              <a:t> type II</a:t>
            </a:r>
          </a:p>
          <a:p>
            <a:pPr lvl="2"/>
            <a:r>
              <a:rPr lang="en-US" sz="2400" dirty="0"/>
              <a:t>Most severe form; usually fatal within the first year of life</a:t>
            </a:r>
          </a:p>
          <a:p>
            <a:pPr lvl="2"/>
            <a:r>
              <a:rPr lang="en-US" sz="2400" dirty="0"/>
              <a:t>Multiple intrauterine and/or </a:t>
            </a:r>
            <a:r>
              <a:rPr lang="en-US" sz="2400" dirty="0">
                <a:hlinkClick r:id="rId3"/>
              </a:rPr>
              <a:t>perinatal</a:t>
            </a:r>
            <a:r>
              <a:rPr lang="en-US" sz="2400" dirty="0"/>
              <a:t> </a:t>
            </a:r>
            <a:r>
              <a:rPr lang="en-US" sz="2400" dirty="0">
                <a:hlinkClick r:id="rId4"/>
              </a:rPr>
              <a:t>fractures</a:t>
            </a:r>
            <a:endParaRPr lang="en-US" sz="2400" dirty="0"/>
          </a:p>
          <a:p>
            <a:pPr lvl="2"/>
            <a:r>
              <a:rPr lang="en-US" sz="2400" dirty="0"/>
              <a:t>Micromelia, </a:t>
            </a:r>
            <a:r>
              <a:rPr lang="en-US" sz="2400" dirty="0">
                <a:hlinkClick r:id="rId5"/>
              </a:rPr>
              <a:t>hypoplastic</a:t>
            </a:r>
            <a:r>
              <a:rPr lang="en-US" sz="2400" dirty="0"/>
              <a:t> thorax</a:t>
            </a:r>
          </a:p>
          <a:p>
            <a:pPr lvl="2"/>
            <a:r>
              <a:rPr lang="en-US" sz="2400" dirty="0"/>
              <a:t>Underdeveloped </a:t>
            </a:r>
            <a:r>
              <a:rPr lang="en-US" sz="2400" dirty="0">
                <a:hlinkClick r:id="rId6"/>
              </a:rPr>
              <a:t>lungs</a:t>
            </a:r>
            <a:r>
              <a:rPr lang="en-US" sz="2400" dirty="0"/>
              <a:t> leading to respiratory problems</a:t>
            </a:r>
          </a:p>
          <a:p>
            <a:pPr lvl="2"/>
            <a:r>
              <a:rPr lang="en-US" sz="2400" dirty="0"/>
              <a:t>Other findings: </a:t>
            </a:r>
            <a:r>
              <a:rPr lang="en-US" sz="2400" dirty="0">
                <a:hlinkClick r:id="rId7"/>
              </a:rPr>
              <a:t>micrognathia</a:t>
            </a:r>
            <a:r>
              <a:rPr lang="en-US" sz="2400" dirty="0"/>
              <a:t>, large </a:t>
            </a:r>
            <a:r>
              <a:rPr lang="en-US" sz="2400" dirty="0">
                <a:hlinkClick r:id="rId8"/>
              </a:rPr>
              <a:t>fontanelle</a:t>
            </a:r>
            <a:r>
              <a:rPr lang="en-US" sz="2400" dirty="0"/>
              <a:t>, </a:t>
            </a:r>
            <a:r>
              <a:rPr lang="en-US" sz="2400" dirty="0">
                <a:hlinkClick r:id="rId9"/>
              </a:rPr>
              <a:t>hypotonia</a:t>
            </a:r>
            <a:endParaRPr lang="en-US" sz="2400" dirty="0"/>
          </a:p>
          <a:p>
            <a:pPr marL="0" indent="0">
              <a:buNone/>
            </a:pPr>
            <a:br>
              <a:rPr lang="en-US" dirty="0"/>
            </a:br>
            <a:endParaRPr lang="en-US" dirty="0"/>
          </a:p>
          <a:p>
            <a:endParaRPr lang="en-US" dirty="0"/>
          </a:p>
        </p:txBody>
      </p:sp>
    </p:spTree>
    <p:extLst>
      <p:ext uri="{BB962C8B-B14F-4D97-AF65-F5344CB8AC3E}">
        <p14:creationId xmlns:p14="http://schemas.microsoft.com/office/powerpoint/2010/main" val="59970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464AA1-E559-44BA-BEDE-B859649530FA}"/>
              </a:ext>
            </a:extLst>
          </p:cNvPr>
          <p:cNvPicPr>
            <a:picLocks noChangeAspect="1"/>
          </p:cNvPicPr>
          <p:nvPr/>
        </p:nvPicPr>
        <p:blipFill>
          <a:blip r:embed="rId2"/>
          <a:stretch>
            <a:fillRect/>
          </a:stretch>
        </p:blipFill>
        <p:spPr>
          <a:xfrm>
            <a:off x="615974" y="452437"/>
            <a:ext cx="10144125" cy="5953125"/>
          </a:xfrm>
          <a:prstGeom prst="rect">
            <a:avLst/>
          </a:prstGeom>
        </p:spPr>
      </p:pic>
    </p:spTree>
    <p:extLst>
      <p:ext uri="{BB962C8B-B14F-4D97-AF65-F5344CB8AC3E}">
        <p14:creationId xmlns:p14="http://schemas.microsoft.com/office/powerpoint/2010/main" val="1249330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cleral manifestations of osteogenesis imperfecta">
            <a:extLst>
              <a:ext uri="{FF2B5EF4-FFF2-40B4-BE49-F238E27FC236}">
                <a16:creationId xmlns:a16="http://schemas.microsoft.com/office/drawing/2014/main" id="{C7C9493B-B439-4DD1-9C77-DB8AD0035F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43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4CA5A06-3260-4188-99A8-93892C9B25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167" t="30411" r="16820" b="30037"/>
          <a:stretch/>
        </p:blipFill>
        <p:spPr bwMode="auto">
          <a:xfrm>
            <a:off x="1691680" y="745587"/>
            <a:ext cx="7649268" cy="5416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9060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keletal deformities in osteogenesis imperfecta">
            <a:extLst>
              <a:ext uri="{FF2B5EF4-FFF2-40B4-BE49-F238E27FC236}">
                <a16:creationId xmlns:a16="http://schemas.microsoft.com/office/drawing/2014/main" id="{2129ADC3-34AA-4A0A-8ADF-CBF830D2F0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440" y="0"/>
            <a:ext cx="101949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393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keletal deformities in osteogenesis imperfecta">
            <a:extLst>
              <a:ext uri="{FF2B5EF4-FFF2-40B4-BE49-F238E27FC236}">
                <a16:creationId xmlns:a16="http://schemas.microsoft.com/office/drawing/2014/main" id="{CDE82F4B-BF72-40AF-B9D8-3BE0953DF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59" y="0"/>
            <a:ext cx="101917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815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Osteogenesis imperfecta (brittle bone disease) fact sheet">
            <a:extLst>
              <a:ext uri="{FF2B5EF4-FFF2-40B4-BE49-F238E27FC236}">
                <a16:creationId xmlns:a16="http://schemas.microsoft.com/office/drawing/2014/main" id="{BDFDFFBC-16D7-4B0E-8AE6-E186470F03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775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71DD51-093C-46F7-9B96-247A9A25C633}"/>
              </a:ext>
            </a:extLst>
          </p:cNvPr>
          <p:cNvSpPr>
            <a:spLocks noGrp="1"/>
          </p:cNvSpPr>
          <p:nvPr>
            <p:ph sz="quarter" idx="1"/>
          </p:nvPr>
        </p:nvSpPr>
        <p:spPr>
          <a:xfrm>
            <a:off x="609600" y="562708"/>
            <a:ext cx="9956800" cy="5911244"/>
          </a:xfrm>
        </p:spPr>
        <p:txBody>
          <a:bodyPr>
            <a:normAutofit/>
          </a:bodyPr>
          <a:lstStyle/>
          <a:p>
            <a:pPr marL="0" indent="0">
              <a:buNone/>
            </a:pPr>
            <a:r>
              <a:rPr lang="en-US" b="1" u="sng" dirty="0"/>
              <a:t>B. Achondroplasia</a:t>
            </a:r>
          </a:p>
          <a:p>
            <a:pPr marL="0" indent="0">
              <a:buNone/>
            </a:pPr>
            <a:r>
              <a:rPr lang="en-US" dirty="0"/>
              <a:t>1. Definition: Hereditary condition associated with impaired proliferation of cartilage at the growth plate; results in very short limbs and sometimes a face that is small in relation to the (normal-sized) skull</a:t>
            </a:r>
          </a:p>
          <a:p>
            <a:pPr marL="0" indent="0">
              <a:buNone/>
            </a:pPr>
            <a:r>
              <a:rPr lang="en-US" dirty="0"/>
              <a:t>2. Epidemiology</a:t>
            </a:r>
          </a:p>
          <a:p>
            <a:pPr marL="0" indent="0">
              <a:buNone/>
            </a:pPr>
            <a:r>
              <a:rPr lang="en-US" dirty="0"/>
              <a:t>a. AD disease</a:t>
            </a:r>
          </a:p>
          <a:p>
            <a:pPr marL="0" indent="0">
              <a:buNone/>
            </a:pPr>
            <a:r>
              <a:rPr lang="en-US" dirty="0"/>
              <a:t>b. Mutation in the fibroblast growth factor receptor 3 (FGFR3) gene. Gene mutations increase with paternal age.</a:t>
            </a:r>
          </a:p>
          <a:p>
            <a:pPr marL="0" indent="0">
              <a:buNone/>
            </a:pPr>
            <a:r>
              <a:rPr lang="en-US" dirty="0"/>
              <a:t>3. Clinical and laboratory findings </a:t>
            </a:r>
          </a:p>
          <a:p>
            <a:pPr marL="0" indent="0">
              <a:buNone/>
            </a:pPr>
            <a:r>
              <a:rPr lang="en-US" dirty="0"/>
              <a:t>a. Macrocephaly, depressed nasal bridge</a:t>
            </a:r>
          </a:p>
          <a:p>
            <a:pPr marL="0" indent="0">
              <a:buNone/>
            </a:pPr>
            <a:r>
              <a:rPr lang="en-US" dirty="0"/>
              <a:t>b. Shortened arms and legs, redundant skin folds in arms and legs</a:t>
            </a:r>
          </a:p>
          <a:p>
            <a:pPr marL="0" indent="0">
              <a:buNone/>
            </a:pPr>
            <a:r>
              <a:rPr lang="en-US" dirty="0"/>
              <a:t>c. Normal serum growth hormone (GH) and insulin-like growth factor 1 (IGF-1) levels</a:t>
            </a:r>
          </a:p>
        </p:txBody>
      </p:sp>
    </p:spTree>
    <p:extLst>
      <p:ext uri="{BB962C8B-B14F-4D97-AF65-F5344CB8AC3E}">
        <p14:creationId xmlns:p14="http://schemas.microsoft.com/office/powerpoint/2010/main" val="3434644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3137D3-FA50-4D97-88AD-3DD5FBAC4247}"/>
              </a:ext>
            </a:extLst>
          </p:cNvPr>
          <p:cNvSpPr>
            <a:spLocks noGrp="1"/>
          </p:cNvSpPr>
          <p:nvPr>
            <p:ph sz="quarter" idx="1"/>
          </p:nvPr>
        </p:nvSpPr>
        <p:spPr>
          <a:xfrm>
            <a:off x="609600" y="585788"/>
            <a:ext cx="9956800" cy="5888164"/>
          </a:xfrm>
        </p:spPr>
        <p:txBody>
          <a:bodyPr>
            <a:normAutofit/>
          </a:bodyPr>
          <a:lstStyle/>
          <a:p>
            <a:r>
              <a:rPr lang="en-US" b="1" dirty="0"/>
              <a:t>Definition</a:t>
            </a:r>
            <a:r>
              <a:rPr lang="en-US" dirty="0"/>
              <a:t>: a genetic disorder characterized by impaired longitudinal bone growth that results in </a:t>
            </a:r>
            <a:r>
              <a:rPr lang="en-US" dirty="0">
                <a:hlinkClick r:id="rId3"/>
              </a:rPr>
              <a:t>disproportionate short stature</a:t>
            </a:r>
            <a:endParaRPr lang="en-US" dirty="0"/>
          </a:p>
          <a:p>
            <a:r>
              <a:rPr lang="en-US" b="1" dirty="0">
                <a:hlinkClick r:id="rId4"/>
              </a:rPr>
              <a:t>Epidemiology</a:t>
            </a:r>
            <a:endParaRPr lang="en-US" dirty="0"/>
          </a:p>
          <a:p>
            <a:pPr lvl="1"/>
            <a:r>
              <a:rPr lang="en-US" dirty="0"/>
              <a:t>Most common type of skeletal </a:t>
            </a:r>
            <a:r>
              <a:rPr lang="en-US" dirty="0">
                <a:hlinkClick r:id="rId5"/>
              </a:rPr>
              <a:t>dysplasia</a:t>
            </a:r>
            <a:endParaRPr lang="en-US" dirty="0"/>
          </a:p>
          <a:p>
            <a:pPr lvl="1"/>
            <a:r>
              <a:rPr lang="en-US" dirty="0"/>
              <a:t>Most common cause of </a:t>
            </a:r>
            <a:r>
              <a:rPr lang="en-US" dirty="0">
                <a:hlinkClick r:id="rId3"/>
              </a:rPr>
              <a:t>disproportionate short stature</a:t>
            </a:r>
            <a:endParaRPr lang="en-US" dirty="0"/>
          </a:p>
          <a:p>
            <a:pPr lvl="1"/>
            <a:r>
              <a:rPr lang="en-US" dirty="0"/>
              <a:t>1:15,000–40,000 children affected in the US </a:t>
            </a:r>
          </a:p>
          <a:p>
            <a:r>
              <a:rPr lang="en-US" b="1" dirty="0"/>
              <a:t>Etiology</a:t>
            </a:r>
            <a:endParaRPr lang="en-US" dirty="0"/>
          </a:p>
          <a:p>
            <a:pPr lvl="1"/>
            <a:r>
              <a:rPr lang="en-US" b="1" dirty="0">
                <a:hlinkClick r:id="rId6"/>
              </a:rPr>
              <a:t>Gain of function mutation</a:t>
            </a:r>
            <a:r>
              <a:rPr lang="en-US" dirty="0"/>
              <a:t> in </a:t>
            </a:r>
            <a:r>
              <a:rPr lang="en-US" dirty="0">
                <a:hlinkClick r:id="rId7"/>
              </a:rPr>
              <a:t>fibroblast</a:t>
            </a:r>
            <a:r>
              <a:rPr lang="en-US" dirty="0"/>
              <a:t> growth factor </a:t>
            </a:r>
            <a:r>
              <a:rPr lang="en-US" dirty="0">
                <a:hlinkClick r:id="rId8"/>
              </a:rPr>
              <a:t>receptor</a:t>
            </a:r>
            <a:r>
              <a:rPr lang="en-US" dirty="0"/>
              <a:t> 3 </a:t>
            </a:r>
            <a:r>
              <a:rPr lang="en-US" dirty="0">
                <a:hlinkClick r:id="rId9"/>
              </a:rPr>
              <a:t>gene</a:t>
            </a:r>
            <a:r>
              <a:rPr lang="en-US" dirty="0"/>
              <a:t> (</a:t>
            </a:r>
            <a:r>
              <a:rPr lang="en-US" i="1" dirty="0"/>
              <a:t>FGFR3</a:t>
            </a:r>
            <a:r>
              <a:rPr lang="en-US" dirty="0"/>
              <a:t>) on </a:t>
            </a:r>
            <a:r>
              <a:rPr lang="en-US" dirty="0">
                <a:hlinkClick r:id="rId10"/>
              </a:rPr>
              <a:t>chromosome</a:t>
            </a:r>
            <a:r>
              <a:rPr lang="en-US" dirty="0"/>
              <a:t> 4</a:t>
            </a:r>
          </a:p>
          <a:p>
            <a:pPr lvl="1"/>
            <a:r>
              <a:rPr lang="en-US" dirty="0"/>
              <a:t>New (sporadic) mutations in ∼ 80% of cases </a:t>
            </a:r>
          </a:p>
          <a:p>
            <a:pPr lvl="1"/>
            <a:r>
              <a:rPr lang="en-US" dirty="0"/>
              <a:t>The </a:t>
            </a:r>
            <a:r>
              <a:rPr lang="en-US" dirty="0">
                <a:hlinkClick r:id="rId11"/>
              </a:rPr>
              <a:t>probability</a:t>
            </a:r>
            <a:r>
              <a:rPr lang="en-US" dirty="0"/>
              <a:t> of new mutations increases with the father's age at the time of </a:t>
            </a:r>
            <a:r>
              <a:rPr lang="en-US" dirty="0">
                <a:hlinkClick r:id="rId12"/>
              </a:rPr>
              <a:t>conception</a:t>
            </a:r>
            <a:r>
              <a:rPr lang="en-US" dirty="0"/>
              <a:t>.</a:t>
            </a:r>
          </a:p>
          <a:p>
            <a:pPr lvl="1"/>
            <a:r>
              <a:rPr lang="en-US" dirty="0">
                <a:hlinkClick r:id="rId13"/>
              </a:rPr>
              <a:t>Autosomal dominant inheritance</a:t>
            </a:r>
            <a:r>
              <a:rPr lang="en-US" dirty="0"/>
              <a:t> in ∼ 20% of cases (homozygosity is lethal perinatally)</a:t>
            </a:r>
          </a:p>
          <a:p>
            <a:endParaRPr lang="en-US" dirty="0"/>
          </a:p>
        </p:txBody>
      </p:sp>
    </p:spTree>
    <p:extLst>
      <p:ext uri="{BB962C8B-B14F-4D97-AF65-F5344CB8AC3E}">
        <p14:creationId xmlns:p14="http://schemas.microsoft.com/office/powerpoint/2010/main" val="4219301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EDEF0E-6EF1-4DB8-BB7C-306155A5C477}"/>
              </a:ext>
            </a:extLst>
          </p:cNvPr>
          <p:cNvSpPr>
            <a:spLocks noGrp="1"/>
          </p:cNvSpPr>
          <p:nvPr>
            <p:ph sz="quarter" idx="1"/>
          </p:nvPr>
        </p:nvSpPr>
        <p:spPr>
          <a:xfrm>
            <a:off x="539262" y="432581"/>
            <a:ext cx="9956800" cy="6277708"/>
          </a:xfrm>
        </p:spPr>
        <p:txBody>
          <a:bodyPr>
            <a:normAutofit fontScale="47500" lnSpcReduction="20000"/>
          </a:bodyPr>
          <a:lstStyle/>
          <a:p>
            <a:r>
              <a:rPr lang="en-US" sz="3600" b="1" dirty="0"/>
              <a:t>Pathophysiology</a:t>
            </a:r>
            <a:endParaRPr lang="en-US" sz="3600" dirty="0"/>
          </a:p>
          <a:p>
            <a:pPr lvl="1"/>
            <a:r>
              <a:rPr lang="en-US" sz="3600" dirty="0"/>
              <a:t>Defective </a:t>
            </a:r>
            <a:r>
              <a:rPr lang="en-US" sz="3600" i="1" dirty="0"/>
              <a:t>FGFR3</a:t>
            </a:r>
            <a:r>
              <a:rPr lang="en-US" sz="3600" dirty="0"/>
              <a:t> → continuous </a:t>
            </a:r>
            <a:r>
              <a:rPr lang="en-US" sz="3600" dirty="0">
                <a:hlinkClick r:id="rId2"/>
              </a:rPr>
              <a:t>receptor</a:t>
            </a:r>
            <a:r>
              <a:rPr lang="en-US" sz="3600" dirty="0"/>
              <a:t> stimulation by FGF → inhibited </a:t>
            </a:r>
            <a:r>
              <a:rPr lang="en-US" sz="3600" dirty="0">
                <a:hlinkClick r:id="rId3"/>
              </a:rPr>
              <a:t>chondrocyte</a:t>
            </a:r>
            <a:r>
              <a:rPr lang="en-US" sz="3600" dirty="0"/>
              <a:t> </a:t>
            </a:r>
            <a:r>
              <a:rPr lang="en-US" sz="3600" dirty="0">
                <a:hlinkClick r:id="rId4"/>
              </a:rPr>
              <a:t>proliferation</a:t>
            </a:r>
            <a:r>
              <a:rPr lang="en-US" sz="3600" dirty="0"/>
              <a:t> → </a:t>
            </a:r>
            <a:r>
              <a:rPr lang="en-US" sz="3600" b="1" dirty="0"/>
              <a:t>↓ endochondral </a:t>
            </a:r>
            <a:r>
              <a:rPr lang="en-US" sz="3600" b="1" dirty="0">
                <a:hlinkClick r:id="rId5"/>
              </a:rPr>
              <a:t>ossification</a:t>
            </a:r>
            <a:r>
              <a:rPr lang="en-US" sz="3600" b="1" dirty="0"/>
              <a:t> </a:t>
            </a:r>
            <a:r>
              <a:rPr lang="en-US" sz="3600" dirty="0"/>
              <a:t>→ impaired longitudinal bone growth</a:t>
            </a:r>
          </a:p>
          <a:p>
            <a:pPr lvl="1"/>
            <a:r>
              <a:rPr lang="en-US" sz="3600" dirty="0"/>
              <a:t>Normal </a:t>
            </a:r>
            <a:r>
              <a:rPr lang="en-US" sz="3600" dirty="0">
                <a:hlinkClick r:id="rId6"/>
              </a:rPr>
              <a:t>intramembranous ossification</a:t>
            </a:r>
            <a:r>
              <a:rPr lang="en-US" sz="3600" dirty="0"/>
              <a:t> of the craniofacial bones → disproportionately large head in relation to the limbs</a:t>
            </a:r>
          </a:p>
          <a:p>
            <a:pPr lvl="1"/>
            <a:endParaRPr lang="en-US" sz="3600" dirty="0"/>
          </a:p>
          <a:p>
            <a:r>
              <a:rPr lang="en-US" sz="3600" b="1" dirty="0"/>
              <a:t>Clinical features</a:t>
            </a:r>
            <a:r>
              <a:rPr lang="en-US" sz="3600" dirty="0"/>
              <a:t> The characteristic skeletal abnormalities are apparent at </a:t>
            </a:r>
            <a:r>
              <a:rPr lang="en-US" sz="3600" dirty="0">
                <a:hlinkClick r:id="rId7"/>
              </a:rPr>
              <a:t>birth</a:t>
            </a:r>
            <a:r>
              <a:rPr lang="en-US" sz="3600" dirty="0"/>
              <a:t>.</a:t>
            </a:r>
          </a:p>
          <a:p>
            <a:r>
              <a:rPr lang="en-US" sz="3600" dirty="0"/>
              <a:t>Stature </a:t>
            </a:r>
          </a:p>
          <a:p>
            <a:pPr lvl="1"/>
            <a:r>
              <a:rPr lang="en-US" sz="3600" dirty="0"/>
              <a:t>Disproportionate </a:t>
            </a:r>
            <a:r>
              <a:rPr lang="en-US" sz="3600" dirty="0">
                <a:hlinkClick r:id="rId8"/>
              </a:rPr>
              <a:t>short stature</a:t>
            </a:r>
            <a:r>
              <a:rPr lang="en-US" sz="3600" dirty="0"/>
              <a:t> </a:t>
            </a:r>
          </a:p>
          <a:p>
            <a:pPr lvl="1"/>
            <a:r>
              <a:rPr lang="en-US" sz="3600" dirty="0"/>
              <a:t>Normal-sized torso</a:t>
            </a:r>
          </a:p>
          <a:p>
            <a:pPr lvl="1"/>
            <a:r>
              <a:rPr lang="en-US" sz="3600" dirty="0"/>
              <a:t>Short, plump extremities</a:t>
            </a:r>
          </a:p>
          <a:p>
            <a:r>
              <a:rPr lang="en-US" sz="3600" dirty="0"/>
              <a:t>Craniofacial abnormalities</a:t>
            </a:r>
          </a:p>
          <a:p>
            <a:pPr lvl="1"/>
            <a:r>
              <a:rPr lang="en-US" sz="3600" dirty="0">
                <a:hlinkClick r:id="rId9"/>
              </a:rPr>
              <a:t>Macrocephaly</a:t>
            </a:r>
            <a:endParaRPr lang="en-US" sz="3600" dirty="0"/>
          </a:p>
          <a:p>
            <a:pPr lvl="1"/>
            <a:r>
              <a:rPr lang="en-US" sz="3600" dirty="0"/>
              <a:t>Prominent brows</a:t>
            </a:r>
          </a:p>
          <a:p>
            <a:pPr lvl="1"/>
            <a:r>
              <a:rPr lang="en-US" sz="3600" dirty="0"/>
              <a:t>Midface retrusion</a:t>
            </a:r>
          </a:p>
          <a:p>
            <a:pPr lvl="1"/>
            <a:r>
              <a:rPr lang="en-US" sz="3600" dirty="0"/>
              <a:t>Flattening of the nose</a:t>
            </a:r>
          </a:p>
          <a:p>
            <a:pPr lvl="1"/>
            <a:r>
              <a:rPr lang="en-US" sz="3600" dirty="0">
                <a:hlinkClick r:id="rId10"/>
              </a:rPr>
              <a:t>Middle ear</a:t>
            </a:r>
            <a:r>
              <a:rPr lang="en-US" sz="3600" dirty="0"/>
              <a:t> deformation: recurrent otitis media</a:t>
            </a:r>
          </a:p>
          <a:p>
            <a:pPr marL="0" indent="0">
              <a:buNone/>
            </a:pPr>
            <a:br>
              <a:rPr lang="en-US" sz="3600" dirty="0"/>
            </a:br>
            <a:br>
              <a:rPr lang="en-US" dirty="0"/>
            </a:br>
            <a:br>
              <a:rPr lang="en-US" dirty="0"/>
            </a:br>
            <a:endParaRPr lang="en-US" dirty="0"/>
          </a:p>
        </p:txBody>
      </p:sp>
    </p:spTree>
    <p:extLst>
      <p:ext uri="{BB962C8B-B14F-4D97-AF65-F5344CB8AC3E}">
        <p14:creationId xmlns:p14="http://schemas.microsoft.com/office/powerpoint/2010/main" val="475516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B60C-B475-4C28-A7EA-216C1EBFC60D}"/>
              </a:ext>
            </a:extLst>
          </p:cNvPr>
          <p:cNvSpPr>
            <a:spLocks noGrp="1"/>
          </p:cNvSpPr>
          <p:nvPr>
            <p:ph type="title"/>
          </p:nvPr>
        </p:nvSpPr>
        <p:spPr/>
        <p:txBody>
          <a:bodyPr/>
          <a:lstStyle/>
          <a:p>
            <a:r>
              <a:rPr lang="en-US" dirty="0"/>
              <a:t>Achondroplasia</a:t>
            </a:r>
          </a:p>
        </p:txBody>
      </p:sp>
      <p:pic>
        <p:nvPicPr>
          <p:cNvPr id="7170" name="Picture 2" descr="Achondroplasia">
            <a:extLst>
              <a:ext uri="{FF2B5EF4-FFF2-40B4-BE49-F238E27FC236}">
                <a16:creationId xmlns:a16="http://schemas.microsoft.com/office/drawing/2014/main" id="{1D9B5FFB-A4AF-4A89-AABE-B4D30385DEA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659987" y="1769462"/>
            <a:ext cx="5064096" cy="481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555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B201C8-F068-4520-89F4-4C4F528044D0}"/>
              </a:ext>
            </a:extLst>
          </p:cNvPr>
          <p:cNvSpPr>
            <a:spLocks noGrp="1"/>
          </p:cNvSpPr>
          <p:nvPr>
            <p:ph sz="quarter" idx="1"/>
          </p:nvPr>
        </p:nvSpPr>
        <p:spPr/>
        <p:txBody>
          <a:bodyPr/>
          <a:lstStyle/>
          <a:p>
            <a:r>
              <a:rPr lang="en-US" dirty="0"/>
              <a:t>Other skeletal abnormalities</a:t>
            </a:r>
          </a:p>
          <a:p>
            <a:pPr marL="0" indent="0">
              <a:buNone/>
            </a:pPr>
            <a:r>
              <a:rPr lang="en-US" dirty="0"/>
              <a:t>-Small </a:t>
            </a:r>
            <a:r>
              <a:rPr lang="en-US" dirty="0">
                <a:hlinkClick r:id="rId2"/>
              </a:rPr>
              <a:t>foramen magnum</a:t>
            </a:r>
            <a:endParaRPr lang="en-US" dirty="0"/>
          </a:p>
          <a:p>
            <a:pPr marL="0" indent="0">
              <a:buNone/>
            </a:pPr>
            <a:r>
              <a:rPr lang="en-US" dirty="0"/>
              <a:t>-Lumbar </a:t>
            </a:r>
            <a:r>
              <a:rPr lang="en-US" dirty="0">
                <a:hlinkClick r:id="rId3"/>
              </a:rPr>
              <a:t>lordosis</a:t>
            </a:r>
            <a:r>
              <a:rPr lang="en-US" dirty="0"/>
              <a:t> and </a:t>
            </a:r>
            <a:r>
              <a:rPr lang="en-US" u="sng" dirty="0"/>
              <a:t>kyphoscoliosis</a:t>
            </a:r>
          </a:p>
          <a:p>
            <a:pPr marL="0" indent="0">
              <a:buNone/>
            </a:pPr>
            <a:r>
              <a:rPr lang="en-US" dirty="0"/>
              <a:t>-Trident hand: a deformity of the hand that is characterized by short stubby fingers of equal size and increased separation between the middle finger and ring finger, which gives the hand the three-pronged appearance of a trident</a:t>
            </a:r>
          </a:p>
          <a:p>
            <a:r>
              <a:rPr lang="en-US" dirty="0"/>
              <a:t>Normal intellectual development</a:t>
            </a:r>
          </a:p>
          <a:p>
            <a:pPr marL="0" indent="0">
              <a:buNone/>
            </a:pPr>
            <a:br>
              <a:rPr lang="en-US" dirty="0"/>
            </a:br>
            <a:endParaRPr lang="en-US" dirty="0"/>
          </a:p>
        </p:txBody>
      </p:sp>
    </p:spTree>
    <p:extLst>
      <p:ext uri="{BB962C8B-B14F-4D97-AF65-F5344CB8AC3E}">
        <p14:creationId xmlns:p14="http://schemas.microsoft.com/office/powerpoint/2010/main" val="3511527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chondroplasia">
            <a:extLst>
              <a:ext uri="{FF2B5EF4-FFF2-40B4-BE49-F238E27FC236}">
                <a16:creationId xmlns:a16="http://schemas.microsoft.com/office/drawing/2014/main" id="{AF8E7DA7-6973-4B6A-9552-E9A7E5A9D2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1877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Achondroplasia">
            <a:extLst>
              <a:ext uri="{FF2B5EF4-FFF2-40B4-BE49-F238E27FC236}">
                <a16:creationId xmlns:a16="http://schemas.microsoft.com/office/drawing/2014/main" id="{839C15B9-B917-422D-8B51-5A795EA4F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6034" y="0"/>
            <a:ext cx="31892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767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chondroplasia: a comprehensive clinical review | Orphanet Journal of Rare  Diseases | Full Text">
            <a:extLst>
              <a:ext uri="{FF2B5EF4-FFF2-40B4-BE49-F238E27FC236}">
                <a16:creationId xmlns:a16="http://schemas.microsoft.com/office/drawing/2014/main" id="{74B63B61-DBCD-43AE-89EA-DDCF45260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972" y="0"/>
            <a:ext cx="90122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830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E3DD6-1BB7-4E62-A7ED-235C7FDC296F}"/>
              </a:ext>
            </a:extLst>
          </p:cNvPr>
          <p:cNvPicPr>
            <a:picLocks noChangeAspect="1"/>
          </p:cNvPicPr>
          <p:nvPr/>
        </p:nvPicPr>
        <p:blipFill>
          <a:blip r:embed="rId2"/>
          <a:stretch>
            <a:fillRect/>
          </a:stretch>
        </p:blipFill>
        <p:spPr>
          <a:xfrm>
            <a:off x="180462" y="252705"/>
            <a:ext cx="10677525" cy="5705475"/>
          </a:xfrm>
          <a:prstGeom prst="rect">
            <a:avLst/>
          </a:prstGeom>
        </p:spPr>
      </p:pic>
    </p:spTree>
    <p:extLst>
      <p:ext uri="{BB962C8B-B14F-4D97-AF65-F5344CB8AC3E}">
        <p14:creationId xmlns:p14="http://schemas.microsoft.com/office/powerpoint/2010/main" val="305323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76F500-5B5C-452B-A5FB-5F92CB26BE22}"/>
              </a:ext>
            </a:extLst>
          </p:cNvPr>
          <p:cNvPicPr>
            <a:picLocks noChangeAspect="1"/>
          </p:cNvPicPr>
          <p:nvPr/>
        </p:nvPicPr>
        <p:blipFill>
          <a:blip r:embed="rId2"/>
          <a:stretch>
            <a:fillRect/>
          </a:stretch>
        </p:blipFill>
        <p:spPr>
          <a:xfrm>
            <a:off x="125510" y="223837"/>
            <a:ext cx="10506075" cy="6410325"/>
          </a:xfrm>
          <a:prstGeom prst="rect">
            <a:avLst/>
          </a:prstGeom>
        </p:spPr>
      </p:pic>
    </p:spTree>
    <p:extLst>
      <p:ext uri="{BB962C8B-B14F-4D97-AF65-F5344CB8AC3E}">
        <p14:creationId xmlns:p14="http://schemas.microsoft.com/office/powerpoint/2010/main" val="1977472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chondroplasia fact sheet">
            <a:extLst>
              <a:ext uri="{FF2B5EF4-FFF2-40B4-BE49-F238E27FC236}">
                <a16:creationId xmlns:a16="http://schemas.microsoft.com/office/drawing/2014/main" id="{3AA49697-69CA-4A70-B6BD-660F19A1F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68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2449D1-2F80-4FCD-B960-8A0A26DC4D72}"/>
              </a:ext>
            </a:extLst>
          </p:cNvPr>
          <p:cNvSpPr>
            <a:spLocks noGrp="1"/>
          </p:cNvSpPr>
          <p:nvPr>
            <p:ph sz="quarter" idx="1"/>
          </p:nvPr>
        </p:nvSpPr>
        <p:spPr>
          <a:xfrm>
            <a:off x="609600" y="478302"/>
            <a:ext cx="9956800" cy="5995650"/>
          </a:xfrm>
        </p:spPr>
        <p:txBody>
          <a:bodyPr>
            <a:normAutofit fontScale="92500" lnSpcReduction="10000"/>
          </a:bodyPr>
          <a:lstStyle/>
          <a:p>
            <a:pPr marL="0" indent="0">
              <a:buNone/>
            </a:pPr>
            <a:r>
              <a:rPr lang="en-US" b="1" u="sng" dirty="0"/>
              <a:t>C. Osteopetrosis (marble bone disease)</a:t>
            </a:r>
          </a:p>
          <a:p>
            <a:pPr marL="0" indent="0">
              <a:buNone/>
            </a:pPr>
            <a:r>
              <a:rPr lang="en-US" dirty="0"/>
              <a:t>1-Definition: Rare inherited disease caused by a failure of the osteoclasts to reabsorb bone; net result is the formation of dense but disorganized bone, resulting in bone fractures </a:t>
            </a:r>
          </a:p>
          <a:p>
            <a:pPr marL="0" indent="0">
              <a:buNone/>
            </a:pPr>
            <a:r>
              <a:rPr lang="en-US" dirty="0"/>
              <a:t>(</a:t>
            </a:r>
            <a:r>
              <a:rPr lang="en-US" dirty="0">
                <a:solidFill>
                  <a:srgbClr val="1A1C1C"/>
                </a:solidFill>
                <a:latin typeface="Lato"/>
              </a:rPr>
              <a:t>an inherited, diffuse bone disease that results in </a:t>
            </a:r>
            <a:r>
              <a:rPr lang="en-US" b="1" dirty="0">
                <a:solidFill>
                  <a:srgbClr val="1A1C1C"/>
                </a:solidFill>
                <a:latin typeface="Lato"/>
              </a:rPr>
              <a:t>sclerotic thickening</a:t>
            </a:r>
            <a:r>
              <a:rPr lang="en-US" dirty="0">
                <a:solidFill>
                  <a:srgbClr val="1A1C1C"/>
                </a:solidFill>
                <a:latin typeface="Lato"/>
              </a:rPr>
              <a:t> of the skeleton on radiological examination)</a:t>
            </a:r>
            <a:endParaRPr lang="en-US" dirty="0"/>
          </a:p>
          <a:p>
            <a:pPr marL="0" indent="0">
              <a:buNone/>
            </a:pPr>
            <a:r>
              <a:rPr lang="en-US" dirty="0"/>
              <a:t>2. Epidemiology</a:t>
            </a:r>
          </a:p>
          <a:p>
            <a:pPr marL="0" indent="0">
              <a:buNone/>
            </a:pPr>
            <a:r>
              <a:rPr lang="en-US" dirty="0"/>
              <a:t>a. The three distinct clinical forms of the disease are infantile-malignant (autosomal recessive [AR]), intermediate(AR), and adult onset(MC)-benign (AD) AKA Albers-Schonberg disease.</a:t>
            </a:r>
          </a:p>
          <a:p>
            <a:pPr marL="0" indent="0">
              <a:buNone/>
            </a:pPr>
            <a:r>
              <a:rPr lang="en-US" dirty="0"/>
              <a:t>b. Adult form has a good prognosis; the other types have a poor prognosis.</a:t>
            </a:r>
          </a:p>
          <a:p>
            <a:pPr marL="0" indent="0">
              <a:buNone/>
            </a:pPr>
            <a:r>
              <a:rPr lang="en-US" dirty="0"/>
              <a:t>c. Overgrowth and sclerosis of the cortical bone (“too much bone”)</a:t>
            </a:r>
          </a:p>
          <a:p>
            <a:pPr marL="0" indent="0">
              <a:buNone/>
            </a:pPr>
            <a:r>
              <a:rPr lang="en-US" dirty="0"/>
              <a:t>3. Clinical findings</a:t>
            </a:r>
          </a:p>
          <a:p>
            <a:pPr marL="0" indent="0">
              <a:buNone/>
            </a:pPr>
            <a:r>
              <a:rPr lang="en-US" dirty="0"/>
              <a:t>a. Pathologic fractures</a:t>
            </a:r>
          </a:p>
          <a:p>
            <a:pPr marL="0" indent="0">
              <a:buNone/>
            </a:pPr>
            <a:r>
              <a:rPr lang="en-US" dirty="0"/>
              <a:t>b. Anemia caused by replacement of marrow cavity by bone</a:t>
            </a:r>
          </a:p>
          <a:p>
            <a:pPr marL="0" indent="0">
              <a:buNone/>
            </a:pPr>
            <a:r>
              <a:rPr lang="en-US" dirty="0"/>
              <a:t>c. Cranial nerve compression causing visual and hearing loss</a:t>
            </a:r>
          </a:p>
        </p:txBody>
      </p:sp>
    </p:spTree>
    <p:extLst>
      <p:ext uri="{BB962C8B-B14F-4D97-AF65-F5344CB8AC3E}">
        <p14:creationId xmlns:p14="http://schemas.microsoft.com/office/powerpoint/2010/main" val="1871292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37A298-DA79-41DC-A81F-B89B5036EB32}"/>
              </a:ext>
            </a:extLst>
          </p:cNvPr>
          <p:cNvSpPr>
            <a:spLocks noGrp="1"/>
          </p:cNvSpPr>
          <p:nvPr>
            <p:ph sz="quarter" idx="1"/>
          </p:nvPr>
        </p:nvSpPr>
        <p:spPr>
          <a:xfrm>
            <a:off x="609600" y="663677"/>
            <a:ext cx="9956800" cy="5810275"/>
          </a:xfrm>
        </p:spPr>
        <p:txBody>
          <a:bodyPr>
            <a:normAutofit/>
          </a:bodyPr>
          <a:lstStyle/>
          <a:p>
            <a:r>
              <a:rPr lang="en-US" b="1" dirty="0"/>
              <a:t>Pathophysiology</a:t>
            </a:r>
            <a:r>
              <a:rPr lang="en-US" dirty="0"/>
              <a:t>: </a:t>
            </a:r>
            <a:r>
              <a:rPr lang="en-US" dirty="0">
                <a:hlinkClick r:id="rId2"/>
              </a:rPr>
              <a:t>gene mutations</a:t>
            </a:r>
            <a:r>
              <a:rPr lang="en-US" dirty="0"/>
              <a:t> → inability of </a:t>
            </a:r>
            <a:r>
              <a:rPr lang="en-US" dirty="0">
                <a:hlinkClick r:id="rId3"/>
              </a:rPr>
              <a:t>osteoclasts</a:t>
            </a:r>
            <a:r>
              <a:rPr lang="en-US" dirty="0"/>
              <a:t> to generate acidic environment in the </a:t>
            </a:r>
            <a:r>
              <a:rPr lang="en-US" dirty="0">
                <a:hlinkClick r:id="rId4"/>
              </a:rPr>
              <a:t>bone matrix</a:t>
            </a:r>
            <a:r>
              <a:rPr lang="en-US" dirty="0"/>
              <a:t> → bone resorption with preserved </a:t>
            </a:r>
            <a:r>
              <a:rPr lang="en-US" dirty="0">
                <a:hlinkClick r:id="rId5"/>
              </a:rPr>
              <a:t>osteoblastic</a:t>
            </a:r>
            <a:r>
              <a:rPr lang="en-US" dirty="0"/>
              <a:t> function → overgrowth of bone with pathological </a:t>
            </a:r>
            <a:r>
              <a:rPr lang="en-US" dirty="0">
                <a:hlinkClick r:id="rId6"/>
              </a:rPr>
              <a:t>bone composition</a:t>
            </a:r>
            <a:r>
              <a:rPr lang="en-US" dirty="0"/>
              <a:t> </a:t>
            </a:r>
          </a:p>
          <a:p>
            <a:r>
              <a:rPr lang="en-US" dirty="0"/>
              <a:t>Most of the mutations underlying osteopetrosis interfere with the process of acidification of the osteoclast resorption pit, which is required for the dissolution of calcium hydroxyapatite within the matrix. These include autosomal recessive mutations in the enzyme carbonic anhydrase 2 (CA2), or mutations in the TCIRG1(T Cell Immune Regulator 1) gene, which encodes a component of a vacuolar ATPase that helps to maintain acidic pH in osteoclasts, which is essential for breaking down bone</a:t>
            </a:r>
          </a:p>
          <a:p>
            <a:endParaRPr lang="en-US" dirty="0"/>
          </a:p>
        </p:txBody>
      </p:sp>
    </p:spTree>
    <p:extLst>
      <p:ext uri="{BB962C8B-B14F-4D97-AF65-F5344CB8AC3E}">
        <p14:creationId xmlns:p14="http://schemas.microsoft.com/office/powerpoint/2010/main" val="1632361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40EF53-B754-44E3-AD01-3E18DCC818E0}"/>
              </a:ext>
            </a:extLst>
          </p:cNvPr>
          <p:cNvSpPr>
            <a:spLocks noGrp="1"/>
          </p:cNvSpPr>
          <p:nvPr>
            <p:ph sz="quarter" idx="1"/>
          </p:nvPr>
        </p:nvSpPr>
        <p:spPr>
          <a:xfrm>
            <a:off x="609600" y="796413"/>
            <a:ext cx="9956800" cy="5677539"/>
          </a:xfrm>
        </p:spPr>
        <p:txBody>
          <a:bodyPr/>
          <a:lstStyle/>
          <a:p>
            <a:r>
              <a:rPr lang="en-US" b="1" dirty="0"/>
              <a:t>Clinical features</a:t>
            </a:r>
            <a:endParaRPr lang="en-US" dirty="0"/>
          </a:p>
          <a:p>
            <a:pPr lvl="1"/>
            <a:r>
              <a:rPr lang="en-US" dirty="0"/>
              <a:t>Recurring </a:t>
            </a:r>
            <a:r>
              <a:rPr lang="en-US" dirty="0">
                <a:hlinkClick r:id="rId2"/>
              </a:rPr>
              <a:t>pathological fractures</a:t>
            </a:r>
            <a:r>
              <a:rPr lang="en-US" dirty="0"/>
              <a:t> (</a:t>
            </a:r>
            <a:r>
              <a:rPr lang="en-US" dirty="0" err="1"/>
              <a:t>osteopetrotic</a:t>
            </a:r>
            <a:r>
              <a:rPr lang="en-US" dirty="0"/>
              <a:t> </a:t>
            </a:r>
            <a:r>
              <a:rPr lang="en-US" dirty="0">
                <a:hlinkClick r:id="rId3"/>
              </a:rPr>
              <a:t>bone tissue</a:t>
            </a:r>
            <a:r>
              <a:rPr lang="en-US" dirty="0"/>
              <a:t> is very dense but brittle)</a:t>
            </a:r>
          </a:p>
          <a:p>
            <a:pPr lvl="1"/>
            <a:r>
              <a:rPr lang="en-US" dirty="0">
                <a:hlinkClick r:id="rId4"/>
              </a:rPr>
              <a:t>Cranial nerve disorders</a:t>
            </a:r>
            <a:r>
              <a:rPr lang="en-US" dirty="0"/>
              <a:t> (e.g., palsies) due to hyperostosis and stenosis of the </a:t>
            </a:r>
            <a:r>
              <a:rPr lang="en-US" dirty="0">
                <a:hlinkClick r:id="rId5"/>
              </a:rPr>
              <a:t>cranial nerve</a:t>
            </a:r>
            <a:r>
              <a:rPr lang="en-US" dirty="0"/>
              <a:t> foramina</a:t>
            </a:r>
          </a:p>
          <a:p>
            <a:pPr lvl="1"/>
            <a:r>
              <a:rPr lang="en-US" dirty="0">
                <a:hlinkClick r:id="rId6"/>
              </a:rPr>
              <a:t>Pancytopenia</a:t>
            </a:r>
            <a:r>
              <a:rPr lang="en-US" dirty="0"/>
              <a:t> due to reduced marrow space</a:t>
            </a:r>
          </a:p>
          <a:p>
            <a:pPr lvl="1"/>
            <a:r>
              <a:rPr lang="en-US" dirty="0">
                <a:hlinkClick r:id="rId7"/>
              </a:rPr>
              <a:t>Hepatosplenomegaly</a:t>
            </a:r>
            <a:r>
              <a:rPr lang="en-US" dirty="0"/>
              <a:t> due to </a:t>
            </a:r>
            <a:r>
              <a:rPr lang="en-US" dirty="0">
                <a:hlinkClick r:id="rId8"/>
              </a:rPr>
              <a:t>extramedullary hematopoiesis</a:t>
            </a:r>
            <a:endParaRPr lang="en-US" dirty="0"/>
          </a:p>
          <a:p>
            <a:r>
              <a:rPr lang="en-US" dirty="0">
                <a:hlinkClick r:id="rId9"/>
              </a:rPr>
              <a:t>X-ray</a:t>
            </a:r>
            <a:r>
              <a:rPr lang="en-US" dirty="0"/>
              <a:t>: symmetrical, homogenous</a:t>
            </a:r>
            <a:r>
              <a:rPr lang="en-US" b="1" dirty="0"/>
              <a:t>, sclerotic thickening</a:t>
            </a:r>
            <a:r>
              <a:rPr lang="en-US" dirty="0"/>
              <a:t> of both cortical and </a:t>
            </a:r>
            <a:r>
              <a:rPr lang="en-US" dirty="0">
                <a:hlinkClick r:id="rId10"/>
              </a:rPr>
              <a:t>trabecular bone</a:t>
            </a:r>
            <a:r>
              <a:rPr lang="en-US" dirty="0"/>
              <a:t> (stone bone)</a:t>
            </a:r>
          </a:p>
          <a:p>
            <a:pPr marL="0" indent="0">
              <a:buNone/>
            </a:pPr>
            <a:r>
              <a:rPr lang="en-US" dirty="0"/>
              <a:t>-Ends of long bones are bulbous (Erlenmeyer flask deformity)</a:t>
            </a:r>
          </a:p>
          <a:p>
            <a:pPr fontAlgn="base"/>
            <a:r>
              <a:rPr lang="en-US" dirty="0">
                <a:solidFill>
                  <a:schemeClr val="accent1">
                    <a:lumMod val="75000"/>
                  </a:schemeClr>
                </a:solidFill>
              </a:rPr>
              <a:t>Histology</a:t>
            </a:r>
            <a:r>
              <a:rPr lang="en-US" dirty="0"/>
              <a:t> shows defective osteoclasts</a:t>
            </a:r>
          </a:p>
          <a:p>
            <a:pPr marL="0" indent="0" fontAlgn="base">
              <a:buNone/>
            </a:pPr>
            <a:r>
              <a:rPr lang="en-US" dirty="0"/>
              <a:t>-Lack of ruffled border</a:t>
            </a:r>
          </a:p>
          <a:p>
            <a:pPr fontAlgn="base"/>
            <a:endParaRPr lang="en-US" dirty="0"/>
          </a:p>
        </p:txBody>
      </p:sp>
    </p:spTree>
    <p:extLst>
      <p:ext uri="{BB962C8B-B14F-4D97-AF65-F5344CB8AC3E}">
        <p14:creationId xmlns:p14="http://schemas.microsoft.com/office/powerpoint/2010/main" val="2510236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steopetrosis">
            <a:extLst>
              <a:ext uri="{FF2B5EF4-FFF2-40B4-BE49-F238E27FC236}">
                <a16:creationId xmlns:a16="http://schemas.microsoft.com/office/drawing/2014/main" id="{219084C2-3A4F-43DD-96AB-DEFDE3D4E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9586" y="0"/>
            <a:ext cx="558963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390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00E700-75D4-42AE-A280-A309874BBAB4}"/>
              </a:ext>
            </a:extLst>
          </p:cNvPr>
          <p:cNvPicPr>
            <a:picLocks noChangeAspect="1"/>
          </p:cNvPicPr>
          <p:nvPr/>
        </p:nvPicPr>
        <p:blipFill>
          <a:blip r:embed="rId2"/>
          <a:stretch>
            <a:fillRect/>
          </a:stretch>
        </p:blipFill>
        <p:spPr>
          <a:xfrm>
            <a:off x="647114" y="0"/>
            <a:ext cx="9158067" cy="6858000"/>
          </a:xfrm>
          <a:prstGeom prst="rect">
            <a:avLst/>
          </a:prstGeom>
        </p:spPr>
      </p:pic>
    </p:spTree>
    <p:extLst>
      <p:ext uri="{BB962C8B-B14F-4D97-AF65-F5344CB8AC3E}">
        <p14:creationId xmlns:p14="http://schemas.microsoft.com/office/powerpoint/2010/main" val="831962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81FBE-BAA6-437B-AB4E-02CD25C2D7B4}"/>
              </a:ext>
            </a:extLst>
          </p:cNvPr>
          <p:cNvSpPr>
            <a:spLocks noGrp="1"/>
          </p:cNvSpPr>
          <p:nvPr>
            <p:ph type="title"/>
          </p:nvPr>
        </p:nvSpPr>
        <p:spPr/>
        <p:txBody>
          <a:bodyPr/>
          <a:lstStyle/>
          <a:p>
            <a:r>
              <a:rPr lang="en-US" dirty="0"/>
              <a:t>METABOLIC DISORDERS OF BONE</a:t>
            </a:r>
          </a:p>
        </p:txBody>
      </p:sp>
      <p:sp>
        <p:nvSpPr>
          <p:cNvPr id="3" name="Content Placeholder 2">
            <a:extLst>
              <a:ext uri="{FF2B5EF4-FFF2-40B4-BE49-F238E27FC236}">
                <a16:creationId xmlns:a16="http://schemas.microsoft.com/office/drawing/2014/main" id="{6B30A5D6-4AEB-4DE4-9613-AFB756F80DF2}"/>
              </a:ext>
            </a:extLst>
          </p:cNvPr>
          <p:cNvSpPr>
            <a:spLocks noGrp="1"/>
          </p:cNvSpPr>
          <p:nvPr>
            <p:ph sz="quarter" idx="1"/>
          </p:nvPr>
        </p:nvSpPr>
        <p:spPr/>
        <p:txBody>
          <a:bodyPr/>
          <a:lstStyle/>
          <a:p>
            <a:pPr marL="0" indent="0">
              <a:buNone/>
            </a:pPr>
            <a:r>
              <a:rPr lang="en-US" b="1" u="sng" dirty="0"/>
              <a:t>Osteopenia and Osteoporosis</a:t>
            </a:r>
          </a:p>
          <a:p>
            <a:pPr>
              <a:buFont typeface="Wingdings" panose="05000000000000000000" pitchFamily="2" charset="2"/>
              <a:buChar char="v"/>
            </a:pPr>
            <a:r>
              <a:rPr lang="en-US" dirty="0"/>
              <a:t>The term osteopenia refers to decreased bone mass, while osteoporosis is defined as osteopenia that is severe enough to significantly increase the risk of fracture.</a:t>
            </a:r>
          </a:p>
          <a:p>
            <a:pPr>
              <a:buFont typeface="Wingdings" panose="05000000000000000000" pitchFamily="2" charset="2"/>
              <a:buChar char="v"/>
            </a:pPr>
            <a:r>
              <a:rPr lang="en-US" dirty="0"/>
              <a:t>The disorder may be localized or generalized (involving the entire skeleton). Although osteoporosis can be secondary to endocrine disorders (e.g., hyperthyroidism), gastrointestinal disorders (e.g., malnutrition), or drugs (e.g., corticosteroids), most osteoporosis is primary.</a:t>
            </a:r>
            <a:endParaRPr lang="en-US" b="1" u="sng" dirty="0"/>
          </a:p>
        </p:txBody>
      </p:sp>
    </p:spTree>
    <p:extLst>
      <p:ext uri="{BB962C8B-B14F-4D97-AF65-F5344CB8AC3E}">
        <p14:creationId xmlns:p14="http://schemas.microsoft.com/office/powerpoint/2010/main" val="2956908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5DC7E7-BB3C-4672-9C6C-3B1D45457B29}"/>
              </a:ext>
            </a:extLst>
          </p:cNvPr>
          <p:cNvSpPr>
            <a:spLocks noGrp="1"/>
          </p:cNvSpPr>
          <p:nvPr>
            <p:ph sz="quarter" idx="1"/>
          </p:nvPr>
        </p:nvSpPr>
        <p:spPr>
          <a:xfrm>
            <a:off x="609600" y="604911"/>
            <a:ext cx="9956800" cy="5869041"/>
          </a:xfrm>
        </p:spPr>
        <p:txBody>
          <a:bodyPr>
            <a:normAutofit fontScale="92500" lnSpcReduction="20000"/>
          </a:bodyPr>
          <a:lstStyle/>
          <a:p>
            <a:pPr marL="0" indent="0">
              <a:buNone/>
            </a:pPr>
            <a:r>
              <a:rPr lang="en-US" b="1" u="sng" dirty="0"/>
              <a:t> Osteoporosis</a:t>
            </a:r>
          </a:p>
          <a:p>
            <a:pPr marL="0" indent="0">
              <a:buNone/>
            </a:pPr>
            <a:r>
              <a:rPr lang="en-US" dirty="0"/>
              <a:t>1-Definition: The progressive loss of both organic bone matrix (osteoid) and mineralized bone</a:t>
            </a:r>
          </a:p>
          <a:p>
            <a:pPr marL="0" indent="0">
              <a:buNone/>
            </a:pPr>
            <a:r>
              <a:rPr lang="en-US" dirty="0"/>
              <a:t>2-Epidemiology</a:t>
            </a:r>
          </a:p>
          <a:p>
            <a:pPr marL="0" indent="0">
              <a:buNone/>
            </a:pPr>
            <a:r>
              <a:rPr lang="en-US" dirty="0"/>
              <a:t>a. MC metabolic abnormality of bone</a:t>
            </a:r>
          </a:p>
          <a:p>
            <a:pPr marL="0" indent="0">
              <a:buNone/>
            </a:pPr>
            <a:r>
              <a:rPr lang="en-US" dirty="0"/>
              <a:t>b. Risk factors</a:t>
            </a:r>
          </a:p>
          <a:p>
            <a:pPr marL="0" indent="0">
              <a:buNone/>
            </a:pPr>
            <a:r>
              <a:rPr lang="en-US" dirty="0"/>
              <a:t>(1) Family history of osteoporosis; currently smoking cigarettes</a:t>
            </a:r>
          </a:p>
          <a:p>
            <a:pPr marL="0" indent="0">
              <a:buNone/>
            </a:pPr>
            <a:r>
              <a:rPr lang="en-US" dirty="0"/>
              <a:t>(2) Thin body habitus; current use of corticosteroids (MC secondary cause)</a:t>
            </a:r>
          </a:p>
          <a:p>
            <a:pPr marL="0" indent="0">
              <a:buNone/>
            </a:pPr>
            <a:r>
              <a:rPr lang="en-US" dirty="0"/>
              <a:t>(3) Sedentary lifestyle, premature menopause, heavy alcohol intake</a:t>
            </a:r>
          </a:p>
          <a:p>
            <a:pPr marL="0" indent="0">
              <a:buNone/>
            </a:pPr>
            <a:r>
              <a:rPr lang="en-US" dirty="0"/>
              <a:t>c. Bone mass peaks at age 30 years and is slightly greater in men than women.</a:t>
            </a:r>
          </a:p>
          <a:p>
            <a:pPr marL="0" indent="0">
              <a:buNone/>
            </a:pPr>
            <a:r>
              <a:rPr lang="en-US" dirty="0"/>
              <a:t>d. During the fourth and fifth decades of life, both sexes start losing bone.</a:t>
            </a:r>
          </a:p>
          <a:p>
            <a:pPr marL="0" indent="0">
              <a:buNone/>
            </a:pPr>
            <a:r>
              <a:rPr lang="en-US" dirty="0"/>
              <a:t>e. Loss of both organic bone matrix (osteoid) and mineralized bone produces decreased bone mass and density.</a:t>
            </a:r>
          </a:p>
          <a:p>
            <a:pPr marL="0" indent="0">
              <a:buNone/>
            </a:pPr>
            <a:r>
              <a:rPr lang="en-US" dirty="0"/>
              <a:t>(1) Decreased thickness of the cortical and trabecular bone </a:t>
            </a:r>
          </a:p>
          <a:p>
            <a:pPr marL="0" indent="0">
              <a:buNone/>
            </a:pPr>
            <a:r>
              <a:rPr lang="en-US" dirty="0"/>
              <a:t>(2) Radiographs of osteoporotic bone show osteopenia (a washed-out appearance).</a:t>
            </a:r>
          </a:p>
        </p:txBody>
      </p:sp>
    </p:spTree>
    <p:extLst>
      <p:ext uri="{BB962C8B-B14F-4D97-AF65-F5344CB8AC3E}">
        <p14:creationId xmlns:p14="http://schemas.microsoft.com/office/powerpoint/2010/main" val="2026193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F1C963-8165-4AA6-AA77-C17BF302ECFD}"/>
              </a:ext>
            </a:extLst>
          </p:cNvPr>
          <p:cNvSpPr>
            <a:spLocks noGrp="1"/>
          </p:cNvSpPr>
          <p:nvPr>
            <p:ph sz="quarter" idx="1"/>
          </p:nvPr>
        </p:nvSpPr>
        <p:spPr>
          <a:xfrm>
            <a:off x="609600" y="604911"/>
            <a:ext cx="9956800" cy="5869041"/>
          </a:xfrm>
        </p:spPr>
        <p:txBody>
          <a:bodyPr>
            <a:normAutofit/>
          </a:bodyPr>
          <a:lstStyle/>
          <a:p>
            <a:pPr marL="0" indent="0">
              <a:buNone/>
            </a:pPr>
            <a:r>
              <a:rPr lang="en-US" dirty="0"/>
              <a:t>f. Osteoporosis is more common in women than men. Men have greater bone mass to begin with; therefore, it takes longer for them to develop osteoporosis.</a:t>
            </a:r>
          </a:p>
          <a:p>
            <a:pPr marL="0" indent="0">
              <a:buNone/>
            </a:pPr>
            <a:r>
              <a:rPr lang="en-US" dirty="0"/>
              <a:t>g. Primary osteoporosis</a:t>
            </a:r>
          </a:p>
          <a:p>
            <a:pPr marL="0" indent="0">
              <a:buNone/>
            </a:pPr>
            <a:r>
              <a:rPr lang="en-US" dirty="0"/>
              <a:t>(1) Affects 80% of women and 60% of men</a:t>
            </a:r>
          </a:p>
          <a:p>
            <a:pPr marL="0" indent="0">
              <a:buNone/>
            </a:pPr>
            <a:r>
              <a:rPr lang="en-US" dirty="0"/>
              <a:t>(2) Subdivided into idiopathic (not discussed), type I (postmenopausal women), and type II (involutional involving men and women)</a:t>
            </a:r>
          </a:p>
          <a:p>
            <a:pPr marL="0" indent="0">
              <a:buNone/>
            </a:pPr>
            <a:r>
              <a:rPr lang="en-US" dirty="0"/>
              <a:t>h. Secondary osteoporosis</a:t>
            </a:r>
          </a:p>
          <a:p>
            <a:pPr marL="0" indent="0">
              <a:buNone/>
            </a:pPr>
            <a:r>
              <a:rPr lang="en-US" dirty="0"/>
              <a:t>(1) Accounts for 20% to 40% of osteoporosis in both men and women</a:t>
            </a:r>
          </a:p>
          <a:p>
            <a:pPr marL="0" indent="0">
              <a:buNone/>
            </a:pPr>
            <a:r>
              <a:rPr lang="en-US" dirty="0"/>
              <a:t>(2) Refers to osteoporosis that exists in other disease processes, inherited disease, or as a result of a medication side effect</a:t>
            </a:r>
          </a:p>
          <a:p>
            <a:endParaRPr lang="en-US" dirty="0"/>
          </a:p>
        </p:txBody>
      </p:sp>
    </p:spTree>
    <p:extLst>
      <p:ext uri="{BB962C8B-B14F-4D97-AF65-F5344CB8AC3E}">
        <p14:creationId xmlns:p14="http://schemas.microsoft.com/office/powerpoint/2010/main" val="1426023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BAAF64-57B6-47D6-AE96-0CABAA9B51A3}"/>
              </a:ext>
            </a:extLst>
          </p:cNvPr>
          <p:cNvSpPr>
            <a:spLocks noGrp="1"/>
          </p:cNvSpPr>
          <p:nvPr>
            <p:ph sz="quarter" idx="1"/>
          </p:nvPr>
        </p:nvSpPr>
        <p:spPr>
          <a:xfrm>
            <a:off x="609600" y="534572"/>
            <a:ext cx="9956800" cy="6323428"/>
          </a:xfrm>
        </p:spPr>
        <p:txBody>
          <a:bodyPr>
            <a:normAutofit fontScale="85000" lnSpcReduction="10000"/>
          </a:bodyPr>
          <a:lstStyle/>
          <a:p>
            <a:pPr marL="0" indent="0">
              <a:buNone/>
            </a:pPr>
            <a:r>
              <a:rPr lang="en-US" dirty="0"/>
              <a:t>3. Type I osteoporosis</a:t>
            </a:r>
          </a:p>
          <a:p>
            <a:pPr marL="0" indent="0">
              <a:buNone/>
            </a:pPr>
            <a:r>
              <a:rPr lang="en-US" dirty="0"/>
              <a:t>a. Definition: Type of osteoporosis typically seen in postmenopausal women caused by a deficiency of estrogen (E); commonly results in vertebral and distal forearm fractures</a:t>
            </a:r>
          </a:p>
          <a:p>
            <a:pPr marL="0" indent="0">
              <a:buNone/>
            </a:pPr>
            <a:r>
              <a:rPr lang="en-US" dirty="0"/>
              <a:t>b. Role of E in maintaining bone mass</a:t>
            </a:r>
          </a:p>
          <a:p>
            <a:pPr marL="0" indent="0">
              <a:buNone/>
            </a:pPr>
            <a:r>
              <a:rPr lang="en-US" dirty="0"/>
              <a:t>(1) E normally enhances osteoblastic activity and inhibits osteoclastic activity in bone.</a:t>
            </a:r>
          </a:p>
          <a:p>
            <a:pPr marL="0" indent="0">
              <a:buNone/>
            </a:pPr>
            <a:r>
              <a:rPr lang="en-US" dirty="0"/>
              <a:t>(2) Effect on bone mass is mediated through the inhibition of cytokines (cks; e.g., interleukin [IL]-1, IL-6, tumor necrosis factor [TNF]) that modulate osteoclastogenesis (osteoclast differentiation, activation, life span, and function).</a:t>
            </a:r>
          </a:p>
          <a:p>
            <a:pPr marL="0" indent="0">
              <a:buNone/>
            </a:pPr>
            <a:r>
              <a:rPr lang="en-US" dirty="0"/>
              <a:t>c. In E deficiency, there is an increase in secretion of the previously mentioned cks by monocytes and cells in the bone marrow.</a:t>
            </a:r>
          </a:p>
          <a:p>
            <a:pPr marL="0" indent="0">
              <a:buNone/>
            </a:pPr>
            <a:r>
              <a:rPr lang="en-US" dirty="0"/>
              <a:t>(1) These cks have the following normal effects.</a:t>
            </a:r>
          </a:p>
          <a:p>
            <a:pPr marL="0" indent="0">
              <a:buNone/>
            </a:pPr>
            <a:r>
              <a:rPr lang="en-US" dirty="0"/>
              <a:t>(a) Enhance expression of RANKL (receptor activator of nuclear factor </a:t>
            </a:r>
            <a:r>
              <a:rPr lang="en-US" dirty="0" err="1"/>
              <a:t>κB</a:t>
            </a:r>
            <a:r>
              <a:rPr lang="en-US" dirty="0"/>
              <a:t> ligand) and RANK genes (receptor activator of nuclear factor </a:t>
            </a:r>
            <a:r>
              <a:rPr lang="en-US" dirty="0" err="1"/>
              <a:t>κB</a:t>
            </a:r>
            <a:r>
              <a:rPr lang="en-US" dirty="0"/>
              <a:t>), which increase osteoclastogenesis (increase in recruitment and activity of osteoclasts)</a:t>
            </a:r>
          </a:p>
          <a:p>
            <a:pPr marL="0" indent="0">
              <a:buNone/>
            </a:pPr>
            <a:r>
              <a:rPr lang="en-US" dirty="0"/>
              <a:t>(b) Inhibit the expression of osteoprotegerin (OPG), a receptor produced by osteoblasts that inhibits RANKL/RANK interaction</a:t>
            </a:r>
          </a:p>
          <a:p>
            <a:pPr marL="0" indent="0">
              <a:buNone/>
            </a:pPr>
            <a:r>
              <a:rPr lang="en-US" dirty="0"/>
              <a:t>(2) In postmenopausal osteoporosis, osteoclastic activity is greater than osteoblastic activity, so there is a loss of bone mass.</a:t>
            </a:r>
          </a:p>
        </p:txBody>
      </p:sp>
    </p:spTree>
    <p:extLst>
      <p:ext uri="{BB962C8B-B14F-4D97-AF65-F5344CB8AC3E}">
        <p14:creationId xmlns:p14="http://schemas.microsoft.com/office/powerpoint/2010/main" val="3149406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1A0AF-F9D4-4007-9174-117F6CA23BD1}"/>
              </a:ext>
            </a:extLst>
          </p:cNvPr>
          <p:cNvSpPr>
            <a:spLocks noGrp="1"/>
          </p:cNvSpPr>
          <p:nvPr>
            <p:ph sz="quarter" idx="1"/>
          </p:nvPr>
        </p:nvSpPr>
        <p:spPr>
          <a:xfrm>
            <a:off x="609600" y="478302"/>
            <a:ext cx="9956800" cy="5995650"/>
          </a:xfrm>
        </p:spPr>
        <p:txBody>
          <a:bodyPr>
            <a:normAutofit/>
          </a:bodyPr>
          <a:lstStyle/>
          <a:p>
            <a:pPr marL="0" indent="0">
              <a:buNone/>
            </a:pPr>
            <a:r>
              <a:rPr lang="en-US" dirty="0"/>
              <a:t>d. Clinical findings </a:t>
            </a:r>
          </a:p>
          <a:p>
            <a:pPr marL="0" indent="0">
              <a:buNone/>
            </a:pPr>
            <a:r>
              <a:rPr lang="en-US" dirty="0"/>
              <a:t>(1) Compression fractures of the vertebral bodies </a:t>
            </a:r>
          </a:p>
          <a:p>
            <a:pPr marL="0" indent="0">
              <a:buNone/>
            </a:pPr>
            <a:r>
              <a:rPr lang="en-US" dirty="0"/>
              <a:t>(a) MC fracture in postmenopausal osteoporosis</a:t>
            </a:r>
          </a:p>
          <a:p>
            <a:pPr marL="0" indent="0">
              <a:buNone/>
            </a:pPr>
            <a:r>
              <a:rPr lang="en-US" dirty="0"/>
              <a:t>(b) Patients lose stature (height).</a:t>
            </a:r>
          </a:p>
          <a:p>
            <a:pPr marL="0" indent="0">
              <a:buNone/>
            </a:pPr>
            <a:r>
              <a:rPr lang="en-US" dirty="0"/>
              <a:t>(2) Dowager’s hump </a:t>
            </a:r>
          </a:p>
          <a:p>
            <a:pPr marL="0" indent="0">
              <a:buNone/>
            </a:pPr>
            <a:r>
              <a:rPr lang="en-US" dirty="0"/>
              <a:t>(a) Kyphosis (forward bending of the spine) is caused by advanced osteoporosis.</a:t>
            </a:r>
          </a:p>
          <a:p>
            <a:pPr marL="0" indent="0">
              <a:buNone/>
            </a:pPr>
            <a:r>
              <a:rPr lang="en-US" dirty="0"/>
              <a:t>(b) Interferes with respiration, if severe</a:t>
            </a:r>
          </a:p>
          <a:p>
            <a:pPr marL="0" indent="0">
              <a:buNone/>
            </a:pPr>
            <a:endParaRPr lang="en-US" dirty="0"/>
          </a:p>
        </p:txBody>
      </p:sp>
    </p:spTree>
    <p:extLst>
      <p:ext uri="{BB962C8B-B14F-4D97-AF65-F5344CB8AC3E}">
        <p14:creationId xmlns:p14="http://schemas.microsoft.com/office/powerpoint/2010/main" val="4203915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28D57A-67CD-4C0F-857A-1334B37E8826}"/>
              </a:ext>
            </a:extLst>
          </p:cNvPr>
          <p:cNvSpPr>
            <a:spLocks noGrp="1"/>
          </p:cNvSpPr>
          <p:nvPr>
            <p:ph sz="quarter" idx="1"/>
          </p:nvPr>
        </p:nvSpPr>
        <p:spPr>
          <a:xfrm>
            <a:off x="609600" y="604911"/>
            <a:ext cx="9956800" cy="5869041"/>
          </a:xfrm>
        </p:spPr>
        <p:txBody>
          <a:bodyPr>
            <a:normAutofit fontScale="92500" lnSpcReduction="10000"/>
          </a:bodyPr>
          <a:lstStyle/>
          <a:p>
            <a:pPr marL="0" indent="0">
              <a:buNone/>
            </a:pPr>
            <a:r>
              <a:rPr lang="en-US" dirty="0"/>
              <a:t>4. Type II osteoporosis</a:t>
            </a:r>
          </a:p>
          <a:p>
            <a:pPr marL="0" indent="0">
              <a:buNone/>
            </a:pPr>
            <a:r>
              <a:rPr lang="en-US" dirty="0"/>
              <a:t>Definition: Senile type of osteoporosis that is caused by defective differentiation of bone marrow stromal cells into adipocytes rather than osteoblasts. This type of osteoporosis is especially associated with fractures of the wrist, proximal humerus, vertebrae, pelvis, femoral neck, and tibia.</a:t>
            </a:r>
          </a:p>
          <a:p>
            <a:pPr marL="0" indent="0">
              <a:buNone/>
            </a:pPr>
            <a:r>
              <a:rPr lang="en-US" dirty="0"/>
              <a:t>b. Epidemiology</a:t>
            </a:r>
          </a:p>
          <a:p>
            <a:pPr marL="0" indent="0">
              <a:buNone/>
            </a:pPr>
            <a:r>
              <a:rPr lang="en-US" dirty="0"/>
              <a:t>(1) Occurs in women and men who are &gt;70 years old</a:t>
            </a:r>
          </a:p>
          <a:p>
            <a:pPr marL="0" indent="0">
              <a:buNone/>
            </a:pPr>
            <a:r>
              <a:rPr lang="en-US" dirty="0"/>
              <a:t>(2) Progressive decline in osteoblasts and increased activity of osteoclasts (bone resorption exceeds bone formation). Decreased physical activity puts less stress on bone, resulting in decreased bone formation (decreased osteoblastic activity).</a:t>
            </a:r>
          </a:p>
          <a:p>
            <a:pPr marL="0" indent="0">
              <a:buNone/>
            </a:pPr>
            <a:r>
              <a:rPr lang="en-US" dirty="0"/>
              <a:t>(3) In addition, there is decreased production of 1,25(OH)2D3, the active form of vitamin D that is derived from the kidneys. Results in decreased calcium absorption and increased secretion of parathyroid hormone (PTH; increases bone resorption).</a:t>
            </a:r>
          </a:p>
          <a:p>
            <a:pPr marL="0" indent="0">
              <a:buNone/>
            </a:pPr>
            <a:r>
              <a:rPr lang="en-US" dirty="0"/>
              <a:t>(4) Fractures commonly occur in the wrist, hip, and vertebrae.</a:t>
            </a:r>
          </a:p>
        </p:txBody>
      </p:sp>
    </p:spTree>
    <p:extLst>
      <p:ext uri="{BB962C8B-B14F-4D97-AF65-F5344CB8AC3E}">
        <p14:creationId xmlns:p14="http://schemas.microsoft.com/office/powerpoint/2010/main" val="3368416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14927D-1D49-4888-A415-5EAEC071358B}"/>
              </a:ext>
            </a:extLst>
          </p:cNvPr>
          <p:cNvPicPr>
            <a:picLocks noChangeAspect="1"/>
          </p:cNvPicPr>
          <p:nvPr/>
        </p:nvPicPr>
        <p:blipFill>
          <a:blip r:embed="rId2"/>
          <a:stretch>
            <a:fillRect/>
          </a:stretch>
        </p:blipFill>
        <p:spPr>
          <a:xfrm>
            <a:off x="633046" y="-1"/>
            <a:ext cx="9284677" cy="6858001"/>
          </a:xfrm>
          <a:prstGeom prst="rect">
            <a:avLst/>
          </a:prstGeom>
        </p:spPr>
      </p:pic>
    </p:spTree>
    <p:extLst>
      <p:ext uri="{BB962C8B-B14F-4D97-AF65-F5344CB8AC3E}">
        <p14:creationId xmlns:p14="http://schemas.microsoft.com/office/powerpoint/2010/main" val="2810151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448D00-F388-484A-B625-E6AB32DD9E37}"/>
              </a:ext>
            </a:extLst>
          </p:cNvPr>
          <p:cNvPicPr>
            <a:picLocks noChangeAspect="1"/>
          </p:cNvPicPr>
          <p:nvPr/>
        </p:nvPicPr>
        <p:blipFill>
          <a:blip r:embed="rId2"/>
          <a:stretch>
            <a:fillRect/>
          </a:stretch>
        </p:blipFill>
        <p:spPr>
          <a:xfrm>
            <a:off x="1167618" y="0"/>
            <a:ext cx="8088924" cy="6857999"/>
          </a:xfrm>
          <a:prstGeom prst="rect">
            <a:avLst/>
          </a:prstGeom>
        </p:spPr>
      </p:pic>
    </p:spTree>
    <p:extLst>
      <p:ext uri="{BB962C8B-B14F-4D97-AF65-F5344CB8AC3E}">
        <p14:creationId xmlns:p14="http://schemas.microsoft.com/office/powerpoint/2010/main" val="2795471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BA2278-C924-4661-A323-BDABE08A36E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45864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D871DE-D7BF-4D8C-8B59-9999A7E7A742}"/>
              </a:ext>
            </a:extLst>
          </p:cNvPr>
          <p:cNvSpPr>
            <a:spLocks noGrp="1"/>
          </p:cNvSpPr>
          <p:nvPr>
            <p:ph sz="quarter" idx="1"/>
          </p:nvPr>
        </p:nvSpPr>
        <p:spPr>
          <a:xfrm>
            <a:off x="609600" y="576775"/>
            <a:ext cx="9956800" cy="5897177"/>
          </a:xfrm>
        </p:spPr>
        <p:txBody>
          <a:bodyPr>
            <a:normAutofit lnSpcReduction="10000"/>
          </a:bodyPr>
          <a:lstStyle/>
          <a:p>
            <a:pPr marL="0" indent="0">
              <a:buNone/>
            </a:pPr>
            <a:r>
              <a:rPr lang="en-US" dirty="0"/>
              <a:t>5. Secondary osteoporosis</a:t>
            </a:r>
          </a:p>
          <a:p>
            <a:pPr marL="0" indent="0">
              <a:buNone/>
            </a:pPr>
            <a:r>
              <a:rPr lang="en-US" dirty="0"/>
              <a:t>a. Definition: Osteoporosis that is caused by medical conditions or treatments that interfere with the formation of the organic bone matrix (osteoid) or mineralized bone</a:t>
            </a:r>
          </a:p>
          <a:p>
            <a:pPr marL="0" indent="0">
              <a:buNone/>
            </a:pPr>
            <a:r>
              <a:rPr lang="en-US" dirty="0"/>
              <a:t>b. Epidemiology and causes</a:t>
            </a:r>
          </a:p>
          <a:p>
            <a:pPr marL="0" indent="0">
              <a:buNone/>
            </a:pPr>
            <a:r>
              <a:rPr lang="en-US" dirty="0"/>
              <a:t>(1) Underlying disease: endocrine (hypercortisolism), bone marrow (multiple myeloma, leukemia), connective tissue (Ehlers-Danlos syndrome, </a:t>
            </a:r>
            <a:r>
              <a:rPr lang="en-US" dirty="0" err="1"/>
              <a:t>Marfan</a:t>
            </a:r>
            <a:r>
              <a:rPr lang="en-US" dirty="0"/>
              <a:t> syndrome), or gastrointestinal (GI; malabsorption syndromes)</a:t>
            </a:r>
          </a:p>
          <a:p>
            <a:pPr marL="0" indent="0">
              <a:buNone/>
            </a:pPr>
            <a:r>
              <a:rPr lang="en-US" dirty="0"/>
              <a:t>(2) Drugs (e.g., prolonged heparin use, corticosteroids, cyclosporine)</a:t>
            </a:r>
          </a:p>
          <a:p>
            <a:pPr marL="0" indent="0">
              <a:buNone/>
            </a:pPr>
            <a:r>
              <a:rPr lang="en-US" dirty="0"/>
              <a:t>(3) Hypogonadism (e.g., in hypopituitarism, there is a decrease in GH and IGF-1; decrease in E in women and testosterone in men)</a:t>
            </a:r>
          </a:p>
          <a:p>
            <a:pPr marL="0" indent="0">
              <a:buNone/>
            </a:pPr>
            <a:r>
              <a:rPr lang="en-US" dirty="0"/>
              <a:t>(4) Malnutrition (e.g., anorexia nervosa is associated with hypoestrinism)</a:t>
            </a:r>
          </a:p>
          <a:p>
            <a:pPr marL="0" indent="0">
              <a:buNone/>
            </a:pPr>
            <a:r>
              <a:rPr lang="en-US" dirty="0"/>
              <a:t>(5) Space travel (lack of gravity reduces bone stress)</a:t>
            </a:r>
          </a:p>
        </p:txBody>
      </p:sp>
    </p:spTree>
    <p:extLst>
      <p:ext uri="{BB962C8B-B14F-4D97-AF65-F5344CB8AC3E}">
        <p14:creationId xmlns:p14="http://schemas.microsoft.com/office/powerpoint/2010/main" val="304732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85A766-F07D-489D-9604-F95162F258E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61916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748681-BC99-4783-8270-7C228F14BEA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18113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23F075-E946-48A8-A60A-C675E36C1D25}"/>
              </a:ext>
            </a:extLst>
          </p:cNvPr>
          <p:cNvPicPr>
            <a:picLocks noChangeAspect="1"/>
          </p:cNvPicPr>
          <p:nvPr/>
        </p:nvPicPr>
        <p:blipFill>
          <a:blip r:embed="rId2"/>
          <a:stretch>
            <a:fillRect/>
          </a:stretch>
        </p:blipFill>
        <p:spPr>
          <a:xfrm>
            <a:off x="365760" y="576774"/>
            <a:ext cx="10241280" cy="5359791"/>
          </a:xfrm>
          <a:prstGeom prst="rect">
            <a:avLst/>
          </a:prstGeom>
        </p:spPr>
      </p:pic>
    </p:spTree>
    <p:extLst>
      <p:ext uri="{BB962C8B-B14F-4D97-AF65-F5344CB8AC3E}">
        <p14:creationId xmlns:p14="http://schemas.microsoft.com/office/powerpoint/2010/main" val="1981381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981876-EF9A-4D23-996F-C880299638F3}"/>
              </a:ext>
            </a:extLst>
          </p:cNvPr>
          <p:cNvSpPr>
            <a:spLocks noGrp="1"/>
          </p:cNvSpPr>
          <p:nvPr>
            <p:ph sz="quarter" idx="1"/>
          </p:nvPr>
        </p:nvSpPr>
        <p:spPr>
          <a:xfrm>
            <a:off x="609600" y="506437"/>
            <a:ext cx="9956800" cy="5967515"/>
          </a:xfrm>
        </p:spPr>
        <p:txBody>
          <a:bodyPr>
            <a:normAutofit/>
          </a:bodyPr>
          <a:lstStyle/>
          <a:p>
            <a:pPr marL="0" indent="0">
              <a:buNone/>
            </a:pPr>
            <a:r>
              <a:rPr lang="en-US" sz="3200" b="1" u="sng" dirty="0"/>
              <a:t>Osteomalacia and rickets</a:t>
            </a:r>
          </a:p>
          <a:p>
            <a:pPr marL="0" indent="0">
              <a:buNone/>
            </a:pPr>
            <a:r>
              <a:rPr lang="en-US" dirty="0">
                <a:hlinkClick r:id="rId2"/>
              </a:rPr>
              <a:t>Osteomalacia</a:t>
            </a:r>
            <a:r>
              <a:rPr lang="en-US" dirty="0"/>
              <a:t> is a disorder of impaired mineralization of the </a:t>
            </a:r>
            <a:r>
              <a:rPr lang="en-US" dirty="0">
                <a:hlinkClick r:id="rId3"/>
              </a:rPr>
              <a:t>osteoid</a:t>
            </a:r>
            <a:r>
              <a:rPr lang="en-US" dirty="0"/>
              <a:t>; </a:t>
            </a:r>
            <a:r>
              <a:rPr lang="en-US" dirty="0">
                <a:hlinkClick r:id="rId4"/>
              </a:rPr>
              <a:t>rickets</a:t>
            </a:r>
            <a:r>
              <a:rPr lang="en-US" dirty="0"/>
              <a:t> is a disorder of impaired mineralization of </a:t>
            </a:r>
            <a:r>
              <a:rPr lang="en-US" dirty="0">
                <a:hlinkClick r:id="rId5"/>
              </a:rPr>
              <a:t>cartilaginous</a:t>
            </a:r>
            <a:r>
              <a:rPr lang="en-US" dirty="0"/>
              <a:t> </a:t>
            </a:r>
            <a:r>
              <a:rPr lang="en-US" dirty="0">
                <a:hlinkClick r:id="rId6"/>
              </a:rPr>
              <a:t>growth plates</a:t>
            </a:r>
            <a:r>
              <a:rPr lang="en-US" dirty="0"/>
              <a:t>. Adults have fused </a:t>
            </a:r>
            <a:r>
              <a:rPr lang="en-US" dirty="0">
                <a:hlinkClick r:id="rId6"/>
              </a:rPr>
              <a:t>growth plates</a:t>
            </a:r>
            <a:r>
              <a:rPr lang="en-US" dirty="0"/>
              <a:t> so they are only affected by </a:t>
            </a:r>
            <a:r>
              <a:rPr lang="en-US" dirty="0" err="1">
                <a:hlinkClick r:id="rId2"/>
              </a:rPr>
              <a:t>osteomalacia</a:t>
            </a:r>
            <a:r>
              <a:rPr lang="en-US" dirty="0"/>
              <a:t>. In children, whose </a:t>
            </a:r>
            <a:r>
              <a:rPr lang="en-US" dirty="0">
                <a:hlinkClick r:id="rId6"/>
              </a:rPr>
              <a:t>growth plates</a:t>
            </a:r>
            <a:r>
              <a:rPr lang="en-US" dirty="0"/>
              <a:t> are open, the disorders can occur simultaneously. The most common cause of both </a:t>
            </a:r>
            <a:r>
              <a:rPr lang="en-US" dirty="0" err="1">
                <a:hlinkClick r:id="rId2"/>
              </a:rPr>
              <a:t>osteomalacia</a:t>
            </a:r>
            <a:r>
              <a:rPr lang="en-US" dirty="0"/>
              <a:t> and </a:t>
            </a:r>
            <a:r>
              <a:rPr lang="en-US" dirty="0">
                <a:hlinkClick r:id="rId4"/>
              </a:rPr>
              <a:t>rickets</a:t>
            </a:r>
            <a:r>
              <a:rPr lang="en-US" dirty="0"/>
              <a:t> is </a:t>
            </a:r>
            <a:r>
              <a:rPr lang="en-US" dirty="0">
                <a:hlinkClick r:id="rId7"/>
              </a:rPr>
              <a:t>vitamin D</a:t>
            </a:r>
            <a:r>
              <a:rPr lang="en-US" dirty="0"/>
              <a:t> deficiency resulting from inadequate intake, </a:t>
            </a:r>
            <a:r>
              <a:rPr lang="en-US" dirty="0">
                <a:hlinkClick r:id="rId8"/>
              </a:rPr>
              <a:t>malabsorption</a:t>
            </a:r>
            <a:r>
              <a:rPr lang="en-US" dirty="0"/>
              <a:t>, or lack of exposure to sunlight. Patients with </a:t>
            </a:r>
            <a:r>
              <a:rPr lang="en-US" dirty="0" err="1">
                <a:hlinkClick r:id="rId2"/>
              </a:rPr>
              <a:t>osteomalacia</a:t>
            </a:r>
            <a:r>
              <a:rPr lang="en-US" dirty="0"/>
              <a:t> usually present with bone </a:t>
            </a:r>
            <a:r>
              <a:rPr lang="en-US" dirty="0">
                <a:hlinkClick r:id="rId9"/>
              </a:rPr>
              <a:t>pain</a:t>
            </a:r>
            <a:r>
              <a:rPr lang="en-US" dirty="0"/>
              <a:t> and tenderness, while patients with </a:t>
            </a:r>
            <a:r>
              <a:rPr lang="en-US" dirty="0">
                <a:hlinkClick r:id="rId4"/>
              </a:rPr>
              <a:t>rickets</a:t>
            </a:r>
            <a:r>
              <a:rPr lang="en-US" dirty="0"/>
              <a:t> exhibit bone deformities and impaired growth. Over time, both conditions may lead to bending of the </a:t>
            </a:r>
            <a:r>
              <a:rPr lang="en-US" dirty="0">
                <a:hlinkClick r:id="rId10"/>
              </a:rPr>
              <a:t>long bones</a:t>
            </a:r>
            <a:r>
              <a:rPr lang="en-US" dirty="0"/>
              <a:t> or even </a:t>
            </a:r>
            <a:r>
              <a:rPr lang="en-US" dirty="0">
                <a:hlinkClick r:id="rId11"/>
              </a:rPr>
              <a:t>pathologic fractures</a:t>
            </a:r>
            <a:r>
              <a:rPr lang="en-US" dirty="0"/>
              <a:t>. Treatment consists of administering </a:t>
            </a:r>
            <a:r>
              <a:rPr lang="en-US" dirty="0">
                <a:hlinkClick r:id="rId7"/>
              </a:rPr>
              <a:t>vitamin D</a:t>
            </a:r>
            <a:r>
              <a:rPr lang="en-US" dirty="0"/>
              <a:t> and ensuring sufficient </a:t>
            </a:r>
            <a:r>
              <a:rPr lang="en-US" u="sng" dirty="0"/>
              <a:t>calcium</a:t>
            </a:r>
            <a:r>
              <a:rPr lang="en-US" dirty="0"/>
              <a:t> intake.</a:t>
            </a:r>
            <a:endParaRPr lang="en-US" sz="3200" dirty="0"/>
          </a:p>
        </p:txBody>
      </p:sp>
    </p:spTree>
    <p:extLst>
      <p:ext uri="{BB962C8B-B14F-4D97-AF65-F5344CB8AC3E}">
        <p14:creationId xmlns:p14="http://schemas.microsoft.com/office/powerpoint/2010/main" val="1601109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Biosynthesis of vitamin D">
            <a:extLst>
              <a:ext uri="{FF2B5EF4-FFF2-40B4-BE49-F238E27FC236}">
                <a16:creationId xmlns:a16="http://schemas.microsoft.com/office/drawing/2014/main" id="{412B8820-1E8A-4D4F-931A-39016DF897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658" y="0"/>
            <a:ext cx="641554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952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gulation of calcium and phosphate metabolism">
            <a:extLst>
              <a:ext uri="{FF2B5EF4-FFF2-40B4-BE49-F238E27FC236}">
                <a16:creationId xmlns:a16="http://schemas.microsoft.com/office/drawing/2014/main" id="{089D7AD2-E9A3-4F67-B0CC-3252E7CED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747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8B8C-C4C2-4939-8B7A-4AA51361C5FD}"/>
              </a:ext>
            </a:extLst>
          </p:cNvPr>
          <p:cNvSpPr>
            <a:spLocks noGrp="1"/>
          </p:cNvSpPr>
          <p:nvPr>
            <p:ph type="title"/>
          </p:nvPr>
        </p:nvSpPr>
        <p:spPr/>
        <p:txBody>
          <a:bodyPr/>
          <a:lstStyle/>
          <a:p>
            <a:r>
              <a:rPr lang="en-US" dirty="0"/>
              <a:t>Etiology</a:t>
            </a:r>
          </a:p>
        </p:txBody>
      </p:sp>
      <p:sp>
        <p:nvSpPr>
          <p:cNvPr id="3" name="Content Placeholder 2">
            <a:extLst>
              <a:ext uri="{FF2B5EF4-FFF2-40B4-BE49-F238E27FC236}">
                <a16:creationId xmlns:a16="http://schemas.microsoft.com/office/drawing/2014/main" id="{79EDFD76-BE0F-413B-A1FA-90E581255514}"/>
              </a:ext>
            </a:extLst>
          </p:cNvPr>
          <p:cNvSpPr>
            <a:spLocks noGrp="1"/>
          </p:cNvSpPr>
          <p:nvPr>
            <p:ph sz="quarter" idx="1"/>
          </p:nvPr>
        </p:nvSpPr>
        <p:spPr/>
        <p:txBody>
          <a:bodyPr>
            <a:normAutofit fontScale="92500" lnSpcReduction="10000"/>
          </a:bodyPr>
          <a:lstStyle/>
          <a:p>
            <a:r>
              <a:rPr lang="en-US" b="1" dirty="0">
                <a:hlinkClick r:id="rId2"/>
              </a:rPr>
              <a:t>Vitamin</a:t>
            </a:r>
            <a:r>
              <a:rPr lang="en-US" b="1" dirty="0"/>
              <a:t> D‑dependent forms (most common)</a:t>
            </a:r>
          </a:p>
          <a:p>
            <a:pPr marL="0" indent="0">
              <a:buNone/>
            </a:pPr>
            <a:r>
              <a:rPr lang="en-US" b="1" u="sng" dirty="0"/>
              <a:t>Vitamin D deficiency </a:t>
            </a:r>
          </a:p>
          <a:p>
            <a:r>
              <a:rPr lang="en-US" b="1" dirty="0"/>
              <a:t>UV radiation</a:t>
            </a:r>
            <a:r>
              <a:rPr lang="en-US" dirty="0"/>
              <a:t> </a:t>
            </a:r>
          </a:p>
          <a:p>
            <a:pPr lvl="1"/>
            <a:r>
              <a:rPr lang="en-US" dirty="0"/>
              <a:t>Reduced exposure</a:t>
            </a:r>
          </a:p>
          <a:p>
            <a:pPr lvl="1"/>
            <a:r>
              <a:rPr lang="en-US" dirty="0"/>
              <a:t>Dark </a:t>
            </a:r>
            <a:r>
              <a:rPr lang="en-US" dirty="0">
                <a:hlinkClick r:id="rId3"/>
              </a:rPr>
              <a:t>skin</a:t>
            </a:r>
            <a:r>
              <a:rPr lang="en-US" dirty="0"/>
              <a:t> </a:t>
            </a:r>
          </a:p>
          <a:p>
            <a:r>
              <a:rPr lang="en-US" b="1" dirty="0"/>
              <a:t>Oral intake</a:t>
            </a:r>
            <a:endParaRPr lang="en-US" dirty="0"/>
          </a:p>
          <a:p>
            <a:pPr lvl="1"/>
            <a:r>
              <a:rPr lang="en-US" dirty="0"/>
              <a:t>Low dietary intake </a:t>
            </a:r>
          </a:p>
          <a:p>
            <a:pPr lvl="1"/>
            <a:r>
              <a:rPr lang="en-US" dirty="0">
                <a:hlinkClick r:id="rId4"/>
              </a:rPr>
              <a:t>Infants</a:t>
            </a:r>
            <a:r>
              <a:rPr lang="en-US" dirty="0"/>
              <a:t> younger than 1 year: </a:t>
            </a:r>
            <a:r>
              <a:rPr lang="en-US" dirty="0">
                <a:hlinkClick r:id="rId5"/>
              </a:rPr>
              <a:t>breast milk</a:t>
            </a:r>
            <a:r>
              <a:rPr lang="en-US" dirty="0"/>
              <a:t> has low amounts of </a:t>
            </a:r>
            <a:r>
              <a:rPr lang="en-US" dirty="0">
                <a:hlinkClick r:id="rId6"/>
              </a:rPr>
              <a:t>vitamin D</a:t>
            </a:r>
            <a:endParaRPr lang="en-US" dirty="0"/>
          </a:p>
          <a:p>
            <a:r>
              <a:rPr lang="en-US" b="1" dirty="0"/>
              <a:t>Intestinal absorption</a:t>
            </a:r>
            <a:r>
              <a:rPr lang="en-US" dirty="0"/>
              <a:t> can be reduced due to a number of factors, including:</a:t>
            </a:r>
          </a:p>
          <a:p>
            <a:pPr lvl="1"/>
            <a:r>
              <a:rPr lang="en-US" dirty="0">
                <a:hlinkClick r:id="rId7"/>
              </a:rPr>
              <a:t>Cystic fibrosis</a:t>
            </a:r>
            <a:r>
              <a:rPr lang="en-US" dirty="0"/>
              <a:t>, </a:t>
            </a:r>
            <a:r>
              <a:rPr lang="en-US" dirty="0">
                <a:hlinkClick r:id="rId8"/>
              </a:rPr>
              <a:t>chronic pancreatitis</a:t>
            </a:r>
            <a:r>
              <a:rPr lang="en-US" dirty="0"/>
              <a:t> </a:t>
            </a:r>
          </a:p>
          <a:p>
            <a:pPr lvl="1"/>
            <a:r>
              <a:rPr lang="en-US" dirty="0">
                <a:hlinkClick r:id="rId9"/>
              </a:rPr>
              <a:t>Premature birth</a:t>
            </a:r>
            <a:endParaRPr lang="en-US" dirty="0"/>
          </a:p>
          <a:p>
            <a:pPr lvl="1"/>
            <a:r>
              <a:rPr lang="en-US" dirty="0">
                <a:hlinkClick r:id="rId10"/>
              </a:rPr>
              <a:t>Celiac disease</a:t>
            </a:r>
            <a:r>
              <a:rPr lang="en-US" dirty="0"/>
              <a:t> </a:t>
            </a:r>
          </a:p>
          <a:p>
            <a:pPr lvl="1"/>
            <a:r>
              <a:rPr lang="en-US" dirty="0"/>
              <a:t>Gastrectomy </a:t>
            </a:r>
          </a:p>
          <a:p>
            <a:endParaRPr lang="en-US" dirty="0"/>
          </a:p>
        </p:txBody>
      </p:sp>
    </p:spTree>
    <p:extLst>
      <p:ext uri="{BB962C8B-B14F-4D97-AF65-F5344CB8AC3E}">
        <p14:creationId xmlns:p14="http://schemas.microsoft.com/office/powerpoint/2010/main" val="12157661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C5547F-E771-4DBD-9D51-83ED1335343F}"/>
              </a:ext>
            </a:extLst>
          </p:cNvPr>
          <p:cNvSpPr>
            <a:spLocks noGrp="1"/>
          </p:cNvSpPr>
          <p:nvPr>
            <p:ph sz="quarter" idx="1"/>
          </p:nvPr>
        </p:nvSpPr>
        <p:spPr>
          <a:xfrm>
            <a:off x="609600" y="506437"/>
            <a:ext cx="9956800" cy="5967515"/>
          </a:xfrm>
        </p:spPr>
        <p:txBody>
          <a:bodyPr>
            <a:normAutofit fontScale="92500" lnSpcReduction="10000"/>
          </a:bodyPr>
          <a:lstStyle/>
          <a:p>
            <a:pPr marL="0" indent="0">
              <a:buNone/>
            </a:pPr>
            <a:r>
              <a:rPr lang="en-US" b="1" u="sng" dirty="0"/>
              <a:t>Defective </a:t>
            </a:r>
            <a:r>
              <a:rPr lang="en-US" b="1" u="sng" dirty="0">
                <a:hlinkClick r:id="rId2"/>
              </a:rPr>
              <a:t>vitamin D</a:t>
            </a:r>
            <a:r>
              <a:rPr lang="en-US" b="1" u="sng" dirty="0"/>
              <a:t> metabolism</a:t>
            </a:r>
          </a:p>
          <a:p>
            <a:r>
              <a:rPr lang="en-US" b="1" dirty="0"/>
              <a:t>Impaired organ function</a:t>
            </a:r>
            <a:endParaRPr lang="en-US" dirty="0"/>
          </a:p>
          <a:p>
            <a:pPr lvl="1"/>
            <a:r>
              <a:rPr lang="en-US" dirty="0">
                <a:hlinkClick r:id="rId3"/>
              </a:rPr>
              <a:t>Liver cirrhosis</a:t>
            </a:r>
            <a:r>
              <a:rPr lang="en-US" dirty="0"/>
              <a:t> </a:t>
            </a:r>
          </a:p>
          <a:p>
            <a:pPr lvl="1"/>
            <a:r>
              <a:rPr lang="en-US" dirty="0"/>
              <a:t>Renal disease (e.g., </a:t>
            </a:r>
            <a:r>
              <a:rPr lang="en-US" dirty="0">
                <a:hlinkClick r:id="rId4"/>
              </a:rPr>
              <a:t>chronic renal failure</a:t>
            </a:r>
            <a:r>
              <a:rPr lang="en-US" dirty="0"/>
              <a:t>) → ↓ production of </a:t>
            </a:r>
            <a:r>
              <a:rPr lang="en-US" dirty="0">
                <a:hlinkClick r:id="rId2"/>
              </a:rPr>
              <a:t>vitamin D</a:t>
            </a:r>
            <a:r>
              <a:rPr lang="en-US" dirty="0"/>
              <a:t> and </a:t>
            </a:r>
            <a:r>
              <a:rPr lang="en-US" dirty="0">
                <a:hlinkClick r:id="rId5"/>
              </a:rPr>
              <a:t>metabolic acidosis</a:t>
            </a:r>
            <a:r>
              <a:rPr lang="en-US" dirty="0"/>
              <a:t> → impaired calcification</a:t>
            </a:r>
          </a:p>
          <a:p>
            <a:r>
              <a:rPr lang="en-US" b="1" dirty="0">
                <a:hlinkClick r:id="rId6"/>
              </a:rPr>
              <a:t>Drugs</a:t>
            </a:r>
            <a:r>
              <a:rPr lang="en-US" dirty="0"/>
              <a:t>: </a:t>
            </a:r>
            <a:r>
              <a:rPr lang="en-US" dirty="0">
                <a:hlinkClick r:id="rId7"/>
              </a:rPr>
              <a:t>cytochrome P450</a:t>
            </a:r>
            <a:r>
              <a:rPr lang="en-US" dirty="0"/>
              <a:t> inducers increase the metabolism of </a:t>
            </a:r>
            <a:r>
              <a:rPr lang="en-US" dirty="0">
                <a:hlinkClick r:id="rId2"/>
              </a:rPr>
              <a:t>vitamin D</a:t>
            </a:r>
            <a:r>
              <a:rPr lang="en-US" dirty="0"/>
              <a:t> </a:t>
            </a:r>
          </a:p>
          <a:p>
            <a:pPr lvl="1"/>
            <a:r>
              <a:rPr lang="en-US" dirty="0">
                <a:hlinkClick r:id="rId8"/>
              </a:rPr>
              <a:t>Anticonvulsants</a:t>
            </a:r>
            <a:r>
              <a:rPr lang="en-US" dirty="0"/>
              <a:t> (e.g., </a:t>
            </a:r>
            <a:r>
              <a:rPr lang="en-US" dirty="0">
                <a:hlinkClick r:id="rId9"/>
              </a:rPr>
              <a:t>phenytoin</a:t>
            </a:r>
            <a:r>
              <a:rPr lang="en-US" dirty="0"/>
              <a:t>, </a:t>
            </a:r>
            <a:r>
              <a:rPr lang="en-US" dirty="0">
                <a:hlinkClick r:id="rId10"/>
              </a:rPr>
              <a:t>carbamazepine</a:t>
            </a:r>
            <a:r>
              <a:rPr lang="en-US" dirty="0"/>
              <a:t>, </a:t>
            </a:r>
            <a:r>
              <a:rPr lang="en-US" dirty="0">
                <a:hlinkClick r:id="rId11"/>
              </a:rPr>
              <a:t>phenobarbital</a:t>
            </a:r>
            <a:r>
              <a:rPr lang="en-US" dirty="0"/>
              <a:t>)</a:t>
            </a:r>
          </a:p>
          <a:p>
            <a:pPr lvl="1"/>
            <a:r>
              <a:rPr lang="en-US" dirty="0"/>
              <a:t>Antimicrobial agents (e.g., </a:t>
            </a:r>
            <a:r>
              <a:rPr lang="en-US" dirty="0">
                <a:hlinkClick r:id="rId12"/>
              </a:rPr>
              <a:t>rifampin</a:t>
            </a:r>
            <a:r>
              <a:rPr lang="en-US" dirty="0"/>
              <a:t>, </a:t>
            </a:r>
            <a:r>
              <a:rPr lang="en-US" dirty="0">
                <a:hlinkClick r:id="rId13"/>
              </a:rPr>
              <a:t>hydroxychloroquine</a:t>
            </a:r>
            <a:r>
              <a:rPr lang="en-US" dirty="0"/>
              <a:t>)</a:t>
            </a:r>
          </a:p>
          <a:p>
            <a:r>
              <a:rPr lang="en-US" b="1" dirty="0"/>
              <a:t>Rare </a:t>
            </a:r>
            <a:r>
              <a:rPr lang="en-US" b="1" dirty="0">
                <a:hlinkClick r:id="rId2"/>
              </a:rPr>
              <a:t>vitamin D</a:t>
            </a:r>
            <a:r>
              <a:rPr lang="en-US" b="1" dirty="0"/>
              <a:t>-dependent hereditary forms</a:t>
            </a:r>
            <a:r>
              <a:rPr lang="en-US" dirty="0"/>
              <a:t> </a:t>
            </a:r>
          </a:p>
          <a:p>
            <a:pPr lvl="1"/>
            <a:r>
              <a:rPr lang="en-US" dirty="0"/>
              <a:t>Vitamin D-dependent rickets type 1 </a:t>
            </a:r>
          </a:p>
          <a:p>
            <a:pPr lvl="2"/>
            <a:r>
              <a:rPr lang="en-US" dirty="0"/>
              <a:t>Mutation in the 25-hydroxyvitamin-D-1</a:t>
            </a:r>
            <a:r>
              <a:rPr lang="el-GR" dirty="0"/>
              <a:t>α-</a:t>
            </a:r>
            <a:r>
              <a:rPr lang="en-US" dirty="0"/>
              <a:t>hydroxylase </a:t>
            </a:r>
            <a:r>
              <a:rPr lang="en-US" dirty="0">
                <a:hlinkClick r:id="rId14"/>
              </a:rPr>
              <a:t>gene</a:t>
            </a:r>
            <a:endParaRPr lang="en-US" dirty="0"/>
          </a:p>
          <a:p>
            <a:pPr lvl="2"/>
            <a:r>
              <a:rPr lang="en-US" dirty="0"/>
              <a:t>Leads to impaired conversion of inactive </a:t>
            </a:r>
            <a:r>
              <a:rPr lang="en-US" dirty="0">
                <a:hlinkClick r:id="rId2"/>
              </a:rPr>
              <a:t>vitamin D</a:t>
            </a:r>
            <a:r>
              <a:rPr lang="en-US" dirty="0"/>
              <a:t> to the active form, 1,25‑dihydroxyvitamin D3 (</a:t>
            </a:r>
            <a:r>
              <a:rPr lang="en-US" dirty="0">
                <a:hlinkClick r:id="rId15"/>
              </a:rPr>
              <a:t>calcitriol</a:t>
            </a:r>
            <a:r>
              <a:rPr lang="en-US" dirty="0"/>
              <a:t>).</a:t>
            </a:r>
          </a:p>
          <a:p>
            <a:pPr lvl="2"/>
            <a:r>
              <a:rPr lang="en-US" dirty="0"/>
              <a:t>Characterized by early onset of </a:t>
            </a:r>
            <a:r>
              <a:rPr lang="en-US" dirty="0">
                <a:hlinkClick r:id="rId16"/>
              </a:rPr>
              <a:t>rickets</a:t>
            </a:r>
            <a:r>
              <a:rPr lang="en-US" dirty="0"/>
              <a:t>, muscle weakness, </a:t>
            </a:r>
            <a:r>
              <a:rPr lang="en-US" dirty="0">
                <a:hlinkClick r:id="rId17"/>
              </a:rPr>
              <a:t>failure to thrive</a:t>
            </a:r>
            <a:r>
              <a:rPr lang="en-US" dirty="0"/>
              <a:t>, </a:t>
            </a:r>
            <a:r>
              <a:rPr lang="en-US" dirty="0">
                <a:hlinkClick r:id="rId18"/>
              </a:rPr>
              <a:t>hypotonia</a:t>
            </a:r>
            <a:r>
              <a:rPr lang="en-US" dirty="0"/>
              <a:t>, and </a:t>
            </a:r>
            <a:r>
              <a:rPr lang="en-US" dirty="0">
                <a:hlinkClick r:id="rId19"/>
              </a:rPr>
              <a:t>pathological fractures</a:t>
            </a:r>
            <a:endParaRPr lang="en-US" dirty="0"/>
          </a:p>
          <a:p>
            <a:pPr lvl="1"/>
            <a:r>
              <a:rPr lang="en-US" dirty="0"/>
              <a:t>Vitamin D-dependent rickets type 2 </a:t>
            </a:r>
          </a:p>
          <a:p>
            <a:pPr lvl="2"/>
            <a:r>
              <a:rPr lang="en-US" dirty="0"/>
              <a:t>Mutation in the </a:t>
            </a:r>
            <a:r>
              <a:rPr lang="en-US" dirty="0">
                <a:hlinkClick r:id="rId2"/>
              </a:rPr>
              <a:t>vitamin D</a:t>
            </a:r>
            <a:r>
              <a:rPr lang="en-US" dirty="0"/>
              <a:t> </a:t>
            </a:r>
            <a:r>
              <a:rPr lang="en-US" dirty="0">
                <a:hlinkClick r:id="rId20"/>
              </a:rPr>
              <a:t>receptor</a:t>
            </a:r>
            <a:r>
              <a:rPr lang="en-US" dirty="0"/>
              <a:t> </a:t>
            </a:r>
            <a:r>
              <a:rPr lang="en-US" dirty="0">
                <a:hlinkClick r:id="rId14"/>
              </a:rPr>
              <a:t>gene</a:t>
            </a:r>
            <a:r>
              <a:rPr lang="en-US" dirty="0"/>
              <a:t> causes end-organ resistance to </a:t>
            </a:r>
            <a:r>
              <a:rPr lang="en-US" dirty="0">
                <a:hlinkClick r:id="rId2"/>
              </a:rPr>
              <a:t>vitamin D</a:t>
            </a:r>
            <a:r>
              <a:rPr lang="en-US" dirty="0"/>
              <a:t>.</a:t>
            </a:r>
          </a:p>
          <a:p>
            <a:pPr lvl="2"/>
            <a:r>
              <a:rPr lang="en-US" dirty="0"/>
              <a:t>Characterized by early onset of </a:t>
            </a:r>
            <a:r>
              <a:rPr lang="en-US" dirty="0">
                <a:hlinkClick r:id="rId16"/>
              </a:rPr>
              <a:t>rickets</a:t>
            </a:r>
            <a:r>
              <a:rPr lang="en-US" dirty="0"/>
              <a:t>, </a:t>
            </a:r>
            <a:r>
              <a:rPr lang="en-US" dirty="0">
                <a:hlinkClick r:id="rId17"/>
              </a:rPr>
              <a:t>failure to thrive</a:t>
            </a:r>
            <a:r>
              <a:rPr lang="en-US" dirty="0"/>
              <a:t>, and </a:t>
            </a:r>
            <a:r>
              <a:rPr lang="en-US" dirty="0">
                <a:hlinkClick r:id="rId21"/>
              </a:rPr>
              <a:t>alopecia</a:t>
            </a:r>
            <a:endParaRPr lang="en-US" dirty="0"/>
          </a:p>
          <a:p>
            <a:endParaRPr lang="en-US" dirty="0"/>
          </a:p>
        </p:txBody>
      </p:sp>
    </p:spTree>
    <p:extLst>
      <p:ext uri="{BB962C8B-B14F-4D97-AF65-F5344CB8AC3E}">
        <p14:creationId xmlns:p14="http://schemas.microsoft.com/office/powerpoint/2010/main" val="866863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untitled">
            <a:extLst>
              <a:ext uri="{FF2B5EF4-FFF2-40B4-BE49-F238E27FC236}">
                <a16:creationId xmlns:a16="http://schemas.microsoft.com/office/drawing/2014/main" id="{675530E2-D949-468C-96B3-DAB743761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887" y="0"/>
            <a:ext cx="5789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1239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D9A174-9CE8-4CD5-BB1F-2C6AFB6BA3F0}"/>
              </a:ext>
            </a:extLst>
          </p:cNvPr>
          <p:cNvSpPr>
            <a:spLocks noGrp="1"/>
          </p:cNvSpPr>
          <p:nvPr>
            <p:ph sz="quarter" idx="1"/>
          </p:nvPr>
        </p:nvSpPr>
        <p:spPr>
          <a:xfrm>
            <a:off x="609600" y="787791"/>
            <a:ext cx="9956800" cy="5686161"/>
          </a:xfrm>
        </p:spPr>
        <p:txBody>
          <a:bodyPr/>
          <a:lstStyle/>
          <a:p>
            <a:r>
              <a:rPr lang="en-US" b="1" dirty="0">
                <a:hlinkClick r:id="rId2"/>
              </a:rPr>
              <a:t>Vitamin</a:t>
            </a:r>
            <a:r>
              <a:rPr lang="en-US" b="1" dirty="0"/>
              <a:t> D‑independent forms (rare)</a:t>
            </a:r>
          </a:p>
          <a:p>
            <a:endParaRPr lang="en-US" dirty="0"/>
          </a:p>
        </p:txBody>
      </p:sp>
      <p:sp>
        <p:nvSpPr>
          <p:cNvPr id="4" name="Rectangle 1">
            <a:extLst>
              <a:ext uri="{FF2B5EF4-FFF2-40B4-BE49-F238E27FC236}">
                <a16:creationId xmlns:a16="http://schemas.microsoft.com/office/drawing/2014/main" id="{7604F4A3-0CA7-43ED-B6D8-91F77BC7899D}"/>
              </a:ext>
            </a:extLst>
          </p:cNvPr>
          <p:cNvSpPr>
            <a:spLocks noChangeArrowheads="1"/>
          </p:cNvSpPr>
          <p:nvPr/>
        </p:nvSpPr>
        <p:spPr bwMode="auto">
          <a:xfrm rot="10800000" flipV="1">
            <a:off x="609600" y="1269847"/>
            <a:ext cx="6607126"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Renal tubular defects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hlinkClick r:id="rId3"/>
              </a:rPr>
              <a:t>Renal tubular acidosis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hlinkClick r:id="rId4"/>
              </a:rPr>
              <a:t>Fanconi syndrome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hlinkClick r:id="rId5"/>
              </a:rPr>
              <a:t>Phosphate</a:t>
            </a:r>
            <a:r>
              <a:rPr kumimoji="0" lang="en-US" altLang="en-US" sz="2400" b="1" i="0" u="none" strike="noStrike" cap="none" normalizeH="0" baseline="0" dirty="0">
                <a:ln>
                  <a:noFill/>
                </a:ln>
                <a:solidFill>
                  <a:schemeClr val="tx1"/>
                </a:solidFill>
                <a:effectLst/>
                <a:latin typeface="Arial" panose="020B0604020202020204" pitchFamily="34" charset="0"/>
              </a:rPr>
              <a:t> deficiency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hlinkClick r:id="rId6"/>
              </a:rPr>
              <a:t>Drugs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err="1">
                <a:ln>
                  <a:noFill/>
                </a:ln>
                <a:solidFill>
                  <a:schemeClr val="tx1"/>
                </a:solidFill>
                <a:effectLst/>
                <a:latin typeface="Arial" panose="020B0604020202020204" pitchFamily="34" charset="0"/>
              </a:rPr>
              <a:t>Aluminium</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hlinkClick r:id="rId7"/>
              </a:rPr>
              <a:t>Fluoride</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659405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FB7F9-2D5E-4640-A683-4743B9CA7F12}"/>
              </a:ext>
            </a:extLst>
          </p:cNvPr>
          <p:cNvSpPr>
            <a:spLocks noGrp="1"/>
          </p:cNvSpPr>
          <p:nvPr>
            <p:ph type="title"/>
          </p:nvPr>
        </p:nvSpPr>
        <p:spPr/>
        <p:txBody>
          <a:bodyPr/>
          <a:lstStyle/>
          <a:p>
            <a:r>
              <a:rPr lang="en-US" dirty="0"/>
              <a:t>Pathophysiology</a:t>
            </a:r>
          </a:p>
        </p:txBody>
      </p:sp>
      <p:sp>
        <p:nvSpPr>
          <p:cNvPr id="3" name="Content Placeholder 2">
            <a:extLst>
              <a:ext uri="{FF2B5EF4-FFF2-40B4-BE49-F238E27FC236}">
                <a16:creationId xmlns:a16="http://schemas.microsoft.com/office/drawing/2014/main" id="{84CD53A9-FE69-451E-9758-F43F2E850AD9}"/>
              </a:ext>
            </a:extLst>
          </p:cNvPr>
          <p:cNvSpPr>
            <a:spLocks noGrp="1"/>
          </p:cNvSpPr>
          <p:nvPr>
            <p:ph sz="quarter" idx="1"/>
          </p:nvPr>
        </p:nvSpPr>
        <p:spPr/>
        <p:txBody>
          <a:bodyPr/>
          <a:lstStyle/>
          <a:p>
            <a:r>
              <a:rPr lang="en-US" b="1" dirty="0">
                <a:hlinkClick r:id="rId2"/>
              </a:rPr>
              <a:t>Vitamin D deficiency</a:t>
            </a:r>
            <a:r>
              <a:rPr lang="en-US" b="1" dirty="0"/>
              <a:t> and defective </a:t>
            </a:r>
            <a:r>
              <a:rPr lang="en-US" b="1" dirty="0">
                <a:hlinkClick r:id="rId3"/>
              </a:rPr>
              <a:t>vitamin D</a:t>
            </a:r>
            <a:r>
              <a:rPr lang="en-US" b="1" dirty="0"/>
              <a:t> metabolism </a:t>
            </a:r>
          </a:p>
          <a:p>
            <a:pPr marL="0" indent="0">
              <a:buNone/>
            </a:pPr>
            <a:r>
              <a:rPr lang="en-US" dirty="0">
                <a:hlinkClick r:id="rId4"/>
              </a:rPr>
              <a:t>Hypocalcemia</a:t>
            </a:r>
            <a:r>
              <a:rPr lang="en-US" dirty="0"/>
              <a:t> → defective </a:t>
            </a:r>
            <a:r>
              <a:rPr lang="en-US" dirty="0">
                <a:hlinkClick r:id="rId5"/>
              </a:rPr>
              <a:t>bone matrix</a:t>
            </a:r>
            <a:r>
              <a:rPr lang="en-US" dirty="0"/>
              <a:t> mineralization (</a:t>
            </a:r>
            <a:r>
              <a:rPr lang="en-US" dirty="0" err="1">
                <a:hlinkClick r:id="rId6"/>
              </a:rPr>
              <a:t>osteomalacia</a:t>
            </a:r>
            <a:r>
              <a:rPr lang="en-US" dirty="0"/>
              <a:t>) or </a:t>
            </a:r>
            <a:r>
              <a:rPr lang="en-US" dirty="0">
                <a:hlinkClick r:id="rId7"/>
              </a:rPr>
              <a:t>cartilaginous</a:t>
            </a:r>
            <a:r>
              <a:rPr lang="en-US" dirty="0"/>
              <a:t> </a:t>
            </a:r>
            <a:r>
              <a:rPr lang="en-US" dirty="0">
                <a:hlinkClick r:id="rId8"/>
              </a:rPr>
              <a:t>growth plate</a:t>
            </a:r>
            <a:r>
              <a:rPr lang="en-US" dirty="0"/>
              <a:t> mineralization (</a:t>
            </a:r>
            <a:r>
              <a:rPr lang="en-US" dirty="0">
                <a:hlinkClick r:id="rId9"/>
              </a:rPr>
              <a:t>rickets</a:t>
            </a:r>
            <a:r>
              <a:rPr lang="en-US" dirty="0"/>
              <a:t>). </a:t>
            </a:r>
          </a:p>
          <a:p>
            <a:r>
              <a:rPr lang="en-US" dirty="0">
                <a:hlinkClick r:id="rId4"/>
              </a:rPr>
              <a:t>Hypocalcemia</a:t>
            </a:r>
            <a:r>
              <a:rPr lang="en-US" dirty="0"/>
              <a:t> → ↑ </a:t>
            </a:r>
            <a:r>
              <a:rPr lang="en-US" dirty="0">
                <a:hlinkClick r:id="rId10"/>
              </a:rPr>
              <a:t>PTH</a:t>
            </a:r>
            <a:r>
              <a:rPr lang="en-US" dirty="0"/>
              <a:t> levels → ↓ </a:t>
            </a:r>
            <a:r>
              <a:rPr lang="en-US" dirty="0">
                <a:hlinkClick r:id="rId11"/>
              </a:rPr>
              <a:t>phosphate</a:t>
            </a:r>
            <a:r>
              <a:rPr lang="en-US" dirty="0"/>
              <a:t> levels → impaired mineralization.</a:t>
            </a:r>
          </a:p>
          <a:p>
            <a:r>
              <a:rPr lang="en-US" b="1" dirty="0">
                <a:hlinkClick r:id="rId3"/>
              </a:rPr>
              <a:t>Vitamin D</a:t>
            </a:r>
            <a:r>
              <a:rPr lang="en-US" b="1" dirty="0"/>
              <a:t>-independent forms</a:t>
            </a:r>
          </a:p>
          <a:p>
            <a:pPr marL="0" indent="0">
              <a:buNone/>
            </a:pPr>
            <a:r>
              <a:rPr lang="en-US" dirty="0">
                <a:hlinkClick r:id="rId11"/>
              </a:rPr>
              <a:t>Phosphate</a:t>
            </a:r>
            <a:r>
              <a:rPr lang="en-US" dirty="0"/>
              <a:t> deficiency → ↓ </a:t>
            </a:r>
            <a:r>
              <a:rPr lang="en-US" dirty="0">
                <a:hlinkClick r:id="rId11"/>
              </a:rPr>
              <a:t>phosphate</a:t>
            </a:r>
            <a:r>
              <a:rPr lang="en-US" dirty="0"/>
              <a:t> blood levels → defective </a:t>
            </a:r>
            <a:r>
              <a:rPr lang="en-US" dirty="0">
                <a:hlinkClick r:id="rId5"/>
              </a:rPr>
              <a:t>bone matrix</a:t>
            </a:r>
            <a:r>
              <a:rPr lang="en-US" dirty="0"/>
              <a:t> mineralization (</a:t>
            </a:r>
            <a:r>
              <a:rPr lang="en-US" dirty="0" err="1">
                <a:hlinkClick r:id="rId6"/>
              </a:rPr>
              <a:t>osteomalacia</a:t>
            </a:r>
            <a:r>
              <a:rPr lang="en-US" dirty="0"/>
              <a:t>) or </a:t>
            </a:r>
            <a:r>
              <a:rPr lang="en-US" dirty="0">
                <a:hlinkClick r:id="rId8"/>
              </a:rPr>
              <a:t>growth plate</a:t>
            </a:r>
            <a:r>
              <a:rPr lang="en-US" dirty="0"/>
              <a:t> mineralization (</a:t>
            </a:r>
            <a:r>
              <a:rPr lang="en-US" dirty="0">
                <a:hlinkClick r:id="rId9"/>
              </a:rPr>
              <a:t>rickets</a:t>
            </a:r>
            <a:r>
              <a:rPr lang="en-US" dirty="0"/>
              <a:t>).</a:t>
            </a:r>
          </a:p>
          <a:p>
            <a:endParaRPr lang="en-US" dirty="0"/>
          </a:p>
        </p:txBody>
      </p:sp>
    </p:spTree>
    <p:extLst>
      <p:ext uri="{BB962C8B-B14F-4D97-AF65-F5344CB8AC3E}">
        <p14:creationId xmlns:p14="http://schemas.microsoft.com/office/powerpoint/2010/main" val="2287058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A42D4-4925-4483-B374-819D102AA71E}"/>
              </a:ext>
            </a:extLst>
          </p:cNvPr>
          <p:cNvSpPr>
            <a:spLocks noGrp="1"/>
          </p:cNvSpPr>
          <p:nvPr>
            <p:ph type="title"/>
          </p:nvPr>
        </p:nvSpPr>
        <p:spPr/>
        <p:txBody>
          <a:bodyPr/>
          <a:lstStyle/>
          <a:p>
            <a:r>
              <a:rPr lang="en-US" dirty="0"/>
              <a:t>Clinical features</a:t>
            </a:r>
          </a:p>
        </p:txBody>
      </p:sp>
      <p:sp>
        <p:nvSpPr>
          <p:cNvPr id="3" name="Content Placeholder 2">
            <a:extLst>
              <a:ext uri="{FF2B5EF4-FFF2-40B4-BE49-F238E27FC236}">
                <a16:creationId xmlns:a16="http://schemas.microsoft.com/office/drawing/2014/main" id="{FA9926A5-3D47-4D65-842F-9E960D49322C}"/>
              </a:ext>
            </a:extLst>
          </p:cNvPr>
          <p:cNvSpPr>
            <a:spLocks noGrp="1"/>
          </p:cNvSpPr>
          <p:nvPr>
            <p:ph sz="quarter" idx="1"/>
          </p:nvPr>
        </p:nvSpPr>
        <p:spPr/>
        <p:txBody>
          <a:bodyPr/>
          <a:lstStyle/>
          <a:p>
            <a:r>
              <a:rPr lang="en-US" b="1" u="sng" dirty="0"/>
              <a:t>Osteomalacia</a:t>
            </a:r>
          </a:p>
          <a:p>
            <a:r>
              <a:rPr lang="en-US" dirty="0"/>
              <a:t>Occurs in </a:t>
            </a:r>
            <a:r>
              <a:rPr lang="en-US" b="1" dirty="0"/>
              <a:t>adults and children</a:t>
            </a:r>
            <a:endParaRPr lang="en-US" dirty="0"/>
          </a:p>
          <a:p>
            <a:r>
              <a:rPr lang="en-US" b="1" dirty="0"/>
              <a:t>Bone </a:t>
            </a:r>
            <a:r>
              <a:rPr lang="en-US" b="1" dirty="0">
                <a:hlinkClick r:id="rId2"/>
              </a:rPr>
              <a:t>pain</a:t>
            </a:r>
            <a:r>
              <a:rPr lang="en-US" dirty="0"/>
              <a:t> and tenderness</a:t>
            </a:r>
          </a:p>
          <a:p>
            <a:r>
              <a:rPr lang="en-US" dirty="0">
                <a:hlinkClick r:id="rId3"/>
              </a:rPr>
              <a:t>Pathologic fractures</a:t>
            </a:r>
            <a:endParaRPr lang="en-US" dirty="0"/>
          </a:p>
          <a:p>
            <a:r>
              <a:rPr lang="en-US" dirty="0"/>
              <a:t>Waddling gait and difficulty walking</a:t>
            </a:r>
          </a:p>
          <a:p>
            <a:r>
              <a:rPr lang="en-US" dirty="0">
                <a:hlinkClick r:id="rId4"/>
              </a:rPr>
              <a:t>Myopathy</a:t>
            </a:r>
            <a:endParaRPr lang="en-US" dirty="0"/>
          </a:p>
          <a:p>
            <a:pPr lvl="1"/>
            <a:r>
              <a:rPr lang="en-US" dirty="0"/>
              <a:t>Muscle weakness</a:t>
            </a:r>
          </a:p>
          <a:p>
            <a:pPr lvl="1"/>
            <a:r>
              <a:rPr lang="en-US" dirty="0"/>
              <a:t>Spasms</a:t>
            </a:r>
          </a:p>
          <a:p>
            <a:pPr lvl="1"/>
            <a:r>
              <a:rPr lang="en-US" dirty="0"/>
              <a:t>Cramps</a:t>
            </a:r>
          </a:p>
          <a:p>
            <a:r>
              <a:rPr lang="en-US" dirty="0"/>
              <a:t>Bone deformity only in very severe cases of </a:t>
            </a:r>
            <a:r>
              <a:rPr lang="en-US" dirty="0" err="1">
                <a:hlinkClick r:id="rId5"/>
              </a:rPr>
              <a:t>osteomalacia</a:t>
            </a:r>
            <a:endParaRPr lang="en-US" dirty="0"/>
          </a:p>
          <a:p>
            <a:r>
              <a:rPr lang="en-US" dirty="0">
                <a:hlinkClick r:id="rId6"/>
              </a:rPr>
              <a:t>Symptoms of hypocalcemia</a:t>
            </a:r>
            <a:endParaRPr lang="en-US" dirty="0"/>
          </a:p>
          <a:p>
            <a:endParaRPr lang="en-US" dirty="0"/>
          </a:p>
        </p:txBody>
      </p:sp>
    </p:spTree>
    <p:extLst>
      <p:ext uri="{BB962C8B-B14F-4D97-AF65-F5344CB8AC3E}">
        <p14:creationId xmlns:p14="http://schemas.microsoft.com/office/powerpoint/2010/main" val="11244990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B73931-AB21-471F-A28E-91B58D4511DB}"/>
              </a:ext>
            </a:extLst>
          </p:cNvPr>
          <p:cNvSpPr>
            <a:spLocks noGrp="1"/>
          </p:cNvSpPr>
          <p:nvPr>
            <p:ph sz="quarter" idx="1"/>
          </p:nvPr>
        </p:nvSpPr>
        <p:spPr>
          <a:xfrm>
            <a:off x="609600" y="576775"/>
            <a:ext cx="9956800" cy="5897177"/>
          </a:xfrm>
        </p:spPr>
        <p:txBody>
          <a:bodyPr>
            <a:normAutofit fontScale="92500" lnSpcReduction="10000"/>
          </a:bodyPr>
          <a:lstStyle/>
          <a:p>
            <a:r>
              <a:rPr lang="en-US" b="1" u="sng" dirty="0"/>
              <a:t>Rickets</a:t>
            </a:r>
          </a:p>
          <a:p>
            <a:r>
              <a:rPr lang="en-US" dirty="0"/>
              <a:t>Only occurs in </a:t>
            </a:r>
            <a:r>
              <a:rPr lang="en-US" b="1" dirty="0"/>
              <a:t>children</a:t>
            </a:r>
            <a:r>
              <a:rPr lang="en-US" dirty="0"/>
              <a:t> (</a:t>
            </a:r>
            <a:r>
              <a:rPr lang="en-US" dirty="0">
                <a:hlinkClick r:id="rId2"/>
              </a:rPr>
              <a:t>growth plates</a:t>
            </a:r>
            <a:r>
              <a:rPr lang="en-US" dirty="0"/>
              <a:t> have not fused)</a:t>
            </a:r>
          </a:p>
          <a:p>
            <a:r>
              <a:rPr lang="en-US" dirty="0"/>
              <a:t>Bone deformities</a:t>
            </a:r>
          </a:p>
          <a:p>
            <a:pPr lvl="1"/>
            <a:r>
              <a:rPr lang="en-US" dirty="0"/>
              <a:t>Bending of primarily the </a:t>
            </a:r>
            <a:r>
              <a:rPr lang="en-US" dirty="0">
                <a:hlinkClick r:id="rId3"/>
              </a:rPr>
              <a:t>long bones</a:t>
            </a:r>
            <a:r>
              <a:rPr lang="en-US" dirty="0"/>
              <a:t> </a:t>
            </a:r>
          </a:p>
          <a:p>
            <a:pPr lvl="1"/>
            <a:r>
              <a:rPr lang="en-US" dirty="0"/>
              <a:t>Distention of the bone-</a:t>
            </a:r>
            <a:r>
              <a:rPr lang="en-US" dirty="0">
                <a:hlinkClick r:id="rId4"/>
              </a:rPr>
              <a:t>cartilage</a:t>
            </a:r>
            <a:r>
              <a:rPr lang="en-US" dirty="0"/>
              <a:t> junctions</a:t>
            </a:r>
          </a:p>
          <a:p>
            <a:pPr lvl="2"/>
            <a:r>
              <a:rPr lang="en-US" dirty="0"/>
              <a:t>Rachitic rosary: bead-like distention of the bone-</a:t>
            </a:r>
            <a:r>
              <a:rPr lang="en-US" dirty="0">
                <a:hlinkClick r:id="rId4"/>
              </a:rPr>
              <a:t>cartilage</a:t>
            </a:r>
            <a:r>
              <a:rPr lang="en-US" dirty="0"/>
              <a:t> junctions in the </a:t>
            </a:r>
            <a:r>
              <a:rPr lang="en-US" dirty="0">
                <a:hlinkClick r:id="rId5"/>
              </a:rPr>
              <a:t>ribs</a:t>
            </a:r>
            <a:r>
              <a:rPr lang="en-US" dirty="0"/>
              <a:t> </a:t>
            </a:r>
          </a:p>
          <a:p>
            <a:pPr lvl="2"/>
            <a:r>
              <a:rPr lang="en-US" dirty="0" err="1"/>
              <a:t>Marfan</a:t>
            </a:r>
            <a:r>
              <a:rPr lang="en-US" dirty="0"/>
              <a:t> sign: distention of the </a:t>
            </a:r>
            <a:r>
              <a:rPr lang="en-US" dirty="0">
                <a:hlinkClick r:id="rId2"/>
              </a:rPr>
              <a:t>epiphyseal plate</a:t>
            </a:r>
            <a:r>
              <a:rPr lang="en-US" dirty="0"/>
              <a:t> of the </a:t>
            </a:r>
            <a:r>
              <a:rPr lang="en-US" dirty="0">
                <a:hlinkClick r:id="rId6"/>
              </a:rPr>
              <a:t>distal</a:t>
            </a:r>
            <a:r>
              <a:rPr lang="en-US" dirty="0"/>
              <a:t> </a:t>
            </a:r>
            <a:r>
              <a:rPr lang="en-US" dirty="0">
                <a:hlinkClick r:id="rId7"/>
              </a:rPr>
              <a:t>tibia</a:t>
            </a:r>
            <a:r>
              <a:rPr lang="en-US" dirty="0"/>
              <a:t> with widening and cupping of the </a:t>
            </a:r>
            <a:r>
              <a:rPr lang="en-US" dirty="0">
                <a:hlinkClick r:id="rId8"/>
              </a:rPr>
              <a:t>metaphysis</a:t>
            </a:r>
            <a:r>
              <a:rPr lang="en-US" dirty="0"/>
              <a:t> gives the impression of a double </a:t>
            </a:r>
            <a:r>
              <a:rPr lang="en-US" dirty="0">
                <a:hlinkClick r:id="rId9"/>
              </a:rPr>
              <a:t>medial malleolus</a:t>
            </a:r>
            <a:r>
              <a:rPr lang="en-US" dirty="0"/>
              <a:t> on inspection and palpation of the ankle</a:t>
            </a:r>
          </a:p>
          <a:p>
            <a:pPr lvl="1"/>
            <a:r>
              <a:rPr lang="en-US" dirty="0"/>
              <a:t>Craniotabes: softening of the </a:t>
            </a:r>
            <a:r>
              <a:rPr lang="en-US" dirty="0">
                <a:hlinkClick r:id="rId10"/>
              </a:rPr>
              <a:t>skull</a:t>
            </a:r>
            <a:endParaRPr lang="en-US" dirty="0"/>
          </a:p>
          <a:p>
            <a:pPr lvl="1"/>
            <a:r>
              <a:rPr lang="en-US" dirty="0"/>
              <a:t>Deformities of the </a:t>
            </a:r>
            <a:r>
              <a:rPr lang="en-US" dirty="0">
                <a:hlinkClick r:id="rId11"/>
              </a:rPr>
              <a:t>knee</a:t>
            </a:r>
            <a:r>
              <a:rPr lang="en-US" dirty="0"/>
              <a:t>, especially</a:t>
            </a:r>
            <a:r>
              <a:rPr lang="en-US" b="1" dirty="0"/>
              <a:t> </a:t>
            </a:r>
            <a:r>
              <a:rPr lang="en-US" b="1" dirty="0">
                <a:hlinkClick r:id="rId12"/>
              </a:rPr>
              <a:t>genu varum</a:t>
            </a:r>
            <a:r>
              <a:rPr lang="en-US" dirty="0"/>
              <a:t> </a:t>
            </a:r>
          </a:p>
          <a:p>
            <a:r>
              <a:rPr lang="en-US" dirty="0"/>
              <a:t>Increased risk of </a:t>
            </a:r>
            <a:r>
              <a:rPr lang="en-US" dirty="0">
                <a:hlinkClick r:id="rId13"/>
              </a:rPr>
              <a:t>fracture</a:t>
            </a:r>
            <a:r>
              <a:rPr lang="en-US" dirty="0"/>
              <a:t>  </a:t>
            </a:r>
          </a:p>
          <a:p>
            <a:r>
              <a:rPr lang="en-US" dirty="0"/>
              <a:t>Harrison groove: depression of the thoracic outlet due to muscle pulling along the costal insertion of the diaphragm</a:t>
            </a:r>
          </a:p>
          <a:p>
            <a:r>
              <a:rPr lang="en-US" dirty="0"/>
              <a:t>Late closing of </a:t>
            </a:r>
            <a:r>
              <a:rPr lang="en-US" dirty="0">
                <a:hlinkClick r:id="rId14"/>
              </a:rPr>
              <a:t>fontanelles</a:t>
            </a:r>
            <a:endParaRPr lang="en-US" dirty="0"/>
          </a:p>
          <a:p>
            <a:r>
              <a:rPr lang="en-US" dirty="0"/>
              <a:t>Impaired growth</a:t>
            </a:r>
          </a:p>
          <a:p>
            <a:r>
              <a:rPr lang="en-US" dirty="0">
                <a:hlinkClick r:id="rId15"/>
              </a:rPr>
              <a:t>Symptoms of hypocalcemia</a:t>
            </a:r>
            <a:endParaRPr lang="en-US" dirty="0"/>
          </a:p>
          <a:p>
            <a:endParaRPr lang="en-US" dirty="0"/>
          </a:p>
        </p:txBody>
      </p:sp>
    </p:spTree>
    <p:extLst>
      <p:ext uri="{BB962C8B-B14F-4D97-AF65-F5344CB8AC3E}">
        <p14:creationId xmlns:p14="http://schemas.microsoft.com/office/powerpoint/2010/main" val="32469753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ckets">
            <a:extLst>
              <a:ext uri="{FF2B5EF4-FFF2-40B4-BE49-F238E27FC236}">
                <a16:creationId xmlns:a16="http://schemas.microsoft.com/office/drawing/2014/main" id="{7BA391F8-E9FE-419D-858B-206C15E95B1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2560320" y="0"/>
            <a:ext cx="4855289" cy="647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2950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ickets">
            <a:extLst>
              <a:ext uri="{FF2B5EF4-FFF2-40B4-BE49-F238E27FC236}">
                <a16:creationId xmlns:a16="http://schemas.microsoft.com/office/drawing/2014/main" id="{BC9273A0-FBD0-48F1-9F73-289F93EA4CB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2298303" y="529711"/>
            <a:ext cx="6579393" cy="5798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9233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ickets of the lower extremities">
            <a:extLst>
              <a:ext uri="{FF2B5EF4-FFF2-40B4-BE49-F238E27FC236}">
                <a16:creationId xmlns:a16="http://schemas.microsoft.com/office/drawing/2014/main" id="{50AA9231-226C-42C1-A2A4-6B904B9B07D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506325" y="0"/>
            <a:ext cx="4327525" cy="685799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ickets of the lower extremities">
            <a:extLst>
              <a:ext uri="{FF2B5EF4-FFF2-40B4-BE49-F238E27FC236}">
                <a16:creationId xmlns:a16="http://schemas.microsoft.com/office/drawing/2014/main" id="{0264EC2C-620F-4C42-ACE3-B151B939B5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7303" y="0"/>
            <a:ext cx="43275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2913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31950-B33F-4576-AAF5-FA99C75878EB}"/>
              </a:ext>
            </a:extLst>
          </p:cNvPr>
          <p:cNvSpPr>
            <a:spLocks noGrp="1"/>
          </p:cNvSpPr>
          <p:nvPr>
            <p:ph type="title"/>
          </p:nvPr>
        </p:nvSpPr>
        <p:spPr/>
        <p:txBody>
          <a:bodyPr/>
          <a:lstStyle/>
          <a:p>
            <a:r>
              <a:rPr lang="en-US" dirty="0"/>
              <a:t>Diagnostics</a:t>
            </a:r>
            <a:br>
              <a:rPr lang="en-US" dirty="0"/>
            </a:br>
            <a:endParaRPr lang="en-US" dirty="0"/>
          </a:p>
        </p:txBody>
      </p:sp>
      <p:sp>
        <p:nvSpPr>
          <p:cNvPr id="3" name="Content Placeholder 2">
            <a:extLst>
              <a:ext uri="{FF2B5EF4-FFF2-40B4-BE49-F238E27FC236}">
                <a16:creationId xmlns:a16="http://schemas.microsoft.com/office/drawing/2014/main" id="{06ACFBB6-65FD-4054-AC18-8698218DDDD4}"/>
              </a:ext>
            </a:extLst>
          </p:cNvPr>
          <p:cNvSpPr>
            <a:spLocks noGrp="1"/>
          </p:cNvSpPr>
          <p:nvPr>
            <p:ph sz="quarter" idx="1"/>
          </p:nvPr>
        </p:nvSpPr>
        <p:spPr>
          <a:xfrm>
            <a:off x="609600" y="1417638"/>
            <a:ext cx="9956800" cy="5056314"/>
          </a:xfrm>
        </p:spPr>
        <p:txBody>
          <a:bodyPr/>
          <a:lstStyle/>
          <a:p>
            <a:r>
              <a:rPr lang="en-US" b="1" dirty="0"/>
              <a:t>Laboratory tests</a:t>
            </a:r>
          </a:p>
          <a:p>
            <a:r>
              <a:rPr lang="en-US" dirty="0"/>
              <a:t>↓ Calcium and ↓ </a:t>
            </a:r>
            <a:r>
              <a:rPr lang="en-US" dirty="0">
                <a:hlinkClick r:id="rId2"/>
              </a:rPr>
              <a:t>phosphate</a:t>
            </a:r>
            <a:endParaRPr lang="en-US" dirty="0"/>
          </a:p>
          <a:p>
            <a:r>
              <a:rPr lang="en-US" dirty="0"/>
              <a:t>↑ </a:t>
            </a:r>
            <a:r>
              <a:rPr lang="en-US" dirty="0">
                <a:hlinkClick r:id="rId3"/>
              </a:rPr>
              <a:t>Alkaline phosphatase</a:t>
            </a:r>
            <a:r>
              <a:rPr lang="en-US" dirty="0"/>
              <a:t> and ↑ </a:t>
            </a:r>
            <a:r>
              <a:rPr lang="en-US" dirty="0">
                <a:hlinkClick r:id="rId4"/>
              </a:rPr>
              <a:t>PTH</a:t>
            </a:r>
            <a:endParaRPr lang="en-US" dirty="0"/>
          </a:p>
          <a:p>
            <a:r>
              <a:rPr lang="en-US" dirty="0">
                <a:hlinkClick r:id="rId5"/>
              </a:rPr>
              <a:t>Vitamin D-dependent rickets type 1</a:t>
            </a:r>
            <a:r>
              <a:rPr lang="en-US" dirty="0"/>
              <a:t>: ↓ </a:t>
            </a:r>
            <a:r>
              <a:rPr lang="en-US" dirty="0">
                <a:hlinkClick r:id="rId6"/>
              </a:rPr>
              <a:t>calcitriol</a:t>
            </a:r>
            <a:r>
              <a:rPr lang="en-US" dirty="0"/>
              <a:t> concentration</a:t>
            </a:r>
          </a:p>
          <a:p>
            <a:r>
              <a:rPr lang="en-US" dirty="0">
                <a:hlinkClick r:id="rId7"/>
              </a:rPr>
              <a:t>Vitamin D-dependent rickets type 2</a:t>
            </a:r>
            <a:r>
              <a:rPr lang="en-US" dirty="0"/>
              <a:t>: ↑ </a:t>
            </a:r>
            <a:r>
              <a:rPr lang="en-US" dirty="0">
                <a:hlinkClick r:id="rId6"/>
              </a:rPr>
              <a:t>calcitriol</a:t>
            </a:r>
            <a:r>
              <a:rPr lang="en-US" dirty="0"/>
              <a:t> concentration</a:t>
            </a:r>
          </a:p>
          <a:p>
            <a:endParaRPr lang="en-US" dirty="0"/>
          </a:p>
        </p:txBody>
      </p:sp>
    </p:spTree>
    <p:extLst>
      <p:ext uri="{BB962C8B-B14F-4D97-AF65-F5344CB8AC3E}">
        <p14:creationId xmlns:p14="http://schemas.microsoft.com/office/powerpoint/2010/main" val="38302563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ickets secondary to vitamin D deficiency fact sheet">
            <a:extLst>
              <a:ext uri="{FF2B5EF4-FFF2-40B4-BE49-F238E27FC236}">
                <a16:creationId xmlns:a16="http://schemas.microsoft.com/office/drawing/2014/main" id="{30312EEB-9A4C-417D-BD27-1FDE4B9902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1486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8DD8D-43B4-4554-8D14-707D8885ECFB}"/>
              </a:ext>
            </a:extLst>
          </p:cNvPr>
          <p:cNvSpPr>
            <a:spLocks noGrp="1"/>
          </p:cNvSpPr>
          <p:nvPr>
            <p:ph type="title"/>
          </p:nvPr>
        </p:nvSpPr>
        <p:spPr/>
        <p:txBody>
          <a:bodyPr/>
          <a:lstStyle/>
          <a:p>
            <a:r>
              <a:rPr lang="en-US" dirty="0"/>
              <a:t>Hyperparathyroidism</a:t>
            </a:r>
          </a:p>
        </p:txBody>
      </p:sp>
      <p:sp>
        <p:nvSpPr>
          <p:cNvPr id="3" name="Content Placeholder 2">
            <a:extLst>
              <a:ext uri="{FF2B5EF4-FFF2-40B4-BE49-F238E27FC236}">
                <a16:creationId xmlns:a16="http://schemas.microsoft.com/office/drawing/2014/main" id="{5F883623-F3C0-4E89-BD76-5D515E292FA7}"/>
              </a:ext>
            </a:extLst>
          </p:cNvPr>
          <p:cNvSpPr>
            <a:spLocks noGrp="1"/>
          </p:cNvSpPr>
          <p:nvPr>
            <p:ph sz="quarter" idx="1"/>
          </p:nvPr>
        </p:nvSpPr>
        <p:spPr/>
        <p:txBody>
          <a:bodyPr/>
          <a:lstStyle/>
          <a:p>
            <a:r>
              <a:rPr lang="en-US" dirty="0"/>
              <a:t>Excess production and activity of PTH result in increased osteoclast activity, bone resorption, and osteopenia. Although the entire skeleton is affected, the osteopenia in some bones (e.g., phalanges) is more conspicuous radiographically. Isolated hyperparathyroidism peaks in middle adulthood and slightly earlier if presenting as a component of multiple endocrine neoplasia (MEN, types I and IIA).</a:t>
            </a:r>
          </a:p>
        </p:txBody>
      </p:sp>
    </p:spTree>
    <p:extLst>
      <p:ext uri="{BB962C8B-B14F-4D97-AF65-F5344CB8AC3E}">
        <p14:creationId xmlns:p14="http://schemas.microsoft.com/office/powerpoint/2010/main" val="3080405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41A1-1DC3-4D13-8286-AAF78E7C9200}"/>
              </a:ext>
            </a:extLst>
          </p:cNvPr>
          <p:cNvSpPr>
            <a:spLocks noGrp="1"/>
          </p:cNvSpPr>
          <p:nvPr>
            <p:ph type="title"/>
          </p:nvPr>
        </p:nvSpPr>
        <p:spPr/>
        <p:txBody>
          <a:bodyPr/>
          <a:lstStyle/>
          <a:p>
            <a:r>
              <a:rPr lang="en-US" dirty="0"/>
              <a:t>Pathogenesis</a:t>
            </a:r>
          </a:p>
        </p:txBody>
      </p:sp>
      <p:sp>
        <p:nvSpPr>
          <p:cNvPr id="3" name="Content Placeholder 2">
            <a:extLst>
              <a:ext uri="{FF2B5EF4-FFF2-40B4-BE49-F238E27FC236}">
                <a16:creationId xmlns:a16="http://schemas.microsoft.com/office/drawing/2014/main" id="{0E96E4AC-B570-47B7-B32D-3375A39A6799}"/>
              </a:ext>
            </a:extLst>
          </p:cNvPr>
          <p:cNvSpPr>
            <a:spLocks noGrp="1"/>
          </p:cNvSpPr>
          <p:nvPr>
            <p:ph sz="quarter" idx="1"/>
          </p:nvPr>
        </p:nvSpPr>
        <p:spPr/>
        <p:txBody>
          <a:bodyPr/>
          <a:lstStyle/>
          <a:p>
            <a:r>
              <a:rPr lang="en-US" dirty="0"/>
              <a:t>PTH plays a central role in calcium homeostasis through the following effects:</a:t>
            </a:r>
          </a:p>
          <a:p>
            <a:pPr marL="0" indent="0">
              <a:buNone/>
            </a:pPr>
            <a:r>
              <a:rPr lang="en-US" dirty="0"/>
              <a:t>• Osteoclast activation, increasing bone resorption, and calcium mobilization. PTH mediates the effect indirectly by increased RANKL expression on osteoblasts. </a:t>
            </a:r>
          </a:p>
          <a:p>
            <a:pPr marL="0" indent="0">
              <a:buNone/>
            </a:pPr>
            <a:r>
              <a:rPr lang="en-US" dirty="0"/>
              <a:t>• Increased resorption of calcium by the renal tubules. </a:t>
            </a:r>
          </a:p>
          <a:p>
            <a:pPr marL="0" indent="0">
              <a:buNone/>
            </a:pPr>
            <a:r>
              <a:rPr lang="en-US" dirty="0"/>
              <a:t>• Increased urinary excretion of phosphates.</a:t>
            </a:r>
          </a:p>
          <a:p>
            <a:pPr marL="0" indent="0">
              <a:buNone/>
            </a:pPr>
            <a:r>
              <a:rPr lang="en-US" dirty="0"/>
              <a:t>• Increased synthesis of active vitamin D, 1,25(OH)2-D, by the kidneys, which in turn enhances calcium absorption from the gut and mobilizes bone calcium by inducing RANKL on osteoblasts</a:t>
            </a:r>
          </a:p>
          <a:p>
            <a:pPr marL="0" indent="0">
              <a:buNone/>
            </a:pPr>
            <a:endParaRPr lang="en-US" dirty="0"/>
          </a:p>
        </p:txBody>
      </p:sp>
    </p:spTree>
    <p:extLst>
      <p:ext uri="{BB962C8B-B14F-4D97-AF65-F5344CB8AC3E}">
        <p14:creationId xmlns:p14="http://schemas.microsoft.com/office/powerpoint/2010/main" val="7001830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02CB00-5912-4796-8405-052B58447F7F}"/>
              </a:ext>
            </a:extLst>
          </p:cNvPr>
          <p:cNvSpPr>
            <a:spLocks noGrp="1"/>
          </p:cNvSpPr>
          <p:nvPr>
            <p:ph sz="quarter" idx="1"/>
          </p:nvPr>
        </p:nvSpPr>
        <p:spPr/>
        <p:txBody>
          <a:bodyPr/>
          <a:lstStyle/>
          <a:p>
            <a:r>
              <a:rPr lang="en-US" dirty="0"/>
              <a:t>The net result of the actions of PTH is an elevation in serum calcium, which, under normal circumstances, inhibits further PTH production. However, excessive or inappropriate levels of PTH can result from autonomous parathyroid secretion (primary hyperparathyroidism) or can occur in the setting of underlying renal disease (secondary hyperparathyroidism). PTH is directly responsible for the bone changes seen in primary hyperparathyroidism. Abnormalities stemming from chronic renal insufficiency that contribute to bone disease in secondary hyperparathyroidism include inadequate 1,25-(OH)2-D synthesis, hyperphosphatemia, metabolic acidosis, and aluminum deposition in bone (in those undergoing renal dialysis).</a:t>
            </a:r>
          </a:p>
        </p:txBody>
      </p:sp>
    </p:spTree>
    <p:extLst>
      <p:ext uri="{BB962C8B-B14F-4D97-AF65-F5344CB8AC3E}">
        <p14:creationId xmlns:p14="http://schemas.microsoft.com/office/powerpoint/2010/main" val="26608939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79537-1668-4135-ABEE-5050FD2E87C3}"/>
              </a:ext>
            </a:extLst>
          </p:cNvPr>
          <p:cNvSpPr>
            <a:spLocks noGrp="1"/>
          </p:cNvSpPr>
          <p:nvPr>
            <p:ph type="title"/>
          </p:nvPr>
        </p:nvSpPr>
        <p:spPr/>
        <p:txBody>
          <a:bodyPr/>
          <a:lstStyle/>
          <a:p>
            <a:r>
              <a:rPr lang="en-US" dirty="0"/>
              <a:t>Clinical Course</a:t>
            </a:r>
          </a:p>
        </p:txBody>
      </p:sp>
      <p:sp>
        <p:nvSpPr>
          <p:cNvPr id="3" name="Content Placeholder 2">
            <a:extLst>
              <a:ext uri="{FF2B5EF4-FFF2-40B4-BE49-F238E27FC236}">
                <a16:creationId xmlns:a16="http://schemas.microsoft.com/office/drawing/2014/main" id="{DE52805B-FD9A-4DE5-98BC-A82A68C92B77}"/>
              </a:ext>
            </a:extLst>
          </p:cNvPr>
          <p:cNvSpPr>
            <a:spLocks noGrp="1"/>
          </p:cNvSpPr>
          <p:nvPr>
            <p:ph sz="quarter" idx="1"/>
          </p:nvPr>
        </p:nvSpPr>
        <p:spPr/>
        <p:txBody>
          <a:bodyPr/>
          <a:lstStyle/>
          <a:p>
            <a:r>
              <a:rPr lang="en-US" dirty="0"/>
              <a:t>As bone mass decreases, affected patients are increasingly susceptible to fractures, bone deformation, and joint problems. Osteitis fibrosa cystica is now rarely encountered because hyperparathyroidism is usually diagnosed on routine blood tests and treated at an early stage. Restoration of PTH levels to normal can completely reverse the bone changes. Secondary hyperparathyroidism is usually not as severe or as prolonged as primary hyperparathyroidism, hence the skeletal abnormalities tend to be milder</a:t>
            </a:r>
          </a:p>
        </p:txBody>
      </p:sp>
    </p:spTree>
    <p:extLst>
      <p:ext uri="{BB962C8B-B14F-4D97-AF65-F5344CB8AC3E}">
        <p14:creationId xmlns:p14="http://schemas.microsoft.com/office/powerpoint/2010/main" val="35893476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085FECF-5565-499C-B04C-660F0DA3A600}"/>
              </a:ext>
            </a:extLst>
          </p:cNvPr>
          <p:cNvPicPr>
            <a:picLocks noGrp="1" noChangeAspect="1"/>
          </p:cNvPicPr>
          <p:nvPr>
            <p:ph sz="quarter" idx="1"/>
          </p:nvPr>
        </p:nvPicPr>
        <p:blipFill>
          <a:blip r:embed="rId3"/>
          <a:stretch>
            <a:fillRect/>
          </a:stretch>
        </p:blipFill>
        <p:spPr>
          <a:xfrm>
            <a:off x="872197" y="0"/>
            <a:ext cx="7976381" cy="6857999"/>
          </a:xfrm>
          <a:prstGeom prst="rect">
            <a:avLst/>
          </a:prstGeom>
        </p:spPr>
      </p:pic>
    </p:spTree>
    <p:extLst>
      <p:ext uri="{BB962C8B-B14F-4D97-AF65-F5344CB8AC3E}">
        <p14:creationId xmlns:p14="http://schemas.microsoft.com/office/powerpoint/2010/main" val="7747712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F898CD-EC19-4C27-978D-4C09C354C350}"/>
              </a:ext>
            </a:extLst>
          </p:cNvPr>
          <p:cNvPicPr>
            <a:picLocks noChangeAspect="1"/>
          </p:cNvPicPr>
          <p:nvPr/>
        </p:nvPicPr>
        <p:blipFill>
          <a:blip r:embed="rId2"/>
          <a:stretch>
            <a:fillRect/>
          </a:stretch>
        </p:blipFill>
        <p:spPr>
          <a:xfrm>
            <a:off x="1716259" y="211014"/>
            <a:ext cx="8299938" cy="6386733"/>
          </a:xfrm>
          <a:prstGeom prst="rect">
            <a:avLst/>
          </a:prstGeom>
        </p:spPr>
      </p:pic>
    </p:spTree>
    <p:extLst>
      <p:ext uri="{BB962C8B-B14F-4D97-AF65-F5344CB8AC3E}">
        <p14:creationId xmlns:p14="http://schemas.microsoft.com/office/powerpoint/2010/main" val="2362260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0EA469-6DC2-45B5-A75D-6E38972560C6}"/>
              </a:ext>
            </a:extLst>
          </p:cNvPr>
          <p:cNvPicPr>
            <a:picLocks noChangeAspect="1"/>
          </p:cNvPicPr>
          <p:nvPr/>
        </p:nvPicPr>
        <p:blipFill>
          <a:blip r:embed="rId2"/>
          <a:stretch>
            <a:fillRect/>
          </a:stretch>
        </p:blipFill>
        <p:spPr>
          <a:xfrm>
            <a:off x="1125415" y="647114"/>
            <a:ext cx="8778239" cy="5739618"/>
          </a:xfrm>
          <a:prstGeom prst="rect">
            <a:avLst/>
          </a:prstGeom>
        </p:spPr>
      </p:pic>
    </p:spTree>
    <p:extLst>
      <p:ext uri="{BB962C8B-B14F-4D97-AF65-F5344CB8AC3E}">
        <p14:creationId xmlns:p14="http://schemas.microsoft.com/office/powerpoint/2010/main" val="37165084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45272D-C1BC-4D5C-A18E-C76E3F657244}"/>
              </a:ext>
            </a:extLst>
          </p:cNvPr>
          <p:cNvSpPr>
            <a:spLocks noGrp="1"/>
          </p:cNvSpPr>
          <p:nvPr>
            <p:ph sz="quarter" idx="1"/>
          </p:nvPr>
        </p:nvSpPr>
        <p:spPr>
          <a:xfrm>
            <a:off x="609600" y="629587"/>
            <a:ext cx="9956800" cy="5844365"/>
          </a:xfrm>
        </p:spPr>
        <p:txBody>
          <a:bodyPr>
            <a:normAutofit/>
          </a:bodyPr>
          <a:lstStyle/>
          <a:p>
            <a:r>
              <a:rPr lang="en-US" b="1" dirty="0"/>
              <a:t>Osteitis fibrosa cystica</a:t>
            </a:r>
            <a:r>
              <a:rPr lang="en-US" dirty="0"/>
              <a:t> (</a:t>
            </a:r>
            <a:r>
              <a:rPr lang="en-US" dirty="0">
                <a:hlinkClick r:id="rId2"/>
              </a:rPr>
              <a:t>OFC</a:t>
            </a:r>
            <a:r>
              <a:rPr lang="en-US" dirty="0"/>
              <a:t>): a rare skeletal disorder seen in advanced hyperparathyroidism characterized by replacement of calcified bone with fibrous tissue</a:t>
            </a:r>
          </a:p>
          <a:p>
            <a:pPr lvl="1"/>
            <a:r>
              <a:rPr lang="en-US" dirty="0"/>
              <a:t>Most commonly seen in </a:t>
            </a:r>
            <a:r>
              <a:rPr lang="en-US" dirty="0">
                <a:hlinkClick r:id="rId3"/>
              </a:rPr>
              <a:t>primary hyperparathyroidism</a:t>
            </a:r>
            <a:r>
              <a:rPr lang="en-US" dirty="0"/>
              <a:t> but can also occur in </a:t>
            </a:r>
            <a:r>
              <a:rPr lang="en-US" dirty="0">
                <a:hlinkClick r:id="rId4"/>
              </a:rPr>
              <a:t>secondary hyperparathyroidism</a:t>
            </a:r>
            <a:endParaRPr lang="en-US" dirty="0"/>
          </a:p>
          <a:p>
            <a:pPr lvl="1"/>
            <a:r>
              <a:rPr lang="en-US" dirty="0"/>
              <a:t>↑ </a:t>
            </a:r>
            <a:r>
              <a:rPr lang="en-US" dirty="0">
                <a:hlinkClick r:id="rId5"/>
              </a:rPr>
              <a:t>PTH</a:t>
            </a:r>
            <a:r>
              <a:rPr lang="en-US" dirty="0"/>
              <a:t> → ↑ </a:t>
            </a:r>
            <a:r>
              <a:rPr lang="en-US" dirty="0">
                <a:hlinkClick r:id="rId6"/>
              </a:rPr>
              <a:t>RANK ligand</a:t>
            </a:r>
            <a:r>
              <a:rPr lang="en-US" dirty="0"/>
              <a:t> expression → activation of </a:t>
            </a:r>
            <a:r>
              <a:rPr lang="en-US" dirty="0">
                <a:hlinkClick r:id="rId7"/>
              </a:rPr>
              <a:t>osteoclasts</a:t>
            </a:r>
            <a:r>
              <a:rPr lang="en-US" dirty="0"/>
              <a:t> → bone resorption, </a:t>
            </a:r>
            <a:r>
              <a:rPr lang="en-US" dirty="0">
                <a:hlinkClick r:id="rId8"/>
              </a:rPr>
              <a:t>cortical bone</a:t>
            </a:r>
            <a:r>
              <a:rPr lang="en-US" dirty="0"/>
              <a:t> destruction, and fibrous tissue deposition</a:t>
            </a:r>
          </a:p>
          <a:p>
            <a:pPr lvl="1"/>
            <a:r>
              <a:rPr lang="en-US" dirty="0"/>
              <a:t>Features include bone </a:t>
            </a:r>
            <a:r>
              <a:rPr lang="en-US" dirty="0">
                <a:hlinkClick r:id="rId9"/>
              </a:rPr>
              <a:t>pain</a:t>
            </a:r>
            <a:r>
              <a:rPr lang="en-US" dirty="0"/>
              <a:t>, </a:t>
            </a:r>
            <a:r>
              <a:rPr lang="en-US" b="1" dirty="0"/>
              <a:t>subperiosteal thinning</a:t>
            </a:r>
            <a:r>
              <a:rPr lang="en-US" dirty="0"/>
              <a:t>, and bone cysts</a:t>
            </a:r>
          </a:p>
          <a:p>
            <a:pPr lvl="1"/>
            <a:r>
              <a:rPr lang="en-US" dirty="0"/>
              <a:t>In advanced </a:t>
            </a:r>
            <a:r>
              <a:rPr lang="en-US" dirty="0">
                <a:hlinkClick r:id="rId2"/>
              </a:rPr>
              <a:t>OFC</a:t>
            </a:r>
            <a:r>
              <a:rPr lang="en-US" dirty="0"/>
              <a:t>, large, cystic, vascular cavities with a </a:t>
            </a:r>
            <a:r>
              <a:rPr lang="en-US" dirty="0">
                <a:hlinkClick r:id="rId10"/>
              </a:rPr>
              <a:t>tumor</a:t>
            </a:r>
            <a:r>
              <a:rPr lang="en-US" dirty="0"/>
              <a:t>-like appearance on </a:t>
            </a:r>
            <a:r>
              <a:rPr lang="en-US" dirty="0">
                <a:hlinkClick r:id="rId11"/>
              </a:rPr>
              <a:t>x-ray</a:t>
            </a:r>
            <a:r>
              <a:rPr lang="en-US" dirty="0"/>
              <a:t> and a brown color due to </a:t>
            </a:r>
            <a:r>
              <a:rPr lang="en-US" dirty="0">
                <a:hlinkClick r:id="rId12"/>
              </a:rPr>
              <a:t>hemosiderin</a:t>
            </a:r>
            <a:r>
              <a:rPr lang="en-US" dirty="0"/>
              <a:t> deposition (</a:t>
            </a:r>
            <a:r>
              <a:rPr lang="en-US" b="1" dirty="0">
                <a:hlinkClick r:id="rId2"/>
              </a:rPr>
              <a:t>brown tumors</a:t>
            </a:r>
            <a:r>
              <a:rPr lang="en-US" dirty="0"/>
              <a:t>) can form in </a:t>
            </a:r>
            <a:r>
              <a:rPr lang="en-US" dirty="0">
                <a:hlinkClick r:id="rId13"/>
              </a:rPr>
              <a:t>long bones</a:t>
            </a:r>
            <a:r>
              <a:rPr lang="en-US" dirty="0"/>
              <a:t>.</a:t>
            </a:r>
          </a:p>
          <a:p>
            <a:pPr marL="0" indent="0">
              <a:buNone/>
            </a:pPr>
            <a:br>
              <a:rPr lang="en-US" dirty="0"/>
            </a:br>
            <a:endParaRPr lang="en-US" dirty="0"/>
          </a:p>
        </p:txBody>
      </p:sp>
    </p:spTree>
    <p:extLst>
      <p:ext uri="{BB962C8B-B14F-4D97-AF65-F5344CB8AC3E}">
        <p14:creationId xmlns:p14="http://schemas.microsoft.com/office/powerpoint/2010/main" val="41459973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81097F-BE45-4524-8C13-31980493F601}"/>
              </a:ext>
            </a:extLst>
          </p:cNvPr>
          <p:cNvPicPr>
            <a:picLocks noChangeAspect="1"/>
          </p:cNvPicPr>
          <p:nvPr/>
        </p:nvPicPr>
        <p:blipFill>
          <a:blip r:embed="rId2"/>
          <a:stretch>
            <a:fillRect/>
          </a:stretch>
        </p:blipFill>
        <p:spPr>
          <a:xfrm>
            <a:off x="998806" y="267286"/>
            <a:ext cx="9073662" cy="6485206"/>
          </a:xfrm>
          <a:prstGeom prst="rect">
            <a:avLst/>
          </a:prstGeom>
        </p:spPr>
      </p:pic>
    </p:spTree>
    <p:extLst>
      <p:ext uri="{BB962C8B-B14F-4D97-AF65-F5344CB8AC3E}">
        <p14:creationId xmlns:p14="http://schemas.microsoft.com/office/powerpoint/2010/main" val="32874933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FC748E-B644-4E65-8975-705E9113CD1C}"/>
              </a:ext>
            </a:extLst>
          </p:cNvPr>
          <p:cNvSpPr>
            <a:spLocks noGrp="1"/>
          </p:cNvSpPr>
          <p:nvPr>
            <p:ph sz="quarter" idx="1"/>
          </p:nvPr>
        </p:nvSpPr>
        <p:spPr>
          <a:xfrm>
            <a:off x="609600" y="393895"/>
            <a:ext cx="9956800" cy="6080057"/>
          </a:xfrm>
        </p:spPr>
        <p:txBody>
          <a:bodyPr>
            <a:normAutofit/>
          </a:bodyPr>
          <a:lstStyle/>
          <a:p>
            <a:pPr marL="0" indent="0">
              <a:buNone/>
            </a:pPr>
            <a:r>
              <a:rPr lang="en-US" b="1" u="sng" dirty="0"/>
              <a:t> Paget disease (osteitis deformans)</a:t>
            </a:r>
          </a:p>
          <a:p>
            <a:pPr marL="457200" indent="-457200">
              <a:buAutoNum type="arabicPeriod"/>
            </a:pPr>
            <a:r>
              <a:rPr lang="en-US" dirty="0"/>
              <a:t>Definition: Focal disorder of chaotic bone remodeling (both formation and resorption) that results in thick, weak bone at risk for pathologic fractures</a:t>
            </a:r>
          </a:p>
          <a:p>
            <a:pPr marL="0" indent="0">
              <a:buNone/>
            </a:pPr>
            <a:r>
              <a:rPr lang="en-US" dirty="0"/>
              <a:t>Paget disease of bone (PDB, or osteitis deformans) is a slowly progressive </a:t>
            </a:r>
            <a:r>
              <a:rPr lang="en-US" u="sng" dirty="0"/>
              <a:t>monostotic</a:t>
            </a:r>
            <a:r>
              <a:rPr lang="en-US" dirty="0"/>
              <a:t> or </a:t>
            </a:r>
            <a:r>
              <a:rPr lang="en-US" u="sng" dirty="0"/>
              <a:t>polyostotic</a:t>
            </a:r>
            <a:r>
              <a:rPr lang="en-US" dirty="0"/>
              <a:t> skeletal disease. It is characterized by increased </a:t>
            </a:r>
            <a:r>
              <a:rPr lang="en-US" u="sng" dirty="0"/>
              <a:t>bone turnover</a:t>
            </a:r>
            <a:r>
              <a:rPr lang="en-US" dirty="0"/>
              <a:t>, which causes normal </a:t>
            </a:r>
            <a:r>
              <a:rPr lang="en-US" dirty="0">
                <a:hlinkClick r:id="rId2"/>
              </a:rPr>
              <a:t>lamellar bone</a:t>
            </a:r>
            <a:r>
              <a:rPr lang="en-US" dirty="0"/>
              <a:t> to be replaced by weak </a:t>
            </a:r>
            <a:r>
              <a:rPr lang="en-US" dirty="0">
                <a:hlinkClick r:id="rId3"/>
              </a:rPr>
              <a:t>woven bone</a:t>
            </a:r>
            <a:r>
              <a:rPr lang="en-US" dirty="0"/>
              <a:t>. The cause of this common yet underdiagnosed skeletal disease is not known. It predominantly affects individuals over the age of 55 and is characterized by localized </a:t>
            </a:r>
            <a:r>
              <a:rPr lang="en-US" dirty="0">
                <a:hlinkClick r:id="rId4"/>
              </a:rPr>
              <a:t>pain</a:t>
            </a:r>
            <a:r>
              <a:rPr lang="en-US" dirty="0"/>
              <a:t> and bony deformities (such as bowing of </a:t>
            </a:r>
            <a:r>
              <a:rPr lang="en-US" dirty="0">
                <a:hlinkClick r:id="rId5"/>
              </a:rPr>
              <a:t>long bones</a:t>
            </a:r>
            <a:r>
              <a:rPr lang="en-US" dirty="0"/>
              <a:t>). Skeletal </a:t>
            </a:r>
            <a:r>
              <a:rPr lang="en-US" dirty="0">
                <a:hlinkClick r:id="rId6"/>
              </a:rPr>
              <a:t>x-ray</a:t>
            </a:r>
            <a:r>
              <a:rPr lang="en-US" dirty="0"/>
              <a:t>, </a:t>
            </a:r>
            <a:r>
              <a:rPr lang="en-US" dirty="0">
                <a:hlinkClick r:id="rId7"/>
              </a:rPr>
              <a:t>bone scans</a:t>
            </a:r>
            <a:r>
              <a:rPr lang="en-US" dirty="0"/>
              <a:t>, and serum </a:t>
            </a:r>
            <a:r>
              <a:rPr lang="en-US" dirty="0">
                <a:hlinkClick r:id="rId8"/>
              </a:rPr>
              <a:t>alkaline phosphatase</a:t>
            </a:r>
            <a:r>
              <a:rPr lang="en-US" dirty="0"/>
              <a:t> are important tests for diagnosing and monitoring the progression of PDB. Treatment is mainly supportive and involves the use of </a:t>
            </a:r>
            <a:r>
              <a:rPr lang="en-US" dirty="0">
                <a:hlinkClick r:id="rId9"/>
              </a:rPr>
              <a:t>bisphosphonates</a:t>
            </a:r>
            <a:r>
              <a:rPr lang="en-US" dirty="0"/>
              <a:t> to inhibit </a:t>
            </a:r>
            <a:r>
              <a:rPr lang="en-US" dirty="0">
                <a:hlinkClick r:id="rId10"/>
              </a:rPr>
              <a:t>osteoclastic</a:t>
            </a:r>
            <a:r>
              <a:rPr lang="en-US" dirty="0"/>
              <a:t> function.</a:t>
            </a:r>
          </a:p>
          <a:p>
            <a:pPr marL="457200" indent="-457200">
              <a:buAutoNum type="arabicPeriod"/>
            </a:pPr>
            <a:endParaRPr lang="en-US" dirty="0"/>
          </a:p>
        </p:txBody>
      </p:sp>
    </p:spTree>
    <p:extLst>
      <p:ext uri="{BB962C8B-B14F-4D97-AF65-F5344CB8AC3E}">
        <p14:creationId xmlns:p14="http://schemas.microsoft.com/office/powerpoint/2010/main" val="7246646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F1E43-1199-4C6D-A776-7F08D8329D92}"/>
              </a:ext>
            </a:extLst>
          </p:cNvPr>
          <p:cNvSpPr>
            <a:spLocks noGrp="1"/>
          </p:cNvSpPr>
          <p:nvPr>
            <p:ph type="title"/>
          </p:nvPr>
        </p:nvSpPr>
        <p:spPr/>
        <p:txBody>
          <a:bodyPr/>
          <a:lstStyle/>
          <a:p>
            <a:r>
              <a:rPr lang="en-US" dirty="0"/>
              <a:t>Epidemiology</a:t>
            </a:r>
          </a:p>
        </p:txBody>
      </p:sp>
      <p:sp>
        <p:nvSpPr>
          <p:cNvPr id="3" name="Content Placeholder 2">
            <a:extLst>
              <a:ext uri="{FF2B5EF4-FFF2-40B4-BE49-F238E27FC236}">
                <a16:creationId xmlns:a16="http://schemas.microsoft.com/office/drawing/2014/main" id="{F4D0EDAB-5F6B-461A-B798-19B5DC3E59FE}"/>
              </a:ext>
            </a:extLst>
          </p:cNvPr>
          <p:cNvSpPr>
            <a:spLocks noGrp="1"/>
          </p:cNvSpPr>
          <p:nvPr>
            <p:ph sz="quarter" idx="1"/>
          </p:nvPr>
        </p:nvSpPr>
        <p:spPr/>
        <p:txBody>
          <a:bodyPr/>
          <a:lstStyle/>
          <a:p>
            <a:r>
              <a:rPr lang="en-US" b="1" dirty="0">
                <a:hlinkClick r:id="rId2"/>
              </a:rPr>
              <a:t>Prevalence</a:t>
            </a:r>
            <a:r>
              <a:rPr lang="en-US" dirty="0"/>
              <a:t>: </a:t>
            </a:r>
            <a:r>
              <a:rPr lang="en-US" b="1" dirty="0"/>
              <a:t>second </a:t>
            </a:r>
            <a:r>
              <a:rPr lang="en-US" dirty="0"/>
              <a:t>most prevalent skeletal disease after </a:t>
            </a:r>
            <a:r>
              <a:rPr lang="en-US" dirty="0">
                <a:hlinkClick r:id="rId3"/>
              </a:rPr>
              <a:t>osteoporosis</a:t>
            </a:r>
            <a:r>
              <a:rPr lang="en-US" dirty="0"/>
              <a:t> in individuals &gt; 50 years of age  </a:t>
            </a:r>
          </a:p>
          <a:p>
            <a:r>
              <a:rPr lang="en-US" b="1" dirty="0"/>
              <a:t>Sex</a:t>
            </a:r>
            <a:r>
              <a:rPr lang="en-US" dirty="0"/>
              <a:t>: ♂ &gt; ♀ (1.2:1)</a:t>
            </a:r>
          </a:p>
          <a:p>
            <a:r>
              <a:rPr lang="en-US" b="1" dirty="0"/>
              <a:t>Age of onset</a:t>
            </a:r>
            <a:r>
              <a:rPr lang="en-US" dirty="0"/>
              <a:t>: &gt; 55 years </a:t>
            </a:r>
          </a:p>
          <a:p>
            <a:endParaRPr lang="en-US" dirty="0"/>
          </a:p>
        </p:txBody>
      </p:sp>
    </p:spTree>
    <p:extLst>
      <p:ext uri="{BB962C8B-B14F-4D97-AF65-F5344CB8AC3E}">
        <p14:creationId xmlns:p14="http://schemas.microsoft.com/office/powerpoint/2010/main" val="5442556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B03F7-84FE-4C7C-B6AB-C450E19AF559}"/>
              </a:ext>
            </a:extLst>
          </p:cNvPr>
          <p:cNvSpPr>
            <a:spLocks noGrp="1"/>
          </p:cNvSpPr>
          <p:nvPr>
            <p:ph type="title"/>
          </p:nvPr>
        </p:nvSpPr>
        <p:spPr/>
        <p:txBody>
          <a:bodyPr/>
          <a:lstStyle/>
          <a:p>
            <a:r>
              <a:rPr lang="en-US" dirty="0"/>
              <a:t>Pathophysiology</a:t>
            </a:r>
          </a:p>
        </p:txBody>
      </p:sp>
      <p:sp>
        <p:nvSpPr>
          <p:cNvPr id="3" name="Content Placeholder 2">
            <a:extLst>
              <a:ext uri="{FF2B5EF4-FFF2-40B4-BE49-F238E27FC236}">
                <a16:creationId xmlns:a16="http://schemas.microsoft.com/office/drawing/2014/main" id="{65C1C90A-3B95-468E-9215-52530D66C445}"/>
              </a:ext>
            </a:extLst>
          </p:cNvPr>
          <p:cNvSpPr>
            <a:spLocks noGrp="1"/>
          </p:cNvSpPr>
          <p:nvPr>
            <p:ph sz="quarter" idx="1"/>
          </p:nvPr>
        </p:nvSpPr>
        <p:spPr/>
        <p:txBody>
          <a:bodyPr/>
          <a:lstStyle/>
          <a:p>
            <a:r>
              <a:rPr lang="en-US" b="1" dirty="0"/>
              <a:t>Overview</a:t>
            </a:r>
          </a:p>
          <a:p>
            <a:r>
              <a:rPr lang="en-US" dirty="0"/>
              <a:t>Idiopathic disease </a:t>
            </a:r>
          </a:p>
          <a:p>
            <a:r>
              <a:rPr lang="en-US" dirty="0"/>
              <a:t>Associated with a high rate of </a:t>
            </a:r>
            <a:r>
              <a:rPr lang="en-US" b="1" dirty="0">
                <a:hlinkClick r:id="rId3"/>
              </a:rPr>
              <a:t>bone remodeling</a:t>
            </a:r>
            <a:r>
              <a:rPr lang="en-US" dirty="0"/>
              <a:t>: </a:t>
            </a:r>
            <a:r>
              <a:rPr lang="en-US" b="1" dirty="0"/>
              <a:t>↑ </a:t>
            </a:r>
            <a:r>
              <a:rPr lang="en-US" b="1" dirty="0">
                <a:hlinkClick r:id="rId4"/>
              </a:rPr>
              <a:t>RANKL</a:t>
            </a:r>
            <a:r>
              <a:rPr lang="en-US" b="1" dirty="0"/>
              <a:t>-</a:t>
            </a:r>
            <a:r>
              <a:rPr lang="en-US" b="1" dirty="0">
                <a:hlinkClick r:id="rId5"/>
              </a:rPr>
              <a:t>RANK</a:t>
            </a:r>
            <a:r>
              <a:rPr lang="en-US" b="1" dirty="0"/>
              <a:t> activity</a:t>
            </a:r>
            <a:r>
              <a:rPr lang="en-US" dirty="0"/>
              <a:t> → </a:t>
            </a:r>
            <a:r>
              <a:rPr lang="en-US" b="1" dirty="0"/>
              <a:t>↑ </a:t>
            </a:r>
            <a:r>
              <a:rPr lang="en-US" b="1" dirty="0">
                <a:hlinkClick r:id="rId6"/>
              </a:rPr>
              <a:t>NF-</a:t>
            </a:r>
            <a:r>
              <a:rPr lang="el-GR" b="1" dirty="0">
                <a:hlinkClick r:id="rId6"/>
              </a:rPr>
              <a:t>κ</a:t>
            </a:r>
            <a:r>
              <a:rPr lang="en-US" b="1" dirty="0">
                <a:hlinkClick r:id="rId6"/>
              </a:rPr>
              <a:t>B</a:t>
            </a:r>
            <a:r>
              <a:rPr lang="en-US" b="1" dirty="0"/>
              <a:t> signaling</a:t>
            </a:r>
            <a:r>
              <a:rPr lang="en-US" dirty="0"/>
              <a:t> → ↑ </a:t>
            </a:r>
            <a:r>
              <a:rPr lang="en-US" dirty="0">
                <a:hlinkClick r:id="rId7"/>
              </a:rPr>
              <a:t>osteoclast</a:t>
            </a:r>
            <a:r>
              <a:rPr lang="en-US" dirty="0"/>
              <a:t> activity → ↑ </a:t>
            </a:r>
            <a:r>
              <a:rPr lang="en-US" dirty="0">
                <a:hlinkClick r:id="rId8"/>
              </a:rPr>
              <a:t>osteoblast</a:t>
            </a:r>
            <a:r>
              <a:rPr lang="en-US" dirty="0"/>
              <a:t> activity → formation of</a:t>
            </a:r>
            <a:r>
              <a:rPr lang="en-US" b="1" dirty="0"/>
              <a:t> disorganized</a:t>
            </a:r>
            <a:r>
              <a:rPr lang="en-US" dirty="0"/>
              <a:t> (woven) bone</a:t>
            </a:r>
          </a:p>
          <a:p>
            <a:endParaRPr lang="en-US" dirty="0"/>
          </a:p>
        </p:txBody>
      </p:sp>
    </p:spTree>
    <p:extLst>
      <p:ext uri="{BB962C8B-B14F-4D97-AF65-F5344CB8AC3E}">
        <p14:creationId xmlns:p14="http://schemas.microsoft.com/office/powerpoint/2010/main" val="2366222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8C462EB-44AB-43DC-8FB5-7160E371C3E5}"/>
              </a:ext>
            </a:extLst>
          </p:cNvPr>
          <p:cNvSpPr>
            <a:spLocks noGrp="1"/>
          </p:cNvSpPr>
          <p:nvPr>
            <p:ph sz="quarter" idx="1"/>
          </p:nvPr>
        </p:nvSpPr>
        <p:spPr>
          <a:xfrm>
            <a:off x="609600" y="319314"/>
            <a:ext cx="9956800" cy="6154638"/>
          </a:xfrm>
        </p:spPr>
        <p:txBody>
          <a:bodyPr>
            <a:normAutofit fontScale="92500" lnSpcReduction="20000"/>
          </a:bodyPr>
          <a:lstStyle/>
          <a:p>
            <a:r>
              <a:rPr lang="en-US" b="1" dirty="0"/>
              <a:t>Stages of Paget disease</a:t>
            </a:r>
          </a:p>
          <a:p>
            <a:r>
              <a:rPr lang="en-US" dirty="0">
                <a:hlinkClick r:id="rId2"/>
              </a:rPr>
              <a:t>Bone remodeling</a:t>
            </a:r>
            <a:r>
              <a:rPr lang="en-US" dirty="0"/>
              <a:t> in Paget disease occurs in three phases, followed by a quiescent stage: </a:t>
            </a:r>
          </a:p>
          <a:p>
            <a:r>
              <a:rPr lang="en-US" b="1" dirty="0"/>
              <a:t>Lytic phase</a:t>
            </a:r>
            <a:r>
              <a:rPr lang="en-US" dirty="0"/>
              <a:t>: ↑ number of </a:t>
            </a:r>
            <a:r>
              <a:rPr lang="en-US" dirty="0">
                <a:hlinkClick r:id="rId3"/>
              </a:rPr>
              <a:t>osteoclasts</a:t>
            </a:r>
            <a:r>
              <a:rPr lang="en-US" dirty="0"/>
              <a:t> appear in bone → ↑ </a:t>
            </a:r>
            <a:r>
              <a:rPr lang="en-US" dirty="0">
                <a:hlinkClick r:id="rId3"/>
              </a:rPr>
              <a:t>osteoclastic</a:t>
            </a:r>
            <a:r>
              <a:rPr lang="en-US" dirty="0"/>
              <a:t> activity → ↑ rate of bone resorption </a:t>
            </a:r>
          </a:p>
          <a:p>
            <a:r>
              <a:rPr lang="en-US" b="1" dirty="0"/>
              <a:t>Mixed lytic and </a:t>
            </a:r>
            <a:r>
              <a:rPr lang="en-US" b="1" dirty="0" err="1"/>
              <a:t>blastic</a:t>
            </a:r>
            <a:r>
              <a:rPr lang="en-US" b="1" dirty="0"/>
              <a:t> phase</a:t>
            </a:r>
            <a:r>
              <a:rPr lang="en-US" dirty="0"/>
              <a:t>: ↑ </a:t>
            </a:r>
            <a:r>
              <a:rPr lang="en-US" dirty="0">
                <a:hlinkClick r:id="rId3"/>
              </a:rPr>
              <a:t>osteoclastic</a:t>
            </a:r>
            <a:r>
              <a:rPr lang="en-US" dirty="0"/>
              <a:t> activity is accompanied by an ↑ number of </a:t>
            </a:r>
            <a:r>
              <a:rPr lang="en-US" dirty="0">
                <a:hlinkClick r:id="rId4"/>
              </a:rPr>
              <a:t>osteoblasts</a:t>
            </a:r>
            <a:r>
              <a:rPr lang="en-US" dirty="0"/>
              <a:t>, which infiltrate the lacunae  → ↑ rate of bone formation with haphazardly laid </a:t>
            </a:r>
            <a:r>
              <a:rPr lang="en-US" dirty="0">
                <a:hlinkClick r:id="rId5"/>
              </a:rPr>
              <a:t>collagen fibers</a:t>
            </a:r>
            <a:r>
              <a:rPr lang="en-US" dirty="0"/>
              <a:t>  → formation of abnormal </a:t>
            </a:r>
            <a:r>
              <a:rPr lang="en-US" dirty="0" err="1"/>
              <a:t>hypervascular</a:t>
            </a:r>
            <a:r>
              <a:rPr lang="en-US" dirty="0"/>
              <a:t> </a:t>
            </a:r>
            <a:r>
              <a:rPr lang="en-US" dirty="0">
                <a:hlinkClick r:id="rId6"/>
              </a:rPr>
              <a:t>woven bone</a:t>
            </a:r>
            <a:r>
              <a:rPr lang="en-US" dirty="0"/>
              <a:t> </a:t>
            </a:r>
          </a:p>
          <a:p>
            <a:r>
              <a:rPr lang="en-US" b="1" dirty="0"/>
              <a:t>Sclerotic phase</a:t>
            </a:r>
            <a:r>
              <a:rPr lang="en-US" dirty="0"/>
              <a:t>: </a:t>
            </a:r>
            <a:r>
              <a:rPr lang="en-US" dirty="0">
                <a:hlinkClick r:id="rId4"/>
              </a:rPr>
              <a:t>Osteoblastic</a:t>
            </a:r>
            <a:r>
              <a:rPr lang="en-US" dirty="0"/>
              <a:t> activity overtakes </a:t>
            </a:r>
            <a:r>
              <a:rPr lang="en-US" dirty="0">
                <a:hlinkClick r:id="rId3"/>
              </a:rPr>
              <a:t>osteoclastic</a:t>
            </a:r>
            <a:r>
              <a:rPr lang="en-US" dirty="0"/>
              <a:t> activity, which leads to formation of dense, sclerotic bone.</a:t>
            </a:r>
          </a:p>
          <a:p>
            <a:r>
              <a:rPr lang="en-US" b="1" dirty="0"/>
              <a:t>Quiescent stage</a:t>
            </a:r>
            <a:r>
              <a:rPr lang="en-US" dirty="0"/>
              <a:t>: Both </a:t>
            </a:r>
            <a:r>
              <a:rPr lang="en-US" dirty="0">
                <a:hlinkClick r:id="rId3"/>
              </a:rPr>
              <a:t>osteoclastic</a:t>
            </a:r>
            <a:r>
              <a:rPr lang="en-US" dirty="0"/>
              <a:t> and </a:t>
            </a:r>
            <a:r>
              <a:rPr lang="en-US" dirty="0">
                <a:hlinkClick r:id="rId4"/>
              </a:rPr>
              <a:t>osteoblastic</a:t>
            </a:r>
            <a:r>
              <a:rPr lang="en-US" dirty="0"/>
              <a:t> activity cease (“quiet phase” of the disease).</a:t>
            </a:r>
          </a:p>
          <a:p>
            <a:r>
              <a:rPr lang="en-US" b="1" dirty="0"/>
              <a:t>Disease localization</a:t>
            </a:r>
          </a:p>
          <a:p>
            <a:r>
              <a:rPr lang="en-US" dirty="0"/>
              <a:t>The </a:t>
            </a:r>
            <a:r>
              <a:rPr lang="en-US" dirty="0">
                <a:hlinkClick r:id="rId7"/>
              </a:rPr>
              <a:t>pelvis</a:t>
            </a:r>
            <a:r>
              <a:rPr lang="en-US" dirty="0"/>
              <a:t>, </a:t>
            </a:r>
            <a:r>
              <a:rPr lang="en-US" b="1" dirty="0">
                <a:hlinkClick r:id="rId8"/>
              </a:rPr>
              <a:t>skull</a:t>
            </a:r>
            <a:r>
              <a:rPr lang="en-US" dirty="0"/>
              <a:t>, </a:t>
            </a:r>
            <a:r>
              <a:rPr lang="en-US" dirty="0">
                <a:hlinkClick r:id="rId9"/>
              </a:rPr>
              <a:t>vertebral column</a:t>
            </a:r>
            <a:r>
              <a:rPr lang="en-US" dirty="0"/>
              <a:t>, and </a:t>
            </a:r>
            <a:r>
              <a:rPr lang="en-US" dirty="0">
                <a:hlinkClick r:id="rId10"/>
              </a:rPr>
              <a:t>long bones</a:t>
            </a:r>
            <a:r>
              <a:rPr lang="en-US" dirty="0"/>
              <a:t> of the lower extremities are the most commonly affected sites.</a:t>
            </a:r>
          </a:p>
          <a:p>
            <a:r>
              <a:rPr lang="en-US" b="1" dirty="0"/>
              <a:t>Monostotic PDB</a:t>
            </a:r>
            <a:r>
              <a:rPr lang="en-US" dirty="0"/>
              <a:t>: affects only one bone (∼ ⅓ of cases)</a:t>
            </a:r>
          </a:p>
          <a:p>
            <a:r>
              <a:rPr lang="en-US" b="1" dirty="0"/>
              <a:t>Polyostotic PDB</a:t>
            </a:r>
            <a:r>
              <a:rPr lang="en-US" dirty="0"/>
              <a:t>: affects two or more bones (∼ ⅔ of cases)</a:t>
            </a:r>
          </a:p>
          <a:p>
            <a:endParaRPr lang="en-US" dirty="0"/>
          </a:p>
        </p:txBody>
      </p:sp>
    </p:spTree>
    <p:extLst>
      <p:ext uri="{BB962C8B-B14F-4D97-AF65-F5344CB8AC3E}">
        <p14:creationId xmlns:p14="http://schemas.microsoft.com/office/powerpoint/2010/main" val="26768034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3AB52-7A04-427D-AB82-F0014F1F7D25}"/>
              </a:ext>
            </a:extLst>
          </p:cNvPr>
          <p:cNvSpPr>
            <a:spLocks noGrp="1"/>
          </p:cNvSpPr>
          <p:nvPr>
            <p:ph type="title"/>
          </p:nvPr>
        </p:nvSpPr>
        <p:spPr/>
        <p:txBody>
          <a:bodyPr/>
          <a:lstStyle/>
          <a:p>
            <a:r>
              <a:rPr lang="en-US" dirty="0"/>
              <a:t>Clinical features</a:t>
            </a:r>
          </a:p>
        </p:txBody>
      </p:sp>
      <p:sp>
        <p:nvSpPr>
          <p:cNvPr id="3" name="Content Placeholder 2">
            <a:extLst>
              <a:ext uri="{FF2B5EF4-FFF2-40B4-BE49-F238E27FC236}">
                <a16:creationId xmlns:a16="http://schemas.microsoft.com/office/drawing/2014/main" id="{6BFC9A16-08FF-4216-A747-E1740AA634F1}"/>
              </a:ext>
            </a:extLst>
          </p:cNvPr>
          <p:cNvSpPr>
            <a:spLocks noGrp="1"/>
          </p:cNvSpPr>
          <p:nvPr>
            <p:ph sz="quarter" idx="1"/>
          </p:nvPr>
        </p:nvSpPr>
        <p:spPr/>
        <p:txBody>
          <a:bodyPr>
            <a:normAutofit lnSpcReduction="10000"/>
          </a:bodyPr>
          <a:lstStyle/>
          <a:p>
            <a:r>
              <a:rPr lang="en-US" dirty="0"/>
              <a:t>Approximately 70–90% of cases are asymptomatic. </a:t>
            </a:r>
          </a:p>
          <a:p>
            <a:r>
              <a:rPr lang="en-US" b="1" dirty="0"/>
              <a:t>Bone </a:t>
            </a:r>
            <a:r>
              <a:rPr lang="en-US" b="1" dirty="0">
                <a:hlinkClick r:id="rId2"/>
              </a:rPr>
              <a:t>pain</a:t>
            </a:r>
            <a:r>
              <a:rPr lang="en-US" dirty="0"/>
              <a:t>, which may be associated with </a:t>
            </a:r>
            <a:r>
              <a:rPr lang="en-US" dirty="0">
                <a:hlinkClick r:id="rId3"/>
              </a:rPr>
              <a:t>erythema</a:t>
            </a:r>
            <a:r>
              <a:rPr lang="en-US" dirty="0"/>
              <a:t> and elevated </a:t>
            </a:r>
            <a:r>
              <a:rPr lang="en-US" dirty="0">
                <a:hlinkClick r:id="rId4"/>
              </a:rPr>
              <a:t>skin</a:t>
            </a:r>
            <a:r>
              <a:rPr lang="en-US" dirty="0"/>
              <a:t> temperature over the affected bones </a:t>
            </a:r>
          </a:p>
          <a:p>
            <a:r>
              <a:rPr lang="en-US" b="1" dirty="0"/>
              <a:t>Pathological fractures</a:t>
            </a:r>
            <a:r>
              <a:rPr lang="en-US" dirty="0"/>
              <a:t>: chalk-stick </a:t>
            </a:r>
            <a:r>
              <a:rPr lang="en-US" dirty="0">
                <a:hlinkClick r:id="rId5"/>
              </a:rPr>
              <a:t>fractures</a:t>
            </a:r>
            <a:r>
              <a:rPr lang="en-US" dirty="0"/>
              <a:t> of </a:t>
            </a:r>
            <a:r>
              <a:rPr lang="en-US" dirty="0">
                <a:hlinkClick r:id="rId6"/>
              </a:rPr>
              <a:t>long bones</a:t>
            </a:r>
            <a:r>
              <a:rPr lang="en-US" dirty="0"/>
              <a:t>  </a:t>
            </a:r>
          </a:p>
          <a:p>
            <a:r>
              <a:rPr lang="en-US" dirty="0"/>
              <a:t>Bony deformities, e.g., bowing of legs</a:t>
            </a:r>
          </a:p>
          <a:p>
            <a:r>
              <a:rPr lang="en-US" dirty="0">
                <a:hlinkClick r:id="rId7"/>
              </a:rPr>
              <a:t>Skull</a:t>
            </a:r>
            <a:r>
              <a:rPr lang="en-US" dirty="0"/>
              <a:t> involvement (in ∼ 40% of cases)</a:t>
            </a:r>
          </a:p>
          <a:p>
            <a:pPr lvl="1"/>
            <a:r>
              <a:rPr lang="en-US" b="1" dirty="0">
                <a:hlinkClick r:id="rId7"/>
              </a:rPr>
              <a:t>Skull</a:t>
            </a:r>
            <a:r>
              <a:rPr lang="en-US" b="1" dirty="0"/>
              <a:t> enlargement</a:t>
            </a:r>
            <a:r>
              <a:rPr lang="en-US" dirty="0"/>
              <a:t> (increasing </a:t>
            </a:r>
            <a:r>
              <a:rPr lang="en-US" b="1" dirty="0"/>
              <a:t>hat size</a:t>
            </a:r>
            <a:r>
              <a:rPr lang="en-US" dirty="0"/>
              <a:t>) </a:t>
            </a:r>
          </a:p>
          <a:p>
            <a:pPr lvl="1"/>
            <a:r>
              <a:rPr lang="en-US" dirty="0">
                <a:hlinkClick r:id="rId8"/>
              </a:rPr>
              <a:t>Cranial nerve</a:t>
            </a:r>
            <a:r>
              <a:rPr lang="en-US" dirty="0"/>
              <a:t> deficits</a:t>
            </a:r>
          </a:p>
          <a:p>
            <a:pPr lvl="1"/>
            <a:r>
              <a:rPr lang="en-US" b="1" dirty="0"/>
              <a:t>Impaired </a:t>
            </a:r>
            <a:r>
              <a:rPr lang="en-US" b="1" dirty="0">
                <a:hlinkClick r:id="rId9"/>
              </a:rPr>
              <a:t>hearing</a:t>
            </a:r>
            <a:r>
              <a:rPr lang="en-US" dirty="0"/>
              <a:t>: due to </a:t>
            </a:r>
            <a:r>
              <a:rPr lang="en-US" dirty="0">
                <a:hlinkClick r:id="rId10"/>
              </a:rPr>
              <a:t>ankylosis</a:t>
            </a:r>
            <a:r>
              <a:rPr lang="en-US" dirty="0"/>
              <a:t> of the ossicles  and narrowing of the </a:t>
            </a:r>
            <a:r>
              <a:rPr lang="en-US" dirty="0">
                <a:hlinkClick r:id="rId11"/>
              </a:rPr>
              <a:t>internal auditory meatus</a:t>
            </a:r>
            <a:r>
              <a:rPr lang="en-US" dirty="0"/>
              <a:t> </a:t>
            </a:r>
          </a:p>
          <a:p>
            <a:pPr lvl="1"/>
            <a:r>
              <a:rPr lang="en-US" dirty="0">
                <a:hlinkClick r:id="rId12"/>
              </a:rPr>
              <a:t>Headache</a:t>
            </a:r>
            <a:endParaRPr lang="en-US" dirty="0"/>
          </a:p>
          <a:p>
            <a:pPr lvl="1"/>
            <a:r>
              <a:rPr lang="en-US" dirty="0">
                <a:hlinkClick r:id="rId13"/>
              </a:rPr>
              <a:t>Leonine facies</a:t>
            </a:r>
            <a:r>
              <a:rPr lang="en-US" dirty="0"/>
              <a:t> </a:t>
            </a:r>
          </a:p>
          <a:p>
            <a:r>
              <a:rPr lang="en-US" dirty="0">
                <a:hlinkClick r:id="rId14"/>
              </a:rPr>
              <a:t>Cauda equina syndrome</a:t>
            </a:r>
            <a:r>
              <a:rPr lang="en-US" dirty="0"/>
              <a:t>, </a:t>
            </a:r>
            <a:r>
              <a:rPr lang="en-US" dirty="0">
                <a:hlinkClick r:id="rId15"/>
              </a:rPr>
              <a:t>nerve root</a:t>
            </a:r>
            <a:r>
              <a:rPr lang="en-US" dirty="0"/>
              <a:t> compression</a:t>
            </a:r>
          </a:p>
          <a:p>
            <a:endParaRPr lang="en-US" dirty="0"/>
          </a:p>
        </p:txBody>
      </p:sp>
    </p:spTree>
    <p:extLst>
      <p:ext uri="{BB962C8B-B14F-4D97-AF65-F5344CB8AC3E}">
        <p14:creationId xmlns:p14="http://schemas.microsoft.com/office/powerpoint/2010/main" val="244301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eonine facies">
            <a:extLst>
              <a:ext uri="{FF2B5EF4-FFF2-40B4-BE49-F238E27FC236}">
                <a16:creationId xmlns:a16="http://schemas.microsoft.com/office/drawing/2014/main" id="{0C83D570-1025-4E6A-BD2E-AF012E6CF1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358"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339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0A8252-54C4-4ADD-9664-F05D1906201B}"/>
              </a:ext>
            </a:extLst>
          </p:cNvPr>
          <p:cNvPicPr>
            <a:picLocks noChangeAspect="1"/>
          </p:cNvPicPr>
          <p:nvPr/>
        </p:nvPicPr>
        <p:blipFill>
          <a:blip r:embed="rId2"/>
          <a:stretch>
            <a:fillRect/>
          </a:stretch>
        </p:blipFill>
        <p:spPr>
          <a:xfrm>
            <a:off x="360118" y="495300"/>
            <a:ext cx="10487025" cy="5867400"/>
          </a:xfrm>
          <a:prstGeom prst="rect">
            <a:avLst/>
          </a:prstGeom>
        </p:spPr>
      </p:pic>
    </p:spTree>
    <p:extLst>
      <p:ext uri="{BB962C8B-B14F-4D97-AF65-F5344CB8AC3E}">
        <p14:creationId xmlns:p14="http://schemas.microsoft.com/office/powerpoint/2010/main" val="28727738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3137F7-9F6F-45D9-B018-7631F8A5FDEF}"/>
              </a:ext>
            </a:extLst>
          </p:cNvPr>
          <p:cNvPicPr>
            <a:picLocks noChangeAspect="1"/>
          </p:cNvPicPr>
          <p:nvPr/>
        </p:nvPicPr>
        <p:blipFill>
          <a:blip r:embed="rId2"/>
          <a:stretch>
            <a:fillRect/>
          </a:stretch>
        </p:blipFill>
        <p:spPr>
          <a:xfrm>
            <a:off x="2212259" y="0"/>
            <a:ext cx="5676552" cy="6858000"/>
          </a:xfrm>
          <a:prstGeom prst="rect">
            <a:avLst/>
          </a:prstGeom>
        </p:spPr>
      </p:pic>
    </p:spTree>
    <p:extLst>
      <p:ext uri="{BB962C8B-B14F-4D97-AF65-F5344CB8AC3E}">
        <p14:creationId xmlns:p14="http://schemas.microsoft.com/office/powerpoint/2010/main" val="22760385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aget disease of bone fact sheet">
            <a:extLst>
              <a:ext uri="{FF2B5EF4-FFF2-40B4-BE49-F238E27FC236}">
                <a16:creationId xmlns:a16="http://schemas.microsoft.com/office/drawing/2014/main" id="{E0BD7DE3-2BA9-47CE-8B33-8B747558CE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8026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D7DB0-AB62-44E3-AA89-C592CCF1ADD4}"/>
              </a:ext>
            </a:extLst>
          </p:cNvPr>
          <p:cNvSpPr>
            <a:spLocks noGrp="1"/>
          </p:cNvSpPr>
          <p:nvPr>
            <p:ph sz="quarter" idx="1"/>
          </p:nvPr>
        </p:nvSpPr>
        <p:spPr>
          <a:xfrm>
            <a:off x="609600" y="506437"/>
            <a:ext cx="9956800" cy="5967515"/>
          </a:xfrm>
        </p:spPr>
        <p:txBody>
          <a:bodyPr>
            <a:normAutofit lnSpcReduction="10000"/>
          </a:bodyPr>
          <a:lstStyle/>
          <a:p>
            <a:pPr marL="0" indent="0">
              <a:buNone/>
            </a:pPr>
            <a:r>
              <a:rPr lang="en-US" b="1" u="sng" dirty="0"/>
              <a:t> Osteomyelitis</a:t>
            </a:r>
          </a:p>
          <a:p>
            <a:pPr marL="0" indent="0">
              <a:buNone/>
            </a:pPr>
            <a:r>
              <a:rPr lang="en-US" dirty="0"/>
              <a:t>1. Definition: Acute or chronic infection of bone; most commonly caused by a bacterium and less commonly by fungi and viruses</a:t>
            </a:r>
          </a:p>
          <a:p>
            <a:pPr marL="0" indent="0">
              <a:buNone/>
            </a:pPr>
            <a:r>
              <a:rPr lang="en-US" dirty="0"/>
              <a:t>2. Acute osteomyelitis</a:t>
            </a:r>
          </a:p>
          <a:p>
            <a:pPr marL="0" indent="0">
              <a:buNone/>
            </a:pPr>
            <a:r>
              <a:rPr lang="en-US" dirty="0"/>
              <a:t>a. Staphylococcus aureus is the overall MC pathogen causing acute osteomyelitis (70% to 89%) followed by Streptococcus (Streptococcus pyogenes, viridans Streptococcus, Streptococcus pneumoniae).</a:t>
            </a:r>
          </a:p>
          <a:p>
            <a:pPr marL="0" indent="0">
              <a:buNone/>
            </a:pPr>
            <a:r>
              <a:rPr lang="en-US" dirty="0"/>
              <a:t>b. Sources of infection include contiguous, hematogenous, and direct implantation (trauma or surgery).</a:t>
            </a:r>
          </a:p>
          <a:p>
            <a:pPr marL="0" indent="0">
              <a:buNone/>
            </a:pPr>
            <a:r>
              <a:rPr lang="en-US" dirty="0"/>
              <a:t>c. Contiguous source</a:t>
            </a:r>
          </a:p>
          <a:p>
            <a:pPr marL="0" indent="0">
              <a:buNone/>
            </a:pPr>
            <a:r>
              <a:rPr lang="en-US" dirty="0"/>
              <a:t>(1) MCC of osteomyelitis</a:t>
            </a:r>
          </a:p>
          <a:p>
            <a:pPr marL="0" indent="0">
              <a:buNone/>
            </a:pPr>
            <a:r>
              <a:rPr lang="en-US" dirty="0"/>
              <a:t>(2) Refers to extension of infection into bone from adjacent soft tissue (diabetic foot ulcers, decubitus ulcers), injury, or surgery</a:t>
            </a:r>
          </a:p>
          <a:p>
            <a:pPr marL="0" indent="0">
              <a:buNone/>
            </a:pPr>
            <a:r>
              <a:rPr lang="en-US" dirty="0"/>
              <a:t>(3) Most of these infections are polymicrobial, with S. aureus commonly present as well</a:t>
            </a:r>
          </a:p>
        </p:txBody>
      </p:sp>
    </p:spTree>
    <p:extLst>
      <p:ext uri="{BB962C8B-B14F-4D97-AF65-F5344CB8AC3E}">
        <p14:creationId xmlns:p14="http://schemas.microsoft.com/office/powerpoint/2010/main" val="25554584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23C7F4-B858-4F9B-A823-8A0971E5AAB9}"/>
              </a:ext>
            </a:extLst>
          </p:cNvPr>
          <p:cNvSpPr>
            <a:spLocks noGrp="1"/>
          </p:cNvSpPr>
          <p:nvPr>
            <p:ph sz="quarter" idx="1"/>
          </p:nvPr>
        </p:nvSpPr>
        <p:spPr>
          <a:xfrm>
            <a:off x="609600" y="323557"/>
            <a:ext cx="9956800" cy="6534443"/>
          </a:xfrm>
        </p:spPr>
        <p:txBody>
          <a:bodyPr>
            <a:normAutofit fontScale="92500" lnSpcReduction="10000"/>
          </a:bodyPr>
          <a:lstStyle/>
          <a:p>
            <a:pPr marL="0" indent="0">
              <a:buNone/>
            </a:pPr>
            <a:r>
              <a:rPr lang="en-US" dirty="0"/>
              <a:t>d. Hematogenous source (bloodstream infection) is a common cause of osteomyelitis in both children and adults; commonly monomicrobial.</a:t>
            </a:r>
          </a:p>
          <a:p>
            <a:pPr marL="0" indent="0">
              <a:buNone/>
            </a:pPr>
            <a:r>
              <a:rPr lang="en-US" dirty="0"/>
              <a:t>(1) Metaphysis in bone is a common site of infection. Vascular supply is best in the metaphysis (nutrient artery), which favors hematogenous spread of the infection to that area of the bone.</a:t>
            </a:r>
          </a:p>
          <a:p>
            <a:pPr marL="0" indent="0">
              <a:buNone/>
            </a:pPr>
            <a:r>
              <a:rPr lang="en-US" dirty="0"/>
              <a:t>(2) Tibia and fibula are the MC sites for osteomyelitis in children. These are rapidly growing tubular bones that receive a lot of blood, hence the predisposition to osteomyelitis</a:t>
            </a:r>
          </a:p>
          <a:p>
            <a:pPr marL="0" indent="0">
              <a:buNone/>
            </a:pPr>
            <a:r>
              <a:rPr lang="en-US" dirty="0"/>
              <a:t>(3) Calcaneus bone in the foot is a nontubular bone that develops osteomyelitis.</a:t>
            </a:r>
          </a:p>
          <a:p>
            <a:pPr marL="0" indent="0">
              <a:buNone/>
            </a:pPr>
            <a:r>
              <a:rPr lang="en-US" dirty="0"/>
              <a:t>(4) Vertebrae are a common site for osteomyelitis in adults. Pathogens include Mycobacterium spp., S. aureus, gram-negative bacteria (e.g., Pseudomonas aeruginosa, Serratia spp.), and Candida spp.</a:t>
            </a:r>
          </a:p>
          <a:p>
            <a:pPr marL="0" indent="0">
              <a:buNone/>
            </a:pPr>
            <a:r>
              <a:rPr lang="en-US" dirty="0"/>
              <a:t>(5) Infection is most often caused by S. aureus in adults (90% of cases). Other pathogens include S. pyogenes, Klebsiella </a:t>
            </a:r>
            <a:r>
              <a:rPr lang="en-US" dirty="0" err="1"/>
              <a:t>kingae</a:t>
            </a:r>
            <a:r>
              <a:rPr lang="en-US" dirty="0"/>
              <a:t> (children &lt;3 years old; 32% of cases), S. pneumoniae (children &lt;3 years old; 18%), P. aeruginosa (intravenous drug abusers [IVDAs]; second MCC in adults), Serratia spp. (IV drug abusers), </a:t>
            </a:r>
            <a:r>
              <a:rPr lang="en-US" dirty="0" err="1"/>
              <a:t>Eikenella</a:t>
            </a:r>
            <a:r>
              <a:rPr lang="en-US" dirty="0"/>
              <a:t> (IVDAs), Enterobacteriaceae (third MCC in adults), Salmonella </a:t>
            </a:r>
            <a:r>
              <a:rPr lang="en-US" dirty="0" err="1"/>
              <a:t>paratyphi</a:t>
            </a:r>
            <a:r>
              <a:rPr lang="en-US" dirty="0"/>
              <a:t> (sickle cell disease [SCD]), Mycobacteria spp., and fungi.</a:t>
            </a:r>
          </a:p>
        </p:txBody>
      </p:sp>
    </p:spTree>
    <p:extLst>
      <p:ext uri="{BB962C8B-B14F-4D97-AF65-F5344CB8AC3E}">
        <p14:creationId xmlns:p14="http://schemas.microsoft.com/office/powerpoint/2010/main" val="23272408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541040-B750-40FC-93AF-1F08D561209F}"/>
              </a:ext>
            </a:extLst>
          </p:cNvPr>
          <p:cNvPicPr>
            <a:picLocks noChangeAspect="1"/>
          </p:cNvPicPr>
          <p:nvPr/>
        </p:nvPicPr>
        <p:blipFill>
          <a:blip r:embed="rId2"/>
          <a:stretch>
            <a:fillRect/>
          </a:stretch>
        </p:blipFill>
        <p:spPr>
          <a:xfrm>
            <a:off x="562708" y="0"/>
            <a:ext cx="9666527" cy="6858000"/>
          </a:xfrm>
          <a:prstGeom prst="rect">
            <a:avLst/>
          </a:prstGeom>
        </p:spPr>
      </p:pic>
    </p:spTree>
    <p:extLst>
      <p:ext uri="{BB962C8B-B14F-4D97-AF65-F5344CB8AC3E}">
        <p14:creationId xmlns:p14="http://schemas.microsoft.com/office/powerpoint/2010/main" val="24477012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B37D4B-BD7F-4B0B-9618-4F012B703065}"/>
              </a:ext>
            </a:extLst>
          </p:cNvPr>
          <p:cNvSpPr>
            <a:spLocks noGrp="1"/>
          </p:cNvSpPr>
          <p:nvPr>
            <p:ph sz="quarter" idx="1"/>
          </p:nvPr>
        </p:nvSpPr>
        <p:spPr>
          <a:xfrm>
            <a:off x="609600" y="393895"/>
            <a:ext cx="9956800" cy="6080057"/>
          </a:xfrm>
        </p:spPr>
        <p:txBody>
          <a:bodyPr>
            <a:normAutofit fontScale="85000" lnSpcReduction="10000"/>
          </a:bodyPr>
          <a:lstStyle/>
          <a:p>
            <a:pPr marL="0" indent="0">
              <a:buNone/>
            </a:pPr>
            <a:r>
              <a:rPr lang="en-US" dirty="0"/>
              <a:t>(6) Osteomyelitis in SCD </a:t>
            </a:r>
          </a:p>
          <a:p>
            <a:pPr marL="0" indent="0">
              <a:buNone/>
            </a:pPr>
            <a:r>
              <a:rPr lang="en-US" dirty="0"/>
              <a:t>(a) S. </a:t>
            </a:r>
            <a:r>
              <a:rPr lang="en-US" dirty="0" err="1"/>
              <a:t>paratyphi</a:t>
            </a:r>
            <a:r>
              <a:rPr lang="en-US" dirty="0"/>
              <a:t> is the usual causative agent (50%–70% of cases). S. aureus is the next MCC.</a:t>
            </a:r>
          </a:p>
          <a:p>
            <a:pPr marL="0" indent="0">
              <a:buNone/>
            </a:pPr>
            <a:r>
              <a:rPr lang="en-US" dirty="0"/>
              <a:t>(b) Sickling of blood vessels in the spleen results in repeated infarctions, rendering it dysfunctional, small, and fibrotic. Net result is impaired removal of opsonized encapsulated organisms (e.g., Salmonella spp.).</a:t>
            </a:r>
          </a:p>
          <a:p>
            <a:pPr marL="0" indent="0">
              <a:buNone/>
            </a:pPr>
            <a:r>
              <a:rPr lang="en-US" dirty="0"/>
              <a:t>(7) Tuberculous osteomyelitis</a:t>
            </a:r>
          </a:p>
          <a:p>
            <a:pPr marL="0" indent="0">
              <a:buNone/>
            </a:pPr>
            <a:r>
              <a:rPr lang="en-US" dirty="0"/>
              <a:t>(a) Hematogenous spread of tuberculosis from a primary lung focus.</a:t>
            </a:r>
          </a:p>
          <a:p>
            <a:pPr marL="0" indent="0">
              <a:buNone/>
            </a:pPr>
            <a:r>
              <a:rPr lang="en-US" dirty="0"/>
              <a:t>(b) Targets vertebral column (Pott disease)</a:t>
            </a:r>
          </a:p>
          <a:p>
            <a:pPr marL="0" indent="0">
              <a:buNone/>
            </a:pPr>
            <a:r>
              <a:rPr lang="en-US" dirty="0"/>
              <a:t>(8) IVDAs</a:t>
            </a:r>
          </a:p>
          <a:p>
            <a:pPr marL="0" indent="0">
              <a:buNone/>
            </a:pPr>
            <a:r>
              <a:rPr lang="en-US" dirty="0"/>
              <a:t>(a) Bones involved include the vertebrae and sternoclavicular and pelvic bones.</a:t>
            </a:r>
          </a:p>
          <a:p>
            <a:pPr marL="0" indent="0">
              <a:buNone/>
            </a:pPr>
            <a:r>
              <a:rPr lang="en-US" dirty="0"/>
              <a:t>(b) Common organisms include P. aeruginosa and Serratia marcescens. Other pathogens include S. aureus and </a:t>
            </a:r>
            <a:r>
              <a:rPr lang="en-US" dirty="0" err="1"/>
              <a:t>Eikenella</a:t>
            </a:r>
            <a:r>
              <a:rPr lang="en-US" dirty="0"/>
              <a:t> spp.</a:t>
            </a:r>
          </a:p>
          <a:p>
            <a:pPr marL="0" indent="0">
              <a:buNone/>
            </a:pPr>
            <a:r>
              <a:rPr lang="en-US" dirty="0"/>
              <a:t>e. Direct implantation</a:t>
            </a:r>
          </a:p>
          <a:p>
            <a:pPr marL="0" indent="0">
              <a:buNone/>
            </a:pPr>
            <a:r>
              <a:rPr lang="en-US" dirty="0"/>
              <a:t>(1) Direct implantation of P. aeruginosa caused by puncture of a foot through rubber footwear produces a localized osteomyelitis.</a:t>
            </a:r>
          </a:p>
          <a:p>
            <a:pPr marL="0" indent="0">
              <a:buNone/>
            </a:pPr>
            <a:r>
              <a:rPr lang="en-US" dirty="0"/>
              <a:t>(2) Prosthetic joints: microorganisms typically grow in biofilm, which protects bacteria from antimicrobial treatment and the host immune response.</a:t>
            </a:r>
          </a:p>
        </p:txBody>
      </p:sp>
    </p:spTree>
    <p:extLst>
      <p:ext uri="{BB962C8B-B14F-4D97-AF65-F5344CB8AC3E}">
        <p14:creationId xmlns:p14="http://schemas.microsoft.com/office/powerpoint/2010/main" val="41029221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034D8F-79E4-4EC0-81B4-6B2F08B54D82}"/>
              </a:ext>
            </a:extLst>
          </p:cNvPr>
          <p:cNvSpPr>
            <a:spLocks noGrp="1"/>
          </p:cNvSpPr>
          <p:nvPr>
            <p:ph sz="quarter" idx="1"/>
          </p:nvPr>
        </p:nvSpPr>
        <p:spPr>
          <a:xfrm>
            <a:off x="609600" y="492369"/>
            <a:ext cx="9956800" cy="5981583"/>
          </a:xfrm>
        </p:spPr>
        <p:txBody>
          <a:bodyPr>
            <a:normAutofit lnSpcReduction="10000"/>
          </a:bodyPr>
          <a:lstStyle/>
          <a:p>
            <a:pPr marL="0" indent="0">
              <a:buNone/>
            </a:pPr>
            <a:r>
              <a:rPr lang="en-US" dirty="0"/>
              <a:t>3. Chronic osteomyelitis; epidemiology</a:t>
            </a:r>
          </a:p>
          <a:p>
            <a:pPr marL="0" indent="0">
              <a:buNone/>
            </a:pPr>
            <a:r>
              <a:rPr lang="en-US" dirty="0"/>
              <a:t>a. Treatment of refractory acute osteomyelitis is the most frequent cause.</a:t>
            </a:r>
          </a:p>
          <a:p>
            <a:pPr marL="0" indent="0">
              <a:buNone/>
            </a:pPr>
            <a:r>
              <a:rPr lang="en-US" dirty="0"/>
              <a:t>b. Approximately 10% to 30% of acute osteomyelitis progresses into chronic osteomyelitis.</a:t>
            </a:r>
          </a:p>
          <a:p>
            <a:pPr marL="0" indent="0">
              <a:buNone/>
            </a:pPr>
            <a:r>
              <a:rPr lang="en-US" dirty="0"/>
              <a:t>c. In elective trauma surgery, chronic osteomyelitis occurs in 1% to 5% after closed fractures and, depending on severity, 3% to 50% after open fractures.</a:t>
            </a:r>
          </a:p>
          <a:p>
            <a:pPr marL="0" indent="0">
              <a:buNone/>
            </a:pPr>
            <a:r>
              <a:rPr lang="en-US" dirty="0"/>
              <a:t>d. Neutrophils enzymatically destroy the bone in chronic osteomyelitis.</a:t>
            </a:r>
          </a:p>
          <a:p>
            <a:pPr marL="0" indent="0">
              <a:buNone/>
            </a:pPr>
            <a:r>
              <a:rPr lang="en-US" dirty="0"/>
              <a:t>(1) Devitalized bone is called </a:t>
            </a:r>
            <a:r>
              <a:rPr lang="en-US" dirty="0" err="1"/>
              <a:t>sequestra</a:t>
            </a:r>
            <a:r>
              <a:rPr lang="en-US" dirty="0"/>
              <a:t>.</a:t>
            </a:r>
          </a:p>
          <a:p>
            <a:pPr marL="0" indent="0">
              <a:buNone/>
            </a:pPr>
            <a:r>
              <a:rPr lang="en-US" dirty="0"/>
              <a:t>(2) Reactive bone formation occurs in the periosteum (called involucrum).</a:t>
            </a:r>
          </a:p>
          <a:p>
            <a:pPr marL="0" indent="0">
              <a:buNone/>
            </a:pPr>
            <a:r>
              <a:rPr lang="en-US" dirty="0"/>
              <a:t>e. Draining sinus tracts to the skin surface often occur; increased risk of squamous cell carcinoma (SCC) developing at the orifice of the sinus tracts.</a:t>
            </a:r>
          </a:p>
        </p:txBody>
      </p:sp>
    </p:spTree>
    <p:extLst>
      <p:ext uri="{BB962C8B-B14F-4D97-AF65-F5344CB8AC3E}">
        <p14:creationId xmlns:p14="http://schemas.microsoft.com/office/powerpoint/2010/main" val="39901303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2B9010-2514-4DFC-B176-D2D1E2EA608F}"/>
              </a:ext>
            </a:extLst>
          </p:cNvPr>
          <p:cNvSpPr>
            <a:spLocks noGrp="1"/>
          </p:cNvSpPr>
          <p:nvPr>
            <p:ph sz="quarter" idx="1"/>
          </p:nvPr>
        </p:nvSpPr>
        <p:spPr>
          <a:xfrm>
            <a:off x="609600" y="759655"/>
            <a:ext cx="9956800" cy="5714297"/>
          </a:xfrm>
        </p:spPr>
        <p:txBody>
          <a:bodyPr>
            <a:normAutofit/>
          </a:bodyPr>
          <a:lstStyle/>
          <a:p>
            <a:pPr marL="0" indent="0">
              <a:buNone/>
            </a:pPr>
            <a:r>
              <a:rPr lang="en-US" dirty="0"/>
              <a:t>4. Clinical findings of osteomyelitis include abrupt fever, bone pain (usually back in 86% of cases), and swelling. If chronic, a draining sinus tract(s) may also be present.</a:t>
            </a:r>
          </a:p>
          <a:p>
            <a:pPr marL="0" indent="0">
              <a:buNone/>
            </a:pPr>
            <a:r>
              <a:rPr lang="en-US" dirty="0"/>
              <a:t>5. Diagnosis</a:t>
            </a:r>
          </a:p>
          <a:p>
            <a:pPr marL="0" indent="0">
              <a:buNone/>
            </a:pPr>
            <a:r>
              <a:rPr lang="en-US" dirty="0"/>
              <a:t>a. Increased erythrocyte sedimentation rate (ESR; ~90% of cases) and C-reactive protein.</a:t>
            </a:r>
          </a:p>
          <a:p>
            <a:pPr marL="0" indent="0">
              <a:buNone/>
            </a:pPr>
            <a:r>
              <a:rPr lang="en-US" dirty="0"/>
              <a:t>b. Peripheral white blood cell (WBC) count is increased in 20% of cases.</a:t>
            </a:r>
          </a:p>
          <a:p>
            <a:pPr marL="0" indent="0">
              <a:buNone/>
            </a:pPr>
            <a:r>
              <a:rPr lang="en-US" dirty="0"/>
              <a:t>c. Bone aspiration and blood for culture: Together, they are diagnostic in 50% to 80% of cases.</a:t>
            </a:r>
          </a:p>
          <a:p>
            <a:pPr marL="0" indent="0">
              <a:buNone/>
            </a:pPr>
            <a:r>
              <a:rPr lang="en-US" dirty="0"/>
              <a:t>d. Imaging studies: plain radiography, magnetic resonance imaging  is the most accurate (test of choice for vertebral osteomyelitis).</a:t>
            </a:r>
          </a:p>
        </p:txBody>
      </p:sp>
    </p:spTree>
    <p:extLst>
      <p:ext uri="{BB962C8B-B14F-4D97-AF65-F5344CB8AC3E}">
        <p14:creationId xmlns:p14="http://schemas.microsoft.com/office/powerpoint/2010/main" val="8795398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6DABD9-1057-45DF-A08E-6CEEAEA42BBE}"/>
              </a:ext>
            </a:extLst>
          </p:cNvPr>
          <p:cNvPicPr>
            <a:picLocks noChangeAspect="1"/>
          </p:cNvPicPr>
          <p:nvPr/>
        </p:nvPicPr>
        <p:blipFill>
          <a:blip r:embed="rId2"/>
          <a:stretch>
            <a:fillRect/>
          </a:stretch>
        </p:blipFill>
        <p:spPr>
          <a:xfrm>
            <a:off x="351693" y="460717"/>
            <a:ext cx="10500140" cy="5936566"/>
          </a:xfrm>
          <a:prstGeom prst="rect">
            <a:avLst/>
          </a:prstGeom>
        </p:spPr>
      </p:pic>
    </p:spTree>
    <p:extLst>
      <p:ext uri="{BB962C8B-B14F-4D97-AF65-F5344CB8AC3E}">
        <p14:creationId xmlns:p14="http://schemas.microsoft.com/office/powerpoint/2010/main" val="11245421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05B696-AF25-453F-BB46-703D0288E020}"/>
              </a:ext>
            </a:extLst>
          </p:cNvPr>
          <p:cNvSpPr>
            <a:spLocks noGrp="1"/>
          </p:cNvSpPr>
          <p:nvPr>
            <p:ph sz="quarter" idx="1"/>
          </p:nvPr>
        </p:nvSpPr>
        <p:spPr>
          <a:xfrm>
            <a:off x="516835" y="268886"/>
            <a:ext cx="9956800" cy="6108192"/>
          </a:xfrm>
        </p:spPr>
        <p:txBody>
          <a:bodyPr>
            <a:normAutofit/>
          </a:bodyPr>
          <a:lstStyle/>
          <a:p>
            <a:pPr marL="0" indent="0">
              <a:buNone/>
            </a:pPr>
            <a:r>
              <a:rPr lang="en-US" u="sng" dirty="0"/>
              <a:t> Avascular necrosis (AVN)</a:t>
            </a:r>
          </a:p>
          <a:p>
            <a:pPr marL="0" indent="0">
              <a:buNone/>
            </a:pPr>
            <a:r>
              <a:rPr lang="en-US" dirty="0"/>
              <a:t>1. Definition: Cellular death of bone components caused by interruption of the blood supply</a:t>
            </a:r>
          </a:p>
          <a:p>
            <a:r>
              <a:rPr lang="en-US" dirty="0"/>
              <a:t>Osteonecrosis refers to infarction (ischemic necrosis) of bone and marrow cells. A diverse set of conditions predisposes to bone ischemia, including vascular injury (e.g., trauma, vasculitis), drugs (e.g., corticosteroids), systemic disease (sickle cell crisis), and radiation. In about 25% of cases, the cause is unknown. The three suspected mechanisms causing osteonecrosis are mechanical disruption of vessels, thrombotic occlusion, and extravascular compression. Osteonecrosis has a wide age range but peaks in the 30s to 50s and accounts for about 10% of hip replacements in the United States</a:t>
            </a:r>
          </a:p>
        </p:txBody>
      </p:sp>
    </p:spTree>
    <p:extLst>
      <p:ext uri="{BB962C8B-B14F-4D97-AF65-F5344CB8AC3E}">
        <p14:creationId xmlns:p14="http://schemas.microsoft.com/office/powerpoint/2010/main" val="31778420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4EC86F-14F8-498A-9707-8BCB243BC082}"/>
              </a:ext>
            </a:extLst>
          </p:cNvPr>
          <p:cNvSpPr>
            <a:spLocks noGrp="1"/>
          </p:cNvSpPr>
          <p:nvPr>
            <p:ph sz="quarter" idx="1"/>
          </p:nvPr>
        </p:nvSpPr>
        <p:spPr/>
        <p:txBody>
          <a:bodyPr/>
          <a:lstStyle/>
          <a:p>
            <a:r>
              <a:rPr lang="en-US" dirty="0"/>
              <a:t>Clinical Course </a:t>
            </a:r>
          </a:p>
          <a:p>
            <a:pPr marL="0" indent="0">
              <a:buNone/>
            </a:pPr>
            <a:r>
              <a:rPr lang="en-US" dirty="0"/>
              <a:t>The symptoms depend on the location and extent of infarct. Typically, subchondral infarcts cause pain that is initially associated only with activity but then becomes constant. Subchondral infarcts often collapse and may lead to severe, secondary osteoarthritis. Treatment ranges from conservative measures (limited weight bearing, immobilization) to surgery.</a:t>
            </a:r>
          </a:p>
        </p:txBody>
      </p:sp>
    </p:spTree>
    <p:extLst>
      <p:ext uri="{BB962C8B-B14F-4D97-AF65-F5344CB8AC3E}">
        <p14:creationId xmlns:p14="http://schemas.microsoft.com/office/powerpoint/2010/main" val="3347185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35DF70-74C1-42B7-83D4-AC60A01A159D}"/>
              </a:ext>
            </a:extLst>
          </p:cNvPr>
          <p:cNvSpPr>
            <a:spLocks noGrp="1"/>
          </p:cNvSpPr>
          <p:nvPr>
            <p:ph sz="quarter" idx="1"/>
          </p:nvPr>
        </p:nvSpPr>
        <p:spPr>
          <a:xfrm>
            <a:off x="609600" y="647114"/>
            <a:ext cx="9956800" cy="5826838"/>
          </a:xfrm>
        </p:spPr>
        <p:txBody>
          <a:bodyPr/>
          <a:lstStyle/>
          <a:p>
            <a:pPr marL="0" indent="0">
              <a:buNone/>
            </a:pPr>
            <a:r>
              <a:rPr lang="en-US" b="1" u="sng" dirty="0"/>
              <a:t>K. Neoplastic disorders of bone</a:t>
            </a:r>
            <a:r>
              <a:rPr lang="en-US" dirty="0"/>
              <a:t>; epidemiology</a:t>
            </a:r>
          </a:p>
          <a:p>
            <a:pPr marL="457200" indent="-457200">
              <a:buAutoNum type="arabicPeriod"/>
            </a:pPr>
            <a:r>
              <a:rPr lang="en-US" dirty="0"/>
              <a:t>Metastasis is the MC malignancy of bone</a:t>
            </a:r>
          </a:p>
          <a:p>
            <a:pPr marL="457200" indent="-457200">
              <a:buAutoNum type="arabicPeriod"/>
            </a:pPr>
            <a:r>
              <a:rPr lang="en-US" dirty="0"/>
              <a:t>Breast cancer is the MC primary tumor that metastasizes to bone.</a:t>
            </a:r>
          </a:p>
          <a:p>
            <a:pPr marL="0" indent="0">
              <a:buNone/>
            </a:pPr>
            <a:r>
              <a:rPr lang="en-US" dirty="0"/>
              <a:t>2. Primary malignant tumors of bone, in descending order of frequency</a:t>
            </a:r>
          </a:p>
          <a:p>
            <a:pPr marL="0" indent="0">
              <a:buNone/>
            </a:pPr>
            <a:r>
              <a:rPr lang="en-US" dirty="0"/>
              <a:t>-Multiple myeloma, osteosarcoma, chondrosarcoma, and Ewing sarcoma</a:t>
            </a:r>
          </a:p>
        </p:txBody>
      </p:sp>
    </p:spTree>
    <p:extLst>
      <p:ext uri="{BB962C8B-B14F-4D97-AF65-F5344CB8AC3E}">
        <p14:creationId xmlns:p14="http://schemas.microsoft.com/office/powerpoint/2010/main" val="37215939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B31B-CE63-437B-94E0-61FFF00C418A}"/>
              </a:ext>
            </a:extLst>
          </p:cNvPr>
          <p:cNvSpPr>
            <a:spLocks noGrp="1"/>
          </p:cNvSpPr>
          <p:nvPr>
            <p:ph type="title"/>
          </p:nvPr>
        </p:nvSpPr>
        <p:spPr/>
        <p:txBody>
          <a:bodyPr/>
          <a:lstStyle/>
          <a:p>
            <a:endParaRPr lang="en-US"/>
          </a:p>
        </p:txBody>
      </p:sp>
      <p:pic>
        <p:nvPicPr>
          <p:cNvPr id="10" name="Content Placeholder 9">
            <a:extLst>
              <a:ext uri="{FF2B5EF4-FFF2-40B4-BE49-F238E27FC236}">
                <a16:creationId xmlns:a16="http://schemas.microsoft.com/office/drawing/2014/main" id="{F84E7712-F199-44F2-8FEE-12BDFA1792BC}"/>
              </a:ext>
            </a:extLst>
          </p:cNvPr>
          <p:cNvPicPr>
            <a:picLocks noGrp="1" noChangeAspect="1"/>
          </p:cNvPicPr>
          <p:nvPr>
            <p:ph sz="quarter" idx="1"/>
          </p:nvPr>
        </p:nvPicPr>
        <p:blipFill>
          <a:blip r:embed="rId2"/>
          <a:stretch>
            <a:fillRect/>
          </a:stretch>
        </p:blipFill>
        <p:spPr>
          <a:xfrm>
            <a:off x="0" y="1"/>
            <a:ext cx="12191999" cy="6858000"/>
          </a:xfrm>
          <a:prstGeom prst="rect">
            <a:avLst/>
          </a:prstGeom>
        </p:spPr>
      </p:pic>
    </p:spTree>
    <p:extLst>
      <p:ext uri="{BB962C8B-B14F-4D97-AF65-F5344CB8AC3E}">
        <p14:creationId xmlns:p14="http://schemas.microsoft.com/office/powerpoint/2010/main" val="38295343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B3E5F-C4A5-412D-B168-1F14EC760FB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72DD713-43B2-4D6D-8683-6033A4D84ACD}"/>
              </a:ext>
            </a:extLst>
          </p:cNvPr>
          <p:cNvPicPr>
            <a:picLocks noGrp="1" noChangeAspect="1"/>
          </p:cNvPicPr>
          <p:nvPr>
            <p:ph sz="quarter"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2700941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3ED5E-DBBD-4FCC-94A5-4E4109CCF1B3}"/>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FBB3EB11-B2C6-482E-8E71-7C7938054D2B}"/>
              </a:ext>
            </a:extLst>
          </p:cNvPr>
          <p:cNvPicPr>
            <a:picLocks noGrp="1" noChangeAspect="1"/>
          </p:cNvPicPr>
          <p:nvPr>
            <p:ph sz="quarter" idx="1"/>
          </p:nvPr>
        </p:nvPicPr>
        <p:blipFill>
          <a:blip r:embed="rId2"/>
          <a:stretch>
            <a:fillRect/>
          </a:stretch>
        </p:blipFill>
        <p:spPr>
          <a:xfrm>
            <a:off x="0" y="0"/>
            <a:ext cx="12192000" cy="5605975"/>
          </a:xfrm>
          <a:prstGeom prst="rect">
            <a:avLst/>
          </a:prstGeom>
        </p:spPr>
      </p:pic>
    </p:spTree>
    <p:extLst>
      <p:ext uri="{BB962C8B-B14F-4D97-AF65-F5344CB8AC3E}">
        <p14:creationId xmlns:p14="http://schemas.microsoft.com/office/powerpoint/2010/main" val="24523943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81DBC6-3C39-4A99-841D-21BB7977B050}"/>
              </a:ext>
            </a:extLst>
          </p:cNvPr>
          <p:cNvPicPr>
            <a:picLocks noChangeAspect="1"/>
          </p:cNvPicPr>
          <p:nvPr/>
        </p:nvPicPr>
        <p:blipFill>
          <a:blip r:embed="rId2"/>
          <a:stretch>
            <a:fillRect/>
          </a:stretch>
        </p:blipFill>
        <p:spPr>
          <a:xfrm>
            <a:off x="2496938" y="0"/>
            <a:ext cx="7198123" cy="6858000"/>
          </a:xfrm>
          <a:prstGeom prst="rect">
            <a:avLst/>
          </a:prstGeom>
        </p:spPr>
      </p:pic>
    </p:spTree>
    <p:extLst>
      <p:ext uri="{BB962C8B-B14F-4D97-AF65-F5344CB8AC3E}">
        <p14:creationId xmlns:p14="http://schemas.microsoft.com/office/powerpoint/2010/main" val="27437639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usculoskeletal X-ray - General principles - Bone anatomy">
            <a:extLst>
              <a:ext uri="{FF2B5EF4-FFF2-40B4-BE49-F238E27FC236}">
                <a16:creationId xmlns:a16="http://schemas.microsoft.com/office/drawing/2014/main" id="{3A652013-F462-4FFE-9B0B-2F2FB4E9E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644" y="447675"/>
            <a:ext cx="9494354"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7681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F3195-9878-4E3C-8523-AB570778B1C6}"/>
              </a:ext>
            </a:extLst>
          </p:cNvPr>
          <p:cNvSpPr>
            <a:spLocks noGrp="1"/>
          </p:cNvSpPr>
          <p:nvPr>
            <p:ph type="title"/>
          </p:nvPr>
        </p:nvSpPr>
        <p:spPr/>
        <p:txBody>
          <a:bodyPr/>
          <a:lstStyle/>
          <a:p>
            <a:r>
              <a:rPr lang="en-US" dirty="0"/>
              <a:t>II. Joint Disorders</a:t>
            </a:r>
          </a:p>
        </p:txBody>
      </p:sp>
      <p:sp>
        <p:nvSpPr>
          <p:cNvPr id="3" name="Content Placeholder 2">
            <a:extLst>
              <a:ext uri="{FF2B5EF4-FFF2-40B4-BE49-F238E27FC236}">
                <a16:creationId xmlns:a16="http://schemas.microsoft.com/office/drawing/2014/main" id="{8DBAB8D2-F2A0-46D2-B820-5D438C3B82DC}"/>
              </a:ext>
            </a:extLst>
          </p:cNvPr>
          <p:cNvSpPr>
            <a:spLocks noGrp="1"/>
          </p:cNvSpPr>
          <p:nvPr>
            <p:ph sz="quarter" idx="1"/>
          </p:nvPr>
        </p:nvSpPr>
        <p:spPr>
          <a:xfrm>
            <a:off x="609600" y="1417637"/>
            <a:ext cx="9956800" cy="5306719"/>
          </a:xfrm>
        </p:spPr>
        <p:txBody>
          <a:bodyPr>
            <a:normAutofit fontScale="92500" lnSpcReduction="10000"/>
          </a:bodyPr>
          <a:lstStyle/>
          <a:p>
            <a:pPr marL="0" indent="0">
              <a:buNone/>
            </a:pPr>
            <a:r>
              <a:rPr lang="en-US" dirty="0"/>
              <a:t>A. Classification of joint disorders</a:t>
            </a:r>
          </a:p>
          <a:p>
            <a:pPr marL="0" indent="0">
              <a:buNone/>
            </a:pPr>
            <a:r>
              <a:rPr lang="en-US" dirty="0"/>
              <a:t>1. Group I</a:t>
            </a:r>
          </a:p>
          <a:p>
            <a:pPr marL="0" indent="0">
              <a:buNone/>
            </a:pPr>
            <a:r>
              <a:rPr lang="en-US" dirty="0"/>
              <a:t>a. Noninflammatory joint disease</a:t>
            </a:r>
          </a:p>
          <a:p>
            <a:pPr marL="0" indent="0">
              <a:buNone/>
            </a:pPr>
            <a:r>
              <a:rPr lang="en-US" dirty="0"/>
              <a:t>b. Examples: OA, neuropathic joint</a:t>
            </a:r>
          </a:p>
          <a:p>
            <a:pPr marL="0" indent="0">
              <a:buNone/>
            </a:pPr>
            <a:r>
              <a:rPr lang="en-US" dirty="0"/>
              <a:t>2. Group II</a:t>
            </a:r>
          </a:p>
          <a:p>
            <a:pPr marL="0" indent="0">
              <a:buNone/>
            </a:pPr>
            <a:r>
              <a:rPr lang="en-US" dirty="0"/>
              <a:t>a. Inflammatory joint disease</a:t>
            </a:r>
          </a:p>
          <a:p>
            <a:pPr marL="0" indent="0">
              <a:buNone/>
            </a:pPr>
            <a:r>
              <a:rPr lang="en-US" dirty="0"/>
              <a:t>b. Examples: rheumatoid arthritis (RA), gout</a:t>
            </a:r>
          </a:p>
          <a:p>
            <a:pPr marL="0" indent="0">
              <a:buNone/>
            </a:pPr>
            <a:r>
              <a:rPr lang="en-US" dirty="0"/>
              <a:t>3. Group III</a:t>
            </a:r>
          </a:p>
          <a:p>
            <a:pPr marL="0" indent="0">
              <a:buNone/>
            </a:pPr>
            <a:r>
              <a:rPr lang="en-US" dirty="0"/>
              <a:t>a. Septic joint disease</a:t>
            </a:r>
          </a:p>
          <a:p>
            <a:pPr marL="0" indent="0">
              <a:buNone/>
            </a:pPr>
            <a:r>
              <a:rPr lang="en-US" dirty="0"/>
              <a:t>b. Examples: Lyme disease (LD), disseminated </a:t>
            </a:r>
            <a:r>
              <a:rPr lang="en-US" dirty="0" err="1"/>
              <a:t>gonococcemia</a:t>
            </a:r>
            <a:r>
              <a:rPr lang="en-US" dirty="0"/>
              <a:t> (GC)</a:t>
            </a:r>
          </a:p>
          <a:p>
            <a:pPr marL="0" indent="0">
              <a:buNone/>
            </a:pPr>
            <a:r>
              <a:rPr lang="en-US" dirty="0"/>
              <a:t>4. Group IV</a:t>
            </a:r>
          </a:p>
          <a:p>
            <a:pPr marL="0" indent="0">
              <a:buNone/>
            </a:pPr>
            <a:r>
              <a:rPr lang="en-US" dirty="0"/>
              <a:t>a. Hemorrhagic joint disease</a:t>
            </a:r>
          </a:p>
          <a:p>
            <a:pPr marL="0" indent="0">
              <a:buNone/>
            </a:pPr>
            <a:r>
              <a:rPr lang="en-US" dirty="0"/>
              <a:t>b. Examples: trauma, hemophilia A and B</a:t>
            </a:r>
          </a:p>
          <a:p>
            <a:pPr marL="0" indent="0">
              <a:buNone/>
            </a:pPr>
            <a:endParaRPr lang="en-US" dirty="0"/>
          </a:p>
        </p:txBody>
      </p:sp>
    </p:spTree>
    <p:extLst>
      <p:ext uri="{BB962C8B-B14F-4D97-AF65-F5344CB8AC3E}">
        <p14:creationId xmlns:p14="http://schemas.microsoft.com/office/powerpoint/2010/main" val="25367504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63F673-4350-4EF9-B98B-E63BD838B96A}"/>
              </a:ext>
            </a:extLst>
          </p:cNvPr>
          <p:cNvSpPr>
            <a:spLocks noGrp="1"/>
          </p:cNvSpPr>
          <p:nvPr>
            <p:ph sz="quarter" idx="1"/>
          </p:nvPr>
        </p:nvSpPr>
        <p:spPr>
          <a:xfrm>
            <a:off x="609600" y="333829"/>
            <a:ext cx="9956800" cy="6140123"/>
          </a:xfrm>
        </p:spPr>
        <p:txBody>
          <a:bodyPr>
            <a:normAutofit/>
          </a:bodyPr>
          <a:lstStyle/>
          <a:p>
            <a:pPr marL="0" indent="0">
              <a:buNone/>
            </a:pPr>
            <a:r>
              <a:rPr lang="en-US" dirty="0"/>
              <a:t>B. Signs and symptoms of joint disease</a:t>
            </a:r>
          </a:p>
          <a:p>
            <a:pPr marL="0" indent="0">
              <a:buNone/>
            </a:pPr>
            <a:r>
              <a:rPr lang="en-US" dirty="0"/>
              <a:t>1. Arthralgia is a general term for joint pain.</a:t>
            </a:r>
          </a:p>
          <a:p>
            <a:pPr marL="0" indent="0">
              <a:buNone/>
            </a:pPr>
            <a:r>
              <a:rPr lang="en-US" dirty="0"/>
              <a:t>2. Arthritis connotes inflammation of the joint associated with pain, swelling, tenderness, and warmth.</a:t>
            </a:r>
          </a:p>
          <a:p>
            <a:pPr marL="0" indent="0">
              <a:buNone/>
            </a:pPr>
            <a:r>
              <a:rPr lang="en-US" dirty="0"/>
              <a:t>3. Morning stiffness</a:t>
            </a:r>
          </a:p>
          <a:p>
            <a:pPr marL="0" indent="0">
              <a:buNone/>
            </a:pPr>
            <a:r>
              <a:rPr lang="en-US" dirty="0"/>
              <a:t>a. Definition: Pain or stiffness in the joints that lasts &gt;30 minutes</a:t>
            </a:r>
          </a:p>
          <a:p>
            <a:pPr marL="0" indent="0">
              <a:buNone/>
            </a:pPr>
            <a:r>
              <a:rPr lang="en-US" dirty="0"/>
              <a:t>b. Examples: RA, systemic lupus erythematosus (SLE), polymyalgia rheumatica</a:t>
            </a:r>
          </a:p>
          <a:p>
            <a:pPr marL="0" indent="0">
              <a:buNone/>
            </a:pPr>
            <a:r>
              <a:rPr lang="en-US" dirty="0"/>
              <a:t>4. Abnormal joint mobility</a:t>
            </a:r>
          </a:p>
          <a:p>
            <a:pPr marL="0" indent="0">
              <a:buNone/>
            </a:pPr>
            <a:r>
              <a:rPr lang="en-US" dirty="0"/>
              <a:t>a. Caused by damage to ligaments and the joint capsule</a:t>
            </a:r>
          </a:p>
          <a:p>
            <a:pPr marL="0" indent="0">
              <a:buNone/>
            </a:pPr>
            <a:r>
              <a:rPr lang="en-US" dirty="0"/>
              <a:t>b. Example: a tear of the anterior cruciate ligament (ACL) in the joint</a:t>
            </a:r>
          </a:p>
        </p:txBody>
      </p:sp>
    </p:spTree>
    <p:extLst>
      <p:ext uri="{BB962C8B-B14F-4D97-AF65-F5344CB8AC3E}">
        <p14:creationId xmlns:p14="http://schemas.microsoft.com/office/powerpoint/2010/main" val="40808898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5FE1C1-BE9A-4E5C-BEB5-C01D03971534}"/>
              </a:ext>
            </a:extLst>
          </p:cNvPr>
          <p:cNvSpPr>
            <a:spLocks noGrp="1"/>
          </p:cNvSpPr>
          <p:nvPr>
            <p:ph sz="quarter" idx="1"/>
          </p:nvPr>
        </p:nvSpPr>
        <p:spPr>
          <a:xfrm>
            <a:off x="609600" y="812800"/>
            <a:ext cx="9956800" cy="5661152"/>
          </a:xfrm>
        </p:spPr>
        <p:txBody>
          <a:bodyPr/>
          <a:lstStyle/>
          <a:p>
            <a:pPr marL="0" indent="0">
              <a:buNone/>
            </a:pPr>
            <a:r>
              <a:rPr lang="en-US" dirty="0"/>
              <a:t>5. Swelling of the joint (effusion)</a:t>
            </a:r>
          </a:p>
          <a:p>
            <a:pPr marL="0" indent="0">
              <a:buNone/>
            </a:pPr>
            <a:r>
              <a:rPr lang="en-US" dirty="0"/>
              <a:t>• Caused by increased joint fluid. Examples: exudate (protein- and neutrophil-rich fluid),blood</a:t>
            </a:r>
          </a:p>
          <a:p>
            <a:pPr marL="0" indent="0">
              <a:buNone/>
            </a:pPr>
            <a:r>
              <a:rPr lang="en-US" dirty="0"/>
              <a:t>6. Redness (</a:t>
            </a:r>
            <a:r>
              <a:rPr lang="en-US" dirty="0" err="1"/>
              <a:t>rubor</a:t>
            </a:r>
            <a:r>
              <a:rPr lang="en-US" dirty="0"/>
              <a:t>) and warmth (</a:t>
            </a:r>
            <a:r>
              <a:rPr lang="en-US" dirty="0" err="1"/>
              <a:t>calor</a:t>
            </a:r>
            <a:r>
              <a:rPr lang="en-US" dirty="0"/>
              <a:t>; “hot joint”) of the joint</a:t>
            </a:r>
          </a:p>
          <a:p>
            <a:pPr marL="0" indent="0">
              <a:buNone/>
            </a:pPr>
            <a:r>
              <a:rPr lang="en-US" dirty="0"/>
              <a:t>• Signs of acute inflammation. Examples: septic arthritis, RA</a:t>
            </a:r>
          </a:p>
          <a:p>
            <a:pPr marL="0" indent="0">
              <a:buNone/>
            </a:pPr>
            <a:r>
              <a:rPr lang="en-US" dirty="0"/>
              <a:t>7. Joint crepitus with motion; refers to a crackling feeling when moving a joint.</a:t>
            </a:r>
          </a:p>
        </p:txBody>
      </p:sp>
    </p:spTree>
    <p:extLst>
      <p:ext uri="{BB962C8B-B14F-4D97-AF65-F5344CB8AC3E}">
        <p14:creationId xmlns:p14="http://schemas.microsoft.com/office/powerpoint/2010/main" val="21042037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3A538-E514-40D0-9FA7-2CAB226229E9}"/>
              </a:ext>
            </a:extLst>
          </p:cNvPr>
          <p:cNvSpPr>
            <a:spLocks noGrp="1"/>
          </p:cNvSpPr>
          <p:nvPr>
            <p:ph type="title"/>
          </p:nvPr>
        </p:nvSpPr>
        <p:spPr/>
        <p:txBody>
          <a:bodyPr/>
          <a:lstStyle/>
          <a:p>
            <a:r>
              <a:rPr lang="en-US" dirty="0"/>
              <a:t>Osteoarthritis (OA)</a:t>
            </a:r>
          </a:p>
        </p:txBody>
      </p:sp>
      <p:sp>
        <p:nvSpPr>
          <p:cNvPr id="3" name="Content Placeholder 2">
            <a:extLst>
              <a:ext uri="{FF2B5EF4-FFF2-40B4-BE49-F238E27FC236}">
                <a16:creationId xmlns:a16="http://schemas.microsoft.com/office/drawing/2014/main" id="{A25C1EBA-4337-4FD6-BC34-83C81C672F8B}"/>
              </a:ext>
            </a:extLst>
          </p:cNvPr>
          <p:cNvSpPr>
            <a:spLocks noGrp="1"/>
          </p:cNvSpPr>
          <p:nvPr>
            <p:ph sz="quarter" idx="1"/>
          </p:nvPr>
        </p:nvSpPr>
        <p:spPr/>
        <p:txBody>
          <a:bodyPr>
            <a:normAutofit/>
          </a:bodyPr>
          <a:lstStyle/>
          <a:p>
            <a:pPr marL="0" indent="0">
              <a:buNone/>
            </a:pPr>
            <a:r>
              <a:rPr lang="en-US" dirty="0"/>
              <a:t>1. Definition: Progressive degeneration of articular cartilage that mainly targets weight-bearing joints or joints that are used very frequently (e.g., joints in the hands and feet)</a:t>
            </a:r>
          </a:p>
          <a:p>
            <a:pPr marL="0" indent="0">
              <a:buNone/>
            </a:pPr>
            <a:r>
              <a:rPr lang="en-US" dirty="0"/>
              <a:t>2. Epidemiology</a:t>
            </a:r>
          </a:p>
          <a:p>
            <a:r>
              <a:rPr lang="en-US" dirty="0"/>
              <a:t>Noninflammatory joint disease; no sex predilection</a:t>
            </a:r>
          </a:p>
          <a:p>
            <a:r>
              <a:rPr lang="en-US" b="1" dirty="0">
                <a:hlinkClick r:id="rId2"/>
              </a:rPr>
              <a:t>Incidence</a:t>
            </a:r>
            <a:r>
              <a:rPr lang="en-US" dirty="0"/>
              <a:t>: increases with age (Approx. 80% of the population have radiographic evidence of OA by age 65.)</a:t>
            </a:r>
          </a:p>
          <a:p>
            <a:r>
              <a:rPr lang="en-US" b="1" dirty="0"/>
              <a:t>Sex</a:t>
            </a:r>
            <a:r>
              <a:rPr lang="en-US" dirty="0"/>
              <a:t>: ♀ &gt; ♂, especially in patients older than 50 years (</a:t>
            </a:r>
            <a:r>
              <a:rPr lang="en-US" dirty="0">
                <a:hlinkClick r:id="rId3"/>
              </a:rPr>
              <a:t>Relative risk</a:t>
            </a:r>
            <a:r>
              <a:rPr lang="en-US" dirty="0"/>
              <a:t> of OA in hands and </a:t>
            </a:r>
            <a:r>
              <a:rPr lang="en-US" dirty="0">
                <a:hlinkClick r:id="rId4"/>
              </a:rPr>
              <a:t>knees</a:t>
            </a:r>
            <a:r>
              <a:rPr lang="en-US" dirty="0"/>
              <a:t> is higher for females. </a:t>
            </a:r>
            <a:r>
              <a:rPr lang="en-US" dirty="0">
                <a:hlinkClick r:id="rId5"/>
              </a:rPr>
              <a:t>Prevalence</a:t>
            </a:r>
            <a:r>
              <a:rPr lang="en-US" dirty="0"/>
              <a:t> of </a:t>
            </a:r>
            <a:r>
              <a:rPr lang="en-US" dirty="0">
                <a:hlinkClick r:id="rId6"/>
              </a:rPr>
              <a:t>hip OA</a:t>
            </a:r>
            <a:r>
              <a:rPr lang="en-US" dirty="0"/>
              <a:t> is almost equal for both sexes.)</a:t>
            </a:r>
          </a:p>
          <a:p>
            <a:r>
              <a:rPr lang="en-US" b="1" dirty="0">
                <a:hlinkClick r:id="rId7"/>
              </a:rPr>
              <a:t>Incidence rates</a:t>
            </a:r>
            <a:r>
              <a:rPr lang="en-US" b="1" dirty="0"/>
              <a:t> in specific </a:t>
            </a:r>
            <a:r>
              <a:rPr lang="en-US" b="1" dirty="0">
                <a:hlinkClick r:id="rId8"/>
              </a:rPr>
              <a:t>joints</a:t>
            </a:r>
            <a:r>
              <a:rPr lang="en-US" dirty="0"/>
              <a:t>: </a:t>
            </a:r>
            <a:r>
              <a:rPr lang="en-US" dirty="0">
                <a:hlinkClick r:id="rId4"/>
              </a:rPr>
              <a:t>knee</a:t>
            </a:r>
            <a:r>
              <a:rPr lang="en-US" dirty="0"/>
              <a:t> &gt; </a:t>
            </a:r>
            <a:r>
              <a:rPr lang="en-US" dirty="0">
                <a:hlinkClick r:id="rId9"/>
              </a:rPr>
              <a:t>hip</a:t>
            </a:r>
            <a:r>
              <a:rPr lang="en-US" dirty="0"/>
              <a:t> &gt; hand </a:t>
            </a:r>
          </a:p>
          <a:p>
            <a:pPr marL="457200" indent="-457200">
              <a:buAutoNum type="alphaLcPeriod"/>
            </a:pPr>
            <a:endParaRPr lang="en-US" dirty="0"/>
          </a:p>
        </p:txBody>
      </p:sp>
    </p:spTree>
    <p:extLst>
      <p:ext uri="{BB962C8B-B14F-4D97-AF65-F5344CB8AC3E}">
        <p14:creationId xmlns:p14="http://schemas.microsoft.com/office/powerpoint/2010/main" val="32324844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E0D22-8CD6-4D66-9A4F-0DC69B86ECF8}"/>
              </a:ext>
            </a:extLst>
          </p:cNvPr>
          <p:cNvSpPr>
            <a:spLocks noGrp="1"/>
          </p:cNvSpPr>
          <p:nvPr>
            <p:ph type="title"/>
          </p:nvPr>
        </p:nvSpPr>
        <p:spPr/>
        <p:txBody>
          <a:bodyPr/>
          <a:lstStyle/>
          <a:p>
            <a:r>
              <a:rPr lang="en-US" dirty="0"/>
              <a:t>Etiology</a:t>
            </a:r>
          </a:p>
        </p:txBody>
      </p:sp>
      <p:sp>
        <p:nvSpPr>
          <p:cNvPr id="3" name="Content Placeholder 2">
            <a:extLst>
              <a:ext uri="{FF2B5EF4-FFF2-40B4-BE49-F238E27FC236}">
                <a16:creationId xmlns:a16="http://schemas.microsoft.com/office/drawing/2014/main" id="{E191C9AA-67A6-4F98-B25A-81F1DBA98C51}"/>
              </a:ext>
            </a:extLst>
          </p:cNvPr>
          <p:cNvSpPr>
            <a:spLocks noGrp="1"/>
          </p:cNvSpPr>
          <p:nvPr>
            <p:ph sz="quarter" idx="1"/>
          </p:nvPr>
        </p:nvSpPr>
        <p:spPr/>
        <p:txBody>
          <a:bodyPr/>
          <a:lstStyle/>
          <a:p>
            <a:r>
              <a:rPr lang="en-US" b="1" dirty="0"/>
              <a:t>Modifiable risk factors</a:t>
            </a:r>
            <a:r>
              <a:rPr lang="en-US" dirty="0"/>
              <a:t> </a:t>
            </a:r>
          </a:p>
          <a:p>
            <a:pPr lvl="1"/>
            <a:r>
              <a:rPr lang="en-US" dirty="0">
                <a:hlinkClick r:id="rId2"/>
              </a:rPr>
              <a:t>Obesity</a:t>
            </a:r>
            <a:endParaRPr lang="en-US" dirty="0"/>
          </a:p>
          <a:p>
            <a:pPr lvl="1"/>
            <a:r>
              <a:rPr lang="en-US" dirty="0"/>
              <a:t>Excessive </a:t>
            </a:r>
            <a:r>
              <a:rPr lang="en-US" dirty="0">
                <a:hlinkClick r:id="rId3"/>
              </a:rPr>
              <a:t>joint</a:t>
            </a:r>
            <a:r>
              <a:rPr lang="en-US" dirty="0"/>
              <a:t> loading or overuse (mechanical stress)</a:t>
            </a:r>
          </a:p>
          <a:p>
            <a:r>
              <a:rPr lang="en-US" b="1" dirty="0"/>
              <a:t>Nonmodifiable risk factors</a:t>
            </a:r>
            <a:r>
              <a:rPr lang="en-US" dirty="0"/>
              <a:t> </a:t>
            </a:r>
          </a:p>
          <a:p>
            <a:pPr lvl="1"/>
            <a:r>
              <a:rPr lang="en-US" dirty="0"/>
              <a:t>Age (&gt; 55 years)</a:t>
            </a:r>
          </a:p>
          <a:p>
            <a:pPr lvl="1"/>
            <a:r>
              <a:rPr lang="en-US" dirty="0">
                <a:hlinkClick r:id="rId4"/>
              </a:rPr>
              <a:t>Family history</a:t>
            </a:r>
            <a:endParaRPr lang="en-US" dirty="0"/>
          </a:p>
          <a:p>
            <a:pPr lvl="1"/>
            <a:r>
              <a:rPr lang="en-US" dirty="0"/>
              <a:t>History of </a:t>
            </a:r>
            <a:r>
              <a:rPr lang="en-US" dirty="0">
                <a:hlinkClick r:id="rId3"/>
              </a:rPr>
              <a:t>joint</a:t>
            </a:r>
            <a:r>
              <a:rPr lang="en-US" dirty="0"/>
              <a:t> injury or trauma</a:t>
            </a:r>
          </a:p>
          <a:p>
            <a:pPr lvl="1"/>
            <a:r>
              <a:rPr lang="en-US" dirty="0"/>
              <a:t>Anatomic factors causing asymmetrical </a:t>
            </a:r>
            <a:r>
              <a:rPr lang="en-US" dirty="0">
                <a:hlinkClick r:id="rId3"/>
              </a:rPr>
              <a:t>joint</a:t>
            </a:r>
            <a:r>
              <a:rPr lang="en-US" dirty="0"/>
              <a:t> stress </a:t>
            </a:r>
          </a:p>
          <a:p>
            <a:pPr lvl="1"/>
            <a:r>
              <a:rPr lang="en-US" dirty="0"/>
              <a:t>Hemophilic </a:t>
            </a:r>
            <a:r>
              <a:rPr lang="en-US" dirty="0">
                <a:hlinkClick r:id="rId5"/>
              </a:rPr>
              <a:t>hemarthroses</a:t>
            </a:r>
            <a:r>
              <a:rPr lang="en-US" dirty="0"/>
              <a:t> and deposition diseases that stiffen </a:t>
            </a:r>
            <a:r>
              <a:rPr lang="en-US" dirty="0">
                <a:hlinkClick r:id="rId6"/>
              </a:rPr>
              <a:t>cartilage</a:t>
            </a:r>
            <a:r>
              <a:rPr lang="en-US" dirty="0"/>
              <a:t> </a:t>
            </a:r>
          </a:p>
          <a:p>
            <a:pPr lvl="1"/>
            <a:r>
              <a:rPr lang="en-US" dirty="0"/>
              <a:t>Sex</a:t>
            </a:r>
          </a:p>
          <a:p>
            <a:endParaRPr lang="en-US" dirty="0"/>
          </a:p>
        </p:txBody>
      </p:sp>
    </p:spTree>
    <p:extLst>
      <p:ext uri="{BB962C8B-B14F-4D97-AF65-F5344CB8AC3E}">
        <p14:creationId xmlns:p14="http://schemas.microsoft.com/office/powerpoint/2010/main" val="41352631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717D0B-4295-4117-BB94-34F9126C3618}"/>
              </a:ext>
            </a:extLst>
          </p:cNvPr>
          <p:cNvSpPr>
            <a:spLocks noGrp="1"/>
          </p:cNvSpPr>
          <p:nvPr>
            <p:ph sz="quarter" idx="1"/>
          </p:nvPr>
        </p:nvSpPr>
        <p:spPr>
          <a:xfrm>
            <a:off x="609600" y="478971"/>
            <a:ext cx="9956800" cy="5994981"/>
          </a:xfrm>
        </p:spPr>
        <p:txBody>
          <a:bodyPr/>
          <a:lstStyle/>
          <a:p>
            <a:pPr marL="0" indent="0">
              <a:buNone/>
            </a:pPr>
            <a:r>
              <a:rPr lang="en-US" dirty="0"/>
              <a:t>3. Pathogenesis</a:t>
            </a:r>
          </a:p>
          <a:p>
            <a:pPr marL="0" indent="0">
              <a:buNone/>
            </a:pPr>
            <a:r>
              <a:rPr lang="en-US" dirty="0"/>
              <a:t>a. Components of normal articular cartilage</a:t>
            </a:r>
          </a:p>
          <a:p>
            <a:pPr marL="0" indent="0">
              <a:buNone/>
            </a:pPr>
            <a:r>
              <a:rPr lang="en-US" dirty="0"/>
              <a:t>(1) Proteoglycans (provide elasticity)</a:t>
            </a:r>
          </a:p>
          <a:p>
            <a:pPr marL="0" indent="0">
              <a:buNone/>
            </a:pPr>
            <a:r>
              <a:rPr lang="en-US" dirty="0"/>
              <a:t>(2) Type II collagen (provides tensile strength)</a:t>
            </a:r>
          </a:p>
          <a:p>
            <a:pPr marL="0" indent="0">
              <a:buNone/>
            </a:pPr>
            <a:r>
              <a:rPr lang="en-US" dirty="0"/>
              <a:t>b. In OA, cks activate metalloproteinases that degrade proteoglycans and collagen.</a:t>
            </a:r>
          </a:p>
          <a:p>
            <a:r>
              <a:rPr lang="en-US" b="1" dirty="0"/>
              <a:t>Pathophysiology</a:t>
            </a:r>
          </a:p>
          <a:p>
            <a:r>
              <a:rPr lang="en-US" dirty="0"/>
              <a:t>Chronic mechanical stress on the </a:t>
            </a:r>
            <a:r>
              <a:rPr lang="en-US" dirty="0">
                <a:hlinkClick r:id="rId2"/>
              </a:rPr>
              <a:t>joints</a:t>
            </a:r>
            <a:r>
              <a:rPr lang="en-US" dirty="0"/>
              <a:t> and age-related decrease in </a:t>
            </a:r>
            <a:r>
              <a:rPr lang="en-US" dirty="0">
                <a:hlinkClick r:id="rId3"/>
              </a:rPr>
              <a:t>proteoglycans</a:t>
            </a:r>
            <a:r>
              <a:rPr lang="en-US" dirty="0"/>
              <a:t> → </a:t>
            </a:r>
            <a:r>
              <a:rPr lang="en-US" dirty="0">
                <a:hlinkClick r:id="rId4"/>
              </a:rPr>
              <a:t>cartilage</a:t>
            </a:r>
            <a:r>
              <a:rPr lang="en-US" dirty="0"/>
              <a:t> loses elasticity and becomes friable → degeneration and </a:t>
            </a:r>
            <a:r>
              <a:rPr lang="en-US" dirty="0">
                <a:hlinkClick r:id="rId5"/>
              </a:rPr>
              <a:t>inflammation</a:t>
            </a:r>
            <a:r>
              <a:rPr lang="en-US" dirty="0"/>
              <a:t> of </a:t>
            </a:r>
            <a:r>
              <a:rPr lang="en-US" dirty="0">
                <a:hlinkClick r:id="rId4"/>
              </a:rPr>
              <a:t>cartilage</a:t>
            </a:r>
            <a:r>
              <a:rPr lang="en-US" dirty="0"/>
              <a:t>  → </a:t>
            </a:r>
            <a:r>
              <a:rPr lang="en-US" dirty="0">
                <a:hlinkClick r:id="rId2"/>
              </a:rPr>
              <a:t>joint</a:t>
            </a:r>
            <a:r>
              <a:rPr lang="en-US" dirty="0"/>
              <a:t> space narrowing and thickening and sclerosis of the subchondral bone </a:t>
            </a:r>
          </a:p>
          <a:p>
            <a:pPr marL="0" indent="0">
              <a:buNone/>
            </a:pPr>
            <a:endParaRPr lang="en-US" dirty="0"/>
          </a:p>
          <a:p>
            <a:pPr marL="0" indent="0">
              <a:buNone/>
            </a:pPr>
            <a:r>
              <a:rPr lang="en-US" dirty="0"/>
              <a:t>c. Joint findings</a:t>
            </a:r>
          </a:p>
        </p:txBody>
      </p:sp>
    </p:spTree>
    <p:extLst>
      <p:ext uri="{BB962C8B-B14F-4D97-AF65-F5344CB8AC3E}">
        <p14:creationId xmlns:p14="http://schemas.microsoft.com/office/powerpoint/2010/main" val="25733261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athophysiology of osteoarthritis">
            <a:extLst>
              <a:ext uri="{FF2B5EF4-FFF2-40B4-BE49-F238E27FC236}">
                <a16:creationId xmlns:a16="http://schemas.microsoft.com/office/drawing/2014/main" id="{8C486763-FFB9-4611-842D-A74562186F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09" y="0"/>
            <a:ext cx="1057890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3971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778FCC-3B57-42D9-B41E-39A4FACDF999}"/>
              </a:ext>
            </a:extLst>
          </p:cNvPr>
          <p:cNvSpPr>
            <a:spLocks noGrp="1"/>
          </p:cNvSpPr>
          <p:nvPr>
            <p:ph sz="quarter" idx="1"/>
          </p:nvPr>
        </p:nvSpPr>
        <p:spPr>
          <a:xfrm>
            <a:off x="609600" y="195362"/>
            <a:ext cx="9956800" cy="6662638"/>
          </a:xfrm>
        </p:spPr>
        <p:txBody>
          <a:bodyPr>
            <a:normAutofit/>
          </a:bodyPr>
          <a:lstStyle/>
          <a:p>
            <a:pPr marL="0" indent="0">
              <a:buNone/>
            </a:pPr>
            <a:r>
              <a:rPr lang="en-US" dirty="0"/>
              <a:t>(1) Erosion and clefts in articular cartilage</a:t>
            </a:r>
          </a:p>
          <a:p>
            <a:pPr marL="0" indent="0">
              <a:buNone/>
            </a:pPr>
            <a:r>
              <a:rPr lang="en-US" dirty="0"/>
              <a:t>(2) Reactive bone formation at the joint margins</a:t>
            </a:r>
          </a:p>
          <a:p>
            <a:pPr marL="0" indent="0">
              <a:buNone/>
            </a:pPr>
            <a:r>
              <a:rPr lang="en-US" dirty="0"/>
              <a:t>(a) Reactive bone formation refers to bone that is produced as a reaction to injury</a:t>
            </a:r>
          </a:p>
          <a:p>
            <a:pPr marL="0" indent="0">
              <a:buNone/>
            </a:pPr>
            <a:r>
              <a:rPr lang="en-US" dirty="0"/>
              <a:t>(b) Reactive bone contains bone and a cartilage matrix</a:t>
            </a:r>
          </a:p>
          <a:p>
            <a:pPr marL="0" indent="0">
              <a:buNone/>
            </a:pPr>
            <a:r>
              <a:rPr lang="en-US" dirty="0"/>
              <a:t>(c) Osteophytes are responsible for the slight increase in serum ALP that is present in older adults.</a:t>
            </a:r>
          </a:p>
          <a:p>
            <a:pPr marL="0" indent="0">
              <a:buNone/>
            </a:pPr>
            <a:r>
              <a:rPr lang="en-US" dirty="0"/>
              <a:t>(3) Subchondral cysts. Degradative enzymes of the cartilage leaves the underlying bone exposed, allowing synovial fluid to be forced by the pressure of weight into the bone.</a:t>
            </a:r>
          </a:p>
          <a:p>
            <a:pPr marL="0" indent="0">
              <a:buNone/>
            </a:pPr>
            <a:r>
              <a:rPr lang="en-US" dirty="0"/>
              <a:t>(4) Bone eventually rubs on bone, producing dense, sclerotic bone.</a:t>
            </a:r>
          </a:p>
          <a:p>
            <a:pPr marL="0" indent="0">
              <a:buNone/>
            </a:pPr>
            <a:r>
              <a:rPr lang="en-US" dirty="0"/>
              <a:t>(5) No ankylosis (fusion) of the joint</a:t>
            </a:r>
          </a:p>
          <a:p>
            <a:pPr marL="0" indent="0">
              <a:buNone/>
            </a:pPr>
            <a:r>
              <a:rPr lang="en-US" dirty="0"/>
              <a:t>(6) Joint mice: fragments of articular cartilage that break free into the joint space</a:t>
            </a:r>
          </a:p>
        </p:txBody>
      </p:sp>
    </p:spTree>
    <p:extLst>
      <p:ext uri="{BB962C8B-B14F-4D97-AF65-F5344CB8AC3E}">
        <p14:creationId xmlns:p14="http://schemas.microsoft.com/office/powerpoint/2010/main" val="10270108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02169E6-1670-4ED6-8C23-236B1B4A2F02}"/>
              </a:ext>
            </a:extLst>
          </p:cNvPr>
          <p:cNvPicPr>
            <a:picLocks noGrp="1" noChangeAspect="1"/>
          </p:cNvPicPr>
          <p:nvPr>
            <p:ph sz="quarter" idx="1"/>
          </p:nvPr>
        </p:nvPicPr>
        <p:blipFill>
          <a:blip r:embed="rId2"/>
          <a:stretch>
            <a:fillRect/>
          </a:stretch>
        </p:blipFill>
        <p:spPr>
          <a:xfrm>
            <a:off x="0" y="478972"/>
            <a:ext cx="12192000" cy="5203053"/>
          </a:xfrm>
          <a:prstGeom prst="rect">
            <a:avLst/>
          </a:prstGeom>
        </p:spPr>
      </p:pic>
    </p:spTree>
    <p:extLst>
      <p:ext uri="{BB962C8B-B14F-4D97-AF65-F5344CB8AC3E}">
        <p14:creationId xmlns:p14="http://schemas.microsoft.com/office/powerpoint/2010/main" val="3953659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7E414C0-C42F-43C5-9B49-72005BBB3C64}"/>
              </a:ext>
            </a:extLst>
          </p:cNvPr>
          <p:cNvPicPr>
            <a:picLocks noGrp="1" noChangeAspect="1"/>
          </p:cNvPicPr>
          <p:nvPr>
            <p:ph sz="quarter" idx="1"/>
          </p:nvPr>
        </p:nvPicPr>
        <p:blipFill>
          <a:blip r:embed="rId2"/>
          <a:stretch>
            <a:fillRect/>
          </a:stretch>
        </p:blipFill>
        <p:spPr>
          <a:xfrm>
            <a:off x="0" y="504144"/>
            <a:ext cx="12192000" cy="5849711"/>
          </a:xfrm>
          <a:prstGeom prst="rect">
            <a:avLst/>
          </a:prstGeom>
        </p:spPr>
      </p:pic>
    </p:spTree>
    <p:extLst>
      <p:ext uri="{BB962C8B-B14F-4D97-AF65-F5344CB8AC3E}">
        <p14:creationId xmlns:p14="http://schemas.microsoft.com/office/powerpoint/2010/main" val="30345450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D8354F-82CB-4FBB-801A-25E59992A9B3}"/>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8226196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C421D8-CD25-4526-B9BA-FF4A6DE8298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9599911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057260-40E0-4F35-94AA-CA4653A15F0F}"/>
              </a:ext>
            </a:extLst>
          </p:cNvPr>
          <p:cNvSpPr>
            <a:spLocks noGrp="1"/>
          </p:cNvSpPr>
          <p:nvPr>
            <p:ph sz="quarter" idx="1"/>
          </p:nvPr>
        </p:nvSpPr>
        <p:spPr>
          <a:xfrm>
            <a:off x="609600" y="624114"/>
            <a:ext cx="9956800" cy="5849838"/>
          </a:xfrm>
        </p:spPr>
        <p:txBody>
          <a:bodyPr>
            <a:normAutofit fontScale="92500" lnSpcReduction="10000"/>
          </a:bodyPr>
          <a:lstStyle/>
          <a:p>
            <a:pPr marL="0" indent="0">
              <a:buNone/>
            </a:pPr>
            <a:r>
              <a:rPr lang="en-US" dirty="0"/>
              <a:t>4. Clinical findings</a:t>
            </a:r>
          </a:p>
          <a:p>
            <a:pPr marL="0" indent="0">
              <a:buNone/>
            </a:pPr>
            <a:r>
              <a:rPr lang="en-US" dirty="0"/>
              <a:t>a. Pain is the MC complaint.</a:t>
            </a:r>
          </a:p>
          <a:p>
            <a:pPr marL="0" indent="0">
              <a:buNone/>
            </a:pPr>
            <a:r>
              <a:rPr lang="en-US" dirty="0"/>
              <a:t>(1) Osteophytes irritate the synovial lining.</a:t>
            </a:r>
          </a:p>
          <a:p>
            <a:pPr marL="0" indent="0">
              <a:buNone/>
            </a:pPr>
            <a:r>
              <a:rPr lang="en-US" dirty="0"/>
              <a:t>(2) Bone rubs on bone.</a:t>
            </a:r>
          </a:p>
          <a:p>
            <a:pPr marL="0" indent="0">
              <a:buNone/>
            </a:pPr>
            <a:r>
              <a:rPr lang="en-US" dirty="0"/>
              <a:t>(3) Hip OA may refer pain to the groin.</a:t>
            </a:r>
          </a:p>
          <a:p>
            <a:pPr marL="0" indent="0">
              <a:buNone/>
            </a:pPr>
            <a:r>
              <a:rPr lang="en-US" dirty="0"/>
              <a:t>(4) Pain is aggravated with movement of the joint. Pain is caused by a secondary synovitis from osteophytes.</a:t>
            </a:r>
          </a:p>
          <a:p>
            <a:pPr marL="0" indent="0">
              <a:buNone/>
            </a:pPr>
            <a:r>
              <a:rPr lang="en-US" dirty="0"/>
              <a:t>b. Joint stiffness occurs after inactivity, waking up in the morning, and after sitting.</a:t>
            </a:r>
          </a:p>
          <a:p>
            <a:pPr marL="0" indent="0">
              <a:buNone/>
            </a:pPr>
            <a:r>
              <a:rPr lang="en-US" dirty="0"/>
              <a:t>c. Crepitus of the joint with movement (crackling sound) and decreased range of motion (ROM)</a:t>
            </a:r>
          </a:p>
          <a:p>
            <a:pPr marL="0" indent="0">
              <a:buNone/>
            </a:pPr>
            <a:r>
              <a:rPr lang="en-US" dirty="0"/>
              <a:t>d. Hand involvement in OA </a:t>
            </a:r>
          </a:p>
          <a:p>
            <a:pPr marL="457200" indent="-457200">
              <a:buAutoNum type="arabicParenBoth"/>
            </a:pPr>
            <a:r>
              <a:rPr lang="en-US" dirty="0"/>
              <a:t>Enlargement of the distal interphalangeal (DIP) joints caused by osteophytes. Osteophytes are called Heberden nodes. </a:t>
            </a:r>
          </a:p>
          <a:p>
            <a:pPr marL="457200" indent="-457200">
              <a:buAutoNum type="arabicParenBoth"/>
            </a:pPr>
            <a:r>
              <a:rPr lang="en-US" dirty="0"/>
              <a:t>Enlargement of the proximal interphalangeal (PIP) joints caused by osteophytes. Osteophytes are called Bouchard nodes.</a:t>
            </a:r>
          </a:p>
        </p:txBody>
      </p:sp>
    </p:spTree>
    <p:extLst>
      <p:ext uri="{BB962C8B-B14F-4D97-AF65-F5344CB8AC3E}">
        <p14:creationId xmlns:p14="http://schemas.microsoft.com/office/powerpoint/2010/main" val="37132522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A984F6-7A43-433B-8211-88A9E01FCB56}"/>
              </a:ext>
            </a:extLst>
          </p:cNvPr>
          <p:cNvPicPr>
            <a:picLocks noChangeAspect="1"/>
          </p:cNvPicPr>
          <p:nvPr/>
        </p:nvPicPr>
        <p:blipFill>
          <a:blip r:embed="rId2"/>
          <a:stretch>
            <a:fillRect/>
          </a:stretch>
        </p:blipFill>
        <p:spPr>
          <a:xfrm>
            <a:off x="502347" y="0"/>
            <a:ext cx="10315107" cy="6858000"/>
          </a:xfrm>
          <a:prstGeom prst="rect">
            <a:avLst/>
          </a:prstGeom>
        </p:spPr>
      </p:pic>
    </p:spTree>
    <p:extLst>
      <p:ext uri="{BB962C8B-B14F-4D97-AF65-F5344CB8AC3E}">
        <p14:creationId xmlns:p14="http://schemas.microsoft.com/office/powerpoint/2010/main" val="13478858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5AB816-5D76-4951-9765-EDC6EFC3F136}"/>
              </a:ext>
            </a:extLst>
          </p:cNvPr>
          <p:cNvPicPr>
            <a:picLocks noChangeAspect="1"/>
          </p:cNvPicPr>
          <p:nvPr/>
        </p:nvPicPr>
        <p:blipFill>
          <a:blip r:embed="rId2"/>
          <a:stretch>
            <a:fillRect/>
          </a:stretch>
        </p:blipFill>
        <p:spPr>
          <a:xfrm>
            <a:off x="267287" y="604911"/>
            <a:ext cx="10627628" cy="5050301"/>
          </a:xfrm>
          <a:prstGeom prst="rect">
            <a:avLst/>
          </a:prstGeom>
        </p:spPr>
      </p:pic>
    </p:spTree>
    <p:extLst>
      <p:ext uri="{BB962C8B-B14F-4D97-AF65-F5344CB8AC3E}">
        <p14:creationId xmlns:p14="http://schemas.microsoft.com/office/powerpoint/2010/main" val="21920261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8208D9-53AB-4DD5-81A0-D606203BE6DB}"/>
              </a:ext>
            </a:extLst>
          </p:cNvPr>
          <p:cNvSpPr>
            <a:spLocks noGrp="1"/>
          </p:cNvSpPr>
          <p:nvPr>
            <p:ph sz="quarter" idx="1"/>
          </p:nvPr>
        </p:nvSpPr>
        <p:spPr>
          <a:xfrm>
            <a:off x="609600" y="667657"/>
            <a:ext cx="9956800" cy="5979886"/>
          </a:xfrm>
        </p:spPr>
        <p:txBody>
          <a:bodyPr>
            <a:normAutofit/>
          </a:bodyPr>
          <a:lstStyle/>
          <a:p>
            <a:pPr marL="0" indent="0">
              <a:buNone/>
            </a:pPr>
            <a:r>
              <a:rPr lang="en-US" dirty="0"/>
              <a:t>6. Diagnosis of OA</a:t>
            </a:r>
          </a:p>
          <a:p>
            <a:pPr marL="457200" indent="-457200">
              <a:buAutoNum type="alphaLcPeriod"/>
            </a:pPr>
            <a:r>
              <a:rPr lang="en-US" dirty="0"/>
              <a:t>Plain radiographs </a:t>
            </a:r>
          </a:p>
          <a:p>
            <a:pPr marL="457200" indent="-457200">
              <a:buAutoNum type="alphaLcPeriod"/>
            </a:pPr>
            <a:r>
              <a:rPr lang="en-US" dirty="0"/>
              <a:t>b. MRI is good for synovial tissue abnormalities and effusions.</a:t>
            </a:r>
          </a:p>
          <a:p>
            <a:pPr marL="0" indent="0">
              <a:buNone/>
            </a:pPr>
            <a:r>
              <a:rPr lang="en-US" dirty="0"/>
              <a:t>c. ESR and CRP are usually normal.</a:t>
            </a:r>
          </a:p>
          <a:p>
            <a:pPr marL="0" indent="0">
              <a:buNone/>
            </a:pPr>
            <a:r>
              <a:rPr lang="en-US" dirty="0"/>
              <a:t>d. Synovial fluid is noninflammatory</a:t>
            </a:r>
          </a:p>
        </p:txBody>
      </p:sp>
    </p:spTree>
    <p:extLst>
      <p:ext uri="{BB962C8B-B14F-4D97-AF65-F5344CB8AC3E}">
        <p14:creationId xmlns:p14="http://schemas.microsoft.com/office/powerpoint/2010/main" val="31075124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5F2B8-1660-4571-AF4B-D586C00EE2B1}"/>
              </a:ext>
            </a:extLst>
          </p:cNvPr>
          <p:cNvSpPr>
            <a:spLocks noGrp="1"/>
          </p:cNvSpPr>
          <p:nvPr>
            <p:ph type="title"/>
          </p:nvPr>
        </p:nvSpPr>
        <p:spPr>
          <a:xfrm>
            <a:off x="609600" y="274638"/>
            <a:ext cx="9956800" cy="1133248"/>
          </a:xfrm>
        </p:spPr>
        <p:txBody>
          <a:bodyPr/>
          <a:lstStyle/>
          <a:p>
            <a:r>
              <a:rPr lang="en-US" dirty="0"/>
              <a:t>Rheumatoid arthritis (RA)</a:t>
            </a:r>
            <a:br>
              <a:rPr lang="en-US" dirty="0"/>
            </a:br>
            <a:endParaRPr lang="en-US" dirty="0"/>
          </a:p>
        </p:txBody>
      </p:sp>
      <p:sp>
        <p:nvSpPr>
          <p:cNvPr id="3" name="Content Placeholder 2">
            <a:extLst>
              <a:ext uri="{FF2B5EF4-FFF2-40B4-BE49-F238E27FC236}">
                <a16:creationId xmlns:a16="http://schemas.microsoft.com/office/drawing/2014/main" id="{8E1401CB-C7E6-49BE-BB81-47C5367F52B4}"/>
              </a:ext>
            </a:extLst>
          </p:cNvPr>
          <p:cNvSpPr>
            <a:spLocks noGrp="1"/>
          </p:cNvSpPr>
          <p:nvPr>
            <p:ph sz="quarter" idx="1"/>
          </p:nvPr>
        </p:nvSpPr>
        <p:spPr>
          <a:xfrm>
            <a:off x="609600" y="1190171"/>
            <a:ext cx="9956800" cy="5283781"/>
          </a:xfrm>
        </p:spPr>
        <p:txBody>
          <a:bodyPr>
            <a:normAutofit lnSpcReduction="10000"/>
          </a:bodyPr>
          <a:lstStyle/>
          <a:p>
            <a:pPr marL="0" indent="0">
              <a:buNone/>
            </a:pPr>
            <a:r>
              <a:rPr lang="en-US" b="1" dirty="0"/>
              <a:t>Epidemiology</a:t>
            </a:r>
          </a:p>
          <a:p>
            <a:r>
              <a:rPr lang="en-US" b="1" dirty="0"/>
              <a:t>Sex</a:t>
            </a:r>
            <a:r>
              <a:rPr lang="en-US" dirty="0"/>
              <a:t>: </a:t>
            </a:r>
            <a:r>
              <a:rPr lang="en-US" b="1" dirty="0"/>
              <a:t>♀ &gt; ♂</a:t>
            </a:r>
            <a:r>
              <a:rPr lang="en-US" dirty="0"/>
              <a:t> (3:1) </a:t>
            </a:r>
          </a:p>
          <a:p>
            <a:r>
              <a:rPr lang="en-US" b="1" dirty="0"/>
              <a:t>Peak </a:t>
            </a:r>
            <a:r>
              <a:rPr lang="en-US" b="1" dirty="0">
                <a:hlinkClick r:id="rId2"/>
              </a:rPr>
              <a:t>incidence</a:t>
            </a:r>
            <a:r>
              <a:rPr lang="en-US" dirty="0"/>
              <a:t>: </a:t>
            </a:r>
            <a:r>
              <a:rPr lang="en-US" b="1" dirty="0"/>
              <a:t>&gt; 65 years</a:t>
            </a:r>
            <a:r>
              <a:rPr lang="en-US" dirty="0"/>
              <a:t> </a:t>
            </a:r>
          </a:p>
          <a:p>
            <a:pPr marL="0" indent="0">
              <a:buNone/>
            </a:pPr>
            <a:r>
              <a:rPr lang="en-US" b="1" dirty="0"/>
              <a:t>Etiology</a:t>
            </a:r>
          </a:p>
          <a:p>
            <a:r>
              <a:rPr lang="en-US" dirty="0"/>
              <a:t>Idiopathic </a:t>
            </a:r>
            <a:r>
              <a:rPr lang="en-US" b="1" dirty="0"/>
              <a:t>inflammatory autoimmune</a:t>
            </a:r>
            <a:r>
              <a:rPr lang="en-US" dirty="0"/>
              <a:t> disorder of unknown etiology</a:t>
            </a:r>
          </a:p>
          <a:p>
            <a:r>
              <a:rPr lang="en-US" dirty="0">
                <a:hlinkClick r:id="rId3"/>
              </a:rPr>
              <a:t>Risk factors</a:t>
            </a:r>
            <a:r>
              <a:rPr lang="en-US" dirty="0"/>
              <a:t> include: </a:t>
            </a:r>
          </a:p>
          <a:p>
            <a:pPr lvl="1"/>
            <a:r>
              <a:rPr lang="en-US" dirty="0"/>
              <a:t>Genetic disposition: associated with </a:t>
            </a:r>
            <a:r>
              <a:rPr lang="en-US" b="1" dirty="0">
                <a:hlinkClick r:id="rId4"/>
              </a:rPr>
              <a:t>HLA-DR4</a:t>
            </a:r>
            <a:r>
              <a:rPr lang="en-US" b="1" dirty="0"/>
              <a:t> </a:t>
            </a:r>
            <a:r>
              <a:rPr lang="en-US" dirty="0"/>
              <a:t>and </a:t>
            </a:r>
            <a:r>
              <a:rPr lang="en-US" b="1" dirty="0">
                <a:hlinkClick r:id="rId5"/>
              </a:rPr>
              <a:t>HLA</a:t>
            </a:r>
            <a:r>
              <a:rPr lang="en-US" b="1" dirty="0"/>
              <a:t>-DR1</a:t>
            </a:r>
            <a:endParaRPr lang="en-US" dirty="0"/>
          </a:p>
          <a:p>
            <a:pPr lvl="1"/>
            <a:r>
              <a:rPr lang="en-US" dirty="0"/>
              <a:t>Environmental factors (e.g., smoking)</a:t>
            </a:r>
          </a:p>
          <a:p>
            <a:pPr lvl="1"/>
            <a:r>
              <a:rPr lang="en-US" dirty="0"/>
              <a:t>Hormonal factors (</a:t>
            </a:r>
            <a:r>
              <a:rPr lang="en-US" dirty="0">
                <a:hlinkClick r:id="rId6"/>
              </a:rPr>
              <a:t>premenopausal</a:t>
            </a:r>
            <a:r>
              <a:rPr lang="en-US" dirty="0"/>
              <a:t> women are at the highest risk, suggesting a predisposing role of </a:t>
            </a:r>
            <a:r>
              <a:rPr lang="en-US" dirty="0">
                <a:hlinkClick r:id="rId7"/>
              </a:rPr>
              <a:t>female sex hormones</a:t>
            </a:r>
            <a:r>
              <a:rPr lang="en-US" dirty="0"/>
              <a:t>) </a:t>
            </a:r>
          </a:p>
          <a:p>
            <a:pPr lvl="1"/>
            <a:r>
              <a:rPr lang="en-US" dirty="0"/>
              <a:t>Infection</a:t>
            </a:r>
          </a:p>
          <a:p>
            <a:pPr lvl="1"/>
            <a:r>
              <a:rPr lang="en-US" dirty="0">
                <a:hlinkClick r:id="rId8"/>
              </a:rPr>
              <a:t>Obesity</a:t>
            </a:r>
            <a:endParaRPr lang="en-US" dirty="0"/>
          </a:p>
          <a:p>
            <a:pPr lvl="1"/>
            <a:r>
              <a:rPr lang="en-US" dirty="0">
                <a:hlinkClick r:id="rId9"/>
              </a:rPr>
              <a:t>Family history</a:t>
            </a:r>
            <a:r>
              <a:rPr lang="en-US" dirty="0"/>
              <a:t> of RA</a:t>
            </a:r>
          </a:p>
          <a:p>
            <a:endParaRPr lang="en-US" dirty="0"/>
          </a:p>
          <a:p>
            <a:pPr marL="0" indent="0">
              <a:buNone/>
            </a:pPr>
            <a:endParaRPr lang="en-US" dirty="0"/>
          </a:p>
        </p:txBody>
      </p:sp>
    </p:spTree>
    <p:extLst>
      <p:ext uri="{BB962C8B-B14F-4D97-AF65-F5344CB8AC3E}">
        <p14:creationId xmlns:p14="http://schemas.microsoft.com/office/powerpoint/2010/main" val="33594038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F9207C-CF17-4F8C-B576-6E9D61D77D51}"/>
              </a:ext>
            </a:extLst>
          </p:cNvPr>
          <p:cNvSpPr>
            <a:spLocks noGrp="1"/>
          </p:cNvSpPr>
          <p:nvPr>
            <p:ph sz="quarter" idx="1"/>
          </p:nvPr>
        </p:nvSpPr>
        <p:spPr>
          <a:xfrm>
            <a:off x="609600" y="449943"/>
            <a:ext cx="9956800" cy="6024009"/>
          </a:xfrm>
        </p:spPr>
        <p:txBody>
          <a:bodyPr>
            <a:normAutofit fontScale="85000" lnSpcReduction="20000"/>
          </a:bodyPr>
          <a:lstStyle/>
          <a:p>
            <a:r>
              <a:rPr lang="en-US" b="1" dirty="0"/>
              <a:t>Pathophysiology</a:t>
            </a:r>
          </a:p>
          <a:p>
            <a:r>
              <a:rPr lang="en-US" dirty="0"/>
              <a:t>Certain </a:t>
            </a:r>
            <a:r>
              <a:rPr lang="en-US" dirty="0">
                <a:hlinkClick r:id="rId2"/>
              </a:rPr>
              <a:t>interstitial</a:t>
            </a:r>
            <a:r>
              <a:rPr lang="en-US" dirty="0"/>
              <a:t> tissue </a:t>
            </a:r>
            <a:r>
              <a:rPr lang="en-US" dirty="0">
                <a:hlinkClick r:id="rId3"/>
              </a:rPr>
              <a:t>proteins</a:t>
            </a:r>
            <a:r>
              <a:rPr lang="en-US" dirty="0"/>
              <a:t> (e.g. intracellular filament protein </a:t>
            </a:r>
            <a:r>
              <a:rPr lang="en-US" dirty="0">
                <a:hlinkClick r:id="rId4"/>
              </a:rPr>
              <a:t>type II collagen</a:t>
            </a:r>
            <a:r>
              <a:rPr lang="en-US" dirty="0"/>
              <a:t>) undergo a </a:t>
            </a:r>
            <a:r>
              <a:rPr lang="en-US" dirty="0">
                <a:hlinkClick r:id="rId5"/>
              </a:rPr>
              <a:t>posttranslational modification</a:t>
            </a:r>
            <a:r>
              <a:rPr lang="en-US" dirty="0"/>
              <a:t> that involves the conversion of </a:t>
            </a:r>
            <a:r>
              <a:rPr lang="en-US" dirty="0">
                <a:hlinkClick r:id="rId6"/>
              </a:rPr>
              <a:t>arginine</a:t>
            </a:r>
            <a:r>
              <a:rPr lang="en-US" dirty="0"/>
              <a:t> to </a:t>
            </a:r>
            <a:r>
              <a:rPr lang="en-US" dirty="0">
                <a:hlinkClick r:id="rId7"/>
              </a:rPr>
              <a:t>citrulline</a:t>
            </a:r>
            <a:r>
              <a:rPr lang="en-US" dirty="0"/>
              <a:t> (</a:t>
            </a:r>
            <a:r>
              <a:rPr lang="en-US" dirty="0">
                <a:hlinkClick r:id="rId8"/>
              </a:rPr>
              <a:t>citrullination</a:t>
            </a:r>
            <a:r>
              <a:rPr lang="en-US" dirty="0"/>
              <a:t>). </a:t>
            </a:r>
          </a:p>
          <a:p>
            <a:r>
              <a:rPr lang="en-US" dirty="0">
                <a:hlinkClick r:id="rId8"/>
              </a:rPr>
              <a:t>Citrullinated</a:t>
            </a:r>
            <a:r>
              <a:rPr lang="en-US" dirty="0"/>
              <a:t> </a:t>
            </a:r>
            <a:r>
              <a:rPr lang="en-US" dirty="0">
                <a:hlinkClick r:id="rId3"/>
              </a:rPr>
              <a:t>proteins</a:t>
            </a:r>
            <a:r>
              <a:rPr lang="en-US" dirty="0"/>
              <a:t> are recognized as foreign by the </a:t>
            </a:r>
            <a:r>
              <a:rPr lang="en-US" dirty="0">
                <a:hlinkClick r:id="rId9"/>
              </a:rPr>
              <a:t>antigen-presenting cells</a:t>
            </a:r>
            <a:r>
              <a:rPr lang="en-US" dirty="0"/>
              <a:t> that present them to </a:t>
            </a:r>
            <a:r>
              <a:rPr lang="en-US" dirty="0">
                <a:hlinkClick r:id="rId10"/>
              </a:rPr>
              <a:t>CD4</a:t>
            </a:r>
            <a:r>
              <a:rPr lang="en-US" baseline="30000" dirty="0">
                <a:hlinkClick r:id="rId10"/>
              </a:rPr>
              <a:t>+</a:t>
            </a:r>
            <a:r>
              <a:rPr lang="en-US" dirty="0">
                <a:hlinkClick r:id="rId10"/>
              </a:rPr>
              <a:t> T cells</a:t>
            </a:r>
            <a:r>
              <a:rPr lang="en-US" dirty="0"/>
              <a:t>.</a:t>
            </a:r>
          </a:p>
          <a:p>
            <a:r>
              <a:rPr lang="en-US" dirty="0"/>
              <a:t>Activation of </a:t>
            </a:r>
            <a:r>
              <a:rPr lang="en-US" dirty="0">
                <a:hlinkClick r:id="rId10"/>
              </a:rPr>
              <a:t>CD4</a:t>
            </a:r>
            <a:r>
              <a:rPr lang="en-US" baseline="30000" dirty="0">
                <a:hlinkClick r:id="rId10"/>
              </a:rPr>
              <a:t>+</a:t>
            </a:r>
            <a:r>
              <a:rPr lang="en-US" dirty="0">
                <a:hlinkClick r:id="rId10"/>
              </a:rPr>
              <a:t> T cells</a:t>
            </a:r>
            <a:r>
              <a:rPr lang="en-US" dirty="0"/>
              <a:t> leads to the following sequences of events:</a:t>
            </a:r>
          </a:p>
          <a:p>
            <a:pPr lvl="1"/>
            <a:r>
              <a:rPr lang="en-US" dirty="0">
                <a:hlinkClick r:id="rId11"/>
              </a:rPr>
              <a:t>IL-4</a:t>
            </a:r>
            <a:r>
              <a:rPr lang="en-US" dirty="0"/>
              <a:t> production → </a:t>
            </a:r>
            <a:r>
              <a:rPr lang="en-US" dirty="0">
                <a:hlinkClick r:id="rId12"/>
              </a:rPr>
              <a:t>B-cell</a:t>
            </a:r>
            <a:r>
              <a:rPr lang="en-US" dirty="0"/>
              <a:t> </a:t>
            </a:r>
            <a:r>
              <a:rPr lang="en-US" dirty="0">
                <a:hlinkClick r:id="rId13"/>
              </a:rPr>
              <a:t>proliferation</a:t>
            </a:r>
            <a:r>
              <a:rPr lang="en-US" dirty="0"/>
              <a:t> and differentiation → production of </a:t>
            </a:r>
            <a:r>
              <a:rPr lang="en-US" dirty="0">
                <a:hlinkClick r:id="rId14"/>
              </a:rPr>
              <a:t>anticitrullinated peptide antibodies</a:t>
            </a:r>
            <a:r>
              <a:rPr lang="en-US" dirty="0"/>
              <a:t> → </a:t>
            </a:r>
            <a:r>
              <a:rPr lang="en-US" dirty="0">
                <a:hlinkClick r:id="rId15"/>
              </a:rPr>
              <a:t>type II hypersensitivity reaction</a:t>
            </a:r>
            <a:r>
              <a:rPr lang="en-US" dirty="0"/>
              <a:t> and </a:t>
            </a:r>
            <a:r>
              <a:rPr lang="en-US" dirty="0">
                <a:hlinkClick r:id="rId16"/>
              </a:rPr>
              <a:t>type III hypersensitivity reaction</a:t>
            </a:r>
            <a:endParaRPr lang="en-US" dirty="0"/>
          </a:p>
          <a:p>
            <a:pPr lvl="1"/>
            <a:r>
              <a:rPr lang="en-US" dirty="0"/>
              <a:t>Migration of </a:t>
            </a:r>
            <a:r>
              <a:rPr lang="en-US" dirty="0">
                <a:hlinkClick r:id="rId10"/>
              </a:rPr>
              <a:t>CD4</a:t>
            </a:r>
            <a:r>
              <a:rPr lang="en-US" baseline="30000" dirty="0">
                <a:hlinkClick r:id="rId10"/>
              </a:rPr>
              <a:t>+</a:t>
            </a:r>
            <a:r>
              <a:rPr lang="en-US" dirty="0">
                <a:hlinkClick r:id="rId10"/>
              </a:rPr>
              <a:t> T cells</a:t>
            </a:r>
            <a:r>
              <a:rPr lang="en-US" dirty="0"/>
              <a:t> to </a:t>
            </a:r>
            <a:r>
              <a:rPr lang="en-US" dirty="0">
                <a:hlinkClick r:id="rId17"/>
              </a:rPr>
              <a:t>synovial joints</a:t>
            </a:r>
            <a:r>
              <a:rPr lang="en-US" dirty="0"/>
              <a:t> → secretion of </a:t>
            </a:r>
            <a:r>
              <a:rPr lang="en-US" dirty="0">
                <a:hlinkClick r:id="rId18"/>
              </a:rPr>
              <a:t>cytokines</a:t>
            </a:r>
            <a:r>
              <a:rPr lang="en-US" dirty="0"/>
              <a:t> (</a:t>
            </a:r>
            <a:r>
              <a:rPr lang="en-US" dirty="0">
                <a:hlinkClick r:id="rId19"/>
              </a:rPr>
              <a:t>IFN-</a:t>
            </a:r>
            <a:r>
              <a:rPr lang="el-GR" dirty="0">
                <a:hlinkClick r:id="rId19"/>
              </a:rPr>
              <a:t>γ</a:t>
            </a:r>
            <a:r>
              <a:rPr lang="el-GR" dirty="0"/>
              <a:t>, </a:t>
            </a:r>
            <a:r>
              <a:rPr lang="en-US" dirty="0">
                <a:hlinkClick r:id="rId20"/>
              </a:rPr>
              <a:t>IL-17</a:t>
            </a:r>
            <a:r>
              <a:rPr lang="en-US" dirty="0"/>
              <a:t>) → recruitment of </a:t>
            </a:r>
            <a:r>
              <a:rPr lang="en-US" dirty="0">
                <a:hlinkClick r:id="rId21"/>
              </a:rPr>
              <a:t>macrophages</a:t>
            </a:r>
            <a:r>
              <a:rPr lang="en-US" dirty="0"/>
              <a:t> → secretion of </a:t>
            </a:r>
            <a:r>
              <a:rPr lang="en-US" dirty="0">
                <a:hlinkClick r:id="rId18"/>
              </a:rPr>
              <a:t>cytokines</a:t>
            </a:r>
            <a:r>
              <a:rPr lang="en-US" dirty="0"/>
              <a:t> (</a:t>
            </a:r>
            <a:r>
              <a:rPr lang="en-US" dirty="0">
                <a:hlinkClick r:id="rId22"/>
              </a:rPr>
              <a:t>TNF-</a:t>
            </a:r>
            <a:r>
              <a:rPr lang="el-GR" dirty="0">
                <a:hlinkClick r:id="rId22"/>
              </a:rPr>
              <a:t>α</a:t>
            </a:r>
            <a:r>
              <a:rPr lang="el-GR" dirty="0"/>
              <a:t>, </a:t>
            </a:r>
            <a:r>
              <a:rPr lang="en-US" dirty="0">
                <a:hlinkClick r:id="rId23"/>
              </a:rPr>
              <a:t>IL-1</a:t>
            </a:r>
            <a:r>
              <a:rPr lang="en-US" dirty="0"/>
              <a:t>, </a:t>
            </a:r>
            <a:r>
              <a:rPr lang="en-US" dirty="0">
                <a:hlinkClick r:id="rId24"/>
              </a:rPr>
              <a:t>IL-6</a:t>
            </a:r>
            <a:r>
              <a:rPr lang="en-US" dirty="0"/>
              <a:t>) → </a:t>
            </a:r>
            <a:r>
              <a:rPr lang="en-US" dirty="0">
                <a:hlinkClick r:id="rId25"/>
              </a:rPr>
              <a:t>inflammation</a:t>
            </a:r>
            <a:r>
              <a:rPr lang="en-US" dirty="0"/>
              <a:t> and </a:t>
            </a:r>
            <a:r>
              <a:rPr lang="en-US" dirty="0">
                <a:hlinkClick r:id="rId13"/>
              </a:rPr>
              <a:t>proliferation</a:t>
            </a:r>
            <a:endParaRPr lang="en-US" dirty="0"/>
          </a:p>
          <a:p>
            <a:r>
              <a:rPr lang="en-US" dirty="0"/>
              <a:t>Bouts of </a:t>
            </a:r>
            <a:r>
              <a:rPr lang="en-US" dirty="0">
                <a:hlinkClick r:id="rId25"/>
              </a:rPr>
              <a:t>inflammation</a:t>
            </a:r>
            <a:r>
              <a:rPr lang="en-US" dirty="0"/>
              <a:t>, </a:t>
            </a:r>
            <a:r>
              <a:rPr lang="en-US" dirty="0">
                <a:hlinkClick r:id="rId26"/>
              </a:rPr>
              <a:t>angiogenesis</a:t>
            </a:r>
            <a:r>
              <a:rPr lang="en-US" dirty="0"/>
              <a:t>, and </a:t>
            </a:r>
            <a:r>
              <a:rPr lang="en-US" dirty="0">
                <a:hlinkClick r:id="rId13"/>
              </a:rPr>
              <a:t>proliferation</a:t>
            </a:r>
            <a:r>
              <a:rPr lang="en-US" dirty="0"/>
              <a:t> → proliferative </a:t>
            </a:r>
            <a:r>
              <a:rPr lang="en-US" dirty="0">
                <a:hlinkClick r:id="rId27"/>
              </a:rPr>
              <a:t>granulation tissue</a:t>
            </a:r>
            <a:r>
              <a:rPr lang="en-US" dirty="0"/>
              <a:t> with mononuclear inflammatory cells → </a:t>
            </a:r>
            <a:r>
              <a:rPr lang="en-US" dirty="0">
                <a:hlinkClick r:id="rId28"/>
              </a:rPr>
              <a:t>pannus</a:t>
            </a:r>
            <a:r>
              <a:rPr lang="en-US" dirty="0"/>
              <a:t> and synovial </a:t>
            </a:r>
            <a:r>
              <a:rPr lang="en-US" dirty="0">
                <a:hlinkClick r:id="rId29"/>
              </a:rPr>
              <a:t>hypertrophy</a:t>
            </a:r>
            <a:r>
              <a:rPr lang="en-US" dirty="0"/>
              <a:t> → invasion, progressive destruction, and deterioration of </a:t>
            </a:r>
            <a:r>
              <a:rPr lang="en-US" dirty="0">
                <a:hlinkClick r:id="rId30"/>
              </a:rPr>
              <a:t>cartilage</a:t>
            </a:r>
            <a:r>
              <a:rPr lang="en-US" dirty="0"/>
              <a:t> and bone</a:t>
            </a:r>
          </a:p>
          <a:p>
            <a:r>
              <a:rPr lang="en-US" dirty="0">
                <a:hlinkClick r:id="rId31"/>
              </a:rPr>
              <a:t>Antibodies</a:t>
            </a:r>
            <a:r>
              <a:rPr lang="en-US" dirty="0"/>
              <a:t> against </a:t>
            </a:r>
            <a:r>
              <a:rPr lang="en-US" dirty="0">
                <a:hlinkClick r:id="rId32"/>
              </a:rPr>
              <a:t>Fc</a:t>
            </a:r>
            <a:r>
              <a:rPr lang="en-US" dirty="0"/>
              <a:t> portion of </a:t>
            </a:r>
            <a:r>
              <a:rPr lang="en-US" dirty="0">
                <a:hlinkClick r:id="rId33"/>
              </a:rPr>
              <a:t>IgG</a:t>
            </a:r>
            <a:r>
              <a:rPr lang="en-US" dirty="0"/>
              <a:t> (</a:t>
            </a:r>
            <a:r>
              <a:rPr lang="en-US" b="1" dirty="0">
                <a:hlinkClick r:id="rId34"/>
              </a:rPr>
              <a:t>rheumatoid factor</a:t>
            </a:r>
            <a:r>
              <a:rPr lang="en-US" dirty="0"/>
              <a:t>, RF) are produced to aid in removing </a:t>
            </a:r>
            <a:r>
              <a:rPr lang="en-US" dirty="0">
                <a:hlinkClick r:id="rId35"/>
              </a:rPr>
              <a:t>autoantibodies</a:t>
            </a:r>
            <a:r>
              <a:rPr lang="en-US" dirty="0"/>
              <a:t> and </a:t>
            </a:r>
            <a:r>
              <a:rPr lang="en-US" dirty="0">
                <a:hlinkClick r:id="rId36"/>
              </a:rPr>
              <a:t>immune complexes</a:t>
            </a:r>
            <a:r>
              <a:rPr lang="en-US" dirty="0"/>
              <a:t>.</a:t>
            </a:r>
          </a:p>
          <a:p>
            <a:pPr lvl="1"/>
            <a:r>
              <a:rPr lang="en-US" dirty="0"/>
              <a:t>RF excess triggers formation of new </a:t>
            </a:r>
            <a:r>
              <a:rPr lang="en-US" dirty="0">
                <a:hlinkClick r:id="rId36"/>
              </a:rPr>
              <a:t>immune complexes</a:t>
            </a:r>
            <a:r>
              <a:rPr lang="en-US" dirty="0"/>
              <a:t> and </a:t>
            </a:r>
            <a:r>
              <a:rPr lang="en-US" dirty="0">
                <a:hlinkClick r:id="rId16"/>
              </a:rPr>
              <a:t>type III HSR</a:t>
            </a:r>
            <a:endParaRPr lang="en-US" dirty="0"/>
          </a:p>
          <a:p>
            <a:pPr lvl="1"/>
            <a:r>
              <a:rPr lang="en-US" dirty="0"/>
              <a:t>Individuals with positive RF are more likely to develop extraarticular manifestations.</a:t>
            </a:r>
          </a:p>
          <a:p>
            <a:endParaRPr lang="en-US" dirty="0"/>
          </a:p>
        </p:txBody>
      </p:sp>
    </p:spTree>
    <p:extLst>
      <p:ext uri="{BB962C8B-B14F-4D97-AF65-F5344CB8AC3E}">
        <p14:creationId xmlns:p14="http://schemas.microsoft.com/office/powerpoint/2010/main" val="9553529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hematic representation of the pathophysiology of rheumatoid arthritis">
            <a:extLst>
              <a:ext uri="{FF2B5EF4-FFF2-40B4-BE49-F238E27FC236}">
                <a16:creationId xmlns:a16="http://schemas.microsoft.com/office/drawing/2014/main" id="{4F30912D-B053-45E9-8A8C-99DB6A939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2" y="0"/>
            <a:ext cx="106695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2002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FF1D17-42D7-4B5C-809C-628938778A2B}"/>
              </a:ext>
            </a:extLst>
          </p:cNvPr>
          <p:cNvPicPr>
            <a:picLocks noChangeAspect="1"/>
          </p:cNvPicPr>
          <p:nvPr/>
        </p:nvPicPr>
        <p:blipFill>
          <a:blip r:embed="rId2"/>
          <a:stretch>
            <a:fillRect/>
          </a:stretch>
        </p:blipFill>
        <p:spPr>
          <a:xfrm>
            <a:off x="459911" y="337625"/>
            <a:ext cx="10315575" cy="5882200"/>
          </a:xfrm>
          <a:prstGeom prst="rect">
            <a:avLst/>
          </a:prstGeom>
        </p:spPr>
      </p:pic>
    </p:spTree>
    <p:extLst>
      <p:ext uri="{BB962C8B-B14F-4D97-AF65-F5344CB8AC3E}">
        <p14:creationId xmlns:p14="http://schemas.microsoft.com/office/powerpoint/2010/main" val="33701456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4A3FD4-810A-4C8F-A3E2-0923DCFD9508}"/>
              </a:ext>
            </a:extLst>
          </p:cNvPr>
          <p:cNvSpPr>
            <a:spLocks noGrp="1"/>
          </p:cNvSpPr>
          <p:nvPr>
            <p:ph sz="quarter" idx="1"/>
          </p:nvPr>
        </p:nvSpPr>
        <p:spPr/>
        <p:txBody>
          <a:bodyPr>
            <a:normAutofit lnSpcReduction="10000"/>
          </a:bodyPr>
          <a:lstStyle/>
          <a:p>
            <a:r>
              <a:rPr lang="en-US" b="1" dirty="0"/>
              <a:t>Pathology</a:t>
            </a:r>
          </a:p>
          <a:p>
            <a:r>
              <a:rPr lang="en-US" dirty="0"/>
              <a:t>Synovial pannus formation and bone invasion: pathological layer of proliferative </a:t>
            </a:r>
            <a:r>
              <a:rPr lang="en-US" dirty="0">
                <a:hlinkClick r:id="rId2"/>
              </a:rPr>
              <a:t>granulation tissue</a:t>
            </a:r>
            <a:r>
              <a:rPr lang="en-US" dirty="0"/>
              <a:t>, mononuclear inflammatory cells, and </a:t>
            </a:r>
            <a:r>
              <a:rPr lang="en-US" dirty="0">
                <a:hlinkClick r:id="rId3"/>
              </a:rPr>
              <a:t>fibroblast</a:t>
            </a:r>
            <a:r>
              <a:rPr lang="en-US" dirty="0"/>
              <a:t>-like mesenchymal cells, releasing </a:t>
            </a:r>
            <a:r>
              <a:rPr lang="en-US" dirty="0">
                <a:hlinkClick r:id="rId4"/>
              </a:rPr>
              <a:t>cytokines</a:t>
            </a:r>
            <a:r>
              <a:rPr lang="en-US" dirty="0"/>
              <a:t> and enzymes, which, in turn, damage and invade the surrounding </a:t>
            </a:r>
            <a:r>
              <a:rPr lang="en-US" dirty="0">
                <a:hlinkClick r:id="rId5"/>
              </a:rPr>
              <a:t>connective tissue</a:t>
            </a:r>
            <a:r>
              <a:rPr lang="en-US" dirty="0"/>
              <a:t>  </a:t>
            </a:r>
          </a:p>
          <a:p>
            <a:r>
              <a:rPr lang="en-US" dirty="0"/>
              <a:t>Synovial lining </a:t>
            </a:r>
            <a:r>
              <a:rPr lang="en-US" dirty="0">
                <a:hlinkClick r:id="rId6"/>
              </a:rPr>
              <a:t>hyperplasia</a:t>
            </a:r>
            <a:r>
              <a:rPr lang="en-US" dirty="0"/>
              <a:t> with </a:t>
            </a:r>
            <a:r>
              <a:rPr lang="en-US" b="1" dirty="0"/>
              <a:t>mononuclear cell infiltrate</a:t>
            </a:r>
            <a:endParaRPr lang="en-US" dirty="0"/>
          </a:p>
          <a:p>
            <a:r>
              <a:rPr lang="en-US" dirty="0"/>
              <a:t>Perivascular inflammatory infiltrates</a:t>
            </a:r>
          </a:p>
          <a:p>
            <a:r>
              <a:rPr lang="en-US" dirty="0">
                <a:hlinkClick r:id="rId7"/>
              </a:rPr>
              <a:t>Angiogenesis</a:t>
            </a:r>
            <a:endParaRPr lang="en-US" dirty="0"/>
          </a:p>
          <a:p>
            <a:r>
              <a:rPr lang="en-US" dirty="0">
                <a:hlinkClick r:id="rId8"/>
              </a:rPr>
              <a:t>Fibrin</a:t>
            </a:r>
            <a:r>
              <a:rPr lang="en-US" dirty="0"/>
              <a:t> deposition on synovial surfaces</a:t>
            </a:r>
          </a:p>
          <a:p>
            <a:r>
              <a:rPr lang="en-US" dirty="0">
                <a:hlinkClick r:id="rId9"/>
              </a:rPr>
              <a:t>Rheumatoid nodules</a:t>
            </a:r>
            <a:r>
              <a:rPr lang="en-US" dirty="0"/>
              <a:t>: central </a:t>
            </a:r>
            <a:r>
              <a:rPr lang="en-US" dirty="0">
                <a:hlinkClick r:id="rId10"/>
              </a:rPr>
              <a:t>fibrinoid necrosis</a:t>
            </a:r>
            <a:r>
              <a:rPr lang="en-US" dirty="0"/>
              <a:t> with palisading histiocytes (epithelioid cells) </a:t>
            </a:r>
          </a:p>
          <a:p>
            <a:endParaRPr lang="en-US" dirty="0"/>
          </a:p>
        </p:txBody>
      </p:sp>
    </p:spTree>
    <p:extLst>
      <p:ext uri="{BB962C8B-B14F-4D97-AF65-F5344CB8AC3E}">
        <p14:creationId xmlns:p14="http://schemas.microsoft.com/office/powerpoint/2010/main" val="13627048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heumatoid nodule">
            <a:extLst>
              <a:ext uri="{FF2B5EF4-FFF2-40B4-BE49-F238E27FC236}">
                <a16:creationId xmlns:a16="http://schemas.microsoft.com/office/drawing/2014/main" id="{3B88447A-1B0E-4347-838D-4E6671146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131"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9545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heumatoid nodule">
            <a:extLst>
              <a:ext uri="{FF2B5EF4-FFF2-40B4-BE49-F238E27FC236}">
                <a16:creationId xmlns:a16="http://schemas.microsoft.com/office/drawing/2014/main" id="{3584868A-5750-4830-9D22-65D080D4F9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266"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5267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3B19F-DA2A-4330-A898-58FB1E761963}"/>
              </a:ext>
            </a:extLst>
          </p:cNvPr>
          <p:cNvSpPr>
            <a:spLocks noGrp="1"/>
          </p:cNvSpPr>
          <p:nvPr>
            <p:ph sz="quarter" idx="1"/>
          </p:nvPr>
        </p:nvSpPr>
        <p:spPr>
          <a:xfrm>
            <a:off x="609600" y="856343"/>
            <a:ext cx="9956800" cy="5617609"/>
          </a:xfrm>
        </p:spPr>
        <p:txBody>
          <a:bodyPr>
            <a:normAutofit fontScale="92500" lnSpcReduction="20000"/>
          </a:bodyPr>
          <a:lstStyle/>
          <a:p>
            <a:pPr marL="0" indent="0">
              <a:buNone/>
            </a:pPr>
            <a:r>
              <a:rPr lang="en-US" dirty="0"/>
              <a:t>4. Clinical findings</a:t>
            </a:r>
          </a:p>
          <a:p>
            <a:pPr marL="0" indent="0">
              <a:buNone/>
            </a:pPr>
            <a:r>
              <a:rPr lang="en-US" dirty="0"/>
              <a:t>a. Symmetric involvement of the metacarpophalangeal (MCP) and PIP joints, notable sparing of DIP joints</a:t>
            </a:r>
          </a:p>
          <a:p>
            <a:pPr marL="0" indent="0">
              <a:buNone/>
            </a:pPr>
            <a:r>
              <a:rPr lang="en-US" dirty="0"/>
              <a:t>b. Causes bilateral ulnar deviation at MCP joints and morning stiffness &gt;1 hour; radial deviation at the wrists </a:t>
            </a:r>
          </a:p>
          <a:p>
            <a:pPr marL="0" indent="0">
              <a:buNone/>
            </a:pPr>
            <a:r>
              <a:rPr lang="en-US" dirty="0"/>
              <a:t>Swan neck deformity </a:t>
            </a:r>
          </a:p>
          <a:p>
            <a:pPr marL="0" indent="0">
              <a:buNone/>
            </a:pPr>
            <a:r>
              <a:rPr lang="en-US" dirty="0"/>
              <a:t>(a) Flexion of the DIP joint</a:t>
            </a:r>
          </a:p>
          <a:p>
            <a:pPr marL="0" indent="0">
              <a:buNone/>
            </a:pPr>
            <a:r>
              <a:rPr lang="en-US" dirty="0"/>
              <a:t>(b) Extension of the PIP joint</a:t>
            </a:r>
          </a:p>
          <a:p>
            <a:pPr marL="0" indent="0">
              <a:buNone/>
            </a:pPr>
            <a:r>
              <a:rPr lang="en-US" dirty="0"/>
              <a:t> Boutonnière deformity </a:t>
            </a:r>
          </a:p>
          <a:p>
            <a:pPr marL="0" indent="0">
              <a:buNone/>
            </a:pPr>
            <a:r>
              <a:rPr lang="en-US" dirty="0"/>
              <a:t>(a) Extension of the DIP joint</a:t>
            </a:r>
          </a:p>
          <a:p>
            <a:pPr marL="0" indent="0">
              <a:buNone/>
            </a:pPr>
            <a:r>
              <a:rPr lang="en-US" dirty="0"/>
              <a:t>(b) Flexion of the PIP joint. Note that this is the reverse of a swan neck deformity.</a:t>
            </a:r>
          </a:p>
          <a:p>
            <a:pPr marL="0" indent="0">
              <a:buNone/>
            </a:pPr>
            <a:r>
              <a:rPr lang="en-US" dirty="0"/>
              <a:t>(3) Radiographs of the hands show bony erosions around involved joints and periarticular osteopenia (decrease bone density).</a:t>
            </a:r>
          </a:p>
          <a:p>
            <a:pPr marL="0" indent="0">
              <a:buNone/>
            </a:pPr>
            <a:r>
              <a:rPr lang="en-US" dirty="0"/>
              <a:t>(4) Other joints commonly involved in RA include the cervical spine, shoulders, elbows, hips, knees, and feet.</a:t>
            </a:r>
          </a:p>
        </p:txBody>
      </p:sp>
    </p:spTree>
    <p:extLst>
      <p:ext uri="{BB962C8B-B14F-4D97-AF65-F5344CB8AC3E}">
        <p14:creationId xmlns:p14="http://schemas.microsoft.com/office/powerpoint/2010/main" val="14468793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8EEB13-B30C-4969-9D79-22AEF5E95787}"/>
              </a:ext>
            </a:extLst>
          </p:cNvPr>
          <p:cNvPicPr>
            <a:picLocks noChangeAspect="1"/>
          </p:cNvPicPr>
          <p:nvPr/>
        </p:nvPicPr>
        <p:blipFill>
          <a:blip r:embed="rId2"/>
          <a:stretch>
            <a:fillRect/>
          </a:stretch>
        </p:blipFill>
        <p:spPr>
          <a:xfrm>
            <a:off x="575969" y="1243599"/>
            <a:ext cx="9858375" cy="4594494"/>
          </a:xfrm>
          <a:prstGeom prst="rect">
            <a:avLst/>
          </a:prstGeom>
        </p:spPr>
      </p:pic>
    </p:spTree>
    <p:extLst>
      <p:ext uri="{BB962C8B-B14F-4D97-AF65-F5344CB8AC3E}">
        <p14:creationId xmlns:p14="http://schemas.microsoft.com/office/powerpoint/2010/main" val="17884513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0A2C69-9475-4329-AD96-2BA898710B4D}"/>
              </a:ext>
            </a:extLst>
          </p:cNvPr>
          <p:cNvPicPr>
            <a:picLocks noChangeAspect="1"/>
          </p:cNvPicPr>
          <p:nvPr/>
        </p:nvPicPr>
        <p:blipFill>
          <a:blip r:embed="rId2"/>
          <a:stretch>
            <a:fillRect/>
          </a:stretch>
        </p:blipFill>
        <p:spPr>
          <a:xfrm>
            <a:off x="140677" y="618979"/>
            <a:ext cx="10873740" cy="5092504"/>
          </a:xfrm>
          <a:prstGeom prst="rect">
            <a:avLst/>
          </a:prstGeom>
        </p:spPr>
      </p:pic>
    </p:spTree>
    <p:extLst>
      <p:ext uri="{BB962C8B-B14F-4D97-AF65-F5344CB8AC3E}">
        <p14:creationId xmlns:p14="http://schemas.microsoft.com/office/powerpoint/2010/main" val="38583657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286D9E-FE26-4657-96F8-73BC0C89BA25}"/>
              </a:ext>
            </a:extLst>
          </p:cNvPr>
          <p:cNvPicPr>
            <a:picLocks noChangeAspect="1"/>
          </p:cNvPicPr>
          <p:nvPr/>
        </p:nvPicPr>
        <p:blipFill>
          <a:blip r:embed="rId2"/>
          <a:stretch>
            <a:fillRect/>
          </a:stretch>
        </p:blipFill>
        <p:spPr>
          <a:xfrm>
            <a:off x="365760" y="464234"/>
            <a:ext cx="10784791" cy="5124815"/>
          </a:xfrm>
          <a:prstGeom prst="rect">
            <a:avLst/>
          </a:prstGeom>
        </p:spPr>
      </p:pic>
    </p:spTree>
    <p:extLst>
      <p:ext uri="{BB962C8B-B14F-4D97-AF65-F5344CB8AC3E}">
        <p14:creationId xmlns:p14="http://schemas.microsoft.com/office/powerpoint/2010/main" val="377449006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F2BDC2-3F18-439C-8760-D2172747904B}"/>
              </a:ext>
            </a:extLst>
          </p:cNvPr>
          <p:cNvSpPr>
            <a:spLocks noGrp="1"/>
          </p:cNvSpPr>
          <p:nvPr>
            <p:ph sz="quarter" idx="1"/>
          </p:nvPr>
        </p:nvSpPr>
        <p:spPr>
          <a:xfrm>
            <a:off x="609600" y="696686"/>
            <a:ext cx="9956800" cy="5777266"/>
          </a:xfrm>
        </p:spPr>
        <p:txBody>
          <a:bodyPr>
            <a:normAutofit/>
          </a:bodyPr>
          <a:lstStyle/>
          <a:p>
            <a:pPr marL="0" indent="0">
              <a:buNone/>
            </a:pPr>
            <a:r>
              <a:rPr lang="en-US" dirty="0"/>
              <a:t>c. Lung disease: chronic pleuritis with effusions (characteristic low glucose), interstitial fibrosis, and bronchiolitis obliterans</a:t>
            </a:r>
          </a:p>
          <a:p>
            <a:pPr marL="0" indent="0">
              <a:buNone/>
            </a:pPr>
            <a:r>
              <a:rPr lang="en-US" dirty="0"/>
              <a:t>d. Hematologic disease</a:t>
            </a:r>
          </a:p>
          <a:p>
            <a:pPr marL="457200" indent="-457200">
              <a:buAutoNum type="arabicParenBoth"/>
            </a:pPr>
            <a:r>
              <a:rPr lang="en-US" dirty="0"/>
              <a:t>Anemia of chronic disease </a:t>
            </a:r>
          </a:p>
          <a:p>
            <a:pPr marL="457200" indent="-457200">
              <a:buAutoNum type="arabicParenBoth"/>
            </a:pPr>
            <a:r>
              <a:rPr lang="en-US" dirty="0"/>
              <a:t> Felty syndrome (RA, splenomegaly, autoimmune neutropenia, leg ulcers)</a:t>
            </a:r>
          </a:p>
          <a:p>
            <a:pPr marL="457200" indent="-457200">
              <a:buAutoNum type="arabicParenBoth"/>
            </a:pPr>
            <a:r>
              <a:rPr lang="en-US" dirty="0"/>
              <a:t> Autoimmune hemolytic anemia </a:t>
            </a:r>
          </a:p>
          <a:p>
            <a:pPr marL="0" indent="0">
              <a:buNone/>
            </a:pPr>
            <a:r>
              <a:rPr lang="en-US" dirty="0"/>
              <a:t>e. Carpal tunnel syndrome: entrapment of the median nerve under the transverse carpal ligament</a:t>
            </a:r>
          </a:p>
          <a:p>
            <a:pPr marL="0" indent="0">
              <a:buNone/>
            </a:pPr>
            <a:r>
              <a:rPr lang="en-US" dirty="0"/>
              <a:t>f. Cervical spine</a:t>
            </a:r>
          </a:p>
          <a:p>
            <a:pPr marL="0" indent="0">
              <a:buNone/>
            </a:pPr>
            <a:r>
              <a:rPr lang="en-US" dirty="0"/>
              <a:t>(1) Entire cervical spine is frequently involved.</a:t>
            </a:r>
          </a:p>
          <a:p>
            <a:pPr marL="0" indent="0">
              <a:buNone/>
            </a:pPr>
            <a:r>
              <a:rPr lang="en-US" dirty="0"/>
              <a:t>(2) Subluxation of the atlantoaxial joint is particularly dangerous.</a:t>
            </a:r>
          </a:p>
          <a:p>
            <a:pPr marL="0" indent="0">
              <a:buNone/>
            </a:pPr>
            <a:r>
              <a:rPr lang="en-US" dirty="0"/>
              <a:t>(a) Risk for compression of the spinal cord</a:t>
            </a:r>
          </a:p>
        </p:txBody>
      </p:sp>
    </p:spTree>
    <p:extLst>
      <p:ext uri="{BB962C8B-B14F-4D97-AF65-F5344CB8AC3E}">
        <p14:creationId xmlns:p14="http://schemas.microsoft.com/office/powerpoint/2010/main" val="34380858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D2979A9-6AFD-4FA9-B870-DF70713F1692}"/>
              </a:ext>
            </a:extLst>
          </p:cNvPr>
          <p:cNvSpPr>
            <a:spLocks noGrp="1"/>
          </p:cNvSpPr>
          <p:nvPr>
            <p:ph sz="quarter" idx="1"/>
          </p:nvPr>
        </p:nvSpPr>
        <p:spPr>
          <a:xfrm>
            <a:off x="609600" y="508000"/>
            <a:ext cx="9956800" cy="5965952"/>
          </a:xfrm>
        </p:spPr>
        <p:txBody>
          <a:bodyPr>
            <a:normAutofit/>
          </a:bodyPr>
          <a:lstStyle/>
          <a:p>
            <a:pPr marL="0" indent="0">
              <a:buNone/>
            </a:pPr>
            <a:r>
              <a:rPr lang="en-US" dirty="0"/>
              <a:t>g. Rheumatoid nodules</a:t>
            </a:r>
          </a:p>
          <a:p>
            <a:pPr marL="0" indent="0">
              <a:buNone/>
            </a:pPr>
            <a:r>
              <a:rPr lang="en-US" dirty="0"/>
              <a:t>(1) Nodules occur on the extensor surface of the fingers, forearms, and pressure points (Achilles tendon, olecranon process) and in the lungs </a:t>
            </a:r>
          </a:p>
          <a:p>
            <a:pPr marL="0" indent="0">
              <a:buNone/>
            </a:pPr>
            <a:r>
              <a:rPr lang="en-US" dirty="0"/>
              <a:t>A). They are present in 20% of patients.</a:t>
            </a:r>
          </a:p>
          <a:p>
            <a:pPr marL="0" indent="0">
              <a:buNone/>
            </a:pPr>
            <a:r>
              <a:rPr lang="en-US" dirty="0"/>
              <a:t>•Caplan syndrome: rheumatoid nodules in the lung plus a pneumoconiosis caused by silica, asbestos, or coal dust </a:t>
            </a:r>
          </a:p>
          <a:p>
            <a:pPr marL="0" indent="0">
              <a:buNone/>
            </a:pPr>
            <a:r>
              <a:rPr lang="en-US" dirty="0"/>
              <a:t>(2) Fibrinoid necrosis is present in the center of the nodules with palisading of fibroblasts </a:t>
            </a:r>
          </a:p>
          <a:p>
            <a:pPr marL="0" indent="0">
              <a:buNone/>
            </a:pPr>
            <a:r>
              <a:rPr lang="en-US" dirty="0"/>
              <a:t>(3) Presence of rheumatoid nodules correlates with very high titers of RF.</a:t>
            </a:r>
          </a:p>
        </p:txBody>
      </p:sp>
    </p:spTree>
    <p:extLst>
      <p:ext uri="{BB962C8B-B14F-4D97-AF65-F5344CB8AC3E}">
        <p14:creationId xmlns:p14="http://schemas.microsoft.com/office/powerpoint/2010/main" val="327877139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860B2E-1FE8-460B-B668-FD550AC57561}"/>
              </a:ext>
            </a:extLst>
          </p:cNvPr>
          <p:cNvSpPr>
            <a:spLocks noGrp="1"/>
          </p:cNvSpPr>
          <p:nvPr>
            <p:ph sz="quarter" idx="1"/>
          </p:nvPr>
        </p:nvSpPr>
        <p:spPr>
          <a:xfrm>
            <a:off x="609600" y="478971"/>
            <a:ext cx="9956800" cy="5994981"/>
          </a:xfrm>
        </p:spPr>
        <p:txBody>
          <a:bodyPr>
            <a:normAutofit lnSpcReduction="10000"/>
          </a:bodyPr>
          <a:lstStyle/>
          <a:p>
            <a:pPr marL="0" indent="0">
              <a:buNone/>
            </a:pPr>
            <a:r>
              <a:rPr lang="en-US" dirty="0"/>
              <a:t>h. Cardiovascular disease</a:t>
            </a:r>
          </a:p>
          <a:p>
            <a:pPr marL="0" indent="0">
              <a:buNone/>
            </a:pPr>
            <a:r>
              <a:rPr lang="en-US" dirty="0"/>
              <a:t>(1) Fibrinous pericarditis, constrictive pericarditis</a:t>
            </a:r>
          </a:p>
          <a:p>
            <a:pPr marL="0" indent="0">
              <a:buNone/>
            </a:pPr>
            <a:r>
              <a:rPr lang="en-US" dirty="0"/>
              <a:t>(2) Aortitis </a:t>
            </a:r>
          </a:p>
          <a:p>
            <a:pPr marL="0" indent="0">
              <a:buNone/>
            </a:pPr>
            <a:r>
              <a:rPr lang="en-US" dirty="0"/>
              <a:t>(3) Immunocomplex small-vessel vasculitis</a:t>
            </a:r>
          </a:p>
          <a:p>
            <a:pPr marL="0" indent="0">
              <a:buNone/>
            </a:pPr>
            <a:r>
              <a:rPr lang="en-US" dirty="0"/>
              <a:t>(a) Vasculitis is usually located around the ankles.</a:t>
            </a:r>
          </a:p>
          <a:p>
            <a:pPr marL="0" indent="0">
              <a:buNone/>
            </a:pPr>
            <a:r>
              <a:rPr lang="en-US" dirty="0"/>
              <a:t>(b) Vasculitis correlates with high RF titers.</a:t>
            </a:r>
          </a:p>
          <a:p>
            <a:pPr marL="0" indent="0">
              <a:buNone/>
            </a:pPr>
            <a:r>
              <a:rPr lang="en-US" dirty="0"/>
              <a:t>I. Popliteal (Baker) cyst behind the knee joint </a:t>
            </a:r>
          </a:p>
          <a:p>
            <a:pPr marL="0" indent="0">
              <a:buNone/>
            </a:pPr>
            <a:r>
              <a:rPr lang="en-US" dirty="0"/>
              <a:t>(1) Extension of the semimembranous bursa into the posterior joint space because of increased intraarticular pressure</a:t>
            </a:r>
          </a:p>
          <a:p>
            <a:pPr marL="0" indent="0">
              <a:buNone/>
            </a:pPr>
            <a:r>
              <a:rPr lang="en-US" dirty="0"/>
              <a:t>(2) Sometimes ruptures and dissects into the calf and is frequently misdiagnosed as deep venous thrombosis (DVT)</a:t>
            </a:r>
          </a:p>
          <a:p>
            <a:pPr marL="0" indent="0">
              <a:buNone/>
            </a:pPr>
            <a:r>
              <a:rPr lang="en-US" dirty="0"/>
              <a:t>(3) Not pulsatile; a key to differentiating from a popliteal artery aneurysm (pulsatile mass). Differentiation is confirmed with ultrasonography.</a:t>
            </a:r>
          </a:p>
          <a:p>
            <a:pPr marL="0" indent="0">
              <a:buNone/>
            </a:pPr>
            <a:r>
              <a:rPr lang="en-US" dirty="0"/>
              <a:t>j. Ocular changes include episcleritis and scleritis</a:t>
            </a:r>
          </a:p>
        </p:txBody>
      </p:sp>
    </p:spTree>
    <p:extLst>
      <p:ext uri="{BB962C8B-B14F-4D97-AF65-F5344CB8AC3E}">
        <p14:creationId xmlns:p14="http://schemas.microsoft.com/office/powerpoint/2010/main" val="31276522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9158B-51D1-49CC-8E37-E9973B488947}"/>
              </a:ext>
            </a:extLst>
          </p:cNvPr>
          <p:cNvSpPr>
            <a:spLocks noGrp="1"/>
          </p:cNvSpPr>
          <p:nvPr>
            <p:ph sz="quarter" idx="1"/>
          </p:nvPr>
        </p:nvSpPr>
        <p:spPr>
          <a:xfrm>
            <a:off x="609600" y="304800"/>
            <a:ext cx="9956800" cy="6169152"/>
          </a:xfrm>
        </p:spPr>
        <p:txBody>
          <a:bodyPr>
            <a:normAutofit/>
          </a:bodyPr>
          <a:lstStyle/>
          <a:p>
            <a:pPr marL="0" indent="0">
              <a:buNone/>
            </a:pPr>
            <a:r>
              <a:rPr lang="en-US" dirty="0"/>
              <a:t>5. Laboratory findings</a:t>
            </a:r>
          </a:p>
          <a:p>
            <a:pPr marL="0" indent="0">
              <a:buNone/>
            </a:pPr>
            <a:r>
              <a:rPr lang="en-US" dirty="0"/>
              <a:t>a. Positive serum antinuclear antibody (ANA) test is present in 30% of cases.</a:t>
            </a:r>
          </a:p>
          <a:p>
            <a:pPr marL="0" indent="0">
              <a:buNone/>
            </a:pPr>
            <a:r>
              <a:rPr lang="en-US" dirty="0"/>
              <a:t>b. Positive serum RF is present in 70% to 90% of cases; IgM-RF, 60% to 80% sensitivity; IgG-RF, 80% to 90% specificity.</a:t>
            </a:r>
          </a:p>
          <a:p>
            <a:pPr marL="0" indent="0">
              <a:buNone/>
            </a:pPr>
            <a:r>
              <a:rPr lang="en-US" dirty="0"/>
              <a:t>c. Anticyclic citrullinated peptide (anti-CCP) </a:t>
            </a:r>
          </a:p>
          <a:p>
            <a:pPr marL="0" indent="0">
              <a:buNone/>
            </a:pPr>
            <a:r>
              <a:rPr lang="en-US" dirty="0"/>
              <a:t>d. Normal to increased serum complement C3 and a decreased synovial fluid complement C3</a:t>
            </a:r>
          </a:p>
          <a:p>
            <a:pPr marL="0" indent="0">
              <a:buNone/>
            </a:pPr>
            <a:r>
              <a:rPr lang="en-US" dirty="0"/>
              <a:t>e. ESR and CRP are both increased.</a:t>
            </a:r>
          </a:p>
        </p:txBody>
      </p:sp>
    </p:spTree>
    <p:extLst>
      <p:ext uri="{BB962C8B-B14F-4D97-AF65-F5344CB8AC3E}">
        <p14:creationId xmlns:p14="http://schemas.microsoft.com/office/powerpoint/2010/main" val="16008952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778CDF-24E3-4EB2-B729-E46241BB93CB}"/>
              </a:ext>
            </a:extLst>
          </p:cNvPr>
          <p:cNvPicPr>
            <a:picLocks noChangeAspect="1"/>
          </p:cNvPicPr>
          <p:nvPr/>
        </p:nvPicPr>
        <p:blipFill>
          <a:blip r:embed="rId2"/>
          <a:stretch>
            <a:fillRect/>
          </a:stretch>
        </p:blipFill>
        <p:spPr>
          <a:xfrm>
            <a:off x="407963" y="0"/>
            <a:ext cx="10452295" cy="6858000"/>
          </a:xfrm>
          <a:prstGeom prst="rect">
            <a:avLst/>
          </a:prstGeom>
        </p:spPr>
      </p:pic>
    </p:spTree>
    <p:extLst>
      <p:ext uri="{BB962C8B-B14F-4D97-AF65-F5344CB8AC3E}">
        <p14:creationId xmlns:p14="http://schemas.microsoft.com/office/powerpoint/2010/main" val="3875211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82E4BC-E219-4ABC-8642-38EA7ABCA601}"/>
              </a:ext>
            </a:extLst>
          </p:cNvPr>
          <p:cNvPicPr>
            <a:picLocks noChangeAspect="1"/>
          </p:cNvPicPr>
          <p:nvPr/>
        </p:nvPicPr>
        <p:blipFill>
          <a:blip r:embed="rId2"/>
          <a:stretch>
            <a:fillRect/>
          </a:stretch>
        </p:blipFill>
        <p:spPr>
          <a:xfrm>
            <a:off x="323558" y="717452"/>
            <a:ext cx="10624844" cy="5008099"/>
          </a:xfrm>
          <a:prstGeom prst="rect">
            <a:avLst/>
          </a:prstGeom>
        </p:spPr>
      </p:pic>
    </p:spTree>
    <p:extLst>
      <p:ext uri="{BB962C8B-B14F-4D97-AF65-F5344CB8AC3E}">
        <p14:creationId xmlns:p14="http://schemas.microsoft.com/office/powerpoint/2010/main" val="24112346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36BC68-691E-42E9-AFEC-6C05B41EA156}"/>
              </a:ext>
            </a:extLst>
          </p:cNvPr>
          <p:cNvPicPr>
            <a:picLocks noChangeAspect="1"/>
          </p:cNvPicPr>
          <p:nvPr/>
        </p:nvPicPr>
        <p:blipFill>
          <a:blip r:embed="rId2"/>
          <a:stretch>
            <a:fillRect/>
          </a:stretch>
        </p:blipFill>
        <p:spPr>
          <a:xfrm>
            <a:off x="365760" y="1111348"/>
            <a:ext cx="10956607" cy="5275385"/>
          </a:xfrm>
          <a:prstGeom prst="rect">
            <a:avLst/>
          </a:prstGeom>
        </p:spPr>
      </p:pic>
    </p:spTree>
    <p:extLst>
      <p:ext uri="{BB962C8B-B14F-4D97-AF65-F5344CB8AC3E}">
        <p14:creationId xmlns:p14="http://schemas.microsoft.com/office/powerpoint/2010/main" val="32721322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7EB5-5851-450F-9D44-B6A3E370DECA}"/>
              </a:ext>
            </a:extLst>
          </p:cNvPr>
          <p:cNvSpPr>
            <a:spLocks noGrp="1"/>
          </p:cNvSpPr>
          <p:nvPr>
            <p:ph type="title"/>
          </p:nvPr>
        </p:nvSpPr>
        <p:spPr/>
        <p:txBody>
          <a:bodyPr/>
          <a:lstStyle/>
          <a:p>
            <a:r>
              <a:rPr lang="en-US" dirty="0"/>
              <a:t>Gouty arthritis</a:t>
            </a:r>
          </a:p>
        </p:txBody>
      </p:sp>
      <p:sp>
        <p:nvSpPr>
          <p:cNvPr id="5" name="Content Placeholder 4">
            <a:extLst>
              <a:ext uri="{FF2B5EF4-FFF2-40B4-BE49-F238E27FC236}">
                <a16:creationId xmlns:a16="http://schemas.microsoft.com/office/drawing/2014/main" id="{3B87C252-5098-4010-A996-50A7D0DDD1C5}"/>
              </a:ext>
            </a:extLst>
          </p:cNvPr>
          <p:cNvSpPr>
            <a:spLocks noGrp="1"/>
          </p:cNvSpPr>
          <p:nvPr>
            <p:ph sz="quarter" idx="1"/>
          </p:nvPr>
        </p:nvSpPr>
        <p:spPr/>
        <p:txBody>
          <a:bodyPr/>
          <a:lstStyle/>
          <a:p>
            <a:pPr marL="0" indent="0">
              <a:buNone/>
            </a:pPr>
            <a:r>
              <a:rPr lang="en-US" dirty="0">
                <a:hlinkClick r:id="rId2"/>
              </a:rPr>
              <a:t>Gout</a:t>
            </a:r>
            <a:r>
              <a:rPr lang="en-US" dirty="0"/>
              <a:t> is an inflammatory </a:t>
            </a:r>
            <a:r>
              <a:rPr lang="en-US" dirty="0">
                <a:hlinkClick r:id="rId3"/>
              </a:rPr>
              <a:t>crystal arthropathy</a:t>
            </a:r>
            <a:r>
              <a:rPr lang="en-US" dirty="0"/>
              <a:t> caused by the precipitation and deposition of </a:t>
            </a:r>
            <a:r>
              <a:rPr lang="en-US" dirty="0">
                <a:hlinkClick r:id="rId4"/>
              </a:rPr>
              <a:t>uric acid crystals</a:t>
            </a:r>
            <a:r>
              <a:rPr lang="en-US" dirty="0"/>
              <a:t> in </a:t>
            </a:r>
            <a:r>
              <a:rPr lang="en-US" dirty="0">
                <a:hlinkClick r:id="rId5"/>
              </a:rPr>
              <a:t>synovial fluid</a:t>
            </a:r>
            <a:r>
              <a:rPr lang="en-US" dirty="0"/>
              <a:t> and tissues. Decreased </a:t>
            </a:r>
            <a:r>
              <a:rPr lang="en-US" dirty="0">
                <a:hlinkClick r:id="rId6"/>
              </a:rPr>
              <a:t>renal excretion</a:t>
            </a:r>
            <a:r>
              <a:rPr lang="en-US" dirty="0"/>
              <a:t> and/or increased production of </a:t>
            </a:r>
            <a:r>
              <a:rPr lang="en-US" dirty="0">
                <a:hlinkClick r:id="rId7"/>
              </a:rPr>
              <a:t>uric acid</a:t>
            </a:r>
            <a:r>
              <a:rPr lang="en-US" dirty="0"/>
              <a:t> leads to </a:t>
            </a:r>
            <a:r>
              <a:rPr lang="en-US" dirty="0">
                <a:hlinkClick r:id="rId8"/>
              </a:rPr>
              <a:t>hyperuricemia</a:t>
            </a:r>
            <a:r>
              <a:rPr lang="en-US" dirty="0"/>
              <a:t>, which is commonly asymptomatic but also predisposes to </a:t>
            </a:r>
            <a:r>
              <a:rPr lang="en-US" dirty="0">
                <a:hlinkClick r:id="rId2"/>
              </a:rPr>
              <a:t>gout</a:t>
            </a:r>
            <a:r>
              <a:rPr lang="en-US" dirty="0"/>
              <a:t>.</a:t>
            </a:r>
          </a:p>
        </p:txBody>
      </p:sp>
    </p:spTree>
    <p:extLst>
      <p:ext uri="{BB962C8B-B14F-4D97-AF65-F5344CB8AC3E}">
        <p14:creationId xmlns:p14="http://schemas.microsoft.com/office/powerpoint/2010/main" val="18524844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BA4F08-E995-4B68-9B76-290699A2B7A1}"/>
              </a:ext>
            </a:extLst>
          </p:cNvPr>
          <p:cNvSpPr>
            <a:spLocks noGrp="1"/>
          </p:cNvSpPr>
          <p:nvPr>
            <p:ph sz="quarter" idx="1"/>
          </p:nvPr>
        </p:nvSpPr>
        <p:spPr>
          <a:xfrm>
            <a:off x="609600" y="1045029"/>
            <a:ext cx="9956800" cy="5428923"/>
          </a:xfrm>
        </p:spPr>
        <p:txBody>
          <a:bodyPr>
            <a:normAutofit/>
          </a:bodyPr>
          <a:lstStyle/>
          <a:p>
            <a:r>
              <a:rPr lang="en-US" b="1" dirty="0"/>
              <a:t>Epidemiology</a:t>
            </a:r>
          </a:p>
          <a:p>
            <a:r>
              <a:rPr lang="en-US" b="1" dirty="0"/>
              <a:t>Sex</a:t>
            </a:r>
            <a:r>
              <a:rPr lang="en-US" dirty="0"/>
              <a:t>: </a:t>
            </a:r>
            <a:r>
              <a:rPr lang="en-US" b="1" dirty="0"/>
              <a:t>♂ &gt; ♀</a:t>
            </a:r>
            <a:r>
              <a:rPr lang="en-US" dirty="0"/>
              <a:t> (3:1) </a:t>
            </a:r>
            <a:endParaRPr lang="en-US" baseline="30000" dirty="0"/>
          </a:p>
          <a:p>
            <a:r>
              <a:rPr lang="en-US" b="1" dirty="0"/>
              <a:t>Age of onset</a:t>
            </a:r>
            <a:r>
              <a:rPr lang="en-US" dirty="0"/>
              <a:t>: 2 peaks of </a:t>
            </a:r>
            <a:r>
              <a:rPr lang="en-US" dirty="0">
                <a:hlinkClick r:id="rId2"/>
              </a:rPr>
              <a:t>incidence</a:t>
            </a:r>
            <a:r>
              <a:rPr lang="en-US" dirty="0"/>
              <a:t> (at 30–39 years and at 60 years of age)</a:t>
            </a:r>
          </a:p>
          <a:p>
            <a:pPr marL="0" indent="0">
              <a:buNone/>
            </a:pPr>
            <a:endParaRPr lang="en-US" dirty="0"/>
          </a:p>
        </p:txBody>
      </p:sp>
    </p:spTree>
    <p:extLst>
      <p:ext uri="{BB962C8B-B14F-4D97-AF65-F5344CB8AC3E}">
        <p14:creationId xmlns:p14="http://schemas.microsoft.com/office/powerpoint/2010/main" val="29245452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B85F1-8FE0-4B83-851D-F6B1F5CB6561}"/>
              </a:ext>
            </a:extLst>
          </p:cNvPr>
          <p:cNvSpPr>
            <a:spLocks noGrp="1"/>
          </p:cNvSpPr>
          <p:nvPr>
            <p:ph type="title"/>
          </p:nvPr>
        </p:nvSpPr>
        <p:spPr/>
        <p:txBody>
          <a:bodyPr/>
          <a:lstStyle/>
          <a:p>
            <a:r>
              <a:rPr lang="en-US" dirty="0"/>
              <a:t>Etiology</a:t>
            </a:r>
          </a:p>
        </p:txBody>
      </p:sp>
      <p:sp>
        <p:nvSpPr>
          <p:cNvPr id="3" name="Content Placeholder 2">
            <a:extLst>
              <a:ext uri="{FF2B5EF4-FFF2-40B4-BE49-F238E27FC236}">
                <a16:creationId xmlns:a16="http://schemas.microsoft.com/office/drawing/2014/main" id="{1599FE6B-F5C8-4FC0-A841-AA4A41A9D514}"/>
              </a:ext>
            </a:extLst>
          </p:cNvPr>
          <p:cNvSpPr>
            <a:spLocks noGrp="1"/>
          </p:cNvSpPr>
          <p:nvPr>
            <p:ph sz="quarter" idx="1"/>
          </p:nvPr>
        </p:nvSpPr>
        <p:spPr/>
        <p:txBody>
          <a:bodyPr/>
          <a:lstStyle/>
          <a:p>
            <a:r>
              <a:rPr lang="en-US" b="1" dirty="0"/>
              <a:t>Hyperuricemia</a:t>
            </a:r>
          </a:p>
          <a:p>
            <a:r>
              <a:rPr lang="en-US" dirty="0"/>
              <a:t>Can be idiopathic (</a:t>
            </a:r>
            <a:r>
              <a:rPr lang="en-US" dirty="0">
                <a:hlinkClick r:id="rId2"/>
              </a:rPr>
              <a:t>primary hyperuricemia</a:t>
            </a:r>
            <a:r>
              <a:rPr lang="en-US" dirty="0"/>
              <a:t>) or secondary to insufficient excretion or increased production of </a:t>
            </a:r>
            <a:r>
              <a:rPr lang="en-US" dirty="0">
                <a:hlinkClick r:id="rId3"/>
              </a:rPr>
              <a:t>purines</a:t>
            </a:r>
            <a:endParaRPr lang="en-US" dirty="0"/>
          </a:p>
          <a:p>
            <a:r>
              <a:rPr lang="en-US" dirty="0"/>
              <a:t>Predisposes to </a:t>
            </a:r>
            <a:r>
              <a:rPr lang="en-US" dirty="0">
                <a:hlinkClick r:id="rId4"/>
              </a:rPr>
              <a:t>gout</a:t>
            </a:r>
            <a:r>
              <a:rPr lang="en-US" dirty="0"/>
              <a:t> and </a:t>
            </a:r>
            <a:r>
              <a:rPr lang="en-US" dirty="0">
                <a:hlinkClick r:id="rId5"/>
              </a:rPr>
              <a:t>acute gout</a:t>
            </a:r>
            <a:r>
              <a:rPr lang="en-US" dirty="0"/>
              <a:t> attacks</a:t>
            </a:r>
          </a:p>
          <a:p>
            <a:r>
              <a:rPr lang="en-US" dirty="0"/>
              <a:t>Not obligatory for developing </a:t>
            </a:r>
            <a:r>
              <a:rPr lang="en-US" dirty="0">
                <a:hlinkClick r:id="rId4"/>
              </a:rPr>
              <a:t>gout</a:t>
            </a:r>
            <a:endParaRPr lang="en-US" dirty="0"/>
          </a:p>
          <a:p>
            <a:r>
              <a:rPr lang="en-US" b="1" dirty="0"/>
              <a:t>Primary hyperuricemia</a:t>
            </a:r>
          </a:p>
          <a:p>
            <a:r>
              <a:rPr lang="en-US" b="1" dirty="0"/>
              <a:t>Idiopathic </a:t>
            </a:r>
            <a:r>
              <a:rPr lang="en-US" dirty="0"/>
              <a:t>extracellular supersaturation of </a:t>
            </a:r>
            <a:r>
              <a:rPr lang="en-US" dirty="0">
                <a:hlinkClick r:id="rId6"/>
              </a:rPr>
              <a:t>uric acid</a:t>
            </a:r>
            <a:endParaRPr lang="en-US" dirty="0"/>
          </a:p>
          <a:p>
            <a:r>
              <a:rPr lang="en-US" dirty="0"/>
              <a:t>No history of comorbidities or medications that affect </a:t>
            </a:r>
            <a:r>
              <a:rPr lang="en-US" dirty="0">
                <a:hlinkClick r:id="rId6"/>
              </a:rPr>
              <a:t>uric acid</a:t>
            </a:r>
            <a:r>
              <a:rPr lang="en-US" dirty="0"/>
              <a:t> formation or excretion</a:t>
            </a:r>
          </a:p>
          <a:p>
            <a:pPr marL="0" indent="0">
              <a:buNone/>
            </a:pPr>
            <a:endParaRPr lang="en-US" dirty="0"/>
          </a:p>
        </p:txBody>
      </p:sp>
    </p:spTree>
    <p:extLst>
      <p:ext uri="{BB962C8B-B14F-4D97-AF65-F5344CB8AC3E}">
        <p14:creationId xmlns:p14="http://schemas.microsoft.com/office/powerpoint/2010/main" val="31838562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F91F00-DCA2-4FAF-A9AF-D4DB8E3C9C38}"/>
              </a:ext>
            </a:extLst>
          </p:cNvPr>
          <p:cNvSpPr>
            <a:spLocks noGrp="1"/>
          </p:cNvSpPr>
          <p:nvPr>
            <p:ph sz="quarter" idx="1"/>
          </p:nvPr>
        </p:nvSpPr>
        <p:spPr>
          <a:xfrm>
            <a:off x="609600" y="522514"/>
            <a:ext cx="9956800" cy="5951438"/>
          </a:xfrm>
        </p:spPr>
        <p:txBody>
          <a:bodyPr>
            <a:normAutofit/>
          </a:bodyPr>
          <a:lstStyle/>
          <a:p>
            <a:r>
              <a:rPr lang="en-US" b="1" dirty="0"/>
              <a:t>Secondary hyperuricemia </a:t>
            </a:r>
          </a:p>
          <a:p>
            <a:r>
              <a:rPr lang="en-US" b="1" dirty="0"/>
              <a:t>Decreased </a:t>
            </a:r>
            <a:r>
              <a:rPr lang="en-US" b="1" dirty="0">
                <a:hlinkClick r:id="rId2"/>
              </a:rPr>
              <a:t>uric acid</a:t>
            </a:r>
            <a:r>
              <a:rPr lang="en-US" b="1" dirty="0"/>
              <a:t> excretion</a:t>
            </a:r>
            <a:r>
              <a:rPr lang="en-US" dirty="0"/>
              <a:t>: most common cause</a:t>
            </a:r>
          </a:p>
          <a:p>
            <a:pPr lvl="1"/>
            <a:r>
              <a:rPr lang="en-US" dirty="0"/>
              <a:t>Medications (e.g., </a:t>
            </a:r>
            <a:r>
              <a:rPr lang="en-US" dirty="0">
                <a:hlinkClick r:id="rId3"/>
              </a:rPr>
              <a:t>pyrazinamide</a:t>
            </a:r>
            <a:r>
              <a:rPr lang="en-US" dirty="0"/>
              <a:t>, </a:t>
            </a:r>
            <a:r>
              <a:rPr lang="en-US" b="1" dirty="0">
                <a:hlinkClick r:id="rId4"/>
              </a:rPr>
              <a:t>aspirin</a:t>
            </a:r>
            <a:r>
              <a:rPr lang="en-US" dirty="0"/>
              <a:t>, </a:t>
            </a:r>
            <a:r>
              <a:rPr lang="en-US" b="1" dirty="0"/>
              <a:t>loop</a:t>
            </a:r>
            <a:r>
              <a:rPr lang="en-US" dirty="0"/>
              <a:t> </a:t>
            </a:r>
            <a:r>
              <a:rPr lang="en-US" b="1" dirty="0">
                <a:hlinkClick r:id="rId5"/>
              </a:rPr>
              <a:t>diuretics</a:t>
            </a:r>
            <a:r>
              <a:rPr lang="en-US" dirty="0"/>
              <a:t>, </a:t>
            </a:r>
            <a:r>
              <a:rPr lang="en-US" b="1" dirty="0">
                <a:hlinkClick r:id="rId6"/>
              </a:rPr>
              <a:t>thiazides</a:t>
            </a:r>
            <a:r>
              <a:rPr lang="en-US" b="1" dirty="0"/>
              <a:t>, </a:t>
            </a:r>
            <a:r>
              <a:rPr lang="en-US" b="1" dirty="0">
                <a:hlinkClick r:id="rId7"/>
              </a:rPr>
              <a:t>niacin</a:t>
            </a:r>
            <a:r>
              <a:rPr lang="en-US" dirty="0"/>
              <a:t>)</a:t>
            </a:r>
          </a:p>
          <a:p>
            <a:pPr lvl="1"/>
            <a:r>
              <a:rPr lang="en-US" b="1" dirty="0">
                <a:hlinkClick r:id="rId8"/>
              </a:rPr>
              <a:t>Chronic renal insufficiency</a:t>
            </a:r>
            <a:r>
              <a:rPr lang="en-US" dirty="0"/>
              <a:t>, lead nephropathy </a:t>
            </a:r>
          </a:p>
          <a:p>
            <a:pPr lvl="1"/>
            <a:r>
              <a:rPr lang="en-US" dirty="0"/>
              <a:t>Ketoacidosis (due to, e.g., starvation, </a:t>
            </a:r>
            <a:r>
              <a:rPr lang="en-US" dirty="0">
                <a:hlinkClick r:id="rId9"/>
              </a:rPr>
              <a:t>diabetes mellitus</a:t>
            </a:r>
            <a:r>
              <a:rPr lang="en-US" dirty="0"/>
              <a:t>) and </a:t>
            </a:r>
            <a:r>
              <a:rPr lang="en-US" dirty="0">
                <a:hlinkClick r:id="rId10"/>
              </a:rPr>
              <a:t>lactic acidosis</a:t>
            </a:r>
            <a:endParaRPr lang="en-US" dirty="0"/>
          </a:p>
          <a:p>
            <a:pPr lvl="1"/>
            <a:r>
              <a:rPr lang="en-US" b="1" dirty="0" err="1">
                <a:hlinkClick r:id="rId11"/>
              </a:rPr>
              <a:t>Postmenopause</a:t>
            </a:r>
            <a:r>
              <a:rPr lang="en-US" dirty="0"/>
              <a:t> (</a:t>
            </a:r>
            <a:r>
              <a:rPr lang="en-US" dirty="0">
                <a:hlinkClick r:id="rId12"/>
              </a:rPr>
              <a:t>Estrogen</a:t>
            </a:r>
            <a:r>
              <a:rPr lang="en-US" dirty="0"/>
              <a:t> promotes renal </a:t>
            </a:r>
            <a:r>
              <a:rPr lang="en-US" dirty="0">
                <a:hlinkClick r:id="rId2"/>
              </a:rPr>
              <a:t>uric acid</a:t>
            </a:r>
            <a:r>
              <a:rPr lang="en-US" dirty="0"/>
              <a:t> excretion. </a:t>
            </a:r>
            <a:r>
              <a:rPr lang="en-US" dirty="0">
                <a:hlinkClick r:id="rId11"/>
              </a:rPr>
              <a:t>Postmenopausal</a:t>
            </a:r>
            <a:r>
              <a:rPr lang="en-US" dirty="0"/>
              <a:t> women have decreased </a:t>
            </a:r>
            <a:r>
              <a:rPr lang="en-US" dirty="0">
                <a:hlinkClick r:id="rId12"/>
              </a:rPr>
              <a:t>estrogen</a:t>
            </a:r>
            <a:r>
              <a:rPr lang="en-US" dirty="0"/>
              <a:t> levels and are therefore more likely to develop </a:t>
            </a:r>
            <a:r>
              <a:rPr lang="en-US" dirty="0">
                <a:hlinkClick r:id="rId13"/>
              </a:rPr>
              <a:t>gout</a:t>
            </a:r>
            <a:r>
              <a:rPr lang="en-US" dirty="0"/>
              <a:t>.)</a:t>
            </a:r>
          </a:p>
          <a:p>
            <a:r>
              <a:rPr lang="en-US" b="1" dirty="0"/>
              <a:t>Increased </a:t>
            </a:r>
            <a:r>
              <a:rPr lang="en-US" b="1" dirty="0">
                <a:hlinkClick r:id="rId2"/>
              </a:rPr>
              <a:t>uric acid</a:t>
            </a:r>
            <a:r>
              <a:rPr lang="en-US" b="1" dirty="0"/>
              <a:t> production</a:t>
            </a:r>
            <a:endParaRPr lang="en-US" dirty="0"/>
          </a:p>
          <a:p>
            <a:pPr lvl="1"/>
            <a:r>
              <a:rPr lang="en-US" dirty="0"/>
              <a:t>High cell turnover, e.g.:</a:t>
            </a:r>
          </a:p>
          <a:p>
            <a:pPr lvl="2"/>
            <a:r>
              <a:rPr lang="en-US" b="1" dirty="0">
                <a:hlinkClick r:id="rId14"/>
              </a:rPr>
              <a:t>Tumor lysis syndrome</a:t>
            </a:r>
            <a:endParaRPr lang="en-US" dirty="0"/>
          </a:p>
          <a:p>
            <a:pPr lvl="2"/>
            <a:r>
              <a:rPr lang="en-US" dirty="0">
                <a:hlinkClick r:id="rId15"/>
              </a:rPr>
              <a:t>Hemolytic anemia</a:t>
            </a:r>
            <a:r>
              <a:rPr lang="en-US" dirty="0"/>
              <a:t>  </a:t>
            </a:r>
          </a:p>
          <a:p>
            <a:pPr lvl="2"/>
            <a:r>
              <a:rPr lang="en-US" dirty="0">
                <a:hlinkClick r:id="rId16"/>
              </a:rPr>
              <a:t>Psoriasis</a:t>
            </a:r>
            <a:endParaRPr lang="en-US" dirty="0"/>
          </a:p>
          <a:p>
            <a:pPr lvl="2"/>
            <a:r>
              <a:rPr lang="en-US" dirty="0">
                <a:hlinkClick r:id="rId17"/>
              </a:rPr>
              <a:t>Myeloproliferative neoplasms</a:t>
            </a:r>
            <a:endParaRPr lang="en-US" dirty="0"/>
          </a:p>
          <a:p>
            <a:pPr lvl="2"/>
            <a:r>
              <a:rPr lang="en-US" dirty="0">
                <a:hlinkClick r:id="rId18"/>
              </a:rPr>
              <a:t>Chemotherapy</a:t>
            </a:r>
            <a:r>
              <a:rPr lang="en-US" dirty="0"/>
              <a:t>, radiation</a:t>
            </a:r>
          </a:p>
          <a:p>
            <a:pPr marL="0" indent="0">
              <a:buNone/>
            </a:pPr>
            <a:endParaRPr lang="en-US" dirty="0"/>
          </a:p>
        </p:txBody>
      </p:sp>
    </p:spTree>
    <p:extLst>
      <p:ext uri="{BB962C8B-B14F-4D97-AF65-F5344CB8AC3E}">
        <p14:creationId xmlns:p14="http://schemas.microsoft.com/office/powerpoint/2010/main" val="8999752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21CC62-29B2-4C0C-84A5-AD5E3451C835}"/>
              </a:ext>
            </a:extLst>
          </p:cNvPr>
          <p:cNvSpPr>
            <a:spLocks noGrp="1"/>
          </p:cNvSpPr>
          <p:nvPr>
            <p:ph sz="quarter" idx="1"/>
          </p:nvPr>
        </p:nvSpPr>
        <p:spPr>
          <a:xfrm>
            <a:off x="609600" y="595086"/>
            <a:ext cx="9956800" cy="5878866"/>
          </a:xfrm>
        </p:spPr>
        <p:txBody>
          <a:bodyPr>
            <a:normAutofit/>
          </a:bodyPr>
          <a:lstStyle/>
          <a:p>
            <a:r>
              <a:rPr lang="en-US" dirty="0"/>
              <a:t>Diet rich in protein and especially </a:t>
            </a:r>
            <a:r>
              <a:rPr lang="en-US" b="1" dirty="0">
                <a:hlinkClick r:id="rId2"/>
              </a:rPr>
              <a:t>purine</a:t>
            </a:r>
            <a:r>
              <a:rPr lang="en-US" dirty="0"/>
              <a:t> (e.g., red meat, seafood) </a:t>
            </a:r>
          </a:p>
          <a:p>
            <a:r>
              <a:rPr lang="en-US" dirty="0">
                <a:hlinkClick r:id="rId3"/>
              </a:rPr>
              <a:t>Obesity</a:t>
            </a:r>
            <a:r>
              <a:rPr lang="en-US" dirty="0"/>
              <a:t> </a:t>
            </a:r>
          </a:p>
          <a:p>
            <a:r>
              <a:rPr lang="en-US" b="1" dirty="0"/>
              <a:t>Combined decreased excretion and overproduction</a:t>
            </a:r>
            <a:r>
              <a:rPr lang="en-US" dirty="0"/>
              <a:t>: </a:t>
            </a:r>
            <a:r>
              <a:rPr lang="en-US" b="1" dirty="0"/>
              <a:t>high alcohol consumption</a:t>
            </a:r>
            <a:endParaRPr lang="en-US" dirty="0"/>
          </a:p>
          <a:p>
            <a:pPr lvl="1"/>
            <a:r>
              <a:rPr lang="en-US" dirty="0"/>
              <a:t>Organic acids from </a:t>
            </a:r>
            <a:r>
              <a:rPr lang="en-US" dirty="0">
                <a:hlinkClick r:id="rId4"/>
              </a:rPr>
              <a:t>alcohol metabolism</a:t>
            </a:r>
            <a:r>
              <a:rPr lang="en-US" dirty="0"/>
              <a:t> compete with </a:t>
            </a:r>
            <a:r>
              <a:rPr lang="en-US" dirty="0">
                <a:hlinkClick r:id="rId5"/>
              </a:rPr>
              <a:t>uric acid</a:t>
            </a:r>
            <a:r>
              <a:rPr lang="en-US" dirty="0"/>
              <a:t> to be excreted by the </a:t>
            </a:r>
            <a:r>
              <a:rPr lang="en-US" dirty="0">
                <a:hlinkClick r:id="rId6"/>
              </a:rPr>
              <a:t>kidneys</a:t>
            </a:r>
            <a:r>
              <a:rPr lang="en-US" dirty="0"/>
              <a:t>.</a:t>
            </a:r>
          </a:p>
          <a:p>
            <a:pPr lvl="1"/>
            <a:r>
              <a:rPr lang="en-US" dirty="0"/>
              <a:t>Many alcoholic beverages contain a high level of </a:t>
            </a:r>
            <a:r>
              <a:rPr lang="en-US" dirty="0">
                <a:hlinkClick r:id="rId2"/>
              </a:rPr>
              <a:t>purines</a:t>
            </a:r>
            <a:r>
              <a:rPr lang="en-US" dirty="0"/>
              <a:t>.</a:t>
            </a:r>
          </a:p>
          <a:p>
            <a:pPr marL="0" indent="0">
              <a:buNone/>
            </a:pPr>
            <a:endParaRPr lang="en-US" dirty="0"/>
          </a:p>
        </p:txBody>
      </p:sp>
    </p:spTree>
    <p:extLst>
      <p:ext uri="{BB962C8B-B14F-4D97-AF65-F5344CB8AC3E}">
        <p14:creationId xmlns:p14="http://schemas.microsoft.com/office/powerpoint/2010/main" val="311946564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47329-FD50-47E3-AE14-97068C597D94}"/>
              </a:ext>
            </a:extLst>
          </p:cNvPr>
          <p:cNvSpPr>
            <a:spLocks noGrp="1"/>
          </p:cNvSpPr>
          <p:nvPr>
            <p:ph type="title"/>
          </p:nvPr>
        </p:nvSpPr>
        <p:spPr>
          <a:xfrm>
            <a:off x="609600" y="384048"/>
            <a:ext cx="9956800" cy="573576"/>
          </a:xfrm>
        </p:spPr>
        <p:txBody>
          <a:bodyPr/>
          <a:lstStyle/>
          <a:p>
            <a:r>
              <a:rPr lang="en-US" dirty="0"/>
              <a:t>Pathophysiology</a:t>
            </a:r>
          </a:p>
        </p:txBody>
      </p:sp>
      <p:sp>
        <p:nvSpPr>
          <p:cNvPr id="4" name="Content Placeholder 3">
            <a:extLst>
              <a:ext uri="{FF2B5EF4-FFF2-40B4-BE49-F238E27FC236}">
                <a16:creationId xmlns:a16="http://schemas.microsoft.com/office/drawing/2014/main" id="{4C14A961-1F2F-43CA-92BB-08DE22E2D274}"/>
              </a:ext>
            </a:extLst>
          </p:cNvPr>
          <p:cNvSpPr>
            <a:spLocks noGrp="1"/>
          </p:cNvSpPr>
          <p:nvPr>
            <p:ph sz="quarter" idx="1"/>
          </p:nvPr>
        </p:nvSpPr>
        <p:spPr>
          <a:xfrm>
            <a:off x="609600" y="1033975"/>
            <a:ext cx="9956800" cy="5824025"/>
          </a:xfrm>
        </p:spPr>
        <p:txBody>
          <a:bodyPr>
            <a:normAutofit lnSpcReduction="10000"/>
          </a:bodyPr>
          <a:lstStyle/>
          <a:p>
            <a:r>
              <a:rPr lang="en-US" b="1" dirty="0">
                <a:hlinkClick r:id="rId2"/>
              </a:rPr>
              <a:t>Gout</a:t>
            </a:r>
            <a:endParaRPr lang="en-US" dirty="0"/>
          </a:p>
          <a:p>
            <a:pPr lvl="1"/>
            <a:r>
              <a:rPr lang="en-US" dirty="0"/>
              <a:t>An inflammatory </a:t>
            </a:r>
            <a:r>
              <a:rPr lang="en-US" dirty="0">
                <a:hlinkClick r:id="rId3"/>
              </a:rPr>
              <a:t>crystal arthropathy</a:t>
            </a:r>
            <a:r>
              <a:rPr lang="en-US" dirty="0"/>
              <a:t> that is caused by the precipitation and deposition of </a:t>
            </a:r>
            <a:r>
              <a:rPr lang="en-US" dirty="0">
                <a:hlinkClick r:id="rId4"/>
              </a:rPr>
              <a:t>uric acid crystals</a:t>
            </a:r>
            <a:r>
              <a:rPr lang="en-US" dirty="0"/>
              <a:t> in </a:t>
            </a:r>
            <a:r>
              <a:rPr lang="en-US" dirty="0">
                <a:hlinkClick r:id="rId5"/>
              </a:rPr>
              <a:t>synovial fluid</a:t>
            </a:r>
            <a:r>
              <a:rPr lang="en-US" dirty="0"/>
              <a:t> and tissues.</a:t>
            </a:r>
          </a:p>
          <a:p>
            <a:pPr lvl="1"/>
            <a:r>
              <a:rPr lang="en-US" dirty="0"/>
              <a:t>It is typically associated with </a:t>
            </a:r>
            <a:r>
              <a:rPr lang="en-US" dirty="0">
                <a:hlinkClick r:id="rId6"/>
              </a:rPr>
              <a:t>hyperuricemia</a:t>
            </a:r>
            <a:r>
              <a:rPr lang="en-US" dirty="0"/>
              <a:t>, but can also occur if </a:t>
            </a:r>
            <a:r>
              <a:rPr lang="en-US" dirty="0">
                <a:hlinkClick r:id="rId7"/>
              </a:rPr>
              <a:t>uric acid</a:t>
            </a:r>
            <a:r>
              <a:rPr lang="en-US" dirty="0"/>
              <a:t> levels are normal.</a:t>
            </a:r>
          </a:p>
          <a:p>
            <a:r>
              <a:rPr lang="en-US" b="1" dirty="0">
                <a:hlinkClick r:id="rId7"/>
              </a:rPr>
              <a:t>Uric acid</a:t>
            </a:r>
            <a:endParaRPr lang="en-US" dirty="0"/>
          </a:p>
          <a:p>
            <a:pPr lvl="1"/>
            <a:r>
              <a:rPr lang="en-US" dirty="0"/>
              <a:t>An end-product of </a:t>
            </a:r>
            <a:r>
              <a:rPr lang="en-US" dirty="0">
                <a:hlinkClick r:id="rId8"/>
              </a:rPr>
              <a:t>purine</a:t>
            </a:r>
            <a:r>
              <a:rPr lang="en-US" dirty="0"/>
              <a:t> metabolism that is excreted by the </a:t>
            </a:r>
            <a:r>
              <a:rPr lang="en-US" dirty="0">
                <a:hlinkClick r:id="rId9"/>
              </a:rPr>
              <a:t>kidneys</a:t>
            </a:r>
            <a:endParaRPr lang="en-US" dirty="0"/>
          </a:p>
          <a:p>
            <a:pPr lvl="1"/>
            <a:r>
              <a:rPr lang="en-US" dirty="0"/>
              <a:t>Has somewhat poor water solubility</a:t>
            </a:r>
          </a:p>
          <a:p>
            <a:pPr lvl="1"/>
            <a:r>
              <a:rPr lang="en-US" dirty="0"/>
              <a:t>Predisposes to </a:t>
            </a:r>
            <a:r>
              <a:rPr lang="en-US" dirty="0">
                <a:hlinkClick r:id="rId2"/>
              </a:rPr>
              <a:t>gout</a:t>
            </a:r>
            <a:endParaRPr lang="en-US" dirty="0"/>
          </a:p>
          <a:p>
            <a:r>
              <a:rPr lang="en-US" b="1" dirty="0"/>
              <a:t>Triggers of </a:t>
            </a:r>
            <a:r>
              <a:rPr lang="en-US" b="1" dirty="0">
                <a:hlinkClick r:id="rId7"/>
              </a:rPr>
              <a:t>urate</a:t>
            </a:r>
            <a:r>
              <a:rPr lang="en-US" b="1" dirty="0"/>
              <a:t> crystal deposition</a:t>
            </a:r>
            <a:endParaRPr lang="en-US" dirty="0"/>
          </a:p>
          <a:p>
            <a:pPr lvl="1"/>
            <a:r>
              <a:rPr lang="en-US" b="1" dirty="0"/>
              <a:t>↑ </a:t>
            </a:r>
            <a:r>
              <a:rPr lang="en-US" b="1" dirty="0">
                <a:hlinkClick r:id="rId7"/>
              </a:rPr>
              <a:t>Uric acid</a:t>
            </a:r>
            <a:r>
              <a:rPr lang="en-US" b="1" dirty="0"/>
              <a:t> levels</a:t>
            </a:r>
            <a:r>
              <a:rPr lang="en-US" dirty="0"/>
              <a:t> (due to insufficient excretion or increased production of </a:t>
            </a:r>
            <a:r>
              <a:rPr lang="en-US" dirty="0">
                <a:hlinkClick r:id="rId8"/>
              </a:rPr>
              <a:t>purines</a:t>
            </a:r>
            <a:r>
              <a:rPr lang="en-US" dirty="0"/>
              <a:t>)</a:t>
            </a:r>
          </a:p>
          <a:p>
            <a:pPr lvl="1"/>
            <a:r>
              <a:rPr lang="en-US" dirty="0"/>
              <a:t>Acidosis</a:t>
            </a:r>
          </a:p>
          <a:p>
            <a:pPr lvl="1"/>
            <a:r>
              <a:rPr lang="en-US" dirty="0"/>
              <a:t>Low temperature (e.g., cool peripheral </a:t>
            </a:r>
            <a:r>
              <a:rPr lang="en-US" dirty="0">
                <a:hlinkClick r:id="rId10"/>
              </a:rPr>
              <a:t>joints</a:t>
            </a:r>
            <a:r>
              <a:rPr lang="en-US" dirty="0"/>
              <a:t>)</a:t>
            </a:r>
          </a:p>
          <a:p>
            <a:pPr marL="0" indent="0">
              <a:buNone/>
            </a:pPr>
            <a:br>
              <a:rPr lang="en-US" dirty="0"/>
            </a:br>
            <a:endParaRPr lang="en-US" dirty="0"/>
          </a:p>
        </p:txBody>
      </p:sp>
    </p:spTree>
    <p:extLst>
      <p:ext uri="{BB962C8B-B14F-4D97-AF65-F5344CB8AC3E}">
        <p14:creationId xmlns:p14="http://schemas.microsoft.com/office/powerpoint/2010/main" val="395203907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EA96D7-FF4E-4623-BC50-2B7B5C010B2F}"/>
              </a:ext>
            </a:extLst>
          </p:cNvPr>
          <p:cNvSpPr>
            <a:spLocks noGrp="1"/>
          </p:cNvSpPr>
          <p:nvPr>
            <p:ph sz="quarter" idx="1"/>
          </p:nvPr>
        </p:nvSpPr>
        <p:spPr/>
        <p:txBody>
          <a:bodyPr/>
          <a:lstStyle/>
          <a:p>
            <a:r>
              <a:rPr lang="en-US" b="1" dirty="0"/>
              <a:t>Crystalline arthritis</a:t>
            </a:r>
            <a:r>
              <a:rPr lang="en-US" dirty="0"/>
              <a:t>: supersaturation of </a:t>
            </a:r>
            <a:r>
              <a:rPr lang="en-US" dirty="0">
                <a:hlinkClick r:id="rId2"/>
              </a:rPr>
              <a:t>uric acid</a:t>
            </a:r>
            <a:r>
              <a:rPr lang="en-US" dirty="0"/>
              <a:t> in </a:t>
            </a:r>
            <a:r>
              <a:rPr lang="en-US" dirty="0">
                <a:hlinkClick r:id="rId3"/>
              </a:rPr>
              <a:t>extracellular fluid</a:t>
            </a:r>
            <a:r>
              <a:rPr lang="en-US" dirty="0"/>
              <a:t> → intraarticular </a:t>
            </a:r>
            <a:r>
              <a:rPr lang="en-US" b="1" dirty="0"/>
              <a:t>uric crystal precipitation</a:t>
            </a:r>
            <a:r>
              <a:rPr lang="en-US" dirty="0"/>
              <a:t> (coated by </a:t>
            </a:r>
            <a:r>
              <a:rPr lang="en-US" dirty="0" err="1"/>
              <a:t>IgGs</a:t>
            </a:r>
            <a:r>
              <a:rPr lang="en-US" dirty="0"/>
              <a:t>) → </a:t>
            </a:r>
            <a:r>
              <a:rPr lang="en-US" dirty="0">
                <a:hlinkClick r:id="rId4"/>
              </a:rPr>
              <a:t>phagocytosis</a:t>
            </a:r>
            <a:r>
              <a:rPr lang="en-US" dirty="0"/>
              <a:t> by polymorphonuclear cells → release of inflammatory mediators and enzymes → </a:t>
            </a:r>
            <a:r>
              <a:rPr lang="en-US" b="1" dirty="0"/>
              <a:t>local </a:t>
            </a:r>
            <a:r>
              <a:rPr lang="en-US" b="1" dirty="0">
                <a:hlinkClick r:id="rId5"/>
              </a:rPr>
              <a:t>joint</a:t>
            </a:r>
            <a:r>
              <a:rPr lang="en-US" b="1" dirty="0"/>
              <a:t> </a:t>
            </a:r>
            <a:r>
              <a:rPr lang="en-US" b="1" dirty="0">
                <a:hlinkClick r:id="rId6"/>
              </a:rPr>
              <a:t>inflammation</a:t>
            </a:r>
            <a:endParaRPr lang="en-US" dirty="0"/>
          </a:p>
          <a:p>
            <a:r>
              <a:rPr lang="en-US" b="1" dirty="0"/>
              <a:t>Chronic effects</a:t>
            </a:r>
            <a:r>
              <a:rPr lang="en-US" dirty="0"/>
              <a:t>: repeated attacks → aggregations of </a:t>
            </a:r>
            <a:r>
              <a:rPr lang="en-US" dirty="0">
                <a:hlinkClick r:id="rId7"/>
              </a:rPr>
              <a:t>urate crystals</a:t>
            </a:r>
            <a:r>
              <a:rPr lang="en-US" dirty="0"/>
              <a:t> and </a:t>
            </a:r>
            <a:r>
              <a:rPr lang="en-US" dirty="0">
                <a:hlinkClick r:id="rId8"/>
              </a:rPr>
              <a:t>giant cells</a:t>
            </a:r>
            <a:r>
              <a:rPr lang="en-US" dirty="0"/>
              <a:t> (</a:t>
            </a:r>
            <a:r>
              <a:rPr lang="en-US" b="1" dirty="0">
                <a:hlinkClick r:id="rId9"/>
              </a:rPr>
              <a:t>tophi</a:t>
            </a:r>
            <a:r>
              <a:rPr lang="en-US" dirty="0"/>
              <a:t>) → deformities and arthritis</a:t>
            </a:r>
          </a:p>
          <a:p>
            <a:endParaRPr lang="en-US" dirty="0"/>
          </a:p>
        </p:txBody>
      </p:sp>
    </p:spTree>
    <p:extLst>
      <p:ext uri="{BB962C8B-B14F-4D97-AF65-F5344CB8AC3E}">
        <p14:creationId xmlns:p14="http://schemas.microsoft.com/office/powerpoint/2010/main" val="35135607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421D-4F7B-43E7-921E-B9D8BB2D6581}"/>
              </a:ext>
            </a:extLst>
          </p:cNvPr>
          <p:cNvSpPr>
            <a:spLocks noGrp="1"/>
          </p:cNvSpPr>
          <p:nvPr>
            <p:ph type="title"/>
          </p:nvPr>
        </p:nvSpPr>
        <p:spPr/>
        <p:txBody>
          <a:bodyPr/>
          <a:lstStyle/>
          <a:p>
            <a:r>
              <a:rPr lang="en-US" dirty="0"/>
              <a:t>Clinical features- Acute gouty arthritis</a:t>
            </a:r>
          </a:p>
        </p:txBody>
      </p:sp>
      <p:sp>
        <p:nvSpPr>
          <p:cNvPr id="3" name="Content Placeholder 2">
            <a:extLst>
              <a:ext uri="{FF2B5EF4-FFF2-40B4-BE49-F238E27FC236}">
                <a16:creationId xmlns:a16="http://schemas.microsoft.com/office/drawing/2014/main" id="{1FC4A156-F5AD-43AD-A130-E747482DE1D8}"/>
              </a:ext>
            </a:extLst>
          </p:cNvPr>
          <p:cNvSpPr>
            <a:spLocks noGrp="1"/>
          </p:cNvSpPr>
          <p:nvPr>
            <p:ph sz="quarter" idx="1"/>
          </p:nvPr>
        </p:nvSpPr>
        <p:spPr/>
        <p:txBody>
          <a:bodyPr>
            <a:normAutofit fontScale="92500" lnSpcReduction="10000"/>
          </a:bodyPr>
          <a:lstStyle/>
          <a:p>
            <a:r>
              <a:rPr lang="en-US" b="1" dirty="0"/>
              <a:t>Most common manifestation</a:t>
            </a:r>
            <a:endParaRPr lang="en-US" dirty="0"/>
          </a:p>
          <a:p>
            <a:pPr lvl="1"/>
            <a:r>
              <a:rPr lang="en-US" dirty="0"/>
              <a:t>Acute severe </a:t>
            </a:r>
            <a:r>
              <a:rPr lang="en-US" dirty="0">
                <a:hlinkClick r:id="rId2"/>
              </a:rPr>
              <a:t>pain</a:t>
            </a:r>
            <a:r>
              <a:rPr lang="en-US" dirty="0"/>
              <a:t> with overlying </a:t>
            </a:r>
            <a:r>
              <a:rPr lang="en-US" dirty="0">
                <a:hlinkClick r:id="rId3"/>
              </a:rPr>
              <a:t>erythema</a:t>
            </a:r>
            <a:r>
              <a:rPr lang="en-US" dirty="0"/>
              <a:t>, decreased range of motion, swelling, warmth</a:t>
            </a:r>
          </a:p>
          <a:p>
            <a:pPr lvl="1"/>
            <a:r>
              <a:rPr lang="en-US" dirty="0"/>
              <a:t>Possibly </a:t>
            </a:r>
            <a:r>
              <a:rPr lang="en-US" dirty="0">
                <a:hlinkClick r:id="rId4"/>
              </a:rPr>
              <a:t>fever</a:t>
            </a:r>
            <a:endParaRPr lang="en-US" dirty="0"/>
          </a:p>
          <a:p>
            <a:pPr lvl="1"/>
            <a:r>
              <a:rPr lang="en-US" dirty="0"/>
              <a:t>Symptoms are more likely to occur at night, typically </a:t>
            </a:r>
            <a:r>
              <a:rPr lang="en-US" b="1" dirty="0"/>
              <a:t>waking the patient</a:t>
            </a:r>
            <a:r>
              <a:rPr lang="en-US" dirty="0"/>
              <a:t>.</a:t>
            </a:r>
          </a:p>
          <a:p>
            <a:pPr lvl="1"/>
            <a:r>
              <a:rPr lang="en-US" dirty="0"/>
              <a:t>Symptoms peak after 12–24 hours and regress over days to weeks. </a:t>
            </a:r>
          </a:p>
          <a:p>
            <a:pPr lvl="1"/>
            <a:r>
              <a:rPr lang="en-US" b="1" dirty="0"/>
              <a:t>Desquamation of the </a:t>
            </a:r>
            <a:r>
              <a:rPr lang="en-US" b="1" dirty="0">
                <a:hlinkClick r:id="rId5"/>
              </a:rPr>
              <a:t>skin</a:t>
            </a:r>
            <a:r>
              <a:rPr lang="en-US" dirty="0"/>
              <a:t> overlying the </a:t>
            </a:r>
            <a:r>
              <a:rPr lang="en-US" dirty="0">
                <a:hlinkClick r:id="rId6"/>
              </a:rPr>
              <a:t>joint</a:t>
            </a:r>
            <a:r>
              <a:rPr lang="en-US" dirty="0"/>
              <a:t> may be seen during the recovery from an </a:t>
            </a:r>
            <a:r>
              <a:rPr lang="en-US" dirty="0">
                <a:hlinkClick r:id="rId7"/>
              </a:rPr>
              <a:t>acute gout</a:t>
            </a:r>
            <a:r>
              <a:rPr lang="en-US" dirty="0"/>
              <a:t> flare.</a:t>
            </a:r>
          </a:p>
          <a:p>
            <a:r>
              <a:rPr lang="en-US" b="1" dirty="0"/>
              <a:t>Location</a:t>
            </a:r>
            <a:endParaRPr lang="en-US" dirty="0"/>
          </a:p>
          <a:p>
            <a:pPr lvl="1"/>
            <a:r>
              <a:rPr lang="en-US" dirty="0"/>
              <a:t>Usually</a:t>
            </a:r>
            <a:r>
              <a:rPr lang="en-US" b="1" dirty="0"/>
              <a:t> </a:t>
            </a:r>
            <a:r>
              <a:rPr lang="en-US" b="1" dirty="0" err="1"/>
              <a:t>monoarthritis</a:t>
            </a:r>
            <a:r>
              <a:rPr lang="en-US" b="1" dirty="0"/>
              <a:t> </a:t>
            </a:r>
            <a:r>
              <a:rPr lang="en-US" dirty="0"/>
              <a:t>during first attacks</a:t>
            </a:r>
          </a:p>
          <a:p>
            <a:pPr lvl="2"/>
            <a:r>
              <a:rPr lang="en-US" dirty="0"/>
              <a:t>In &lt; 20% of cases, patients present with polyarthritis during first attacks. </a:t>
            </a:r>
          </a:p>
          <a:p>
            <a:pPr lvl="2"/>
            <a:r>
              <a:rPr lang="en-US" b="1" dirty="0"/>
              <a:t>Asymmetrical</a:t>
            </a:r>
            <a:r>
              <a:rPr lang="en-US" dirty="0"/>
              <a:t> distribution is common if more than one </a:t>
            </a:r>
            <a:r>
              <a:rPr lang="en-US" dirty="0">
                <a:hlinkClick r:id="rId6"/>
              </a:rPr>
              <a:t>joint</a:t>
            </a:r>
            <a:r>
              <a:rPr lang="en-US" dirty="0"/>
              <a:t> is affected</a:t>
            </a:r>
          </a:p>
          <a:p>
            <a:pPr lvl="1"/>
            <a:r>
              <a:rPr lang="en-US" dirty="0"/>
              <a:t>Peripheral small joints in the lower extremities are especially affected. </a:t>
            </a:r>
          </a:p>
          <a:p>
            <a:pPr lvl="1"/>
            <a:r>
              <a:rPr lang="en-US" b="1" dirty="0"/>
              <a:t>Podagra</a:t>
            </a:r>
            <a:r>
              <a:rPr lang="en-US" dirty="0"/>
              <a:t>: </a:t>
            </a:r>
            <a:r>
              <a:rPr lang="en-US" dirty="0">
                <a:hlinkClick r:id="rId8"/>
              </a:rPr>
              <a:t>metatarsophalangeal joint</a:t>
            </a:r>
            <a:r>
              <a:rPr lang="en-US" dirty="0"/>
              <a:t> (</a:t>
            </a:r>
            <a:r>
              <a:rPr lang="en-US" dirty="0">
                <a:hlinkClick r:id="rId8"/>
              </a:rPr>
              <a:t>MTP joint</a:t>
            </a:r>
            <a:r>
              <a:rPr lang="en-US" dirty="0"/>
              <a:t>) </a:t>
            </a:r>
            <a:r>
              <a:rPr lang="en-US" dirty="0">
                <a:hlinkClick r:id="rId4"/>
              </a:rPr>
              <a:t>inflammation</a:t>
            </a:r>
            <a:r>
              <a:rPr lang="en-US" dirty="0"/>
              <a:t> of the big toe (the most common site) </a:t>
            </a:r>
          </a:p>
          <a:p>
            <a:endParaRPr lang="en-US" dirty="0"/>
          </a:p>
        </p:txBody>
      </p:sp>
    </p:spTree>
    <p:extLst>
      <p:ext uri="{BB962C8B-B14F-4D97-AF65-F5344CB8AC3E}">
        <p14:creationId xmlns:p14="http://schemas.microsoft.com/office/powerpoint/2010/main" val="33310228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agra">
            <a:extLst>
              <a:ext uri="{FF2B5EF4-FFF2-40B4-BE49-F238E27FC236}">
                <a16:creationId xmlns:a16="http://schemas.microsoft.com/office/drawing/2014/main" id="{49658493-50D2-4373-ACB6-0DF33E057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034" y="-1"/>
            <a:ext cx="10375900" cy="6840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51651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dagra">
            <a:extLst>
              <a:ext uri="{FF2B5EF4-FFF2-40B4-BE49-F238E27FC236}">
                <a16:creationId xmlns:a16="http://schemas.microsoft.com/office/drawing/2014/main" id="{6561B674-073C-44DC-801D-0D31594FAC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897" y="0"/>
            <a:ext cx="94816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11821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onoarthritis in acute gouty arthritis">
            <a:extLst>
              <a:ext uri="{FF2B5EF4-FFF2-40B4-BE49-F238E27FC236}">
                <a16:creationId xmlns:a16="http://schemas.microsoft.com/office/drawing/2014/main" id="{99B8C6ED-4912-4C58-9B1B-8EDE581081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588" y="0"/>
            <a:ext cx="91580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15056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odagra">
            <a:extLst>
              <a:ext uri="{FF2B5EF4-FFF2-40B4-BE49-F238E27FC236}">
                <a16:creationId xmlns:a16="http://schemas.microsoft.com/office/drawing/2014/main" id="{FDF9E524-95E5-4310-AF93-DF8B952F5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863" y="0"/>
            <a:ext cx="108362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86982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CB4C456-ED51-42EA-A1BB-47B4D8C9918D}"/>
              </a:ext>
            </a:extLst>
          </p:cNvPr>
          <p:cNvPicPr>
            <a:picLocks noGrp="1" noChangeAspect="1"/>
          </p:cNvPicPr>
          <p:nvPr>
            <p:ph sz="quarter" idx="1"/>
          </p:nvPr>
        </p:nvPicPr>
        <p:blipFill>
          <a:blip r:embed="rId2"/>
          <a:stretch>
            <a:fillRect/>
          </a:stretch>
        </p:blipFill>
        <p:spPr>
          <a:xfrm>
            <a:off x="609600" y="112541"/>
            <a:ext cx="9956800" cy="6414867"/>
          </a:xfrm>
          <a:prstGeom prst="rect">
            <a:avLst/>
          </a:prstGeom>
        </p:spPr>
      </p:pic>
    </p:spTree>
    <p:extLst>
      <p:ext uri="{BB962C8B-B14F-4D97-AF65-F5344CB8AC3E}">
        <p14:creationId xmlns:p14="http://schemas.microsoft.com/office/powerpoint/2010/main" val="24515661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27A85-235C-4ABB-A53A-51C06992E230}"/>
              </a:ext>
            </a:extLst>
          </p:cNvPr>
          <p:cNvSpPr>
            <a:spLocks noGrp="1"/>
          </p:cNvSpPr>
          <p:nvPr>
            <p:ph type="title"/>
          </p:nvPr>
        </p:nvSpPr>
        <p:spPr/>
        <p:txBody>
          <a:bodyPr/>
          <a:lstStyle/>
          <a:p>
            <a:r>
              <a:rPr lang="en-US" dirty="0"/>
              <a:t>Chronic gouty arthritis</a:t>
            </a:r>
          </a:p>
        </p:txBody>
      </p:sp>
      <p:sp>
        <p:nvSpPr>
          <p:cNvPr id="3" name="Content Placeholder 2">
            <a:extLst>
              <a:ext uri="{FF2B5EF4-FFF2-40B4-BE49-F238E27FC236}">
                <a16:creationId xmlns:a16="http://schemas.microsoft.com/office/drawing/2014/main" id="{55CDB19A-7D8F-4C3B-9F0E-8C516443D1D0}"/>
              </a:ext>
            </a:extLst>
          </p:cNvPr>
          <p:cNvSpPr>
            <a:spLocks noGrp="1"/>
          </p:cNvSpPr>
          <p:nvPr>
            <p:ph sz="quarter" idx="1"/>
          </p:nvPr>
        </p:nvSpPr>
        <p:spPr/>
        <p:txBody>
          <a:bodyPr/>
          <a:lstStyle/>
          <a:p>
            <a:r>
              <a:rPr lang="en-US" dirty="0"/>
              <a:t>Progressive </a:t>
            </a:r>
            <a:r>
              <a:rPr lang="en-US" dirty="0">
                <a:hlinkClick r:id="rId2"/>
              </a:rPr>
              <a:t>joint</a:t>
            </a:r>
            <a:r>
              <a:rPr lang="en-US" dirty="0"/>
              <a:t> destruction </a:t>
            </a:r>
          </a:p>
          <a:p>
            <a:r>
              <a:rPr lang="en-US" dirty="0"/>
              <a:t>Tophi formation </a:t>
            </a:r>
          </a:p>
          <a:p>
            <a:pPr lvl="1"/>
            <a:r>
              <a:rPr lang="en-US" dirty="0"/>
              <a:t>Multiple painless hard nodules with possible </a:t>
            </a:r>
            <a:r>
              <a:rPr lang="en-US" dirty="0">
                <a:hlinkClick r:id="rId2"/>
              </a:rPr>
              <a:t>joint</a:t>
            </a:r>
            <a:r>
              <a:rPr lang="en-US" dirty="0"/>
              <a:t> deformities </a:t>
            </a:r>
          </a:p>
          <a:p>
            <a:pPr lvl="2"/>
            <a:r>
              <a:rPr lang="en-US" dirty="0"/>
              <a:t>May appear yellow or white because of overlying attenuated </a:t>
            </a:r>
            <a:r>
              <a:rPr lang="en-US" dirty="0">
                <a:hlinkClick r:id="rId3"/>
              </a:rPr>
              <a:t>skin</a:t>
            </a:r>
            <a:endParaRPr lang="en-US" dirty="0"/>
          </a:p>
          <a:p>
            <a:pPr lvl="2"/>
            <a:r>
              <a:rPr lang="en-US" dirty="0"/>
              <a:t>Ulceration and discharge (chalky white substance) may occur</a:t>
            </a:r>
          </a:p>
          <a:p>
            <a:pPr lvl="1"/>
            <a:r>
              <a:rPr lang="en-US" b="1" dirty="0"/>
              <a:t>Bone tophi</a:t>
            </a:r>
            <a:r>
              <a:rPr lang="en-US" dirty="0"/>
              <a:t>: </a:t>
            </a:r>
            <a:r>
              <a:rPr lang="en-US" dirty="0">
                <a:hlinkClick r:id="rId4"/>
              </a:rPr>
              <a:t>urate</a:t>
            </a:r>
            <a:r>
              <a:rPr lang="en-US" dirty="0"/>
              <a:t> crystal deposition in bones (e.g., </a:t>
            </a:r>
            <a:r>
              <a:rPr lang="en-US" dirty="0">
                <a:hlinkClick r:id="rId5"/>
              </a:rPr>
              <a:t>elbows</a:t>
            </a:r>
            <a:r>
              <a:rPr lang="en-US" dirty="0"/>
              <a:t>, </a:t>
            </a:r>
            <a:r>
              <a:rPr lang="en-US" dirty="0">
                <a:hlinkClick r:id="rId6"/>
              </a:rPr>
              <a:t>knees</a:t>
            </a:r>
            <a:r>
              <a:rPr lang="en-US" dirty="0"/>
              <a:t>, extensor surfaces of forearms) </a:t>
            </a:r>
          </a:p>
          <a:p>
            <a:pPr lvl="1"/>
            <a:r>
              <a:rPr lang="en-US" b="1" dirty="0"/>
              <a:t>Soft tissue tophi</a:t>
            </a:r>
            <a:r>
              <a:rPr lang="en-US" dirty="0"/>
              <a:t>: </a:t>
            </a:r>
            <a:r>
              <a:rPr lang="en-US" dirty="0">
                <a:hlinkClick r:id="rId4"/>
              </a:rPr>
              <a:t>urate</a:t>
            </a:r>
            <a:r>
              <a:rPr lang="en-US" dirty="0"/>
              <a:t> crystal deposition in the </a:t>
            </a:r>
            <a:r>
              <a:rPr lang="en-US" dirty="0">
                <a:hlinkClick r:id="rId7"/>
              </a:rPr>
              <a:t>pinna</a:t>
            </a:r>
            <a:r>
              <a:rPr lang="en-US" dirty="0"/>
              <a:t> of the external </a:t>
            </a:r>
            <a:r>
              <a:rPr lang="en-US" dirty="0">
                <a:hlinkClick r:id="rId8"/>
              </a:rPr>
              <a:t>ear</a:t>
            </a:r>
            <a:r>
              <a:rPr lang="en-US" dirty="0"/>
              <a:t>, </a:t>
            </a:r>
            <a:r>
              <a:rPr lang="en-US" dirty="0">
                <a:hlinkClick r:id="rId9"/>
              </a:rPr>
              <a:t>subcutis</a:t>
            </a:r>
            <a:r>
              <a:rPr lang="en-US" dirty="0"/>
              <a:t>, </a:t>
            </a:r>
            <a:r>
              <a:rPr lang="en-US" dirty="0">
                <a:hlinkClick r:id="rId10"/>
              </a:rPr>
              <a:t>tendon sheaths</a:t>
            </a:r>
            <a:r>
              <a:rPr lang="en-US" dirty="0"/>
              <a:t> (e.g., at the </a:t>
            </a:r>
            <a:r>
              <a:rPr lang="en-US" dirty="0">
                <a:hlinkClick r:id="rId11"/>
              </a:rPr>
              <a:t>Achilles tendon</a:t>
            </a:r>
            <a:r>
              <a:rPr lang="en-US" dirty="0"/>
              <a:t>), or </a:t>
            </a:r>
            <a:r>
              <a:rPr lang="en-US" dirty="0">
                <a:hlinkClick r:id="rId12"/>
              </a:rPr>
              <a:t>synovial bursae</a:t>
            </a:r>
            <a:r>
              <a:rPr lang="en-US" dirty="0"/>
              <a:t> (e.g., olecranon bursa) </a:t>
            </a:r>
          </a:p>
          <a:p>
            <a:r>
              <a:rPr lang="en-US" dirty="0"/>
              <a:t>Renal manifestations with </a:t>
            </a:r>
            <a:r>
              <a:rPr lang="en-US" dirty="0">
                <a:hlinkClick r:id="rId4"/>
              </a:rPr>
              <a:t>uric acid</a:t>
            </a:r>
            <a:r>
              <a:rPr lang="en-US" dirty="0"/>
              <a:t> </a:t>
            </a:r>
            <a:r>
              <a:rPr lang="en-US" b="1" dirty="0">
                <a:hlinkClick r:id="rId13"/>
              </a:rPr>
              <a:t>nephrolithiasis</a:t>
            </a:r>
            <a:r>
              <a:rPr lang="en-US" dirty="0"/>
              <a:t> and </a:t>
            </a:r>
            <a:r>
              <a:rPr lang="en-US" dirty="0">
                <a:hlinkClick r:id="rId4"/>
              </a:rPr>
              <a:t>uric acid</a:t>
            </a:r>
            <a:r>
              <a:rPr lang="en-US" dirty="0"/>
              <a:t> </a:t>
            </a:r>
            <a:r>
              <a:rPr lang="en-US" b="1" dirty="0"/>
              <a:t>nephropathy</a:t>
            </a:r>
            <a:endParaRPr lang="en-US" dirty="0"/>
          </a:p>
          <a:p>
            <a:endParaRPr lang="en-US" dirty="0"/>
          </a:p>
        </p:txBody>
      </p:sp>
    </p:spTree>
    <p:extLst>
      <p:ext uri="{BB962C8B-B14F-4D97-AF65-F5344CB8AC3E}">
        <p14:creationId xmlns:p14="http://schemas.microsoft.com/office/powerpoint/2010/main" val="9709034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AD68B24-7C08-43A3-B301-EE3E1FAC7BF0}"/>
              </a:ext>
            </a:extLst>
          </p:cNvPr>
          <p:cNvPicPr>
            <a:picLocks noGrp="1" noChangeAspect="1"/>
          </p:cNvPicPr>
          <p:nvPr>
            <p:ph sz="quarter" idx="1"/>
          </p:nvPr>
        </p:nvPicPr>
        <p:blipFill>
          <a:blip r:embed="rId2"/>
          <a:stretch>
            <a:fillRect/>
          </a:stretch>
        </p:blipFill>
        <p:spPr>
          <a:xfrm>
            <a:off x="290287" y="333830"/>
            <a:ext cx="9930240" cy="6139996"/>
          </a:xfrm>
          <a:prstGeom prst="rect">
            <a:avLst/>
          </a:prstGeom>
        </p:spPr>
      </p:pic>
    </p:spTree>
    <p:extLst>
      <p:ext uri="{BB962C8B-B14F-4D97-AF65-F5344CB8AC3E}">
        <p14:creationId xmlns:p14="http://schemas.microsoft.com/office/powerpoint/2010/main" val="83783481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outy tophi">
            <a:extLst>
              <a:ext uri="{FF2B5EF4-FFF2-40B4-BE49-F238E27FC236}">
                <a16:creationId xmlns:a16="http://schemas.microsoft.com/office/drawing/2014/main" id="{46952C84-84FD-4D09-843C-A403321428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569" y="0"/>
            <a:ext cx="10396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95384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outy tophi">
            <a:extLst>
              <a:ext uri="{FF2B5EF4-FFF2-40B4-BE49-F238E27FC236}">
                <a16:creationId xmlns:a16="http://schemas.microsoft.com/office/drawing/2014/main" id="{D81DF2E2-3246-4AA3-BF74-EC6E93FB5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858" y="0"/>
            <a:ext cx="758331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93534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oft tissue tophi">
            <a:extLst>
              <a:ext uri="{FF2B5EF4-FFF2-40B4-BE49-F238E27FC236}">
                <a16:creationId xmlns:a16="http://schemas.microsoft.com/office/drawing/2014/main" id="{36AE62B3-5DC4-49C6-93E0-780B675B1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827" y="0"/>
            <a:ext cx="10277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4494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58F36-B7A7-4FDC-A000-923BACB41E4B}"/>
              </a:ext>
            </a:extLst>
          </p:cNvPr>
          <p:cNvSpPr>
            <a:spLocks noGrp="1"/>
          </p:cNvSpPr>
          <p:nvPr>
            <p:ph type="title"/>
          </p:nvPr>
        </p:nvSpPr>
        <p:spPr/>
        <p:txBody>
          <a:bodyPr/>
          <a:lstStyle/>
          <a:p>
            <a:r>
              <a:rPr lang="en-US" dirty="0"/>
              <a:t>Pathology</a:t>
            </a:r>
          </a:p>
        </p:txBody>
      </p:sp>
      <p:sp>
        <p:nvSpPr>
          <p:cNvPr id="3" name="Content Placeholder 2">
            <a:extLst>
              <a:ext uri="{FF2B5EF4-FFF2-40B4-BE49-F238E27FC236}">
                <a16:creationId xmlns:a16="http://schemas.microsoft.com/office/drawing/2014/main" id="{6E165FC0-6D53-411B-8CC7-10EAA67515EB}"/>
              </a:ext>
            </a:extLst>
          </p:cNvPr>
          <p:cNvSpPr>
            <a:spLocks noGrp="1"/>
          </p:cNvSpPr>
          <p:nvPr>
            <p:ph sz="quarter" idx="1"/>
          </p:nvPr>
        </p:nvSpPr>
        <p:spPr/>
        <p:txBody>
          <a:bodyPr/>
          <a:lstStyle/>
          <a:p>
            <a:r>
              <a:rPr lang="en-US" b="1" dirty="0">
                <a:hlinkClick r:id="rId2"/>
              </a:rPr>
              <a:t>Foreign body granuloma</a:t>
            </a:r>
            <a:endParaRPr lang="en-US" b="1" dirty="0"/>
          </a:p>
          <a:p>
            <a:r>
              <a:rPr lang="en-US" dirty="0"/>
              <a:t>Caused by </a:t>
            </a:r>
            <a:r>
              <a:rPr lang="en-US" dirty="0">
                <a:hlinkClick r:id="rId3"/>
              </a:rPr>
              <a:t>urate</a:t>
            </a:r>
            <a:r>
              <a:rPr lang="en-US" dirty="0"/>
              <a:t> crystal deposition in </a:t>
            </a:r>
            <a:r>
              <a:rPr lang="en-US" dirty="0">
                <a:hlinkClick r:id="rId4"/>
              </a:rPr>
              <a:t>cutis</a:t>
            </a:r>
            <a:r>
              <a:rPr lang="en-US" dirty="0"/>
              <a:t> and </a:t>
            </a:r>
            <a:r>
              <a:rPr lang="en-US" dirty="0">
                <a:hlinkClick r:id="rId5"/>
              </a:rPr>
              <a:t>subcutis</a:t>
            </a:r>
            <a:endParaRPr lang="en-US" dirty="0"/>
          </a:p>
          <a:p>
            <a:r>
              <a:rPr lang="en-US" dirty="0"/>
              <a:t>Findings include:</a:t>
            </a:r>
          </a:p>
          <a:p>
            <a:pPr lvl="1"/>
            <a:r>
              <a:rPr lang="en-US" dirty="0"/>
              <a:t>Clusters of crystal deposits</a:t>
            </a:r>
          </a:p>
          <a:p>
            <a:pPr lvl="1"/>
            <a:r>
              <a:rPr lang="en-US" dirty="0">
                <a:hlinkClick r:id="rId6"/>
              </a:rPr>
              <a:t>Macrophages</a:t>
            </a:r>
            <a:r>
              <a:rPr lang="en-US" dirty="0"/>
              <a:t> in the shape of epithelioid cells or polynuclear </a:t>
            </a:r>
            <a:r>
              <a:rPr lang="en-US" dirty="0">
                <a:hlinkClick r:id="rId7"/>
              </a:rPr>
              <a:t>giant cells</a:t>
            </a:r>
            <a:endParaRPr lang="en-US" dirty="0"/>
          </a:p>
          <a:p>
            <a:endParaRPr lang="en-US" dirty="0"/>
          </a:p>
        </p:txBody>
      </p:sp>
    </p:spTree>
    <p:extLst>
      <p:ext uri="{BB962C8B-B14F-4D97-AF65-F5344CB8AC3E}">
        <p14:creationId xmlns:p14="http://schemas.microsoft.com/office/powerpoint/2010/main" val="362864794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out tophus with foreign body granulomas">
            <a:extLst>
              <a:ext uri="{FF2B5EF4-FFF2-40B4-BE49-F238E27FC236}">
                <a16:creationId xmlns:a16="http://schemas.microsoft.com/office/drawing/2014/main" id="{69207D74-2191-4C71-85CB-05E111ECA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714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out tophus with foreign body granulomas">
            <a:extLst>
              <a:ext uri="{FF2B5EF4-FFF2-40B4-BE49-F238E27FC236}">
                <a16:creationId xmlns:a16="http://schemas.microsoft.com/office/drawing/2014/main" id="{6EB03863-B8A0-47A4-9053-F8FDE0B0C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89419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odagra">
            <a:extLst>
              <a:ext uri="{FF2B5EF4-FFF2-40B4-BE49-F238E27FC236}">
                <a16:creationId xmlns:a16="http://schemas.microsoft.com/office/drawing/2014/main" id="{A5B57A94-11C4-4311-97EE-C5D2F8DBC4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078" y="0"/>
            <a:ext cx="82190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5167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F7E5F-3E23-4C07-807F-FCA72BAECDED}"/>
              </a:ext>
            </a:extLst>
          </p:cNvPr>
          <p:cNvSpPr>
            <a:spLocks noGrp="1"/>
          </p:cNvSpPr>
          <p:nvPr>
            <p:ph type="title"/>
          </p:nvPr>
        </p:nvSpPr>
        <p:spPr/>
        <p:txBody>
          <a:bodyPr/>
          <a:lstStyle/>
          <a:p>
            <a:r>
              <a:rPr lang="en-US" dirty="0"/>
              <a:t>Septic arthritis</a:t>
            </a:r>
          </a:p>
        </p:txBody>
      </p:sp>
      <p:sp>
        <p:nvSpPr>
          <p:cNvPr id="3" name="Content Placeholder 2">
            <a:extLst>
              <a:ext uri="{FF2B5EF4-FFF2-40B4-BE49-F238E27FC236}">
                <a16:creationId xmlns:a16="http://schemas.microsoft.com/office/drawing/2014/main" id="{FC5F5738-CAB2-47AB-8194-DA68BF68D8A8}"/>
              </a:ext>
            </a:extLst>
          </p:cNvPr>
          <p:cNvSpPr>
            <a:spLocks noGrp="1"/>
          </p:cNvSpPr>
          <p:nvPr>
            <p:ph sz="quarter" idx="1"/>
          </p:nvPr>
        </p:nvSpPr>
        <p:spPr>
          <a:xfrm>
            <a:off x="609600" y="1600200"/>
            <a:ext cx="9956800" cy="5257800"/>
          </a:xfrm>
        </p:spPr>
        <p:txBody>
          <a:bodyPr>
            <a:normAutofit fontScale="85000" lnSpcReduction="20000"/>
          </a:bodyPr>
          <a:lstStyle/>
          <a:p>
            <a:pPr marL="0" indent="0">
              <a:buNone/>
            </a:pPr>
            <a:r>
              <a:rPr lang="en-US" dirty="0"/>
              <a:t>1. Definition: Painful infection of a joint; may occur via the bloodstream or direct inoculation (e.g., a penetrating injury of the joint)</a:t>
            </a:r>
          </a:p>
          <a:p>
            <a:pPr marL="0" indent="0">
              <a:buNone/>
            </a:pPr>
            <a:r>
              <a:rPr lang="en-US" dirty="0"/>
              <a:t>2. Epidemiology</a:t>
            </a:r>
          </a:p>
          <a:p>
            <a:pPr marL="0" indent="0">
              <a:buNone/>
            </a:pPr>
            <a:r>
              <a:rPr lang="en-US" dirty="0"/>
              <a:t>a. S. aureus is the MC nongonococcal cause of septic arthritis. Predisposing factors include rheumatoid arthritis (RA), diabetes mellitus, corticosteroid therapy, and after surgical procedures.</a:t>
            </a:r>
          </a:p>
          <a:p>
            <a:pPr marL="0" indent="0">
              <a:buNone/>
            </a:pPr>
            <a:r>
              <a:rPr lang="en-US" dirty="0"/>
              <a:t>b. Neisseria gonorrhoeae is the MCC of septic arthritis in urban populations.</a:t>
            </a:r>
          </a:p>
          <a:p>
            <a:pPr marL="0" indent="0">
              <a:buNone/>
            </a:pPr>
            <a:r>
              <a:rPr lang="en-US" dirty="0"/>
              <a:t>(1) Usually occurs in adults &lt;30 years old</a:t>
            </a:r>
          </a:p>
          <a:p>
            <a:pPr marL="0" indent="0">
              <a:buNone/>
            </a:pPr>
            <a:r>
              <a:rPr lang="en-US" dirty="0"/>
              <a:t>(2) May produce disseminated GC</a:t>
            </a:r>
          </a:p>
          <a:p>
            <a:pPr marL="0" indent="0">
              <a:buNone/>
            </a:pPr>
            <a:r>
              <a:rPr lang="en-US" dirty="0"/>
              <a:t>(a) Disseminated GC most commonly occurs in young women.</a:t>
            </a:r>
          </a:p>
          <a:p>
            <a:pPr marL="0" indent="0">
              <a:buNone/>
            </a:pPr>
            <a:r>
              <a:rPr lang="en-US" dirty="0"/>
              <a:t>(b) May also occur if there is a deficiency of complement components C6 to C9</a:t>
            </a:r>
          </a:p>
          <a:p>
            <a:pPr marL="0" indent="0">
              <a:buNone/>
            </a:pPr>
            <a:r>
              <a:rPr lang="en-US" dirty="0"/>
              <a:t>• These components are required to kill the bacteria.</a:t>
            </a:r>
          </a:p>
          <a:p>
            <a:pPr marL="0" indent="0">
              <a:buNone/>
            </a:pPr>
            <a:r>
              <a:rPr lang="en-US" dirty="0"/>
              <a:t>(3) Other clinical findings</a:t>
            </a:r>
          </a:p>
          <a:p>
            <a:pPr marL="0" indent="0">
              <a:buNone/>
            </a:pPr>
            <a:r>
              <a:rPr lang="en-US" dirty="0"/>
              <a:t>(a) Septic arthritis (knee)</a:t>
            </a:r>
          </a:p>
          <a:p>
            <a:pPr marL="0" indent="0">
              <a:buNone/>
            </a:pPr>
            <a:r>
              <a:rPr lang="en-US" dirty="0"/>
              <a:t>(b) Tenosynovitis (wrists and ankles)</a:t>
            </a:r>
          </a:p>
          <a:p>
            <a:pPr marL="0" indent="0">
              <a:buNone/>
            </a:pPr>
            <a:r>
              <a:rPr lang="en-US" dirty="0"/>
              <a:t>(c) Dermatitis (pustules on the wrists or ankles</a:t>
            </a:r>
          </a:p>
        </p:txBody>
      </p:sp>
    </p:spTree>
    <p:extLst>
      <p:ext uri="{BB962C8B-B14F-4D97-AF65-F5344CB8AC3E}">
        <p14:creationId xmlns:p14="http://schemas.microsoft.com/office/powerpoint/2010/main" val="4869900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8768C4-84E9-4F04-B93A-6D23865DBC9A}"/>
              </a:ext>
            </a:extLst>
          </p:cNvPr>
          <p:cNvSpPr>
            <a:spLocks noGrp="1"/>
          </p:cNvSpPr>
          <p:nvPr>
            <p:ph sz="quarter" idx="1"/>
          </p:nvPr>
        </p:nvSpPr>
        <p:spPr>
          <a:xfrm>
            <a:off x="609600" y="827314"/>
            <a:ext cx="9956800" cy="5646638"/>
          </a:xfrm>
        </p:spPr>
        <p:txBody>
          <a:bodyPr>
            <a:normAutofit lnSpcReduction="10000"/>
          </a:bodyPr>
          <a:lstStyle/>
          <a:p>
            <a:pPr marL="0" indent="0">
              <a:buNone/>
            </a:pPr>
            <a:r>
              <a:rPr lang="en-US" dirty="0"/>
              <a:t>c. Other bacterial causes</a:t>
            </a:r>
          </a:p>
          <a:p>
            <a:pPr marL="0" indent="0">
              <a:buNone/>
            </a:pPr>
            <a:r>
              <a:rPr lang="en-US" dirty="0"/>
              <a:t>(1) S. pneumoniae: risk factors: sickle cell anemia, HIV, alcoholism</a:t>
            </a:r>
          </a:p>
          <a:p>
            <a:pPr marL="0" indent="0">
              <a:buNone/>
            </a:pPr>
            <a:r>
              <a:rPr lang="en-US" dirty="0"/>
              <a:t>(2) Mycoplasma pneumoniae: risk factor: primary immunoglobulin deficiency</a:t>
            </a:r>
          </a:p>
          <a:p>
            <a:pPr marL="0" indent="0">
              <a:buNone/>
            </a:pPr>
            <a:r>
              <a:rPr lang="en-US" dirty="0"/>
              <a:t>d. Viral arthritis: causes</a:t>
            </a:r>
          </a:p>
          <a:p>
            <a:pPr marL="0" indent="0">
              <a:buNone/>
            </a:pPr>
            <a:r>
              <a:rPr lang="en-US" dirty="0"/>
              <a:t>(1) Direct synovial invasion or via an immune reaction</a:t>
            </a:r>
          </a:p>
          <a:p>
            <a:pPr marL="0" indent="0">
              <a:buNone/>
            </a:pPr>
            <a:r>
              <a:rPr lang="en-US" dirty="0"/>
              <a:t>(2) Parvovirus B19</a:t>
            </a:r>
          </a:p>
          <a:p>
            <a:pPr marL="0" indent="0">
              <a:buNone/>
            </a:pPr>
            <a:r>
              <a:rPr lang="en-US" dirty="0"/>
              <a:t>(a) Usually involves the hands</a:t>
            </a:r>
          </a:p>
          <a:p>
            <a:pPr marL="0" indent="0">
              <a:buNone/>
            </a:pPr>
            <a:r>
              <a:rPr lang="en-US" dirty="0"/>
              <a:t>(b) Adult infections can occur without rash (see Chapter 25) or fever.</a:t>
            </a:r>
          </a:p>
          <a:p>
            <a:pPr marL="0" indent="0">
              <a:buNone/>
            </a:pPr>
            <a:r>
              <a:rPr lang="en-US" dirty="0"/>
              <a:t>(c) Usually self-limited, with resolution within 8 to 10 weeks</a:t>
            </a:r>
          </a:p>
          <a:p>
            <a:pPr marL="0" indent="0">
              <a:buNone/>
            </a:pPr>
            <a:r>
              <a:rPr lang="en-US" dirty="0"/>
              <a:t>(3) Hepatitis B virus (HBV)</a:t>
            </a:r>
          </a:p>
          <a:p>
            <a:pPr marL="0" indent="0">
              <a:buNone/>
            </a:pPr>
            <a:r>
              <a:rPr lang="en-US" dirty="0"/>
              <a:t>(a) Symmetrical arthritis or arthralgias (pain; no inflammation)</a:t>
            </a:r>
          </a:p>
          <a:p>
            <a:pPr marL="0" indent="0">
              <a:buNone/>
            </a:pPr>
            <a:r>
              <a:rPr lang="en-US" dirty="0"/>
              <a:t>(b) Often occurs before jaundice and resolves as jaundice develops</a:t>
            </a:r>
          </a:p>
        </p:txBody>
      </p:sp>
    </p:spTree>
    <p:extLst>
      <p:ext uri="{BB962C8B-B14F-4D97-AF65-F5344CB8AC3E}">
        <p14:creationId xmlns:p14="http://schemas.microsoft.com/office/powerpoint/2010/main" val="19910928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229ED-4157-44A7-96AA-063E57FDE2E4}"/>
              </a:ext>
            </a:extLst>
          </p:cNvPr>
          <p:cNvSpPr>
            <a:spLocks noGrp="1"/>
          </p:cNvSpPr>
          <p:nvPr>
            <p:ph type="title"/>
          </p:nvPr>
        </p:nvSpPr>
        <p:spPr/>
        <p:txBody>
          <a:bodyPr/>
          <a:lstStyle/>
          <a:p>
            <a:r>
              <a:rPr lang="en-US" dirty="0"/>
              <a:t>Miscellaneous joint disease</a:t>
            </a:r>
          </a:p>
        </p:txBody>
      </p:sp>
      <p:sp>
        <p:nvSpPr>
          <p:cNvPr id="3" name="Content Placeholder 2">
            <a:extLst>
              <a:ext uri="{FF2B5EF4-FFF2-40B4-BE49-F238E27FC236}">
                <a16:creationId xmlns:a16="http://schemas.microsoft.com/office/drawing/2014/main" id="{7E052041-4A14-45FA-8B5A-99D64C1C06FE}"/>
              </a:ext>
            </a:extLst>
          </p:cNvPr>
          <p:cNvSpPr>
            <a:spLocks noGrp="1"/>
          </p:cNvSpPr>
          <p:nvPr>
            <p:ph sz="quarter" idx="1"/>
          </p:nvPr>
        </p:nvSpPr>
        <p:spPr/>
        <p:txBody>
          <a:bodyPr/>
          <a:lstStyle/>
          <a:p>
            <a:r>
              <a:rPr lang="en-US" dirty="0"/>
              <a:t>Bunion: Deformity of the joint that connects the great toe to the foot</a:t>
            </a:r>
          </a:p>
          <a:p>
            <a:endParaRPr lang="en-US" dirty="0"/>
          </a:p>
        </p:txBody>
      </p:sp>
      <p:pic>
        <p:nvPicPr>
          <p:cNvPr id="4" name="Picture 3">
            <a:extLst>
              <a:ext uri="{FF2B5EF4-FFF2-40B4-BE49-F238E27FC236}">
                <a16:creationId xmlns:a16="http://schemas.microsoft.com/office/drawing/2014/main" id="{1112A018-015C-40FD-BCD9-E22192D2FE85}"/>
              </a:ext>
            </a:extLst>
          </p:cNvPr>
          <p:cNvPicPr>
            <a:picLocks noChangeAspect="1"/>
          </p:cNvPicPr>
          <p:nvPr/>
        </p:nvPicPr>
        <p:blipFill>
          <a:blip r:embed="rId2"/>
          <a:stretch>
            <a:fillRect/>
          </a:stretch>
        </p:blipFill>
        <p:spPr>
          <a:xfrm>
            <a:off x="317500" y="2545896"/>
            <a:ext cx="10248900" cy="4312104"/>
          </a:xfrm>
          <a:prstGeom prst="rect">
            <a:avLst/>
          </a:prstGeom>
        </p:spPr>
      </p:pic>
    </p:spTree>
    <p:extLst>
      <p:ext uri="{BB962C8B-B14F-4D97-AF65-F5344CB8AC3E}">
        <p14:creationId xmlns:p14="http://schemas.microsoft.com/office/powerpoint/2010/main" val="25543932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B8AAA-1C81-422F-A3ED-C2FCC7D43178}"/>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0202471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Anemia</Template>
  <TotalTime>6855</TotalTime>
  <Words>9011</Words>
  <Application>Microsoft Office PowerPoint</Application>
  <PresentationFormat>Widescreen</PresentationFormat>
  <Paragraphs>678</Paragraphs>
  <Slides>150</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150</vt:i4>
      </vt:variant>
    </vt:vector>
  </HeadingPairs>
  <TitlesOfParts>
    <vt:vector size="157" baseType="lpstr">
      <vt:lpstr>Arial</vt:lpstr>
      <vt:lpstr>Calibri</vt:lpstr>
      <vt:lpstr>Century Schoolbook</vt:lpstr>
      <vt:lpstr>Lato</vt:lpstr>
      <vt:lpstr>Wingdings</vt:lpstr>
      <vt:lpstr>Wingdings 2</vt:lpstr>
      <vt:lpstr>مشربية</vt:lpstr>
      <vt:lpstr>Musculoskeletal System -Pathology Lab</vt:lpstr>
      <vt:lpstr>CONGENITAL DISORDERS OF BONE AND CARTILAGE</vt:lpstr>
      <vt:lpstr>PowerPoint Presentation</vt:lpstr>
      <vt:lpstr>PowerPoint Presentation</vt:lpstr>
      <vt:lpstr>PowerPoint Presentation</vt:lpstr>
      <vt:lpstr>PowerPoint Presentation</vt:lpstr>
      <vt:lpstr>Clinical features-The severity of symptoms depends on the type of osteogenesis imperfecta (types I–VIII).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Achondroplasia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METABOLIC DISORDERS OF BONE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Etiology</vt:lpstr>
      <vt:lpstr>PowerPoint Presentation</vt:lpstr>
      <vt:lpstr>PowerPoint Presentation</vt:lpstr>
      <vt:lpstr>PowerPoint Presentation</vt:lpstr>
      <vt:lpstr>Pathophysiology</vt:lpstr>
      <vt:lpstr>Clinical features</vt:lpstr>
      <vt:lpstr>PowerPoint Presentation</vt:lpstr>
      <vt:lpstr>PowerPoint Presentation</vt:lpstr>
      <vt:lpstr>PowerPoint Presentation</vt:lpstr>
      <vt:lpstr>PowerPoint Presentation</vt:lpstr>
      <vt:lpstr>Diagnostics </vt:lpstr>
      <vt:lpstr>PowerPoint Presentation</vt:lpstr>
      <vt:lpstr>Hyperparathyroidism</vt:lpstr>
      <vt:lpstr>Pathogenesis</vt:lpstr>
      <vt:lpstr>PowerPoint Presentation</vt:lpstr>
      <vt:lpstr>Clinical Course</vt:lpstr>
      <vt:lpstr>PowerPoint Presentation</vt:lpstr>
      <vt:lpstr>PowerPoint Presentation</vt:lpstr>
      <vt:lpstr>PowerPoint Presentation</vt:lpstr>
      <vt:lpstr>PowerPoint Presentation</vt:lpstr>
      <vt:lpstr>PowerPoint Presentation</vt:lpstr>
      <vt:lpstr>PowerPoint Presentation</vt:lpstr>
      <vt:lpstr>Epidemiology</vt:lpstr>
      <vt:lpstr>Pathophysiology</vt:lpstr>
      <vt:lpstr>PowerPoint Presentation</vt:lpstr>
      <vt:lpstr>Clinical features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Joint Disorders</vt:lpstr>
      <vt:lpstr>PowerPoint Presentation</vt:lpstr>
      <vt:lpstr>PowerPoint Presentation</vt:lpstr>
      <vt:lpstr>Osteoarthritis (OA)</vt:lpstr>
      <vt:lpstr>Etiology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Rheumatoid arthritis (RA)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Gouty arthritis</vt:lpstr>
      <vt:lpstr>PowerPoint Presentation</vt:lpstr>
      <vt:lpstr>Etiology</vt:lpstr>
      <vt:lpstr>PowerPoint Presentation</vt:lpstr>
      <vt:lpstr>PowerPoint Presentation</vt:lpstr>
      <vt:lpstr>Pathophysiology</vt:lpstr>
      <vt:lpstr>PowerPoint Presentation</vt:lpstr>
      <vt:lpstr>Clinical features- Acute gouty arthritis</vt:lpstr>
      <vt:lpstr>PowerPoint Presentation</vt:lpstr>
      <vt:lpstr>PowerPoint Presentation</vt:lpstr>
      <vt:lpstr>PowerPoint Presentation</vt:lpstr>
      <vt:lpstr>PowerPoint Presentation</vt:lpstr>
      <vt:lpstr>PowerPoint Presentation</vt:lpstr>
      <vt:lpstr>Chronic gouty arthritis</vt:lpstr>
      <vt:lpstr>PowerPoint Presentation</vt:lpstr>
      <vt:lpstr>PowerPoint Presentation</vt:lpstr>
      <vt:lpstr>PowerPoint Presentation</vt:lpstr>
      <vt:lpstr>PowerPoint Presentation</vt:lpstr>
      <vt:lpstr>Pathology</vt:lpstr>
      <vt:lpstr>PowerPoint Presentation</vt:lpstr>
      <vt:lpstr>PowerPoint Presentation</vt:lpstr>
      <vt:lpstr>PowerPoint Presentation</vt:lpstr>
      <vt:lpstr>Septic arthritis</vt:lpstr>
      <vt:lpstr>PowerPoint Presentation</vt:lpstr>
      <vt:lpstr>Miscellaneous joint disease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Musculoskeletal System Pathology LAb</dc:title>
  <dc:creator>MY PC</dc:creator>
  <cp:lastModifiedBy>MY PC</cp:lastModifiedBy>
  <cp:revision>87</cp:revision>
  <dcterms:created xsi:type="dcterms:W3CDTF">2023-04-24T01:49:14Z</dcterms:created>
  <dcterms:modified xsi:type="dcterms:W3CDTF">2023-05-21T04:43:13Z</dcterms:modified>
</cp:coreProperties>
</file>