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324" r:id="rId2"/>
    <p:sldId id="257" r:id="rId3"/>
    <p:sldId id="280" r:id="rId4"/>
    <p:sldId id="303" r:id="rId5"/>
    <p:sldId id="258" r:id="rId6"/>
    <p:sldId id="259" r:id="rId7"/>
    <p:sldId id="306" r:id="rId8"/>
    <p:sldId id="260" r:id="rId9"/>
    <p:sldId id="261" r:id="rId10"/>
    <p:sldId id="262" r:id="rId11"/>
    <p:sldId id="264" r:id="rId12"/>
    <p:sldId id="265" r:id="rId13"/>
    <p:sldId id="266" r:id="rId14"/>
    <p:sldId id="267" r:id="rId15"/>
    <p:sldId id="268" r:id="rId16"/>
    <p:sldId id="269" r:id="rId17"/>
    <p:sldId id="270" r:id="rId18"/>
    <p:sldId id="271" r:id="rId19"/>
    <p:sldId id="272" r:id="rId20"/>
    <p:sldId id="273" r:id="rId21"/>
    <p:sldId id="274" r:id="rId22"/>
    <p:sldId id="276" r:id="rId23"/>
    <p:sldId id="275" r:id="rId24"/>
    <p:sldId id="277" r:id="rId25"/>
    <p:sldId id="305" r:id="rId26"/>
    <p:sldId id="307" r:id="rId27"/>
    <p:sldId id="308" r:id="rId28"/>
    <p:sldId id="309" r:id="rId29"/>
    <p:sldId id="320" r:id="rId30"/>
    <p:sldId id="310" r:id="rId31"/>
    <p:sldId id="321" r:id="rId32"/>
    <p:sldId id="312" r:id="rId33"/>
    <p:sldId id="313" r:id="rId34"/>
    <p:sldId id="322" r:id="rId35"/>
    <p:sldId id="314" r:id="rId36"/>
    <p:sldId id="323" r:id="rId37"/>
    <p:sldId id="316" r:id="rId38"/>
    <p:sldId id="315" r:id="rId39"/>
    <p:sldId id="317" r:id="rId40"/>
    <p:sldId id="318" r:id="rId41"/>
    <p:sldId id="319" r:id="rId4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84" name="Rectangle 2"/>
          <p:cNvSpPr>
            <a:spLocks noGrp="1" noChangeArrowheads="1"/>
          </p:cNvSpPr>
          <p:nvPr>
            <p:ph type="hdr" sz="quarter"/>
          </p:nvPr>
        </p:nvSpPr>
        <p:spPr bwMode="auto">
          <a:xfrm>
            <a:off x="2" y="1"/>
            <a:ext cx="3076575" cy="512763"/>
          </a:xfrm>
          <a:prstGeom prst="rect">
            <a:avLst/>
          </a:prstGeom>
          <a:noFill/>
          <a:ln w="9525">
            <a:noFill/>
            <a:miter lim="800000"/>
          </a:ln>
          <a:effectLst/>
        </p:spPr>
        <p:txBody>
          <a:bodyPr vert="horz" wrap="square" lIns="91492" tIns="45745" rIns="91492" bIns="45745" numCol="1" anchor="t" anchorCtr="0" compatLnSpc="1"/>
          <a:lstStyle>
            <a:lvl1pPr algn="l">
              <a:defRPr sz="1100"/>
            </a:lvl1pPr>
          </a:lstStyle>
          <a:p>
            <a:endParaRPr lang="en-US"/>
          </a:p>
        </p:txBody>
      </p:sp>
      <p:sp>
        <p:nvSpPr>
          <p:cNvPr id="1048685" name="Rectangle 3"/>
          <p:cNvSpPr>
            <a:spLocks noGrp="1" noChangeArrowheads="1"/>
          </p:cNvSpPr>
          <p:nvPr>
            <p:ph type="dt" idx="1"/>
          </p:nvPr>
        </p:nvSpPr>
        <p:spPr bwMode="auto">
          <a:xfrm>
            <a:off x="4021139" y="1"/>
            <a:ext cx="3076575" cy="512763"/>
          </a:xfrm>
          <a:prstGeom prst="rect">
            <a:avLst/>
          </a:prstGeom>
          <a:noFill/>
          <a:ln w="9525">
            <a:noFill/>
            <a:miter lim="800000"/>
          </a:ln>
          <a:effectLst/>
        </p:spPr>
        <p:txBody>
          <a:bodyPr vert="horz" wrap="square" lIns="91492" tIns="45745" rIns="91492" bIns="45745" numCol="1" anchor="t" anchorCtr="0" compatLnSpc="1"/>
          <a:lstStyle>
            <a:lvl1pPr algn="r">
              <a:defRPr sz="1100"/>
            </a:lvl1pPr>
          </a:lstStyle>
          <a:p>
            <a:endParaRPr lang="en-US"/>
          </a:p>
        </p:txBody>
      </p:sp>
      <p:sp>
        <p:nvSpPr>
          <p:cNvPr id="1048686"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ln>
          <a:effectLst/>
        </p:spPr>
      </p:sp>
      <p:sp>
        <p:nvSpPr>
          <p:cNvPr id="1048687" name="Rectangle 5"/>
          <p:cNvSpPr>
            <a:spLocks noGrp="1" noChangeArrowheads="1"/>
          </p:cNvSpPr>
          <p:nvPr>
            <p:ph type="body" sz="quarter" idx="3"/>
          </p:nvPr>
        </p:nvSpPr>
        <p:spPr bwMode="auto">
          <a:xfrm>
            <a:off x="709614" y="4862514"/>
            <a:ext cx="5680075" cy="4605337"/>
          </a:xfrm>
          <a:prstGeom prst="rect">
            <a:avLst/>
          </a:prstGeom>
          <a:noFill/>
          <a:ln w="9525">
            <a:noFill/>
            <a:miter lim="800000"/>
          </a:ln>
          <a:effectLst/>
        </p:spPr>
        <p:txBody>
          <a:bodyPr vert="horz" wrap="square" lIns="91492" tIns="45745" rIns="91492" bIns="45745"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8" name="Rectangle 6"/>
          <p:cNvSpPr>
            <a:spLocks noGrp="1" noChangeArrowheads="1"/>
          </p:cNvSpPr>
          <p:nvPr>
            <p:ph type="ftr" sz="quarter" idx="4"/>
          </p:nvPr>
        </p:nvSpPr>
        <p:spPr bwMode="auto">
          <a:xfrm>
            <a:off x="2" y="9720264"/>
            <a:ext cx="3076575" cy="512762"/>
          </a:xfrm>
          <a:prstGeom prst="rect">
            <a:avLst/>
          </a:prstGeom>
          <a:noFill/>
          <a:ln w="9525">
            <a:noFill/>
            <a:miter lim="800000"/>
          </a:ln>
          <a:effectLst/>
        </p:spPr>
        <p:txBody>
          <a:bodyPr vert="horz" wrap="square" lIns="91492" tIns="45745" rIns="91492" bIns="45745" numCol="1" anchor="b" anchorCtr="0" compatLnSpc="1"/>
          <a:lstStyle>
            <a:lvl1pPr algn="l">
              <a:defRPr sz="1100"/>
            </a:lvl1pPr>
          </a:lstStyle>
          <a:p>
            <a:endParaRPr lang="en-US"/>
          </a:p>
        </p:txBody>
      </p:sp>
      <p:sp>
        <p:nvSpPr>
          <p:cNvPr id="1048689" name="Rectangle 7"/>
          <p:cNvSpPr>
            <a:spLocks noGrp="1" noChangeArrowheads="1"/>
          </p:cNvSpPr>
          <p:nvPr>
            <p:ph type="sldNum" sz="quarter" idx="5"/>
          </p:nvPr>
        </p:nvSpPr>
        <p:spPr bwMode="auto">
          <a:xfrm>
            <a:off x="4021139" y="9720264"/>
            <a:ext cx="3076575" cy="512762"/>
          </a:xfrm>
          <a:prstGeom prst="rect">
            <a:avLst/>
          </a:prstGeom>
          <a:noFill/>
          <a:ln w="9525">
            <a:noFill/>
            <a:miter lim="800000"/>
          </a:ln>
          <a:effectLst/>
        </p:spPr>
        <p:txBody>
          <a:bodyPr vert="horz" wrap="square" lIns="91492" tIns="45745" rIns="91492" bIns="45745" numCol="1" anchor="b" anchorCtr="0" compatLnSpc="1"/>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ext Placeholder 1048626"/>
          <p:cNvSpPr>
            <a:spLocks noGrp="1"/>
          </p:cNvSpPr>
          <p:nvPr>
            <p:ph type="body"/>
          </p:nvPr>
        </p:nvSpPr>
        <p:spPr/>
        <p:txBody>
          <a:bodyPr/>
          <a:lstStyle/>
          <a:p>
            <a:r>
              <a:rPr lang="zh-CN" altLang="en-US"/>
              <a:t>Fig. 23.25 Alzheimer disease. (A) Plaques (arrow) contain a central core of amyloid and a surrounding region of dystrophic neurites (Bielschowsky stain). (B) Immunohistochemical stain for Aβ. Peptide is present in the core of the plaques as well as in the surrounding region. (C) Neurons containing tangles stained with an antibody specific for tau.</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92" name="Title 1"/>
          <p:cNvSpPr>
            <a:spLocks noGrp="1"/>
          </p:cNvSpPr>
          <p:nvPr>
            <p:ph type="ctrTitle"/>
          </p:nvPr>
        </p:nvSpPr>
        <p:spPr>
          <a:xfrm>
            <a:off x="685800" y="1122363"/>
            <a:ext cx="7772400" cy="2387600"/>
          </a:xfrm>
        </p:spPr>
        <p:txBody>
          <a:bodyPr anchor="b"/>
          <a:lstStyle>
            <a:lvl1pPr algn="ctr">
              <a:defRPr sz="6000"/>
            </a:lvl1pPr>
          </a:lstStyle>
          <a:p>
            <a:r>
              <a:rPr lang="en-US" altLang="zh-CN"/>
              <a:t>Click to edit Master title style</a:t>
            </a:r>
            <a:endParaRPr lang="en-US" dirty="0"/>
          </a:p>
        </p:txBody>
      </p:sp>
      <p:sp>
        <p:nvSpPr>
          <p:cNvPr id="104859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1048594" name="Date Placeholder 3"/>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595" name="Footer Placeholder 4"/>
          <p:cNvSpPr>
            <a:spLocks noGrp="1"/>
          </p:cNvSpPr>
          <p:nvPr>
            <p:ph type="ftr" sz="quarter" idx="11"/>
          </p:nvPr>
        </p:nvSpPr>
        <p:spPr/>
        <p:txBody>
          <a:bodyPr/>
          <a:lstStyle/>
          <a:p>
            <a:endParaRPr lang="zh-CN" altLang="en-US"/>
          </a:p>
        </p:txBody>
      </p:sp>
      <p:sp>
        <p:nvSpPr>
          <p:cNvPr id="104859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1" name="Title 1"/>
          <p:cNvSpPr>
            <a:spLocks noGrp="1"/>
          </p:cNvSpPr>
          <p:nvPr>
            <p:ph type="title"/>
          </p:nvPr>
        </p:nvSpPr>
        <p:spPr/>
        <p:txBody>
          <a:bodyPr/>
          <a:lstStyle/>
          <a:p>
            <a:r>
              <a:rPr lang="en-US" altLang="zh-CN"/>
              <a:t>Click to edit Master title style</a:t>
            </a:r>
            <a:endParaRPr lang="en-US" dirty="0"/>
          </a:p>
        </p:txBody>
      </p:sp>
      <p:sp>
        <p:nvSpPr>
          <p:cNvPr id="1048582"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56" name="Title 1"/>
          <p:cNvSpPr>
            <a:spLocks noGrp="1"/>
          </p:cNvSpPr>
          <p:nvPr>
            <p:ph type="title"/>
          </p:nvPr>
        </p:nvSpPr>
        <p:spPr>
          <a:xfrm>
            <a:off x="623888" y="1709739"/>
            <a:ext cx="7886700" cy="2852737"/>
          </a:xfrm>
        </p:spPr>
        <p:txBody>
          <a:bodyPr anchor="b"/>
          <a:lstStyle>
            <a:lvl1pPr>
              <a:defRPr sz="6000"/>
            </a:lvl1pPr>
          </a:lstStyle>
          <a:p>
            <a:r>
              <a:rPr lang="en-US" altLang="zh-CN"/>
              <a:t>Click to edit Master title style</a:t>
            </a:r>
            <a:endParaRPr lang="en-US" dirty="0"/>
          </a:p>
        </p:txBody>
      </p:sp>
      <p:sp>
        <p:nvSpPr>
          <p:cNvPr id="1048657"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1048658" name="Date Placeholder 3"/>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59" name="Footer Placeholder 4"/>
          <p:cNvSpPr>
            <a:spLocks noGrp="1"/>
          </p:cNvSpPr>
          <p:nvPr>
            <p:ph type="ftr" sz="quarter" idx="11"/>
          </p:nvPr>
        </p:nvSpPr>
        <p:spPr/>
        <p:txBody>
          <a:bodyPr/>
          <a:lstStyle/>
          <a:p>
            <a:endParaRPr lang="zh-CN" altLang="en-US"/>
          </a:p>
        </p:txBody>
      </p:sp>
      <p:sp>
        <p:nvSpPr>
          <p:cNvPr id="1048660"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61" name="Title 1"/>
          <p:cNvSpPr>
            <a:spLocks noGrp="1"/>
          </p:cNvSpPr>
          <p:nvPr>
            <p:ph type="title"/>
          </p:nvPr>
        </p:nvSpPr>
        <p:spPr/>
        <p:txBody>
          <a:bodyPr/>
          <a:lstStyle/>
          <a:p>
            <a:r>
              <a:rPr lang="en-US" altLang="zh-CN"/>
              <a:t>Click to edit Master title style</a:t>
            </a:r>
            <a:endParaRPr lang="en-US" dirty="0"/>
          </a:p>
        </p:txBody>
      </p:sp>
      <p:sp>
        <p:nvSpPr>
          <p:cNvPr id="1048662" name="Content Placeholder 2"/>
          <p:cNvSpPr>
            <a:spLocks noGrp="1"/>
          </p:cNvSpPr>
          <p:nvPr>
            <p:ph sz="half" idx="1"/>
          </p:nvPr>
        </p:nvSpPr>
        <p:spPr>
          <a:xfrm>
            <a:off x="6286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63" name="Content Placeholder 3"/>
          <p:cNvSpPr>
            <a:spLocks noGrp="1"/>
          </p:cNvSpPr>
          <p:nvPr>
            <p:ph sz="half" idx="2"/>
          </p:nvPr>
        </p:nvSpPr>
        <p:spPr>
          <a:xfrm>
            <a:off x="46291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64" name="Date Placeholder 4"/>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65" name="Footer Placeholder 5"/>
          <p:cNvSpPr>
            <a:spLocks noGrp="1"/>
          </p:cNvSpPr>
          <p:nvPr>
            <p:ph type="ftr" sz="quarter" idx="11"/>
          </p:nvPr>
        </p:nvSpPr>
        <p:spPr/>
        <p:txBody>
          <a:bodyPr/>
          <a:lstStyle/>
          <a:p>
            <a:endParaRPr lang="zh-CN" altLang="en-US"/>
          </a:p>
        </p:txBody>
      </p:sp>
      <p:sp>
        <p:nvSpPr>
          <p:cNvPr id="1048666"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67" name="Title 1"/>
          <p:cNvSpPr>
            <a:spLocks noGrp="1"/>
          </p:cNvSpPr>
          <p:nvPr>
            <p:ph type="title"/>
          </p:nvPr>
        </p:nvSpPr>
        <p:spPr>
          <a:xfrm>
            <a:off x="629841" y="365126"/>
            <a:ext cx="7886700" cy="1325563"/>
          </a:xfrm>
        </p:spPr>
        <p:txBody>
          <a:bodyPr/>
          <a:lstStyle/>
          <a:p>
            <a:r>
              <a:rPr lang="en-US" altLang="zh-CN"/>
              <a:t>Click to edit Master title style</a:t>
            </a:r>
            <a:endParaRPr lang="en-US" dirty="0"/>
          </a:p>
        </p:txBody>
      </p:sp>
      <p:sp>
        <p:nvSpPr>
          <p:cNvPr id="1048668"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669" name="Content Placeholder 3"/>
          <p:cNvSpPr>
            <a:spLocks noGrp="1"/>
          </p:cNvSpPr>
          <p:nvPr>
            <p:ph sz="half" idx="2"/>
          </p:nvPr>
        </p:nvSpPr>
        <p:spPr>
          <a:xfrm>
            <a:off x="629842" y="2505075"/>
            <a:ext cx="3868340"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70"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671" name="Content Placeholder 5"/>
          <p:cNvSpPr>
            <a:spLocks noGrp="1"/>
          </p:cNvSpPr>
          <p:nvPr>
            <p:ph sz="quarter" idx="4"/>
          </p:nvPr>
        </p:nvSpPr>
        <p:spPr>
          <a:xfrm>
            <a:off x="4629150" y="2505075"/>
            <a:ext cx="3887391"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72" name="Date Placeholder 6"/>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73" name="Footer Placeholder 7"/>
          <p:cNvSpPr>
            <a:spLocks noGrp="1"/>
          </p:cNvSpPr>
          <p:nvPr>
            <p:ph type="ftr" sz="quarter" idx="11"/>
          </p:nvPr>
        </p:nvSpPr>
        <p:spPr/>
        <p:txBody>
          <a:bodyPr/>
          <a:lstStyle/>
          <a:p>
            <a:endParaRPr lang="zh-CN" altLang="en-US"/>
          </a:p>
        </p:txBody>
      </p:sp>
      <p:sp>
        <p:nvSpPr>
          <p:cNvPr id="1048674"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p>
            <a:r>
              <a:rPr lang="en-US" altLang="zh-CN"/>
              <a:t>Click to edit Master title style</a:t>
            </a:r>
            <a:endParaRPr lang="en-US" dirty="0"/>
          </a:p>
        </p:txBody>
      </p:sp>
      <p:sp>
        <p:nvSpPr>
          <p:cNvPr id="1048637" name="Date Placeholder 2"/>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38" name="Footer Placeholder 3"/>
          <p:cNvSpPr>
            <a:spLocks noGrp="1"/>
          </p:cNvSpPr>
          <p:nvPr>
            <p:ph type="ftr" sz="quarter" idx="11"/>
          </p:nvPr>
        </p:nvSpPr>
        <p:spPr/>
        <p:txBody>
          <a:bodyPr/>
          <a:lstStyle/>
          <a:p>
            <a:endParaRPr lang="zh-CN" altLang="en-US"/>
          </a:p>
        </p:txBody>
      </p:sp>
      <p:sp>
        <p:nvSpPr>
          <p:cNvPr id="1048639"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75" name="Date Placeholder 1"/>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76" name="Footer Placeholder 2"/>
          <p:cNvSpPr>
            <a:spLocks noGrp="1"/>
          </p:cNvSpPr>
          <p:nvPr>
            <p:ph type="ftr" sz="quarter" idx="11"/>
          </p:nvPr>
        </p:nvSpPr>
        <p:spPr/>
        <p:txBody>
          <a:bodyPr/>
          <a:lstStyle/>
          <a:p>
            <a:endParaRPr lang="zh-CN" altLang="en-US"/>
          </a:p>
        </p:txBody>
      </p:sp>
      <p:sp>
        <p:nvSpPr>
          <p:cNvPr id="1048677"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78"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679"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80"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681" name="Date Placeholder 4"/>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82" name="Footer Placeholder 5"/>
          <p:cNvSpPr>
            <a:spLocks noGrp="1"/>
          </p:cNvSpPr>
          <p:nvPr>
            <p:ph type="ftr" sz="quarter" idx="11"/>
          </p:nvPr>
        </p:nvSpPr>
        <p:spPr/>
        <p:txBody>
          <a:bodyPr/>
          <a:lstStyle/>
          <a:p>
            <a:endParaRPr lang="zh-CN" altLang="en-US"/>
          </a:p>
        </p:txBody>
      </p:sp>
      <p:sp>
        <p:nvSpPr>
          <p:cNvPr id="1048683"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45"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646"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1048647"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648" name="Date Placeholder 4"/>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49" name="Footer Placeholder 5"/>
          <p:cNvSpPr>
            <a:spLocks noGrp="1"/>
          </p:cNvSpPr>
          <p:nvPr>
            <p:ph type="ftr" sz="quarter" idx="11"/>
          </p:nvPr>
        </p:nvSpPr>
        <p:spPr/>
        <p:txBody>
          <a:bodyPr/>
          <a:lstStyle/>
          <a:p>
            <a:endParaRPr lang="zh-CN" altLang="en-US"/>
          </a:p>
        </p:txBody>
      </p:sp>
      <p:sp>
        <p:nvSpPr>
          <p:cNvPr id="1048650"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51" name="Title 1"/>
          <p:cNvSpPr>
            <a:spLocks noGrp="1"/>
          </p:cNvSpPr>
          <p:nvPr>
            <p:ph type="title"/>
          </p:nvPr>
        </p:nvSpPr>
        <p:spPr/>
        <p:txBody>
          <a:bodyPr/>
          <a:lstStyle/>
          <a:p>
            <a:r>
              <a:rPr lang="en-US" altLang="zh-CN"/>
              <a:t>Click to edit Master title style</a:t>
            </a:r>
            <a:endParaRPr lang="en-US" dirty="0"/>
          </a:p>
        </p:txBody>
      </p:sp>
      <p:sp>
        <p:nvSpPr>
          <p:cNvPr id="1048652"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53" name="Date Placeholder 3"/>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54" name="Footer Placeholder 4"/>
          <p:cNvSpPr>
            <a:spLocks noGrp="1"/>
          </p:cNvSpPr>
          <p:nvPr>
            <p:ph type="ftr" sz="quarter" idx="11"/>
          </p:nvPr>
        </p:nvSpPr>
        <p:spPr/>
        <p:txBody>
          <a:bodyPr/>
          <a:lstStyle/>
          <a:p>
            <a:endParaRPr lang="zh-CN" altLang="en-US"/>
          </a:p>
        </p:txBody>
      </p:sp>
      <p:sp>
        <p:nvSpPr>
          <p:cNvPr id="104865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0" name="Vertical Title 1"/>
          <p:cNvSpPr>
            <a:spLocks noGrp="1"/>
          </p:cNvSpPr>
          <p:nvPr>
            <p:ph type="title" orient="vert"/>
          </p:nvPr>
        </p:nvSpPr>
        <p:spPr>
          <a:xfrm>
            <a:off x="6543675" y="365125"/>
            <a:ext cx="1971675" cy="5811838"/>
          </a:xfrm>
        </p:spPr>
        <p:txBody>
          <a:bodyPr vert="eaVert"/>
          <a:lstStyle/>
          <a:p>
            <a:r>
              <a:rPr lang="en-US" altLang="zh-CN"/>
              <a:t>Click to edit Master title style</a:t>
            </a:r>
            <a:endParaRPr lang="en-US" dirty="0"/>
          </a:p>
        </p:txBody>
      </p:sp>
      <p:sp>
        <p:nvSpPr>
          <p:cNvPr id="1048641" name="Vertical Text Placeholder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42" name="Date Placeholder 3"/>
          <p:cNvSpPr>
            <a:spLocks noGrp="1"/>
          </p:cNvSpPr>
          <p:nvPr>
            <p:ph type="dt" sz="half" idx="10"/>
          </p:nvPr>
        </p:nvSpPr>
        <p:spPr/>
        <p:txBody>
          <a:bodyPr/>
          <a:lstStyle/>
          <a:p>
            <a:fld id="{70BC1078-46ED-40F9-8930-935BAD7C2B02}" type="datetimeFigureOut">
              <a:rPr lang="zh-CN" altLang="en-US" smtClean="0"/>
              <a:t>2023/8/8</a:t>
            </a:fld>
            <a:endParaRPr lang="zh-CN" altLang="en-US"/>
          </a:p>
        </p:txBody>
      </p:sp>
      <p:sp>
        <p:nvSpPr>
          <p:cNvPr id="1048643" name="Footer Placeholder 4"/>
          <p:cNvSpPr>
            <a:spLocks noGrp="1"/>
          </p:cNvSpPr>
          <p:nvPr>
            <p:ph type="ftr" sz="quarter" idx="11"/>
          </p:nvPr>
        </p:nvSpPr>
        <p:spPr/>
        <p:txBody>
          <a:bodyPr/>
          <a:lstStyle/>
          <a:p>
            <a:endParaRPr lang="zh-CN" altLang="en-US"/>
          </a:p>
        </p:txBody>
      </p:sp>
      <p:sp>
        <p:nvSpPr>
          <p:cNvPr id="1048644"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2023/8/8</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jpeg" /><Relationship Id="rId1" Type="http://schemas.openxmlformats.org/officeDocument/2006/relationships/slideLayout" Target="../slideLayouts/slideLayout4.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4.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3" Type="http://schemas.openxmlformats.org/officeDocument/2006/relationships/image" Target="../media/image20.jpeg" /><Relationship Id="rId2" Type="http://schemas.openxmlformats.org/officeDocument/2006/relationships/image" Target="../media/image19.jpeg" /><Relationship Id="rId1" Type="http://schemas.openxmlformats.org/officeDocument/2006/relationships/slideLayout" Target="../slideLayouts/slideLayout4.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Dementia and Alzheimer</a:t>
            </a:r>
          </a:p>
        </p:txBody>
      </p:sp>
      <p:pic>
        <p:nvPicPr>
          <p:cNvPr id="4" name="Content Placeholder 3" descr="images (1)"/>
          <p:cNvPicPr>
            <a:picLocks noGrp="1" noChangeAspect="1"/>
          </p:cNvPicPr>
          <p:nvPr>
            <p:ph idx="1"/>
          </p:nvPr>
        </p:nvPicPr>
        <p:blipFill>
          <a:blip r:embed="rId2"/>
          <a:stretch>
            <a:fillRect/>
          </a:stretch>
        </p:blipFill>
        <p:spPr>
          <a:xfrm>
            <a:off x="221615" y="1941830"/>
            <a:ext cx="9015730" cy="48069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048585"/>
          <p:cNvSpPr>
            <a:spLocks noGrp="1"/>
          </p:cNvSpPr>
          <p:nvPr>
            <p:ph type="title"/>
          </p:nvPr>
        </p:nvSpPr>
        <p:spPr/>
        <p:txBody>
          <a:bodyPr/>
          <a:lstStyle/>
          <a:p>
            <a:r>
              <a:rPr lang="en-US" b="1"/>
              <a:t>Dementia </a:t>
            </a:r>
          </a:p>
        </p:txBody>
      </p:sp>
      <p:sp>
        <p:nvSpPr>
          <p:cNvPr id="1048587" name="Content Placeholder 1048586"/>
          <p:cNvSpPr>
            <a:spLocks noGrp="1"/>
          </p:cNvSpPr>
          <p:nvPr>
            <p:ph idx="1"/>
          </p:nvPr>
        </p:nvSpPr>
        <p:spPr/>
        <p:txBody>
          <a:bodyPr/>
          <a:lstStyle/>
          <a:p>
            <a:r>
              <a:rPr lang="en-US"/>
              <a:t>Dementia is defined as a chronic progrssive decline of cognitive function with or without behavioral impairment that is interfering with normal daily functioning and is not due to delerium or an underlying psychiatric disorder.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Title 1048689"/>
          <p:cNvSpPr>
            <a:spLocks noGrp="1"/>
          </p:cNvSpPr>
          <p:nvPr>
            <p:ph type="title"/>
          </p:nvPr>
        </p:nvSpPr>
        <p:spPr/>
        <p:txBody>
          <a:bodyPr/>
          <a:lstStyle/>
          <a:p>
            <a:r>
              <a:rPr lang="en-US" b="1"/>
              <a:t>Dementia</a:t>
            </a:r>
          </a:p>
        </p:txBody>
      </p:sp>
      <p:sp>
        <p:nvSpPr>
          <p:cNvPr id="1048691" name="Content Placeholder 1048690"/>
          <p:cNvSpPr>
            <a:spLocks noGrp="1"/>
          </p:cNvSpPr>
          <p:nvPr>
            <p:ph idx="1"/>
          </p:nvPr>
        </p:nvSpPr>
        <p:spPr/>
        <p:txBody>
          <a:bodyPr/>
          <a:lstStyle/>
          <a:p>
            <a:r>
              <a:rPr lang="en-US"/>
              <a:t>Dementia is diagnosed when theres impairment in more than of the following 6 domains </a:t>
            </a:r>
          </a:p>
          <a:p>
            <a:r>
              <a:rPr lang="en-US"/>
              <a:t>Learning and memory</a:t>
            </a:r>
          </a:p>
          <a:p>
            <a:r>
              <a:rPr lang="en-US"/>
              <a:t>Executive function</a:t>
            </a:r>
          </a:p>
          <a:p>
            <a:r>
              <a:rPr lang="en-US"/>
              <a:t>Perception and motor function</a:t>
            </a:r>
          </a:p>
          <a:p>
            <a:r>
              <a:rPr lang="en-US"/>
              <a:t>Language</a:t>
            </a:r>
          </a:p>
          <a:p>
            <a:r>
              <a:rPr lang="en-US"/>
              <a:t>Social cognition</a:t>
            </a:r>
          </a:p>
          <a:p>
            <a:r>
              <a:rPr lang="en-US"/>
              <a:t>Complex attention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2" name="Title 1048691"/>
          <p:cNvSpPr>
            <a:spLocks noGrp="1"/>
          </p:cNvSpPr>
          <p:nvPr>
            <p:ph type="title"/>
          </p:nvPr>
        </p:nvSpPr>
        <p:spPr/>
        <p:txBody>
          <a:bodyPr/>
          <a:lstStyle/>
          <a:p>
            <a:r>
              <a:rPr lang="en-US" b="1"/>
              <a:t>Mild cognitive impairment</a:t>
            </a:r>
            <a:r>
              <a:rPr lang="en-US"/>
              <a:t> </a:t>
            </a:r>
          </a:p>
        </p:txBody>
      </p:sp>
      <p:sp>
        <p:nvSpPr>
          <p:cNvPr id="1048693" name="Content Placeholder 1048692"/>
          <p:cNvSpPr>
            <a:spLocks noGrp="1"/>
          </p:cNvSpPr>
          <p:nvPr>
            <p:ph idx="1"/>
          </p:nvPr>
        </p:nvSpPr>
        <p:spPr/>
        <p:txBody>
          <a:bodyPr/>
          <a:lstStyle/>
          <a:p>
            <a:r>
              <a:rPr lang="en-US"/>
              <a:t>When ≥ 1 of the domains is declinig but does not significantly impact daily functioning</a:t>
            </a:r>
          </a:p>
          <a:p>
            <a:r>
              <a:rPr lang="en-US"/>
              <a:t>Could either be amnestic ( more common )  Or nonamnestic</a:t>
            </a:r>
          </a:p>
          <a:p>
            <a:r>
              <a:rPr lang="en-US"/>
              <a:t>Not all MCI deteriorate to dementia </a:t>
            </a:r>
          </a:p>
          <a:p>
            <a:r>
              <a:rPr lang="en-US"/>
              <a:t>Peolple with amnestic MCI are more likely to deteriorate to Alzheimer disease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1048587"/>
          <p:cNvSpPr>
            <a:spLocks noGrp="1"/>
          </p:cNvSpPr>
          <p:nvPr>
            <p:ph type="title"/>
          </p:nvPr>
        </p:nvSpPr>
        <p:spPr/>
        <p:txBody>
          <a:bodyPr/>
          <a:lstStyle/>
          <a:p>
            <a:r>
              <a:rPr lang="en-US" b="1"/>
              <a:t>Alzheimer disease</a:t>
            </a:r>
          </a:p>
        </p:txBody>
      </p:sp>
      <p:sp>
        <p:nvSpPr>
          <p:cNvPr id="1048589" name="Content Placeholder 1048588"/>
          <p:cNvSpPr>
            <a:spLocks noGrp="1"/>
          </p:cNvSpPr>
          <p:nvPr>
            <p:ph idx="1"/>
          </p:nvPr>
        </p:nvSpPr>
        <p:spPr/>
        <p:txBody>
          <a:bodyPr/>
          <a:lstStyle/>
          <a:p>
            <a:r>
              <a:rPr lang="en-US"/>
              <a:t>Alzheimer disease (AD) is a neurodegenerative disorder marked by cognitive and behavioral impairment that significantly interferes with social and occupational functioning </a:t>
            </a:r>
          </a:p>
          <a:p>
            <a:r>
              <a:rPr lang="en-US"/>
              <a:t>it's the most common cause of dementia the age of 60</a:t>
            </a:r>
          </a:p>
          <a:p>
            <a:r>
              <a:rPr lang="en-US"/>
              <a:t>accounting for 70% of dementia cases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le 1048589"/>
          <p:cNvSpPr>
            <a:spLocks noGrp="1"/>
          </p:cNvSpPr>
          <p:nvPr>
            <p:ph type="title"/>
          </p:nvPr>
        </p:nvSpPr>
        <p:spPr/>
        <p:txBody>
          <a:bodyPr/>
          <a:lstStyle/>
          <a:p>
            <a:r>
              <a:rPr lang="en-US" b="1"/>
              <a:t>Pathophysiology</a:t>
            </a:r>
            <a:r>
              <a:rPr lang="en-US"/>
              <a:t> </a:t>
            </a:r>
          </a:p>
        </p:txBody>
      </p:sp>
      <p:sp>
        <p:nvSpPr>
          <p:cNvPr id="1048591" name="Content Placeholder 1048590"/>
          <p:cNvSpPr>
            <a:spLocks noGrp="1"/>
          </p:cNvSpPr>
          <p:nvPr>
            <p:ph idx="1"/>
          </p:nvPr>
        </p:nvSpPr>
        <p:spPr/>
        <p:txBody>
          <a:bodyPr>
            <a:normAutofit/>
          </a:bodyPr>
          <a:lstStyle/>
          <a:p>
            <a:r>
              <a:rPr lang="en-US"/>
              <a:t>The fundamental abnormality in AD is the accumulation of two proteins (Aβ and tau) in specific brain regions, in the forms of plaques and tangles, respectively.</a:t>
            </a:r>
          </a:p>
          <a:p>
            <a:r>
              <a:rPr lang="en-US"/>
              <a:t> In AD, plaques develop in the hippocampus, a structure deep in the brain that helps to encode memories, and in other areas of the cerebral cortex that are involved in thinking and making decisions</a:t>
            </a:r>
          </a:p>
          <a:p>
            <a:endParaRPr lang="en-US"/>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050" y="1024255"/>
            <a:ext cx="8115300" cy="5153025"/>
          </a:xfrm>
        </p:spPr>
        <p:txBody>
          <a:bodyPr>
            <a:normAutofit lnSpcReduction="20000"/>
          </a:bodyPr>
          <a:lstStyle/>
          <a:p>
            <a:r>
              <a:rPr lang="en-US">
                <a:sym typeface="+mn-ea"/>
              </a:rPr>
              <a:t>Aβ is created when the transmembrane protein amyloid precursor protein (APP) is sequentially cleaved by the enzymes β-amyloid–converting enzyme (BACE) and γ-secretase </a:t>
            </a:r>
          </a:p>
          <a:p>
            <a:endParaRPr lang="en-US">
              <a:sym typeface="+mn-ea"/>
            </a:endParaRPr>
          </a:p>
          <a:p>
            <a:r>
              <a:rPr lang="en-US">
                <a:sym typeface="+mn-ea"/>
              </a:rPr>
              <a:t>Once generated, Aβ is highly prone to aggregation; it first forms small oligomers, and these eventually propagate into large aggregates and fibrils, that deposit in the brain and are visible as plaques.</a:t>
            </a:r>
          </a:p>
          <a:p>
            <a:endParaRPr lang="en-US"/>
          </a:p>
          <a:p>
            <a:r>
              <a:rPr lang="en-US">
                <a:sym typeface="+mn-ea"/>
              </a:rPr>
              <a:t>There is evidence that these oligomers decrease the number of synapses present and alter the function of those that remain so that the cellular processes felt to underlie learning and memory are disrupted </a:t>
            </a:r>
            <a:endParaRPr lang="en-US"/>
          </a:p>
          <a:p>
            <a:endParaRPr lang="en-US"/>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Title 1048596"/>
          <p:cNvSpPr>
            <a:spLocks noGrp="1"/>
          </p:cNvSpPr>
          <p:nvPr>
            <p:ph type="ctrTitle"/>
          </p:nvPr>
        </p:nvSpPr>
        <p:spPr/>
        <p:txBody>
          <a:bodyPr/>
          <a:lstStyle/>
          <a:p>
            <a:endParaRPr lang="en-US"/>
          </a:p>
        </p:txBody>
      </p:sp>
      <p:sp>
        <p:nvSpPr>
          <p:cNvPr id="1048598" name="Subtitle 1048597"/>
          <p:cNvSpPr>
            <a:spLocks noGrp="1"/>
          </p:cNvSpPr>
          <p:nvPr>
            <p:ph type="subTitle" idx="1"/>
          </p:nvPr>
        </p:nvSpPr>
        <p:spPr/>
        <p:txBody>
          <a:bodyPr/>
          <a:lstStyle/>
          <a:p>
            <a:endParaRPr lang="en-US"/>
          </a:p>
        </p:txBody>
      </p:sp>
      <p:pic>
        <p:nvPicPr>
          <p:cNvPr id="2097152" name="Picture 2097151"/>
          <p:cNvPicPr/>
          <p:nvPr/>
        </p:nvPicPr>
        <p:blipFill>
          <a:blip r:embed="rId2"/>
          <a:stretch>
            <a:fillRect/>
          </a:stretch>
        </p:blipFill>
        <p:spPr>
          <a:xfrm rot="39285">
            <a:off x="5553" y="-82030"/>
            <a:ext cx="9171635" cy="69161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1048598"/>
          <p:cNvSpPr>
            <a:spLocks noGrp="1"/>
          </p:cNvSpPr>
          <p:nvPr>
            <p:ph type="ctrTitle"/>
          </p:nvPr>
        </p:nvSpPr>
        <p:spPr/>
        <p:txBody>
          <a:bodyPr/>
          <a:lstStyle/>
          <a:p>
            <a:endParaRPr lang="en-US"/>
          </a:p>
        </p:txBody>
      </p:sp>
      <p:sp>
        <p:nvSpPr>
          <p:cNvPr id="1048600" name="Subtitle 1048599"/>
          <p:cNvSpPr>
            <a:spLocks noGrp="1"/>
          </p:cNvSpPr>
          <p:nvPr>
            <p:ph type="subTitle" idx="1"/>
          </p:nvPr>
        </p:nvSpPr>
        <p:spPr/>
        <p:txBody>
          <a:bodyPr/>
          <a:lstStyle/>
          <a:p>
            <a:endParaRPr lang="en-US"/>
          </a:p>
        </p:txBody>
      </p:sp>
      <p:pic>
        <p:nvPicPr>
          <p:cNvPr id="2097153" name="Picture 2097152"/>
          <p:cNvPicPr/>
          <p:nvPr/>
        </p:nvPicPr>
        <p:blipFill>
          <a:blip r:embed="rId2"/>
          <a:stretch>
            <a:fillRect/>
          </a:stretch>
        </p:blipFill>
        <p:spPr>
          <a:xfrm>
            <a:off x="0" y="882142"/>
            <a:ext cx="9144000" cy="50937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itle 1048600"/>
          <p:cNvSpPr>
            <a:spLocks noGrp="1"/>
          </p:cNvSpPr>
          <p:nvPr>
            <p:ph type="ctrTitle"/>
          </p:nvPr>
        </p:nvSpPr>
        <p:spPr/>
        <p:txBody>
          <a:bodyPr/>
          <a:lstStyle/>
          <a:p>
            <a:endParaRPr lang="en-US"/>
          </a:p>
        </p:txBody>
      </p:sp>
      <p:sp>
        <p:nvSpPr>
          <p:cNvPr id="1048602" name="Subtitle 1048601"/>
          <p:cNvSpPr>
            <a:spLocks noGrp="1"/>
          </p:cNvSpPr>
          <p:nvPr>
            <p:ph type="subTitle" idx="1"/>
          </p:nvPr>
        </p:nvSpPr>
        <p:spPr/>
        <p:txBody>
          <a:bodyPr/>
          <a:lstStyle/>
          <a:p>
            <a:endParaRPr lang="en-US"/>
          </a:p>
        </p:txBody>
      </p:sp>
      <p:pic>
        <p:nvPicPr>
          <p:cNvPr id="2097154" name="Picture 2097153"/>
          <p:cNvPicPr/>
          <p:nvPr/>
        </p:nvPicPr>
        <p:blipFill>
          <a:blip r:embed="rId2"/>
          <a:stretch>
            <a:fillRect/>
          </a:stretch>
        </p:blipFill>
        <p:spPr>
          <a:xfrm>
            <a:off x="0" y="22807"/>
            <a:ext cx="9144000" cy="681068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048604"/>
          <p:cNvSpPr>
            <a:spLocks noGrp="1"/>
          </p:cNvSpPr>
          <p:nvPr>
            <p:ph type="ctrTitle"/>
          </p:nvPr>
        </p:nvSpPr>
        <p:spPr/>
        <p:txBody>
          <a:bodyPr/>
          <a:lstStyle/>
          <a:p>
            <a:endParaRPr lang="en-US"/>
          </a:p>
        </p:txBody>
      </p:sp>
      <p:sp>
        <p:nvSpPr>
          <p:cNvPr id="1048606" name="Subtitle 1048605"/>
          <p:cNvSpPr>
            <a:spLocks noGrp="1"/>
          </p:cNvSpPr>
          <p:nvPr>
            <p:ph type="subTitle" idx="1"/>
          </p:nvPr>
        </p:nvSpPr>
        <p:spPr/>
        <p:txBody>
          <a:bodyPr/>
          <a:lstStyle/>
          <a:p>
            <a:endParaRPr lang="en-US"/>
          </a:p>
        </p:txBody>
      </p:sp>
      <p:pic>
        <p:nvPicPr>
          <p:cNvPr id="2097155" name="Picture 2097154"/>
          <p:cNvPicPr/>
          <p:nvPr/>
        </p:nvPicPr>
        <p:blipFill>
          <a:blip r:embed="rId2"/>
          <a:stretch>
            <a:fillRect/>
          </a:stretch>
        </p:blipFill>
        <p:spPr>
          <a:xfrm>
            <a:off x="0" y="12613"/>
            <a:ext cx="9144000" cy="68333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048606"/>
          <p:cNvSpPr>
            <a:spLocks noGrp="1"/>
          </p:cNvSpPr>
          <p:nvPr>
            <p:ph type="ctrTitle"/>
          </p:nvPr>
        </p:nvSpPr>
        <p:spPr/>
        <p:txBody>
          <a:bodyPr/>
          <a:lstStyle/>
          <a:p>
            <a:endParaRPr lang="en-US"/>
          </a:p>
        </p:txBody>
      </p:sp>
      <p:sp>
        <p:nvSpPr>
          <p:cNvPr id="1048608" name="Subtitle 1048607"/>
          <p:cNvSpPr>
            <a:spLocks noGrp="1"/>
          </p:cNvSpPr>
          <p:nvPr>
            <p:ph type="subTitle" idx="1"/>
          </p:nvPr>
        </p:nvSpPr>
        <p:spPr/>
        <p:txBody>
          <a:bodyPr/>
          <a:lstStyle/>
          <a:p>
            <a:endParaRPr lang="en-US"/>
          </a:p>
        </p:txBody>
      </p:sp>
      <p:pic>
        <p:nvPicPr>
          <p:cNvPr id="2097156" name="Picture 2097155"/>
          <p:cNvPicPr/>
          <p:nvPr/>
        </p:nvPicPr>
        <p:blipFill>
          <a:blip r:embed="rId2"/>
          <a:stretch>
            <a:fillRect/>
          </a:stretch>
        </p:blipFill>
        <p:spPr>
          <a:xfrm rot="21584490">
            <a:off x="-2449" y="-114175"/>
            <a:ext cx="9144000" cy="699344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048608"/>
          <p:cNvSpPr>
            <a:spLocks noGrp="1"/>
          </p:cNvSpPr>
          <p:nvPr>
            <p:ph type="ctrTitle"/>
          </p:nvPr>
        </p:nvSpPr>
        <p:spPr/>
        <p:txBody>
          <a:bodyPr/>
          <a:lstStyle/>
          <a:p>
            <a:endParaRPr lang="en-US"/>
          </a:p>
        </p:txBody>
      </p:sp>
      <p:sp>
        <p:nvSpPr>
          <p:cNvPr id="1048610" name="Subtitle 1048609"/>
          <p:cNvSpPr>
            <a:spLocks noGrp="1"/>
          </p:cNvSpPr>
          <p:nvPr>
            <p:ph type="subTitle" idx="1"/>
          </p:nvPr>
        </p:nvSpPr>
        <p:spPr/>
        <p:txBody>
          <a:bodyPr/>
          <a:lstStyle/>
          <a:p>
            <a:endParaRPr lang="en-US"/>
          </a:p>
        </p:txBody>
      </p:sp>
      <p:pic>
        <p:nvPicPr>
          <p:cNvPr id="2097157" name="Picture 2097156"/>
          <p:cNvPicPr/>
          <p:nvPr/>
        </p:nvPicPr>
        <p:blipFill>
          <a:blip r:embed="rId2"/>
          <a:stretch>
            <a:fillRect/>
          </a:stretch>
        </p:blipFill>
        <p:spPr>
          <a:xfrm>
            <a:off x="0" y="-82222"/>
            <a:ext cx="9144000" cy="704182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048610"/>
          <p:cNvSpPr>
            <a:spLocks noGrp="1"/>
          </p:cNvSpPr>
          <p:nvPr>
            <p:ph type="ctrTitle"/>
          </p:nvPr>
        </p:nvSpPr>
        <p:spPr/>
        <p:txBody>
          <a:bodyPr/>
          <a:lstStyle/>
          <a:p>
            <a:endParaRPr lang="en-US"/>
          </a:p>
        </p:txBody>
      </p:sp>
      <p:sp>
        <p:nvSpPr>
          <p:cNvPr id="1048612" name="Subtitle 1048611"/>
          <p:cNvSpPr>
            <a:spLocks noGrp="1"/>
          </p:cNvSpPr>
          <p:nvPr>
            <p:ph type="subTitle" idx="1"/>
          </p:nvPr>
        </p:nvSpPr>
        <p:spPr/>
        <p:txBody>
          <a:bodyPr/>
          <a:lstStyle/>
          <a:p>
            <a:endParaRPr lang="en-US"/>
          </a:p>
        </p:txBody>
      </p:sp>
      <p:pic>
        <p:nvPicPr>
          <p:cNvPr id="2097158" name="Picture 2097157"/>
          <p:cNvPicPr/>
          <p:nvPr/>
        </p:nvPicPr>
        <p:blipFill>
          <a:blip r:embed="rId2"/>
          <a:stretch>
            <a:fillRect/>
          </a:stretch>
        </p:blipFill>
        <p:spPr>
          <a:xfrm>
            <a:off x="0" y="-69346"/>
            <a:ext cx="9144000" cy="704607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048612"/>
          <p:cNvSpPr>
            <a:spLocks noGrp="1"/>
          </p:cNvSpPr>
          <p:nvPr>
            <p:ph type="title"/>
          </p:nvPr>
        </p:nvSpPr>
        <p:spPr>
          <a:xfrm>
            <a:off x="0" y="-85725"/>
            <a:ext cx="7886700" cy="1097280"/>
          </a:xfrm>
        </p:spPr>
        <p:txBody>
          <a:bodyPr/>
          <a:lstStyle/>
          <a:p>
            <a:r>
              <a:rPr lang="en-US" b="1"/>
              <a:t>Role of tau</a:t>
            </a:r>
          </a:p>
        </p:txBody>
      </p:sp>
      <p:sp>
        <p:nvSpPr>
          <p:cNvPr id="1048614" name="Content Placeholder 1048613"/>
          <p:cNvSpPr>
            <a:spLocks noGrp="1"/>
          </p:cNvSpPr>
          <p:nvPr>
            <p:ph idx="1"/>
          </p:nvPr>
        </p:nvSpPr>
        <p:spPr>
          <a:xfrm>
            <a:off x="0" y="795020"/>
            <a:ext cx="8515350" cy="5854065"/>
          </a:xfrm>
        </p:spPr>
        <p:txBody>
          <a:bodyPr>
            <a:normAutofit fontScale="89286"/>
          </a:bodyPr>
          <a:lstStyle/>
          <a:p>
            <a:r>
              <a:rPr lang="en-US"/>
              <a:t>Tau is a microtubule-associated protein present in axons in association with the microtubular network.</a:t>
            </a:r>
          </a:p>
          <a:p>
            <a:endParaRPr lang="en-US"/>
          </a:p>
          <a:p>
            <a:r>
              <a:rPr lang="en-US"/>
              <a:t>It is though that AB outside the cell initiates pathways inside the neurons activating kinase enzyme which transports phosphate to tau protien </a:t>
            </a:r>
          </a:p>
          <a:p>
            <a:endParaRPr lang="en-US"/>
          </a:p>
          <a:p>
            <a:r>
              <a:rPr lang="en-US"/>
              <a:t> tau shifts to a somatic-dendritic distribution, becomes hyperphosphorylated, and loses the ability to bind to microtubules </a:t>
            </a:r>
          </a:p>
          <a:p>
            <a:endParaRPr lang="en-US"/>
          </a:p>
          <a:p>
            <a:r>
              <a:rPr lang="en-US"/>
              <a:t>Tau clumps together with other tau protiens forming neurofibrillatory tangles </a:t>
            </a:r>
          </a:p>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048614"/>
          <p:cNvSpPr>
            <a:spLocks noGrp="1"/>
          </p:cNvSpPr>
          <p:nvPr>
            <p:ph type="title"/>
          </p:nvPr>
        </p:nvSpPr>
        <p:spPr/>
        <p:txBody>
          <a:bodyPr/>
          <a:lstStyle/>
          <a:p>
            <a:r>
              <a:rPr lang="en-US" b="1">
                <a:sym typeface="+mn-ea"/>
              </a:rPr>
              <a:t>Pathophysiology</a:t>
            </a:r>
            <a:endParaRPr lang="en-US"/>
          </a:p>
        </p:txBody>
      </p:sp>
      <p:sp>
        <p:nvSpPr>
          <p:cNvPr id="1048616" name="Content Placeholder 1048615"/>
          <p:cNvSpPr>
            <a:spLocks noGrp="1"/>
          </p:cNvSpPr>
          <p:nvPr>
            <p:ph idx="1"/>
          </p:nvPr>
        </p:nvSpPr>
        <p:spPr/>
        <p:txBody>
          <a:bodyPr/>
          <a:lstStyle/>
          <a:p>
            <a:r>
              <a:rPr lang="en-US"/>
              <a:t>1) aggregates of tau protein elicit a stress response, which persists and eventually leads to cell death </a:t>
            </a:r>
          </a:p>
          <a:p>
            <a:r>
              <a:rPr lang="en-US"/>
              <a:t>2), the microtubule stabilizing function of tau protein is lost, leading to neuronal toxicity and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048616"/>
          <p:cNvSpPr>
            <a:spLocks noGrp="1"/>
          </p:cNvSpPr>
          <p:nvPr>
            <p:ph type="ctrTitle"/>
          </p:nvPr>
        </p:nvSpPr>
        <p:spPr/>
        <p:txBody>
          <a:bodyPr/>
          <a:lstStyle/>
          <a:p>
            <a:endParaRPr lang="en-US"/>
          </a:p>
        </p:txBody>
      </p:sp>
      <p:sp>
        <p:nvSpPr>
          <p:cNvPr id="1048618" name="Subtitle 1048617"/>
          <p:cNvSpPr>
            <a:spLocks noGrp="1"/>
          </p:cNvSpPr>
          <p:nvPr>
            <p:ph type="subTitle" idx="1"/>
          </p:nvPr>
        </p:nvSpPr>
        <p:spPr/>
        <p:txBody>
          <a:bodyPr/>
          <a:lstStyle/>
          <a:p>
            <a:endParaRPr lang="en-US"/>
          </a:p>
        </p:txBody>
      </p:sp>
      <p:pic>
        <p:nvPicPr>
          <p:cNvPr id="2097159" name="Picture 2097158"/>
          <p:cNvPicPr/>
          <p:nvPr/>
        </p:nvPicPr>
        <p:blipFill>
          <a:blip r:embed="rId2"/>
          <a:stretch>
            <a:fillRect/>
          </a:stretch>
        </p:blipFill>
        <p:spPr>
          <a:xfrm>
            <a:off x="0" y="-254938"/>
            <a:ext cx="9144000" cy="714932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048618"/>
          <p:cNvSpPr>
            <a:spLocks noGrp="1"/>
          </p:cNvSpPr>
          <p:nvPr>
            <p:ph type="ctrTitle"/>
          </p:nvPr>
        </p:nvSpPr>
        <p:spPr/>
        <p:txBody>
          <a:bodyPr/>
          <a:lstStyle/>
          <a:p>
            <a:endParaRPr lang="en-US"/>
          </a:p>
        </p:txBody>
      </p:sp>
      <p:sp>
        <p:nvSpPr>
          <p:cNvPr id="1048620" name="Subtitle 1048619"/>
          <p:cNvSpPr>
            <a:spLocks noGrp="1"/>
          </p:cNvSpPr>
          <p:nvPr>
            <p:ph type="subTitle" idx="1"/>
          </p:nvPr>
        </p:nvSpPr>
        <p:spPr/>
        <p:txBody>
          <a:bodyPr/>
          <a:lstStyle/>
          <a:p>
            <a:endParaRPr lang="en-US"/>
          </a:p>
        </p:txBody>
      </p:sp>
      <p:pic>
        <p:nvPicPr>
          <p:cNvPr id="2097160" name="Picture 2097159"/>
          <p:cNvPicPr/>
          <p:nvPr/>
        </p:nvPicPr>
        <p:blipFill>
          <a:blip r:embed="rId2"/>
          <a:stretch>
            <a:fillRect/>
          </a:stretch>
        </p:blipFill>
        <p:spPr>
          <a:xfrm>
            <a:off x="0" y="-97556"/>
            <a:ext cx="9144000" cy="71478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048620"/>
          <p:cNvSpPr>
            <a:spLocks noGrp="1"/>
          </p:cNvSpPr>
          <p:nvPr>
            <p:ph type="ctrTitle"/>
          </p:nvPr>
        </p:nvSpPr>
        <p:spPr/>
        <p:txBody>
          <a:bodyPr/>
          <a:lstStyle/>
          <a:p>
            <a:endParaRPr lang="en-US"/>
          </a:p>
        </p:txBody>
      </p:sp>
      <p:sp>
        <p:nvSpPr>
          <p:cNvPr id="1048622" name="Subtitle 1048621"/>
          <p:cNvSpPr>
            <a:spLocks noGrp="1"/>
          </p:cNvSpPr>
          <p:nvPr>
            <p:ph type="subTitle" idx="1"/>
          </p:nvPr>
        </p:nvSpPr>
        <p:spPr/>
        <p:txBody>
          <a:bodyPr/>
          <a:lstStyle/>
          <a:p>
            <a:endParaRPr lang="en-US"/>
          </a:p>
        </p:txBody>
      </p:sp>
      <p:pic>
        <p:nvPicPr>
          <p:cNvPr id="2097161" name="Picture 2097160"/>
          <p:cNvPicPr/>
          <p:nvPr/>
        </p:nvPicPr>
        <p:blipFill>
          <a:blip r:embed="rId2"/>
          <a:stretch>
            <a:fillRect/>
          </a:stretch>
        </p:blipFill>
        <p:spPr>
          <a:xfrm>
            <a:off x="0" y="-444876"/>
            <a:ext cx="9144000" cy="751011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Title 1048622"/>
          <p:cNvSpPr>
            <a:spLocks noGrp="1"/>
          </p:cNvSpPr>
          <p:nvPr>
            <p:ph type="ctrTitle"/>
          </p:nvPr>
        </p:nvSpPr>
        <p:spPr/>
        <p:txBody>
          <a:bodyPr/>
          <a:lstStyle/>
          <a:p>
            <a:endParaRPr lang="en-US"/>
          </a:p>
        </p:txBody>
      </p:sp>
      <p:sp>
        <p:nvSpPr>
          <p:cNvPr id="1048624" name="Subtitle 1048623"/>
          <p:cNvSpPr>
            <a:spLocks noGrp="1"/>
          </p:cNvSpPr>
          <p:nvPr>
            <p:ph type="subTitle" idx="1"/>
          </p:nvPr>
        </p:nvSpPr>
        <p:spPr/>
        <p:txBody>
          <a:bodyPr/>
          <a:lstStyle/>
          <a:p>
            <a:endParaRPr lang="en-US"/>
          </a:p>
        </p:txBody>
      </p:sp>
      <p:pic>
        <p:nvPicPr>
          <p:cNvPr id="2097162" name="Picture 2097161"/>
          <p:cNvPicPr/>
          <p:nvPr/>
        </p:nvPicPr>
        <p:blipFill>
          <a:blip r:embed="rId2"/>
          <a:stretch>
            <a:fillRect/>
          </a:stretch>
        </p:blipFill>
        <p:spPr>
          <a:xfrm>
            <a:off x="0" y="25318"/>
            <a:ext cx="9144000" cy="670931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048624"/>
          <p:cNvSpPr>
            <a:spLocks noGrp="1"/>
          </p:cNvSpPr>
          <p:nvPr>
            <p:ph type="ctrTitle"/>
          </p:nvPr>
        </p:nvSpPr>
        <p:spPr/>
        <p:txBody>
          <a:bodyPr/>
          <a:lstStyle/>
          <a:p>
            <a:endParaRPr lang="en-US"/>
          </a:p>
        </p:txBody>
      </p:sp>
      <p:sp>
        <p:nvSpPr>
          <p:cNvPr id="1048626" name="Subtitle 1048625"/>
          <p:cNvSpPr>
            <a:spLocks noGrp="1"/>
          </p:cNvSpPr>
          <p:nvPr>
            <p:ph type="subTitle" idx="1"/>
          </p:nvPr>
        </p:nvSpPr>
        <p:spPr/>
        <p:txBody>
          <a:bodyPr/>
          <a:lstStyle/>
          <a:p>
            <a:endParaRPr lang="en-US"/>
          </a:p>
        </p:txBody>
      </p:sp>
      <p:pic>
        <p:nvPicPr>
          <p:cNvPr id="2097163" name="Picture 2097162"/>
          <p:cNvPicPr/>
          <p:nvPr/>
        </p:nvPicPr>
        <p:blipFill>
          <a:blip r:embed="rId3"/>
          <a:stretch>
            <a:fillRect/>
          </a:stretch>
        </p:blipFill>
        <p:spPr>
          <a:xfrm>
            <a:off x="-33127" y="154568"/>
            <a:ext cx="9395671" cy="646944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Content Placeholder 1048630"/>
          <p:cNvSpPr>
            <a:spLocks noGrp="1"/>
          </p:cNvSpPr>
          <p:nvPr>
            <p:ph idx="1"/>
          </p:nvPr>
        </p:nvSpPr>
        <p:spPr/>
        <p:txBody>
          <a:bodyPr/>
          <a:lstStyle/>
          <a:p>
            <a:r>
              <a:rPr lang="en-US"/>
              <a:t>Brains involved by AD show a variable degree of cortical atrophy, resulting in a widening of the cerebral sulci that is most pronounced in the frontal, temporal, and parietal lobes.</a:t>
            </a:r>
          </a:p>
          <a:p>
            <a:r>
              <a:rPr lang="en-US"/>
              <a:t> The atrophy produces a compensatory ventricular enlargement (hydrocephalus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048627"/>
          <p:cNvSpPr>
            <a:spLocks noGrp="1"/>
          </p:cNvSpPr>
          <p:nvPr>
            <p:ph type="ctrTitle"/>
          </p:nvPr>
        </p:nvSpPr>
        <p:spPr/>
        <p:txBody>
          <a:bodyPr/>
          <a:lstStyle/>
          <a:p>
            <a:endParaRPr lang="en-US"/>
          </a:p>
        </p:txBody>
      </p:sp>
      <p:sp>
        <p:nvSpPr>
          <p:cNvPr id="1048629" name="Subtitle 1048628"/>
          <p:cNvSpPr>
            <a:spLocks noGrp="1"/>
          </p:cNvSpPr>
          <p:nvPr>
            <p:ph type="subTitle" idx="1"/>
          </p:nvPr>
        </p:nvSpPr>
        <p:spPr/>
        <p:txBody>
          <a:bodyPr/>
          <a:lstStyle/>
          <a:p>
            <a:endParaRPr lang="en-US"/>
          </a:p>
        </p:txBody>
      </p:sp>
      <p:pic>
        <p:nvPicPr>
          <p:cNvPr id="2097164" name="Picture 2097163"/>
          <p:cNvPicPr/>
          <p:nvPr/>
        </p:nvPicPr>
        <p:blipFill>
          <a:blip r:embed="rId2"/>
          <a:stretch>
            <a:fillRect/>
          </a:stretch>
        </p:blipFill>
        <p:spPr>
          <a:xfrm>
            <a:off x="0" y="-144087"/>
            <a:ext cx="9144000" cy="710296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048631"/>
          <p:cNvSpPr>
            <a:spLocks noGrp="1"/>
          </p:cNvSpPr>
          <p:nvPr>
            <p:ph type="title"/>
          </p:nvPr>
        </p:nvSpPr>
        <p:spPr/>
        <p:txBody>
          <a:bodyPr/>
          <a:lstStyle/>
          <a:p>
            <a:r>
              <a:rPr lang="en-US"/>
              <a:t>Risk of Alzheimer's </a:t>
            </a:r>
          </a:p>
        </p:txBody>
      </p:sp>
      <p:sp>
        <p:nvSpPr>
          <p:cNvPr id="1048633" name="Content Placeholder 1048632"/>
          <p:cNvSpPr>
            <a:spLocks noGrp="1"/>
          </p:cNvSpPr>
          <p:nvPr>
            <p:ph idx="1"/>
          </p:nvPr>
        </p:nvSpPr>
        <p:spPr>
          <a:xfrm>
            <a:off x="628650" y="1482090"/>
            <a:ext cx="7886700" cy="4695190"/>
          </a:xfrm>
        </p:spPr>
        <p:txBody>
          <a:bodyPr>
            <a:normAutofit fontScale="90000"/>
          </a:bodyPr>
          <a:lstStyle/>
          <a:p>
            <a:pPr marL="0" indent="0">
              <a:buNone/>
            </a:pPr>
            <a:r>
              <a:rPr lang="en-US"/>
              <a:t>1- Most cases are sporadic 90_95%( late onset alzheimer’s)</a:t>
            </a:r>
          </a:p>
          <a:p>
            <a:r>
              <a:rPr lang="en-US"/>
              <a:t>Age </a:t>
            </a:r>
          </a:p>
          <a:p>
            <a:r>
              <a:rPr lang="en-US"/>
              <a:t>Genetic: e4 allel of apolipoprotein E gene (APOE e4)</a:t>
            </a:r>
          </a:p>
          <a:p>
            <a:pPr marL="0" indent="0">
              <a:buNone/>
            </a:pPr>
            <a:r>
              <a:rPr lang="en-US"/>
              <a:t>2- familial ( early onset Alzheimer's) </a:t>
            </a:r>
          </a:p>
          <a:p>
            <a:r>
              <a:rPr lang="en-US"/>
              <a:t>Several gene muations with domenent inheritance  have been found including PSEN1 (ch4) AND PSEN2 (ch1) gen mutations which codes for </a:t>
            </a:r>
            <a:r>
              <a:rPr lang="en-US">
                <a:sym typeface="+mn-ea"/>
              </a:rPr>
              <a:t>γ-secretase enzyme</a:t>
            </a:r>
          </a:p>
          <a:p>
            <a:r>
              <a:rPr lang="en-US"/>
              <a:t>trisomy 21 (down syndrome ) &gt; app gene is carried on chromosome 21 </a:t>
            </a:r>
          </a:p>
          <a:p>
            <a:pPr marL="0" indent="0">
              <a:buNone/>
            </a:pP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Signs and symptoms </a:t>
            </a:r>
          </a:p>
        </p:txBody>
      </p:sp>
      <p:sp>
        <p:nvSpPr>
          <p:cNvPr id="3" name="Content Placeholder 2"/>
          <p:cNvSpPr>
            <a:spLocks noGrp="1"/>
          </p:cNvSpPr>
          <p:nvPr>
            <p:ph idx="1"/>
          </p:nvPr>
        </p:nvSpPr>
        <p:spPr/>
        <p:txBody>
          <a:bodyPr/>
          <a:lstStyle/>
          <a:p>
            <a:r>
              <a:rPr lang="en-US"/>
              <a:t>the disease typically has an insedious , progressive onset with marked imapirment of </a:t>
            </a:r>
            <a:r>
              <a:rPr lang="en-US">
                <a:sym typeface="+mn-ea"/>
              </a:rPr>
              <a:t> ≥ 2 of the domains</a:t>
            </a:r>
            <a:r>
              <a:rPr lang="en-US"/>
              <a:t> (</a:t>
            </a:r>
            <a:r>
              <a:rPr lang="en-US">
                <a:sym typeface="+mn-ea"/>
              </a:rPr>
              <a:t> Learning and memory, Executive function, perception and motor function, Language, Social cognition and Complex attention) and significant impairment of daily functioning </a:t>
            </a:r>
          </a:p>
          <a:p>
            <a:r>
              <a:rPr lang="en-US"/>
              <a:t>amnestic presentation is most typical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935" y="237490"/>
            <a:ext cx="8789035" cy="6619875"/>
          </a:xfrm>
        </p:spPr>
        <p:txBody>
          <a:bodyPr>
            <a:normAutofit lnSpcReduction="20000"/>
          </a:bodyPr>
          <a:lstStyle/>
          <a:p>
            <a:endParaRPr lang="en-US"/>
          </a:p>
          <a:p>
            <a:endParaRPr lang="en-US"/>
          </a:p>
          <a:p>
            <a:r>
              <a:rPr lang="en-US"/>
              <a:t>initial signs reflects hippocampal dysfunction :</a:t>
            </a:r>
          </a:p>
          <a:p>
            <a:pPr>
              <a:buFont typeface="Wingdings" panose="05000000000000000000" charset="0"/>
              <a:buChar char="Ø"/>
            </a:pPr>
            <a:r>
              <a:rPr lang="en-US"/>
              <a:t>poor immendiate recall and short term memory </a:t>
            </a:r>
          </a:p>
          <a:p>
            <a:pPr>
              <a:buFont typeface="Wingdings" panose="05000000000000000000" charset="0"/>
              <a:buChar char="Ø"/>
            </a:pPr>
            <a:r>
              <a:rPr lang="en-US"/>
              <a:t>impairment of naming </a:t>
            </a:r>
          </a:p>
          <a:p>
            <a:r>
              <a:rPr lang="en-US"/>
              <a:t>as the disease progresses frontal and parietal dysfunction immerges like </a:t>
            </a:r>
          </a:p>
          <a:p>
            <a:pPr>
              <a:buFont typeface="Wingdings" panose="05000000000000000000" charset="0"/>
              <a:buChar char="Ø"/>
            </a:pPr>
            <a:r>
              <a:rPr lang="en-US"/>
              <a:t>impairment of perception, social complex, and executive domains </a:t>
            </a:r>
          </a:p>
          <a:p>
            <a:r>
              <a:rPr lang="en-US"/>
              <a:t>In later stages, many patients develop extrapyramidal dysfunction including akathisia, parkinsonism, dystonia, bradykinesia, tremor, and tardive dyskinesia.</a:t>
            </a:r>
          </a:p>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990" y="652145"/>
            <a:ext cx="8087360" cy="5525135"/>
          </a:xfrm>
        </p:spPr>
        <p:txBody>
          <a:bodyPr/>
          <a:lstStyle/>
          <a:p>
            <a:endParaRPr lang="en-US"/>
          </a:p>
          <a:p>
            <a:r>
              <a:rPr lang="en-US"/>
              <a:t>Many patients with AD lack insight into impairments and may even deny deficits.</a:t>
            </a:r>
          </a:p>
          <a:p>
            <a:endParaRPr lang="en-US"/>
          </a:p>
          <a:p>
            <a:r>
              <a:rPr lang="en-US"/>
              <a:t>It is important to characterize the onset and early symptoms to differentiate other pathologies that are more abrupt, such as vascular dementia.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921"/>
            <a:ext cx="7886700" cy="1325563"/>
          </a:xfrm>
        </p:spPr>
        <p:txBody>
          <a:bodyPr/>
          <a:lstStyle/>
          <a:p>
            <a:r>
              <a:rPr lang="en-US"/>
              <a:t>stages of the disease</a:t>
            </a:r>
          </a:p>
        </p:txBody>
      </p:sp>
      <p:sp>
        <p:nvSpPr>
          <p:cNvPr id="3" name="Content Placeholder 2"/>
          <p:cNvSpPr>
            <a:spLocks noGrp="1"/>
          </p:cNvSpPr>
          <p:nvPr>
            <p:ph idx="1"/>
          </p:nvPr>
        </p:nvSpPr>
        <p:spPr>
          <a:xfrm>
            <a:off x="113030" y="1095375"/>
            <a:ext cx="9030970" cy="5762625"/>
          </a:xfrm>
        </p:spPr>
        <p:txBody>
          <a:bodyPr/>
          <a:lstStyle/>
          <a:p>
            <a:pPr marL="514350" indent="-514350">
              <a:buAutoNum type="arabicPeriod"/>
            </a:pPr>
            <a:r>
              <a:rPr lang="en-US"/>
              <a:t>Preclinical Alzheimer disease:</a:t>
            </a:r>
          </a:p>
          <a:p>
            <a:r>
              <a:rPr lang="en-US"/>
              <a:t>The pathologic changes begin in the entorhinal cortex, then proceeds to the </a:t>
            </a:r>
            <a:r>
              <a:rPr lang="en-US">
                <a:sym typeface="+mn-ea"/>
              </a:rPr>
              <a:t>hippocampus(reponsible for formation of short-term and long-term memories) and </a:t>
            </a:r>
            <a:r>
              <a:rPr lang="en-US"/>
              <a:t> Affected regions begin to atrophy</a:t>
            </a:r>
          </a:p>
          <a:p>
            <a:r>
              <a:rPr lang="en-US"/>
              <a:t>Memory loss, the first visible sign, is the main feature of amnestic mild cognitive impairment (MCI).</a:t>
            </a:r>
          </a:p>
          <a:p>
            <a:r>
              <a:rPr lang="en-US"/>
              <a:t>patients at this stage may appear completely normal .</a:t>
            </a:r>
          </a:p>
          <a:p>
            <a:r>
              <a:rPr lang="en-US"/>
              <a:t>there is normally no alteration in judgment or the ability to perform activities of daily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00002648"/>
          <p:cNvPicPr>
            <a:picLocks noGrp="1" noChangeAspect="1"/>
          </p:cNvPicPr>
          <p:nvPr>
            <p:ph sz="half" idx="1"/>
          </p:nvPr>
        </p:nvPicPr>
        <p:blipFill>
          <a:blip r:embed="rId2"/>
          <a:stretch>
            <a:fillRect/>
          </a:stretch>
        </p:blipFill>
        <p:spPr>
          <a:xfrm>
            <a:off x="0" y="0"/>
            <a:ext cx="4487545" cy="3523615"/>
          </a:xfrm>
          <a:prstGeom prst="rect">
            <a:avLst/>
          </a:prstGeom>
        </p:spPr>
      </p:pic>
      <p:pic>
        <p:nvPicPr>
          <p:cNvPr id="5" name="Content Placeholder 4" descr="1000002651"/>
          <p:cNvPicPr>
            <a:picLocks noGrp="1" noChangeAspect="1"/>
          </p:cNvPicPr>
          <p:nvPr>
            <p:ph sz="half" idx="2"/>
          </p:nvPr>
        </p:nvPicPr>
        <p:blipFill>
          <a:blip r:embed="rId3"/>
          <a:stretch>
            <a:fillRect/>
          </a:stretch>
        </p:blipFill>
        <p:spPr>
          <a:xfrm>
            <a:off x="4487545" y="2545080"/>
            <a:ext cx="4603115" cy="4312920"/>
          </a:xfrm>
          <a:prstGeom prst="rect">
            <a:avLst/>
          </a:prstGeom>
        </p:spPr>
      </p:pic>
      <p:sp>
        <p:nvSpPr>
          <p:cNvPr id="3" name="TextBox 2">
            <a:extLst>
              <a:ext uri="{FF2B5EF4-FFF2-40B4-BE49-F238E27FC236}">
                <a16:creationId xmlns:a16="http://schemas.microsoft.com/office/drawing/2014/main" id="{E03695FD-0707-43F8-D9DD-48B7ADD14A58}"/>
              </a:ext>
            </a:extLst>
          </p:cNvPr>
          <p:cNvSpPr txBox="1"/>
          <p:nvPr/>
        </p:nvSpPr>
        <p:spPr>
          <a:xfrm>
            <a:off x="2286000" y="3244334"/>
            <a:ext cx="4572000" cy="369332"/>
          </a:xfrm>
          <a:prstGeom prst="rect">
            <a:avLst/>
          </a:prstGeom>
          <a:noFill/>
        </p:spPr>
        <p:txBody>
          <a:bodyPr wrap="square">
            <a:spAutoFit/>
          </a:bodyPr>
          <a:lstStyle/>
          <a:p>
            <a:r>
              <a:rPr lang="en-US" dirty="0"/>
              <a:t>https://youtu.be/K_3t5-jV_sY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210" y="635"/>
            <a:ext cx="8359140" cy="6749415"/>
          </a:xfrm>
        </p:spPr>
        <p:txBody>
          <a:bodyPr>
            <a:normAutofit/>
          </a:bodyPr>
          <a:lstStyle/>
          <a:p>
            <a:pPr marL="0" indent="0">
              <a:buNone/>
            </a:pPr>
            <a:r>
              <a:rPr lang="en-US">
                <a:sym typeface="+mn-ea"/>
              </a:rPr>
              <a:t>2. mild Alzheimer disease</a:t>
            </a:r>
          </a:p>
          <a:p>
            <a:pPr marL="0" indent="0">
              <a:buNone/>
            </a:pPr>
            <a:endParaRPr lang="en-US"/>
          </a:p>
          <a:p>
            <a:r>
              <a:rPr lang="en-US" b="1"/>
              <a:t>As AD begins to affect the cerebral cortex, memory loss continues and impairment of other cognitive abilities emerges.</a:t>
            </a:r>
          </a:p>
          <a:p>
            <a:pPr>
              <a:buFont typeface="Wingdings" panose="05000000000000000000" charset="0"/>
              <a:buChar char="Ø"/>
            </a:pPr>
            <a:r>
              <a:rPr lang="en-US"/>
              <a:t>Signs include the following:</a:t>
            </a:r>
          </a:p>
          <a:p>
            <a:r>
              <a:rPr lang="en-US"/>
              <a:t>Memory loss</a:t>
            </a:r>
          </a:p>
          <a:p>
            <a:r>
              <a:rPr lang="en-US"/>
              <a:t>Confusion about the location of familiar places (getting lost begins to occur)</a:t>
            </a:r>
          </a:p>
          <a:p>
            <a:r>
              <a:rPr lang="en-US"/>
              <a:t>Taking longer to accomplish normal daily tasks</a:t>
            </a:r>
          </a:p>
          <a:p>
            <a:r>
              <a:rPr lang="en-US"/>
              <a:t>Trouble handling money and paying bills</a:t>
            </a:r>
          </a:p>
          <a:p>
            <a:r>
              <a:rPr lang="en-US"/>
              <a:t>Compromised judgment often leading to bad decisions</a:t>
            </a:r>
          </a:p>
          <a:p>
            <a:r>
              <a:rPr lang="en-US"/>
              <a:t>Mood and personality changes; increased anxiety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00002650"/>
          <p:cNvPicPr>
            <a:picLocks noGrp="1" noChangeAspect="1"/>
          </p:cNvPicPr>
          <p:nvPr>
            <p:ph sz="half" idx="1"/>
          </p:nvPr>
        </p:nvPicPr>
        <p:blipFill>
          <a:blip r:embed="rId2"/>
          <a:stretch>
            <a:fillRect/>
          </a:stretch>
        </p:blipFill>
        <p:spPr>
          <a:xfrm>
            <a:off x="371475" y="0"/>
            <a:ext cx="8401050" cy="683768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420" y="766445"/>
            <a:ext cx="8958580" cy="6091555"/>
          </a:xfrm>
        </p:spPr>
        <p:txBody>
          <a:bodyPr>
            <a:normAutofit lnSpcReduction="20000"/>
          </a:bodyPr>
          <a:lstStyle/>
          <a:p>
            <a:r>
              <a:rPr lang="en-US" b="1" dirty="0"/>
              <a:t>The growing number of plaques and tangles first damage areas of the brain that control memory, language, and reasoning. </a:t>
            </a:r>
          </a:p>
          <a:p>
            <a:r>
              <a:rPr lang="en-US" b="1" dirty="0"/>
              <a:t>Later in the disease, physical abilities decline.</a:t>
            </a:r>
          </a:p>
          <a:p>
            <a:r>
              <a:rPr lang="en-US" b="1" dirty="0"/>
              <a:t> This leads to a situation in mild AD in which a person seems to be healthy but is actually having more and more trouble making sense of the world around him or her. </a:t>
            </a:r>
          </a:p>
          <a:p>
            <a:r>
              <a:rPr lang="en-US" b="1" dirty="0"/>
              <a:t>The realization that something is wrong often comes gradually because the early signs can be confused with changes that can happen normally with aging.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3980"/>
            <a:ext cx="9143365" cy="6856730"/>
          </a:xfrm>
        </p:spPr>
        <p:txBody>
          <a:bodyPr>
            <a:normAutofit fontScale="85000"/>
          </a:bodyPr>
          <a:lstStyle/>
          <a:p>
            <a:pPr marL="0" indent="0">
              <a:buNone/>
            </a:pPr>
            <a:r>
              <a:rPr lang="en-US" sz="3200" b="1">
                <a:sym typeface="+mn-ea"/>
              </a:rPr>
              <a:t>3- Moderate Alzheimer disease</a:t>
            </a:r>
            <a:endParaRPr lang="en-US" sz="3200" b="1"/>
          </a:p>
          <a:p>
            <a:pPr marL="0" indent="0">
              <a:buNone/>
            </a:pPr>
            <a:r>
              <a:rPr lang="en-US" b="1"/>
              <a:t>damage spreads further to the areas of the cerebral cortex that control language, reasoning, sensory processing, and conscious thought. Behavior problems, such as wandering and agitation, can occur.</a:t>
            </a:r>
          </a:p>
          <a:p>
            <a:pPr>
              <a:buFont typeface="Wingdings" panose="05000000000000000000" charset="0"/>
              <a:buChar char="Ø"/>
            </a:pPr>
            <a:r>
              <a:rPr lang="en-US"/>
              <a:t>The symptoms of this stage can include the following:</a:t>
            </a:r>
          </a:p>
          <a:p>
            <a:r>
              <a:rPr lang="en-US"/>
              <a:t>Increasing memory loss and confusion, with Shortened attention span.</a:t>
            </a:r>
          </a:p>
          <a:p>
            <a:r>
              <a:rPr lang="en-US"/>
              <a:t>Problems recognizing friends and family member</a:t>
            </a:r>
          </a:p>
          <a:p>
            <a:r>
              <a:rPr lang="en-US"/>
              <a:t>Difficulty with language; problems with reading, writing, working with numbers</a:t>
            </a:r>
          </a:p>
          <a:p>
            <a:r>
              <a:rPr lang="en-US"/>
              <a:t>Difficulty organizing thoughts and thinking logically</a:t>
            </a:r>
          </a:p>
          <a:p>
            <a:r>
              <a:rPr lang="en-US"/>
              <a:t>Restlessness, agitation, anxiety, tearfulness, wandering, especially in the late afternoon or at night</a:t>
            </a:r>
          </a:p>
          <a:p>
            <a:r>
              <a:rPr lang="en-US"/>
              <a:t>Repetitive statements or movement; occasional muscle twitches</a:t>
            </a:r>
          </a:p>
          <a:p>
            <a:r>
              <a:rPr lang="en-US"/>
              <a:t>Hallucinations, delusions, suspiciousness or paranoia, irritability</a:t>
            </a:r>
          </a:p>
          <a:p>
            <a:r>
              <a:rPr lang="en-US"/>
              <a:t>Perceptual-motor problems (such as trouble getting out of a chair or setting the table)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00002647"/>
          <p:cNvPicPr>
            <a:picLocks noGrp="1" noChangeAspect="1"/>
          </p:cNvPicPr>
          <p:nvPr>
            <p:ph idx="1"/>
          </p:nvPr>
        </p:nvPicPr>
        <p:blipFill>
          <a:blip r:embed="rId2"/>
          <a:stretch>
            <a:fillRect/>
          </a:stretch>
        </p:blipFill>
        <p:spPr>
          <a:xfrm>
            <a:off x="478155" y="0"/>
            <a:ext cx="8115935" cy="672147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240" y="107315"/>
            <a:ext cx="8730615" cy="6485255"/>
          </a:xfrm>
        </p:spPr>
        <p:txBody>
          <a:bodyPr>
            <a:normAutofit fontScale="90000"/>
          </a:bodyPr>
          <a:lstStyle/>
          <a:p>
            <a:pPr marL="0" indent="0">
              <a:buNone/>
            </a:pPr>
            <a:r>
              <a:rPr lang="en-US" b="1"/>
              <a:t>4. Severe Alzheimer disease</a:t>
            </a:r>
          </a:p>
          <a:p>
            <a:r>
              <a:rPr lang="en-US" b="1"/>
              <a:t> plaques and tangles are widespread throughout the brain, and areas of the brain have atrophied further. Patients cannot recognize family and loved ones or communicate in any way. They are completely dependent on others for care.</a:t>
            </a:r>
          </a:p>
          <a:p>
            <a:r>
              <a:rPr lang="en-US"/>
              <a:t>Other symptoms can include the following:</a:t>
            </a:r>
          </a:p>
          <a:p>
            <a:r>
              <a:rPr lang="en-US"/>
              <a:t>Weight loss</a:t>
            </a:r>
          </a:p>
          <a:p>
            <a:r>
              <a:rPr lang="en-US"/>
              <a:t>Seizures, skin infections, difficulty swallowing</a:t>
            </a:r>
          </a:p>
          <a:p>
            <a:r>
              <a:rPr lang="en-US"/>
              <a:t>Groaning, moaning, or grunting</a:t>
            </a:r>
          </a:p>
          <a:p>
            <a:r>
              <a:rPr lang="en-US"/>
              <a:t>Increased sleeping</a:t>
            </a:r>
          </a:p>
          <a:p>
            <a:r>
              <a:rPr lang="en-US"/>
              <a:t>Lack of bladder and bowel control</a:t>
            </a:r>
          </a:p>
          <a:p>
            <a:r>
              <a:rPr lang="en-US"/>
              <a:t>In end-stage AD, patients may be in bed much or all of the time. Death is often the result of other illnesses, frequently aspiration pneumonia.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4" name="Content Placeholder 3" descr="1000002646"/>
          <p:cNvPicPr>
            <a:picLocks noGrp="1" noChangeAspect="1"/>
          </p:cNvPicPr>
          <p:nvPr>
            <p:ph sz="half" idx="1"/>
          </p:nvPr>
        </p:nvPicPr>
        <p:blipFill>
          <a:blip r:embed="rId2"/>
          <a:stretch>
            <a:fillRect/>
          </a:stretch>
        </p:blipFill>
        <p:spPr>
          <a:xfrm>
            <a:off x="0" y="0"/>
            <a:ext cx="4629150" cy="4014470"/>
          </a:xfrm>
          <a:prstGeom prst="rect">
            <a:avLst/>
          </a:prstGeom>
        </p:spPr>
      </p:pic>
      <p:pic>
        <p:nvPicPr>
          <p:cNvPr id="5" name="Content Placeholder 4" descr="1000002645"/>
          <p:cNvPicPr>
            <a:picLocks noGrp="1" noChangeAspect="1"/>
          </p:cNvPicPr>
          <p:nvPr>
            <p:ph sz="half" idx="2"/>
          </p:nvPr>
        </p:nvPicPr>
        <p:blipFill>
          <a:blip r:embed="rId3"/>
          <a:stretch>
            <a:fillRect/>
          </a:stretch>
        </p:blipFill>
        <p:spPr>
          <a:xfrm>
            <a:off x="4629150" y="2616835"/>
            <a:ext cx="4508500" cy="424116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 y="1"/>
            <a:ext cx="7886700" cy="1325563"/>
          </a:xfrm>
        </p:spPr>
        <p:txBody>
          <a:bodyPr/>
          <a:lstStyle/>
          <a:p>
            <a:r>
              <a:rPr lang="en-US" b="1"/>
              <a:t>Diagnosis </a:t>
            </a:r>
          </a:p>
        </p:txBody>
      </p:sp>
      <p:sp>
        <p:nvSpPr>
          <p:cNvPr id="3" name="Content Placeholder 2"/>
          <p:cNvSpPr>
            <a:spLocks noGrp="1"/>
          </p:cNvSpPr>
          <p:nvPr>
            <p:ph idx="1"/>
          </p:nvPr>
        </p:nvSpPr>
        <p:spPr>
          <a:xfrm>
            <a:off x="0" y="1224280"/>
            <a:ext cx="8515350" cy="5782945"/>
          </a:xfrm>
        </p:spPr>
        <p:txBody>
          <a:bodyPr>
            <a:normAutofit lnSpcReduction="20000"/>
          </a:bodyPr>
          <a:lstStyle/>
          <a:p>
            <a:r>
              <a:rPr lang="en-US"/>
              <a:t>Alzheimer disease (AD) is a clinical diagnosis . </a:t>
            </a:r>
          </a:p>
          <a:p>
            <a:r>
              <a:rPr lang="en-US"/>
              <a:t>tests are done mainly to exclude other causes of dementia </a:t>
            </a:r>
          </a:p>
          <a:p>
            <a:pPr marL="0" indent="0">
              <a:buNone/>
            </a:pPr>
            <a:endParaRPr lang="en-US"/>
          </a:p>
          <a:p>
            <a:r>
              <a:rPr lang="en-US"/>
              <a:t>MRIshowing disproportionate atrophy </a:t>
            </a:r>
          </a:p>
          <a:p>
            <a:r>
              <a:rPr lang="en-US"/>
              <a:t>PET scan demonistrating amyloid depostion </a:t>
            </a:r>
          </a:p>
          <a:p>
            <a:r>
              <a:rPr lang="en-US"/>
              <a:t>CSF tau and amyloid measurement </a:t>
            </a:r>
          </a:p>
          <a:p>
            <a:pPr>
              <a:buFont typeface="Wingdings" panose="05000000000000000000" charset="0"/>
              <a:buChar char="v"/>
            </a:pPr>
            <a:r>
              <a:rPr lang="en-US"/>
              <a:t>these biomarkers are not specific enough and abnormalities might be seen in people with normal cognition or MCI only</a:t>
            </a:r>
          </a:p>
          <a:p>
            <a:pPr>
              <a:buFont typeface="Wingdings" panose="05000000000000000000" charset="0"/>
              <a:buChar char="v"/>
            </a:pPr>
            <a:r>
              <a:rPr lang="en-US"/>
              <a:t>Do not diagnose alzheimer in patient with history of significant cvd, have evidence of pshyciatric disorder or neurological illness or taking medication that can cause cognitive impairment </a:t>
            </a:r>
          </a:p>
          <a:p>
            <a:pPr marL="0" indent="0">
              <a:buFont typeface="Wingdings" panose="05000000000000000000" charset="0"/>
              <a:buNone/>
            </a:pPr>
            <a:endParaRPr lang="en-US"/>
          </a:p>
          <a:p>
            <a:endParaRPr lang="en-US"/>
          </a:p>
          <a:p>
            <a:pPr marL="0" indent="0">
              <a:buNone/>
            </a:pP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reversable causes of dementia</a:t>
            </a:r>
          </a:p>
        </p:txBody>
      </p:sp>
      <p:sp>
        <p:nvSpPr>
          <p:cNvPr id="3" name="Content Placeholder 2"/>
          <p:cNvSpPr>
            <a:spLocks noGrp="1"/>
          </p:cNvSpPr>
          <p:nvPr>
            <p:ph idx="1"/>
          </p:nvPr>
        </p:nvSpPr>
        <p:spPr/>
        <p:txBody>
          <a:bodyPr>
            <a:normAutofit lnSpcReduction="20000"/>
          </a:bodyPr>
          <a:lstStyle/>
          <a:p>
            <a:r>
              <a:rPr lang="en-US"/>
              <a:t>medications </a:t>
            </a:r>
          </a:p>
          <a:p>
            <a:r>
              <a:rPr lang="en-US"/>
              <a:t>vit b12 diffeciency </a:t>
            </a:r>
          </a:p>
          <a:p>
            <a:r>
              <a:rPr lang="en-US"/>
              <a:t>hypothyroidism </a:t>
            </a:r>
          </a:p>
          <a:p>
            <a:r>
              <a:rPr lang="en-US"/>
              <a:t>chronic subdural hematoma </a:t>
            </a:r>
          </a:p>
          <a:p>
            <a:r>
              <a:rPr lang="en-US"/>
              <a:t>normal pressure hydroencephalus</a:t>
            </a:r>
          </a:p>
          <a:p>
            <a:r>
              <a:rPr lang="en-US"/>
              <a:t>tumers espicially frontal lobe</a:t>
            </a:r>
          </a:p>
          <a:p>
            <a:r>
              <a:rPr lang="en-US"/>
              <a:t>infection/inflamation &gt; hiv/ads , chronic menengitis nesurosyphilis, vasculitis </a:t>
            </a:r>
          </a:p>
          <a:p>
            <a:r>
              <a:rPr lang="en-US"/>
              <a:t>autoimmune encephalitis </a:t>
            </a:r>
          </a:p>
          <a:p>
            <a:r>
              <a:rPr lang="en-US"/>
              <a:t>heavy metal poisoning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Treatment</a:t>
            </a:r>
          </a:p>
        </p:txBody>
      </p:sp>
      <p:sp>
        <p:nvSpPr>
          <p:cNvPr id="3" name="Content Placeholder 2"/>
          <p:cNvSpPr>
            <a:spLocks noGrp="1"/>
          </p:cNvSpPr>
          <p:nvPr>
            <p:ph idx="1"/>
          </p:nvPr>
        </p:nvSpPr>
        <p:spPr/>
        <p:txBody>
          <a:bodyPr/>
          <a:lstStyle/>
          <a:p>
            <a:r>
              <a:rPr lang="en-US"/>
              <a:t> only symptomatic therapies for Alzheimer disease (AD) are available and thus do not act on the evolution of the disease</a:t>
            </a:r>
          </a:p>
          <a:p>
            <a:r>
              <a:rPr lang="en-US"/>
              <a:t>first line treament is chlinesterase inhibitors (ChEIs)</a:t>
            </a:r>
          </a:p>
          <a:p>
            <a:r>
              <a:rPr lang="en-US"/>
              <a:t>Donepezil</a:t>
            </a:r>
          </a:p>
          <a:p>
            <a:r>
              <a:rPr lang="en-US"/>
              <a:t>Rivastigmine</a:t>
            </a:r>
          </a:p>
          <a:p>
            <a:r>
              <a:rPr lang="en-US"/>
              <a:t> Galantamine </a:t>
            </a:r>
          </a:p>
          <a:p>
            <a:r>
              <a:rPr lang="en-US"/>
              <a:t>Patients on ChEIs have shown slower declines on cognitive and functional measures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a:sym typeface="+mn-ea"/>
              </a:rPr>
              <a:t>2- Anti-amyloid beta monoclonal antibodies</a:t>
            </a:r>
            <a:endParaRPr lang="en-US"/>
          </a:p>
          <a:p>
            <a:r>
              <a:rPr lang="en-US"/>
              <a:t> aducanumab&gt;&gt;targets beta amyloid and binds to aggregated forms of beta amyloid</a:t>
            </a:r>
          </a:p>
          <a:p>
            <a:r>
              <a:rPr lang="en-US"/>
              <a:t> Lecanemab&gt;&gt; targets soluble aggregated amyloid beta species (protofibrils) to disrupt plaque formation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7975"/>
            <a:ext cx="8058150" cy="5869305"/>
          </a:xfrm>
        </p:spPr>
        <p:txBody>
          <a:bodyPr>
            <a:normAutofit/>
          </a:bodyPr>
          <a:lstStyle/>
          <a:p>
            <a:r>
              <a:rPr lang="en-US"/>
              <a:t>manging neurophsychiatric symptoms (eg, depression, agitation, aggression, hallucinations, delusions, sleep disorders) </a:t>
            </a:r>
          </a:p>
          <a:p>
            <a:r>
              <a:rPr lang="en-US"/>
              <a:t>Antidepressants SSRIS , trazodone, avloid TCAs )</a:t>
            </a:r>
          </a:p>
          <a:p>
            <a:r>
              <a:rPr lang="en-US"/>
              <a:t>Anxiolytics</a:t>
            </a:r>
          </a:p>
          <a:p>
            <a:r>
              <a:rPr lang="en-US"/>
              <a:t>Neuroleptics(olanzapine , quitiapine , repiridone, clozapine )</a:t>
            </a:r>
          </a:p>
          <a:p>
            <a:r>
              <a:rPr lang="en-US"/>
              <a:t>antiepiliptics </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8706</Words>
  <Application>Microsoft Office PowerPoint</Application>
  <PresentationFormat>On-screen Show (4:3)</PresentationFormat>
  <Paragraphs>182</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Dementia and Alzheimer</vt:lpstr>
      <vt:lpstr>Dementia </vt:lpstr>
      <vt:lpstr>Dementia</vt:lpstr>
      <vt:lpstr>Mild cognitive impairment </vt:lpstr>
      <vt:lpstr>Alzheimer disease</vt:lpstr>
      <vt:lpstr>Pathophysiology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Role of tau</vt:lpstr>
      <vt:lpstr>Pathophysiology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Risk of Alzheimer's </vt:lpstr>
      <vt:lpstr>Signs and symptoms </vt:lpstr>
      <vt:lpstr>PowerPoint Presentation</vt:lpstr>
      <vt:lpstr>PowerPoint Presentation</vt:lpstr>
      <vt:lpstr>stages of the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 </vt:lpstr>
      <vt:lpstr>reversable causes of dementia</vt:lpstr>
      <vt:lpstr>Treatment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dc:title>
  <dc:creator>23043RP34C</dc:creator>
  <cp:lastModifiedBy>Ahmad O. Ismail</cp:lastModifiedBy>
  <cp:revision>10</cp:revision>
  <dcterms:created xsi:type="dcterms:W3CDTF">2023-08-05T16:53:38Z</dcterms:created>
  <dcterms:modified xsi:type="dcterms:W3CDTF">2023-08-08T08:30:24Z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b15001f0859a4b94ae313e8474ef49ab</vt:lpwstr>
  </property>
  <property fmtid="{D5CDD505-2E9C-101B-9397-08002B2CF9AE}" pid="3" name="KSOProductBuildVer">
    <vt:lpwstr>1033-11.2.0.11537</vt:lpwstr>
  </property>
</Properties>
</file>