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1.xml" ContentType="application/vnd.openxmlformats-officedocument.them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3.xml" ContentType="application/vnd.openxmlformats-officedocument.them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5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6.xml" ContentType="application/vnd.openxmlformats-officedocument.them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8.xml" ContentType="application/vnd.openxmlformats-officedocument.them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9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30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1.xml" ContentType="application/vnd.openxmlformats-officedocument.them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32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3.xml" ContentType="application/vnd.openxmlformats-officedocument.them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34.xml" ContentType="application/vnd.openxmlformats-officedocument.them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35.xml" ContentType="application/vnd.openxmlformats-officedocument.them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36.xml" ContentType="application/vnd.openxmlformats-officedocument.them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37.xml" ContentType="application/vnd.openxmlformats-officedocument.them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38.xml" ContentType="application/vnd.openxmlformats-officedocument.theme+xml"/>
  <Override PartName="/ppt/theme/theme3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  <p:sldMasterId id="2147483725" r:id="rId6"/>
    <p:sldMasterId id="2147483738" r:id="rId7"/>
    <p:sldMasterId id="2147483751" r:id="rId8"/>
    <p:sldMasterId id="2147483764" r:id="rId9"/>
    <p:sldMasterId id="2147483777" r:id="rId10"/>
    <p:sldMasterId id="2147483790" r:id="rId11"/>
    <p:sldMasterId id="2147483803" r:id="rId12"/>
    <p:sldMasterId id="2147483816" r:id="rId13"/>
    <p:sldMasterId id="2147483829" r:id="rId14"/>
    <p:sldMasterId id="2147483842" r:id="rId15"/>
    <p:sldMasterId id="2147483855" r:id="rId16"/>
    <p:sldMasterId id="2147483868" r:id="rId17"/>
    <p:sldMasterId id="2147483881" r:id="rId18"/>
    <p:sldMasterId id="2147483894" r:id="rId19"/>
    <p:sldMasterId id="2147483907" r:id="rId20"/>
    <p:sldMasterId id="2147483920" r:id="rId21"/>
    <p:sldMasterId id="2147483933" r:id="rId22"/>
    <p:sldMasterId id="2147483946" r:id="rId23"/>
    <p:sldMasterId id="2147483959" r:id="rId24"/>
    <p:sldMasterId id="2147483972" r:id="rId25"/>
    <p:sldMasterId id="2147483985" r:id="rId26"/>
    <p:sldMasterId id="2147483998" r:id="rId27"/>
    <p:sldMasterId id="2147484011" r:id="rId28"/>
    <p:sldMasterId id="2147484024" r:id="rId29"/>
    <p:sldMasterId id="2147484037" r:id="rId30"/>
    <p:sldMasterId id="2147484050" r:id="rId31"/>
    <p:sldMasterId id="2147484063" r:id="rId32"/>
    <p:sldMasterId id="2147484076" r:id="rId33"/>
    <p:sldMasterId id="2147484089" r:id="rId34"/>
    <p:sldMasterId id="2147484102" r:id="rId35"/>
    <p:sldMasterId id="2147484115" r:id="rId36"/>
    <p:sldMasterId id="2147484128" r:id="rId37"/>
    <p:sldMasterId id="2147484154" r:id="rId38"/>
  </p:sldMasterIdLst>
  <p:notesMasterIdLst>
    <p:notesMasterId r:id="rId148"/>
  </p:notesMasterIdLst>
  <p:sldIdLst>
    <p:sldId id="256" r:id="rId39"/>
    <p:sldId id="259" r:id="rId40"/>
    <p:sldId id="260" r:id="rId41"/>
    <p:sldId id="261" r:id="rId42"/>
    <p:sldId id="365" r:id="rId43"/>
    <p:sldId id="368" r:id="rId44"/>
    <p:sldId id="361" r:id="rId45"/>
    <p:sldId id="364" r:id="rId46"/>
    <p:sldId id="363" r:id="rId47"/>
    <p:sldId id="373" r:id="rId48"/>
    <p:sldId id="376" r:id="rId49"/>
    <p:sldId id="374" r:id="rId50"/>
    <p:sldId id="375" r:id="rId51"/>
    <p:sldId id="263" r:id="rId52"/>
    <p:sldId id="369" r:id="rId53"/>
    <p:sldId id="265" r:id="rId54"/>
    <p:sldId id="370" r:id="rId55"/>
    <p:sldId id="266" r:id="rId56"/>
    <p:sldId id="367" r:id="rId57"/>
    <p:sldId id="268" r:id="rId58"/>
    <p:sldId id="372" r:id="rId59"/>
    <p:sldId id="269" r:id="rId60"/>
    <p:sldId id="270" r:id="rId61"/>
    <p:sldId id="371" r:id="rId62"/>
    <p:sldId id="271" r:id="rId63"/>
    <p:sldId id="272" r:id="rId64"/>
    <p:sldId id="273" r:id="rId65"/>
    <p:sldId id="274" r:id="rId66"/>
    <p:sldId id="275" r:id="rId67"/>
    <p:sldId id="277" r:id="rId68"/>
    <p:sldId id="278" r:id="rId69"/>
    <p:sldId id="279" r:id="rId70"/>
    <p:sldId id="280" r:id="rId71"/>
    <p:sldId id="281" r:id="rId72"/>
    <p:sldId id="282" r:id="rId73"/>
    <p:sldId id="283" r:id="rId74"/>
    <p:sldId id="284" r:id="rId75"/>
    <p:sldId id="285" r:id="rId76"/>
    <p:sldId id="286" r:id="rId77"/>
    <p:sldId id="287" r:id="rId78"/>
    <p:sldId id="288" r:id="rId79"/>
    <p:sldId id="289" r:id="rId80"/>
    <p:sldId id="290" r:id="rId81"/>
    <p:sldId id="291" r:id="rId82"/>
    <p:sldId id="292" r:id="rId83"/>
    <p:sldId id="293" r:id="rId84"/>
    <p:sldId id="294" r:id="rId85"/>
    <p:sldId id="295" r:id="rId86"/>
    <p:sldId id="296" r:id="rId87"/>
    <p:sldId id="297" r:id="rId88"/>
    <p:sldId id="298" r:id="rId89"/>
    <p:sldId id="299" r:id="rId90"/>
    <p:sldId id="300" r:id="rId91"/>
    <p:sldId id="301" r:id="rId92"/>
    <p:sldId id="302" r:id="rId93"/>
    <p:sldId id="303" r:id="rId94"/>
    <p:sldId id="304" r:id="rId95"/>
    <p:sldId id="305" r:id="rId96"/>
    <p:sldId id="306" r:id="rId97"/>
    <p:sldId id="307" r:id="rId98"/>
    <p:sldId id="308" r:id="rId99"/>
    <p:sldId id="309" r:id="rId100"/>
    <p:sldId id="310" r:id="rId101"/>
    <p:sldId id="311" r:id="rId102"/>
    <p:sldId id="312" r:id="rId103"/>
    <p:sldId id="313" r:id="rId104"/>
    <p:sldId id="314" r:id="rId105"/>
    <p:sldId id="315" r:id="rId106"/>
    <p:sldId id="316" r:id="rId107"/>
    <p:sldId id="317" r:id="rId108"/>
    <p:sldId id="318" r:id="rId109"/>
    <p:sldId id="319" r:id="rId110"/>
    <p:sldId id="320" r:id="rId111"/>
    <p:sldId id="321" r:id="rId112"/>
    <p:sldId id="322" r:id="rId113"/>
    <p:sldId id="323" r:id="rId114"/>
    <p:sldId id="324" r:id="rId115"/>
    <p:sldId id="325" r:id="rId116"/>
    <p:sldId id="326" r:id="rId117"/>
    <p:sldId id="327" r:id="rId118"/>
    <p:sldId id="328" r:id="rId119"/>
    <p:sldId id="329" r:id="rId120"/>
    <p:sldId id="330" r:id="rId121"/>
    <p:sldId id="331" r:id="rId122"/>
    <p:sldId id="332" r:id="rId123"/>
    <p:sldId id="333" r:id="rId124"/>
    <p:sldId id="334" r:id="rId125"/>
    <p:sldId id="335" r:id="rId126"/>
    <p:sldId id="336" r:id="rId127"/>
    <p:sldId id="348" r:id="rId128"/>
    <p:sldId id="353" r:id="rId129"/>
    <p:sldId id="340" r:id="rId130"/>
    <p:sldId id="349" r:id="rId131"/>
    <p:sldId id="351" r:id="rId132"/>
    <p:sldId id="352" r:id="rId133"/>
    <p:sldId id="350" r:id="rId134"/>
    <p:sldId id="357" r:id="rId135"/>
    <p:sldId id="341" r:id="rId136"/>
    <p:sldId id="342" r:id="rId137"/>
    <p:sldId id="343" r:id="rId138"/>
    <p:sldId id="344" r:id="rId139"/>
    <p:sldId id="345" r:id="rId140"/>
    <p:sldId id="346" r:id="rId141"/>
    <p:sldId id="354" r:id="rId142"/>
    <p:sldId id="355" r:id="rId143"/>
    <p:sldId id="356" r:id="rId144"/>
    <p:sldId id="358" r:id="rId145"/>
    <p:sldId id="359" r:id="rId146"/>
    <p:sldId id="360" r:id="rId14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3073" autoAdjust="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79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4.xml"/><Relationship Id="rId47" Type="http://schemas.openxmlformats.org/officeDocument/2006/relationships/slide" Target="slides/slide9.xml"/><Relationship Id="rId63" Type="http://schemas.openxmlformats.org/officeDocument/2006/relationships/slide" Target="slides/slide25.xml"/><Relationship Id="rId68" Type="http://schemas.openxmlformats.org/officeDocument/2006/relationships/slide" Target="slides/slide30.xml"/><Relationship Id="rId84" Type="http://schemas.openxmlformats.org/officeDocument/2006/relationships/slide" Target="slides/slide46.xml"/><Relationship Id="rId89" Type="http://schemas.openxmlformats.org/officeDocument/2006/relationships/slide" Target="slides/slide51.xml"/><Relationship Id="rId112" Type="http://schemas.openxmlformats.org/officeDocument/2006/relationships/slide" Target="slides/slide74.xml"/><Relationship Id="rId133" Type="http://schemas.openxmlformats.org/officeDocument/2006/relationships/slide" Target="slides/slide95.xml"/><Relationship Id="rId138" Type="http://schemas.openxmlformats.org/officeDocument/2006/relationships/slide" Target="slides/slide100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69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15.xml"/><Relationship Id="rId58" Type="http://schemas.openxmlformats.org/officeDocument/2006/relationships/slide" Target="slides/slide20.xml"/><Relationship Id="rId74" Type="http://schemas.openxmlformats.org/officeDocument/2006/relationships/slide" Target="slides/slide36.xml"/><Relationship Id="rId79" Type="http://schemas.openxmlformats.org/officeDocument/2006/relationships/slide" Target="slides/slide41.xml"/><Relationship Id="rId102" Type="http://schemas.openxmlformats.org/officeDocument/2006/relationships/slide" Target="slides/slide64.xml"/><Relationship Id="rId123" Type="http://schemas.openxmlformats.org/officeDocument/2006/relationships/slide" Target="slides/slide85.xml"/><Relationship Id="rId128" Type="http://schemas.openxmlformats.org/officeDocument/2006/relationships/slide" Target="slides/slide90.xml"/><Relationship Id="rId144" Type="http://schemas.openxmlformats.org/officeDocument/2006/relationships/slide" Target="slides/slide106.xml"/><Relationship Id="rId14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2.xml"/><Relationship Id="rId95" Type="http://schemas.openxmlformats.org/officeDocument/2006/relationships/slide" Target="slides/slide57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5.xml"/><Relationship Id="rId48" Type="http://schemas.openxmlformats.org/officeDocument/2006/relationships/slide" Target="slides/slide10.xml"/><Relationship Id="rId64" Type="http://schemas.openxmlformats.org/officeDocument/2006/relationships/slide" Target="slides/slide26.xml"/><Relationship Id="rId69" Type="http://schemas.openxmlformats.org/officeDocument/2006/relationships/slide" Target="slides/slide31.xml"/><Relationship Id="rId113" Type="http://schemas.openxmlformats.org/officeDocument/2006/relationships/slide" Target="slides/slide75.xml"/><Relationship Id="rId118" Type="http://schemas.openxmlformats.org/officeDocument/2006/relationships/slide" Target="slides/slide80.xml"/><Relationship Id="rId134" Type="http://schemas.openxmlformats.org/officeDocument/2006/relationships/slide" Target="slides/slide96.xml"/><Relationship Id="rId139" Type="http://schemas.openxmlformats.org/officeDocument/2006/relationships/slide" Target="slides/slide101.xml"/><Relationship Id="rId80" Type="http://schemas.openxmlformats.org/officeDocument/2006/relationships/slide" Target="slides/slide42.xml"/><Relationship Id="rId85" Type="http://schemas.openxmlformats.org/officeDocument/2006/relationships/slide" Target="slides/slide47.xml"/><Relationship Id="rId150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8.xml"/><Relationship Id="rId59" Type="http://schemas.openxmlformats.org/officeDocument/2006/relationships/slide" Target="slides/slide21.xml"/><Relationship Id="rId67" Type="http://schemas.openxmlformats.org/officeDocument/2006/relationships/slide" Target="slides/slide29.xml"/><Relationship Id="rId103" Type="http://schemas.openxmlformats.org/officeDocument/2006/relationships/slide" Target="slides/slide65.xml"/><Relationship Id="rId108" Type="http://schemas.openxmlformats.org/officeDocument/2006/relationships/slide" Target="slides/slide70.xml"/><Relationship Id="rId116" Type="http://schemas.openxmlformats.org/officeDocument/2006/relationships/slide" Target="slides/slide78.xml"/><Relationship Id="rId124" Type="http://schemas.openxmlformats.org/officeDocument/2006/relationships/slide" Target="slides/slide86.xml"/><Relationship Id="rId129" Type="http://schemas.openxmlformats.org/officeDocument/2006/relationships/slide" Target="slides/slide91.xml"/><Relationship Id="rId137" Type="http://schemas.openxmlformats.org/officeDocument/2006/relationships/slide" Target="slides/slide9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3.xml"/><Relationship Id="rId54" Type="http://schemas.openxmlformats.org/officeDocument/2006/relationships/slide" Target="slides/slide16.xml"/><Relationship Id="rId62" Type="http://schemas.openxmlformats.org/officeDocument/2006/relationships/slide" Target="slides/slide24.xml"/><Relationship Id="rId70" Type="http://schemas.openxmlformats.org/officeDocument/2006/relationships/slide" Target="slides/slide32.xml"/><Relationship Id="rId75" Type="http://schemas.openxmlformats.org/officeDocument/2006/relationships/slide" Target="slides/slide37.xml"/><Relationship Id="rId83" Type="http://schemas.openxmlformats.org/officeDocument/2006/relationships/slide" Target="slides/slide45.xml"/><Relationship Id="rId88" Type="http://schemas.openxmlformats.org/officeDocument/2006/relationships/slide" Target="slides/slide50.xml"/><Relationship Id="rId91" Type="http://schemas.openxmlformats.org/officeDocument/2006/relationships/slide" Target="slides/slide53.xml"/><Relationship Id="rId96" Type="http://schemas.openxmlformats.org/officeDocument/2006/relationships/slide" Target="slides/slide58.xml"/><Relationship Id="rId111" Type="http://schemas.openxmlformats.org/officeDocument/2006/relationships/slide" Target="slides/slide73.xml"/><Relationship Id="rId132" Type="http://schemas.openxmlformats.org/officeDocument/2006/relationships/slide" Target="slides/slide94.xml"/><Relationship Id="rId140" Type="http://schemas.openxmlformats.org/officeDocument/2006/relationships/slide" Target="slides/slide102.xml"/><Relationship Id="rId145" Type="http://schemas.openxmlformats.org/officeDocument/2006/relationships/slide" Target="slides/slide10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11.xml"/><Relationship Id="rId57" Type="http://schemas.openxmlformats.org/officeDocument/2006/relationships/slide" Target="slides/slide19.xml"/><Relationship Id="rId106" Type="http://schemas.openxmlformats.org/officeDocument/2006/relationships/slide" Target="slides/slide68.xml"/><Relationship Id="rId114" Type="http://schemas.openxmlformats.org/officeDocument/2006/relationships/slide" Target="slides/slide76.xml"/><Relationship Id="rId119" Type="http://schemas.openxmlformats.org/officeDocument/2006/relationships/slide" Target="slides/slide81.xml"/><Relationship Id="rId127" Type="http://schemas.openxmlformats.org/officeDocument/2006/relationships/slide" Target="slides/slide89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6.xml"/><Relationship Id="rId52" Type="http://schemas.openxmlformats.org/officeDocument/2006/relationships/slide" Target="slides/slide14.xml"/><Relationship Id="rId60" Type="http://schemas.openxmlformats.org/officeDocument/2006/relationships/slide" Target="slides/slide22.xml"/><Relationship Id="rId65" Type="http://schemas.openxmlformats.org/officeDocument/2006/relationships/slide" Target="slides/slide27.xml"/><Relationship Id="rId73" Type="http://schemas.openxmlformats.org/officeDocument/2006/relationships/slide" Target="slides/slide35.xml"/><Relationship Id="rId78" Type="http://schemas.openxmlformats.org/officeDocument/2006/relationships/slide" Target="slides/slide40.xml"/><Relationship Id="rId81" Type="http://schemas.openxmlformats.org/officeDocument/2006/relationships/slide" Target="slides/slide43.xml"/><Relationship Id="rId86" Type="http://schemas.openxmlformats.org/officeDocument/2006/relationships/slide" Target="slides/slide48.xml"/><Relationship Id="rId94" Type="http://schemas.openxmlformats.org/officeDocument/2006/relationships/slide" Target="slides/slide56.xml"/><Relationship Id="rId99" Type="http://schemas.openxmlformats.org/officeDocument/2006/relationships/slide" Target="slides/slide61.xml"/><Relationship Id="rId101" Type="http://schemas.openxmlformats.org/officeDocument/2006/relationships/slide" Target="slides/slide63.xml"/><Relationship Id="rId122" Type="http://schemas.openxmlformats.org/officeDocument/2006/relationships/slide" Target="slides/slide84.xml"/><Relationship Id="rId130" Type="http://schemas.openxmlformats.org/officeDocument/2006/relationships/slide" Target="slides/slide92.xml"/><Relationship Id="rId135" Type="http://schemas.openxmlformats.org/officeDocument/2006/relationships/slide" Target="slides/slide97.xml"/><Relationship Id="rId143" Type="http://schemas.openxmlformats.org/officeDocument/2006/relationships/slide" Target="slides/slide105.xml"/><Relationship Id="rId148" Type="http://schemas.openxmlformats.org/officeDocument/2006/relationships/notesMaster" Target="notesMasters/notesMaster1.xml"/><Relationship Id="rId15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.xml"/><Relationship Id="rId109" Type="http://schemas.openxmlformats.org/officeDocument/2006/relationships/slide" Target="slides/slide71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2.xml"/><Relationship Id="rId55" Type="http://schemas.openxmlformats.org/officeDocument/2006/relationships/slide" Target="slides/slide17.xml"/><Relationship Id="rId76" Type="http://schemas.openxmlformats.org/officeDocument/2006/relationships/slide" Target="slides/slide38.xml"/><Relationship Id="rId97" Type="http://schemas.openxmlformats.org/officeDocument/2006/relationships/slide" Target="slides/slide59.xml"/><Relationship Id="rId104" Type="http://schemas.openxmlformats.org/officeDocument/2006/relationships/slide" Target="slides/slide66.xml"/><Relationship Id="rId120" Type="http://schemas.openxmlformats.org/officeDocument/2006/relationships/slide" Target="slides/slide82.xml"/><Relationship Id="rId125" Type="http://schemas.openxmlformats.org/officeDocument/2006/relationships/slide" Target="slides/slide87.xml"/><Relationship Id="rId141" Type="http://schemas.openxmlformats.org/officeDocument/2006/relationships/slide" Target="slides/slide103.xml"/><Relationship Id="rId146" Type="http://schemas.openxmlformats.org/officeDocument/2006/relationships/slide" Target="slides/slide10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3.xml"/><Relationship Id="rId92" Type="http://schemas.openxmlformats.org/officeDocument/2006/relationships/slide" Target="slides/slide54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2.xml"/><Relationship Id="rId45" Type="http://schemas.openxmlformats.org/officeDocument/2006/relationships/slide" Target="slides/slide7.xml"/><Relationship Id="rId66" Type="http://schemas.openxmlformats.org/officeDocument/2006/relationships/slide" Target="slides/slide28.xml"/><Relationship Id="rId87" Type="http://schemas.openxmlformats.org/officeDocument/2006/relationships/slide" Target="slides/slide49.xml"/><Relationship Id="rId110" Type="http://schemas.openxmlformats.org/officeDocument/2006/relationships/slide" Target="slides/slide72.xml"/><Relationship Id="rId115" Type="http://schemas.openxmlformats.org/officeDocument/2006/relationships/slide" Target="slides/slide77.xml"/><Relationship Id="rId131" Type="http://schemas.openxmlformats.org/officeDocument/2006/relationships/slide" Target="slides/slide93.xml"/><Relationship Id="rId136" Type="http://schemas.openxmlformats.org/officeDocument/2006/relationships/slide" Target="slides/slide98.xml"/><Relationship Id="rId61" Type="http://schemas.openxmlformats.org/officeDocument/2006/relationships/slide" Target="slides/slide23.xml"/><Relationship Id="rId82" Type="http://schemas.openxmlformats.org/officeDocument/2006/relationships/slide" Target="slides/slide44.xml"/><Relationship Id="rId15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8.xml"/><Relationship Id="rId77" Type="http://schemas.openxmlformats.org/officeDocument/2006/relationships/slide" Target="slides/slide39.xml"/><Relationship Id="rId100" Type="http://schemas.openxmlformats.org/officeDocument/2006/relationships/slide" Target="slides/slide62.xml"/><Relationship Id="rId105" Type="http://schemas.openxmlformats.org/officeDocument/2006/relationships/slide" Target="slides/slide67.xml"/><Relationship Id="rId126" Type="http://schemas.openxmlformats.org/officeDocument/2006/relationships/slide" Target="slides/slide88.xml"/><Relationship Id="rId147" Type="http://schemas.openxmlformats.org/officeDocument/2006/relationships/slide" Target="slides/slide10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3.xml"/><Relationship Id="rId72" Type="http://schemas.openxmlformats.org/officeDocument/2006/relationships/slide" Target="slides/slide34.xml"/><Relationship Id="rId93" Type="http://schemas.openxmlformats.org/officeDocument/2006/relationships/slide" Target="slides/slide55.xml"/><Relationship Id="rId98" Type="http://schemas.openxmlformats.org/officeDocument/2006/relationships/slide" Target="slides/slide60.xml"/><Relationship Id="rId121" Type="http://schemas.openxmlformats.org/officeDocument/2006/relationships/slide" Target="slides/slide83.xml"/><Relationship Id="rId142" Type="http://schemas.openxmlformats.org/officeDocument/2006/relationships/slide" Target="slides/slide10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D7F41AC-7110-4631-86C8-6E6EF75DA3A3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8F5E40B-847D-46D6-A684-C08C8483AA7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6024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2710C-63E6-4F58-A531-416CFED6144C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24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2710C-63E6-4F58-A531-416CFED6144C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377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Posterior</a:t>
            </a:r>
            <a:r>
              <a:rPr lang="en-US" baseline="0" dirty="0" smtClean="0"/>
              <a:t> triangle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2710C-63E6-4F58-A531-416CFED6144C}" type="slidenum">
              <a:rPr lang="en-US" smtClean="0">
                <a:solidFill>
                  <a:prstClr val="black"/>
                </a:solidFill>
              </a:rPr>
              <a:pPr/>
              <a:t>107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89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2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2.jpe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2.jpe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2.jpe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image" Target="../media/image2.jpe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2.jpe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image" Target="../media/image2.jpe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image" Target="../media/image2.jpeg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4" Type="http://schemas.openxmlformats.org/officeDocument/2006/relationships/image" Target="../media/image2.jpe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image" Target="../media/image2.jpe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image" Target="../media/image2.jpeg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image" Target="../media/image2.jpe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4" Type="http://schemas.openxmlformats.org/officeDocument/2006/relationships/image" Target="../media/image2.jpeg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4" Type="http://schemas.openxmlformats.org/officeDocument/2006/relationships/image" Target="../media/image2.jpeg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image" Target="../media/image2.jpeg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image" Target="../media/image2.jpe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4" Type="http://schemas.openxmlformats.org/officeDocument/2006/relationships/image" Target="../media/image2.jpeg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4" Type="http://schemas.openxmlformats.org/officeDocument/2006/relationships/image" Target="../media/image2.jpeg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image" Target="../media/image2.jpeg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4" Type="http://schemas.openxmlformats.org/officeDocument/2006/relationships/image" Target="../media/image2.jpeg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4" Type="http://schemas.openxmlformats.org/officeDocument/2006/relationships/image" Target="../media/image2.jpeg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4" Type="http://schemas.openxmlformats.org/officeDocument/2006/relationships/image" Target="../media/image2.jpeg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4" Type="http://schemas.openxmlformats.org/officeDocument/2006/relationships/image" Target="../media/image2.jpeg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4" Type="http://schemas.openxmlformats.org/officeDocument/2006/relationships/image" Target="../media/image2.jpeg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image" Target="../media/image2.jpeg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9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4" Type="http://schemas.openxmlformats.org/officeDocument/2006/relationships/image" Target="../media/image2.jpeg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image" Target="../media/image2.jpeg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1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image" Target="../media/image2.jpeg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image" Target="../media/image2.jpeg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image" Target="../media/image2.jpeg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4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4" Type="http://schemas.openxmlformats.org/officeDocument/2006/relationships/image" Target="../media/image2.jpeg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5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4" Type="http://schemas.openxmlformats.org/officeDocument/2006/relationships/image" Target="../media/image2.jpeg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6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4" Type="http://schemas.openxmlformats.org/officeDocument/2006/relationships/image" Target="../media/image2.jpeg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7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4" Type="http://schemas.openxmlformats.org/officeDocument/2006/relationships/image" Target="../media/image2.jpeg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45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36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17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4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1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5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59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9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030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78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18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696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9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42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66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250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75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00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04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5434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23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002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556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44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36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1562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7745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762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55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794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6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173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802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497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53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490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386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102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290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786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935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360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62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3097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3180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826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5242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9803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569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612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631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617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567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4390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212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7716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758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4164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239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494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959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855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124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982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7927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5352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473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7753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5188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744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320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960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192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535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976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5630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165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960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884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460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0076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2824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940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8678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378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0716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937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6404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598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9587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1353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202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9340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434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638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372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214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0823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39140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5060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4143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0130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2958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2767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38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65525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0828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80683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088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0169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4706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622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7124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69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76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0766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899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4729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48594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0265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26306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5874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51919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121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9785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9500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6437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986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2179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21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882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8509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7727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25540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3759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34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6721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18068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53915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4396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77287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39747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378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9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9396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441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7517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0792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68879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1372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56321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03002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59170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10096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22192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8361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6212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8578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42712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71314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2136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7303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0266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19146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15086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5105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501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95876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274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9371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07737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747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2964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80071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9715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09452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7699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02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3434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37601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1224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02972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3884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83671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5420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79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97607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3597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1400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03875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3058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2449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465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6596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99867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6489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5739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3458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8807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47916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80174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9623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408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335840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927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458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5850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7430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685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231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0743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3295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79020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2441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6539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157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97074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39831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54305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97969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13904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5159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6150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4747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3238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56648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7148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01557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0531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90571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22885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16613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0074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44723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4197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76422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60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8619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3614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62209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1505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2865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35489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13573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7266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0837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4482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72110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82972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5327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968477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34085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78078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41398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2397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5050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4016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79525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0740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65042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63973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70054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8409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6190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17720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7527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76555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8832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631532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8693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03691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959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87390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1824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46087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5196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66777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52110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4301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67523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966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07428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2868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31464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4673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76488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5710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05503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4077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1575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2278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484108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8035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26678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5031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97758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8890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70347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4302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9183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88354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4637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84039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30756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12363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78804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64799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9447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90730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7943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808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1010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60956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22196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8784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22113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31397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74571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73504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2310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104094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0179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99761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9488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832563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313779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6062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2298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726199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0632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5206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02273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85873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3788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66553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7744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0090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28202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785111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2993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162464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279815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783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88812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54109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622247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32515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330629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225679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9919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159471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824405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593938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30813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17562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07163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1317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16101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921446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9641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81270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411045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8817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4282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751020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910142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816880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54327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727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977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431676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50166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43089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93246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819238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474782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76401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116084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1924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931891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8520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22817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34157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46038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10735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789810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60254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223429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0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82546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197068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367123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739223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934128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842585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80500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6807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761048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09591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64494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75537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088560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73392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11057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1235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17900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78161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32080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546460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200167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501709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86805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2479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02477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73564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26660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71160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08849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340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42192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051142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35493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63318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9146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7010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9827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717489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15695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64645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724106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69773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63564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8492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147464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4561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134526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288475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2064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81571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80985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70385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42C35-CFE9-4955-8AF9-DEFF796F8C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64969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3A6D-B24C-430F-B3DD-920DC9988D94}" type="slidenum">
              <a:rPr lang="ar-SA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807043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CD3AF75-E5A0-4FBB-907A-1A8EC56C3EA3}" type="slidenum">
              <a:rPr lang="ar-SA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00400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SA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53DC6-78F6-472A-9252-2EE0A3901CFC}" type="datetimeFigureOut">
              <a:rPr lang="ar-SA" smtClean="0"/>
              <a:t>16/12/1440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5BA8F-26E7-432C-B361-43E34B65995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ags" Target="../tags/tag6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ags" Target="../tags/tag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ags" Target="../tags/tag1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ags" Target="../tags/tag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tags" Target="../tags/tag18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ags" Target="../tags/tag1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tags" Target="../tags/tag22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tags" Target="../tags/tag2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tags" Target="../tags/tag26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tags" Target="../tags/tag2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tags" Target="../tags/tag30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ags" Target="../tags/tag2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tags" Target="../tags/tag34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tags" Target="../tags/tag3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tags" Target="../tags/tag38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tags" Target="../tags/tag3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ags" Target="../tags/tag42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tags" Target="../tags/tag4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tags" Target="../tags/tag46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tags" Target="../tags/tag4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tags" Target="../tags/tag50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tags" Target="../tags/tag4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5" Type="http://schemas.openxmlformats.org/officeDocument/2006/relationships/tags" Target="../tags/tag54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tags" Target="../tags/tag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tags" Target="../tags/tag58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ags" Target="../tags/tag5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tags" Target="../tags/tag62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tags" Target="../tags/tag6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5" Type="http://schemas.openxmlformats.org/officeDocument/2006/relationships/tags" Target="../tags/tag66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tags" Target="../tags/tag6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5" Type="http://schemas.openxmlformats.org/officeDocument/2006/relationships/tags" Target="../tags/tag70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tags" Target="../tags/tag6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5" Type="http://schemas.openxmlformats.org/officeDocument/2006/relationships/tags" Target="../tags/tag74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Relationship Id="rId14" Type="http://schemas.openxmlformats.org/officeDocument/2006/relationships/tags" Target="../tags/tag7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5" Type="http://schemas.openxmlformats.org/officeDocument/2006/relationships/tags" Target="../tags/tag78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Relationship Id="rId14" Type="http://schemas.openxmlformats.org/officeDocument/2006/relationships/tags" Target="../tags/tag7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ags" Target="../tags/tag82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tags" Target="../tags/tag8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5" Type="http://schemas.openxmlformats.org/officeDocument/2006/relationships/tags" Target="../tags/tag86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Relationship Id="rId14" Type="http://schemas.openxmlformats.org/officeDocument/2006/relationships/tags" Target="../tags/tag8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5" Type="http://schemas.openxmlformats.org/officeDocument/2006/relationships/tags" Target="../tags/tag90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tags" Target="../tags/tag89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5" Type="http://schemas.openxmlformats.org/officeDocument/2006/relationships/tags" Target="../tags/tag94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Relationship Id="rId14" Type="http://schemas.openxmlformats.org/officeDocument/2006/relationships/tags" Target="../tags/tag93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5" Type="http://schemas.openxmlformats.org/officeDocument/2006/relationships/tags" Target="../tags/tag98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tags" Target="../tags/tag9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5" Type="http://schemas.openxmlformats.org/officeDocument/2006/relationships/tags" Target="../tags/tag102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Relationship Id="rId14" Type="http://schemas.openxmlformats.org/officeDocument/2006/relationships/tags" Target="../tags/tag101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1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5" Type="http://schemas.openxmlformats.org/officeDocument/2006/relationships/tags" Target="../tags/tag106.xml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Relationship Id="rId14" Type="http://schemas.openxmlformats.org/officeDocument/2006/relationships/tags" Target="../tags/tag10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2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5" Type="http://schemas.openxmlformats.org/officeDocument/2006/relationships/tags" Target="../tags/tag110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tags" Target="../tags/tag109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4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3.xml"/><Relationship Id="rId12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37.xml"/><Relationship Id="rId6" Type="http://schemas.openxmlformats.org/officeDocument/2006/relationships/slideLayout" Target="../slideLayouts/slideLayout342.xml"/><Relationship Id="rId11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41.xml"/><Relationship Id="rId15" Type="http://schemas.openxmlformats.org/officeDocument/2006/relationships/tags" Target="../tags/tag114.xml"/><Relationship Id="rId10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40.xml"/><Relationship Id="rId9" Type="http://schemas.openxmlformats.org/officeDocument/2006/relationships/slideLayout" Target="../slideLayouts/slideLayout345.xml"/><Relationship Id="rId14" Type="http://schemas.openxmlformats.org/officeDocument/2006/relationships/tags" Target="../tags/tag11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5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53.xml"/><Relationship Id="rId15" Type="http://schemas.openxmlformats.org/officeDocument/2006/relationships/tags" Target="../tags/tag118.xml"/><Relationship Id="rId10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Relationship Id="rId14" Type="http://schemas.openxmlformats.org/officeDocument/2006/relationships/tags" Target="../tags/tag11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2" Type="http://schemas.openxmlformats.org/officeDocument/2006/relationships/slideLayout" Target="../slideLayouts/slideLayout36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5" Type="http://schemas.openxmlformats.org/officeDocument/2006/relationships/tags" Target="../tags/tag122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Relationship Id="rId14" Type="http://schemas.openxmlformats.org/officeDocument/2006/relationships/tags" Target="../tags/tag12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0.xml"/><Relationship Id="rId13" Type="http://schemas.openxmlformats.org/officeDocument/2006/relationships/theme" Target="../theme/theme32.xml"/><Relationship Id="rId3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9.xml"/><Relationship Id="rId12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7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73.xml"/><Relationship Id="rId6" Type="http://schemas.openxmlformats.org/officeDocument/2006/relationships/slideLayout" Target="../slideLayouts/slideLayout378.xml"/><Relationship Id="rId11" Type="http://schemas.openxmlformats.org/officeDocument/2006/relationships/slideLayout" Target="../slideLayouts/slideLayout383.xml"/><Relationship Id="rId5" Type="http://schemas.openxmlformats.org/officeDocument/2006/relationships/slideLayout" Target="../slideLayouts/slideLayout377.xml"/><Relationship Id="rId15" Type="http://schemas.openxmlformats.org/officeDocument/2006/relationships/tags" Target="../tags/tag126.xml"/><Relationship Id="rId10" Type="http://schemas.openxmlformats.org/officeDocument/2006/relationships/slideLayout" Target="../slideLayouts/slideLayout382.xml"/><Relationship Id="rId4" Type="http://schemas.openxmlformats.org/officeDocument/2006/relationships/slideLayout" Target="../slideLayouts/slideLayout376.xml"/><Relationship Id="rId9" Type="http://schemas.openxmlformats.org/officeDocument/2006/relationships/slideLayout" Target="../slideLayouts/slideLayout381.xml"/><Relationship Id="rId14" Type="http://schemas.openxmlformats.org/officeDocument/2006/relationships/tags" Target="../tags/tag125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5" Type="http://schemas.openxmlformats.org/officeDocument/2006/relationships/tags" Target="../tags/tag130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Relationship Id="rId14" Type="http://schemas.openxmlformats.org/officeDocument/2006/relationships/tags" Target="../tags/tag129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13" Type="http://schemas.openxmlformats.org/officeDocument/2006/relationships/theme" Target="../theme/theme3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slideLayout" Target="../slideLayouts/slideLayout408.xml"/><Relationship Id="rId2" Type="http://schemas.openxmlformats.org/officeDocument/2006/relationships/slideLayout" Target="../slideLayouts/slideLayout39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5" Type="http://schemas.openxmlformats.org/officeDocument/2006/relationships/tags" Target="../tags/tag134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Relationship Id="rId14" Type="http://schemas.openxmlformats.org/officeDocument/2006/relationships/tags" Target="../tags/tag133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13" Type="http://schemas.openxmlformats.org/officeDocument/2006/relationships/theme" Target="../theme/theme35.xml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slideLayout" Target="../slideLayouts/slideLayout420.xml"/><Relationship Id="rId2" Type="http://schemas.openxmlformats.org/officeDocument/2006/relationships/slideLayout" Target="../slideLayouts/slideLayout41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5" Type="http://schemas.openxmlformats.org/officeDocument/2006/relationships/tags" Target="../tags/tag138.xml"/><Relationship Id="rId10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Relationship Id="rId14" Type="http://schemas.openxmlformats.org/officeDocument/2006/relationships/tags" Target="../tags/tag13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8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423.xml"/><Relationship Id="rId7" Type="http://schemas.openxmlformats.org/officeDocument/2006/relationships/slideLayout" Target="../slideLayouts/slideLayout427.xml"/><Relationship Id="rId12" Type="http://schemas.openxmlformats.org/officeDocument/2006/relationships/slideLayout" Target="../slideLayouts/slideLayout432.xml"/><Relationship Id="rId2" Type="http://schemas.openxmlformats.org/officeDocument/2006/relationships/slideLayout" Target="../slideLayouts/slideLayout42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21.xml"/><Relationship Id="rId6" Type="http://schemas.openxmlformats.org/officeDocument/2006/relationships/slideLayout" Target="../slideLayouts/slideLayout426.xml"/><Relationship Id="rId11" Type="http://schemas.openxmlformats.org/officeDocument/2006/relationships/slideLayout" Target="../slideLayouts/slideLayout431.xml"/><Relationship Id="rId5" Type="http://schemas.openxmlformats.org/officeDocument/2006/relationships/slideLayout" Target="../slideLayouts/slideLayout425.xml"/><Relationship Id="rId15" Type="http://schemas.openxmlformats.org/officeDocument/2006/relationships/tags" Target="../tags/tag142.xml"/><Relationship Id="rId10" Type="http://schemas.openxmlformats.org/officeDocument/2006/relationships/slideLayout" Target="../slideLayouts/slideLayout430.xml"/><Relationship Id="rId4" Type="http://schemas.openxmlformats.org/officeDocument/2006/relationships/slideLayout" Target="../slideLayouts/slideLayout424.xml"/><Relationship Id="rId9" Type="http://schemas.openxmlformats.org/officeDocument/2006/relationships/slideLayout" Target="../slideLayouts/slideLayout429.xml"/><Relationship Id="rId14" Type="http://schemas.openxmlformats.org/officeDocument/2006/relationships/tags" Target="../tags/tag141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13" Type="http://schemas.openxmlformats.org/officeDocument/2006/relationships/slideLayout" Target="../slideLayouts/slideLayout445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slideLayout" Target="../slideLayouts/slideLayout444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434.xml"/><Relationship Id="rId16" Type="http://schemas.openxmlformats.org/officeDocument/2006/relationships/tags" Target="../tags/tag146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5" Type="http://schemas.openxmlformats.org/officeDocument/2006/relationships/tags" Target="../tags/tag145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Relationship Id="rId14" Type="http://schemas.openxmlformats.org/officeDocument/2006/relationships/theme" Target="../theme/theme3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3.xml"/><Relationship Id="rId3" Type="http://schemas.openxmlformats.org/officeDocument/2006/relationships/slideLayout" Target="../slideLayouts/slideLayout448.xml"/><Relationship Id="rId7" Type="http://schemas.openxmlformats.org/officeDocument/2006/relationships/slideLayout" Target="../slideLayouts/slideLayout452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47.xml"/><Relationship Id="rId1" Type="http://schemas.openxmlformats.org/officeDocument/2006/relationships/slideLayout" Target="../slideLayouts/slideLayout446.xml"/><Relationship Id="rId6" Type="http://schemas.openxmlformats.org/officeDocument/2006/relationships/slideLayout" Target="../slideLayouts/slideLayout451.xml"/><Relationship Id="rId11" Type="http://schemas.openxmlformats.org/officeDocument/2006/relationships/slideLayout" Target="../slideLayouts/slideLayout456.xml"/><Relationship Id="rId5" Type="http://schemas.openxmlformats.org/officeDocument/2006/relationships/slideLayout" Target="../slideLayouts/slideLayout450.xml"/><Relationship Id="rId10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9.xml"/><Relationship Id="rId9" Type="http://schemas.openxmlformats.org/officeDocument/2006/relationships/slideLayout" Target="../slideLayouts/slideLayout4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3078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5515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061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5956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446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6184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188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767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405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203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74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8080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384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68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0324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43027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0238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885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7918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01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7413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056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577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483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668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5576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547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695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365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3794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493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542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  <p:sldLayoutId id="2147484075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150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0814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696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484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  <p:sldLayoutId id="214748412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4106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  <p:sldLayoutId id="214748414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rtl="0"/>
            <a:fld id="{92A4C29C-CDB7-4E00-A841-71F154F14C57}" type="datetimeFigureOut">
              <a:rPr lang="en-US" smtClean="0">
                <a:solidFill>
                  <a:prstClr val="white"/>
                </a:solidFill>
              </a:rPr>
              <a:pPr algn="l" rtl="0"/>
              <a:t>8/17/2019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rtl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rtl="0"/>
            <a:fld id="{64442C35-CFE9-4955-8AF9-DEFF796F8CD2}" type="slidenum">
              <a:rPr lang="en-US" smtClean="0">
                <a:solidFill>
                  <a:prstClr val="white"/>
                </a:solidFill>
              </a:rPr>
              <a:pPr rtl="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9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5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6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6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7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0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7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8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9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0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4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4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42.xml"/><Relationship Id="rId4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5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5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7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8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8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7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8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9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9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0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1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1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2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3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3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3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4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4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4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4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33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4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4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4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3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4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4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5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5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5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5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5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5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5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6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37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37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37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7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8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9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9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9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8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0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10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195736" y="3429000"/>
            <a:ext cx="7772400" cy="2520280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solidFill>
                  <a:srgbClr val="FF0000"/>
                </a:solidFill>
              </a:rPr>
              <a:t>Larynx</a:t>
            </a:r>
            <a:r>
              <a:rPr lang="en-US" sz="3100" dirty="0">
                <a:solidFill>
                  <a:srgbClr val="FF0000"/>
                </a:solidFill>
              </a:rPr>
              <a:t> </a:t>
            </a:r>
            <a:r>
              <a:rPr lang="en-US" sz="3100" dirty="0" smtClean="0">
                <a:solidFill>
                  <a:srgbClr val="FF0000"/>
                </a:solidFill>
              </a:rPr>
              <a:t>(voice box) </a:t>
            </a:r>
            <a:br>
              <a:rPr lang="en-US" sz="3100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rgbClr val="FF0000"/>
                </a:solidFill>
              </a:rPr>
              <a:t>Anatomy of the larynx </a:t>
            </a:r>
            <a:br>
              <a:rPr lang="en-US" sz="3100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rgbClr val="FF0000"/>
                </a:solidFill>
              </a:rPr>
              <a:t>vocal cord paralysis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solidFill>
                  <a:prstClr val="black"/>
                </a:solidFill>
                <a:effectLst/>
                <a:latin typeface="Calibri"/>
              </a:rPr>
              <a:t>Presented BY: </a:t>
            </a:r>
            <a:br>
              <a:rPr lang="en-US" dirty="0">
                <a:solidFill>
                  <a:prstClr val="black"/>
                </a:solidFill>
                <a:effectLst/>
                <a:latin typeface="Calibri"/>
              </a:rPr>
            </a:br>
            <a:r>
              <a:rPr lang="en-US" dirty="0">
                <a:solidFill>
                  <a:prstClr val="black"/>
                </a:solidFill>
                <a:effectLst/>
                <a:latin typeface="Calibri"/>
              </a:rPr>
              <a:t>Dr. Kamal Al-</a:t>
            </a:r>
            <a:r>
              <a:rPr lang="en-US" dirty="0" err="1">
                <a:solidFill>
                  <a:prstClr val="black"/>
                </a:solidFill>
                <a:effectLst/>
                <a:latin typeface="Calibri"/>
              </a:rPr>
              <a:t>Saba’a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9661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609600" indent="-609600" algn="ctr" rtl="0" eaLnBrk="1" hangingPunct="1">
              <a:buFont typeface="Wingdings" pitchFamily="2" charset="2"/>
              <a:buNone/>
              <a:defRPr/>
            </a:pPr>
            <a:r>
              <a:rPr lang="en-US" sz="3600" b="1" dirty="0" smtClean="0">
                <a:solidFill>
                  <a:srgbClr val="FFFF66"/>
                </a:solidFill>
              </a:rPr>
              <a:t>The larynx is the organ of:</a:t>
            </a:r>
          </a:p>
          <a:p>
            <a:pPr marL="609600" indent="-609600" algn="l" rtl="0" eaLnBrk="1" hangingPunct="1">
              <a:buFont typeface="Wingdings" pitchFamily="2" charset="2"/>
              <a:buNone/>
              <a:defRPr/>
            </a:pPr>
            <a:endParaRPr lang="en-US" sz="3600" dirty="0" smtClean="0">
              <a:solidFill>
                <a:srgbClr val="FFFF66"/>
              </a:solidFill>
            </a:endParaRPr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r>
              <a:rPr lang="en-US" b="1" dirty="0" smtClean="0"/>
              <a:t> Respiration.</a:t>
            </a:r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endParaRPr lang="en-US" b="1" dirty="0" smtClean="0"/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r>
              <a:rPr lang="en-US" b="1" dirty="0" smtClean="0"/>
              <a:t> Phonation.</a:t>
            </a:r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endParaRPr lang="en-US" b="1" dirty="0" smtClean="0"/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r>
              <a:rPr lang="en-US" b="1" dirty="0" smtClean="0"/>
              <a:t> Protection. </a:t>
            </a:r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endParaRPr lang="en-US" b="1" dirty="0" smtClean="0"/>
          </a:p>
          <a:p>
            <a:pPr algn="l" rtl="0" eaLnBrk="1" hangingPunct="1">
              <a:buSzPct val="125000"/>
              <a:buBlip>
                <a:blip r:embed="rId2"/>
              </a:buBlip>
              <a:defRPr/>
            </a:pPr>
            <a:r>
              <a:rPr lang="en-US" b="1" dirty="0" smtClean="0"/>
              <a:t> Coughing.</a:t>
            </a:r>
          </a:p>
        </p:txBody>
      </p:sp>
    </p:spTree>
    <p:extLst>
      <p:ext uri="{BB962C8B-B14F-4D97-AF65-F5344CB8AC3E}">
        <p14:creationId xmlns:p14="http://schemas.microsoft.com/office/powerpoint/2010/main" val="262134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572000" cy="6858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rgbClr val="00FF00"/>
                </a:solidFill>
              </a:rPr>
              <a:t>The Larynx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" y="1143000"/>
            <a:ext cx="4953000" cy="60198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en-US" sz="2600" b="1" dirty="0" smtClean="0"/>
              <a:t>It lies in the median part of the front of the neck, below the hyoid bone.</a:t>
            </a:r>
          </a:p>
          <a:p>
            <a:pPr algn="l" rtl="0" eaLnBrk="1" hangingPunct="1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en-US" sz="2600" b="1" dirty="0" smtClean="0"/>
              <a:t> Infront of the lower part of pharynx and tongue  opposite the </a:t>
            </a:r>
            <a:r>
              <a:rPr lang="en-US" sz="2600" b="1" dirty="0" smtClean="0">
                <a:solidFill>
                  <a:srgbClr val="FFFF00"/>
                </a:solidFill>
              </a:rPr>
              <a:t>3</a:t>
            </a:r>
            <a:r>
              <a:rPr lang="en-US" sz="2600" b="1" baseline="30000" dirty="0" smtClean="0">
                <a:solidFill>
                  <a:srgbClr val="FFFF00"/>
                </a:solidFill>
              </a:rPr>
              <a:t>rd</a:t>
            </a:r>
            <a:r>
              <a:rPr lang="en-US" sz="2600" b="1" dirty="0" smtClean="0">
                <a:solidFill>
                  <a:srgbClr val="FFFF00"/>
                </a:solidFill>
              </a:rPr>
              <a:t>, 4</a:t>
            </a:r>
            <a:r>
              <a:rPr lang="en-US" sz="26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2600" b="1" dirty="0" smtClean="0">
                <a:solidFill>
                  <a:srgbClr val="FFFF00"/>
                </a:solidFill>
              </a:rPr>
              <a:t>, 5</a:t>
            </a:r>
            <a:r>
              <a:rPr lang="en-US" sz="26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2600" b="1" dirty="0" smtClean="0">
                <a:solidFill>
                  <a:srgbClr val="FFFF00"/>
                </a:solidFill>
              </a:rPr>
              <a:t> and 6</a:t>
            </a:r>
            <a:r>
              <a:rPr lang="en-US" sz="26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2600" b="1" dirty="0" smtClean="0">
                <a:solidFill>
                  <a:srgbClr val="FFFF00"/>
                </a:solidFill>
              </a:rPr>
              <a:t> </a:t>
            </a:r>
            <a:r>
              <a:rPr lang="en-US" sz="2600" b="1" dirty="0" smtClean="0"/>
              <a:t>cervical vertebrae.</a:t>
            </a:r>
          </a:p>
          <a:p>
            <a:pPr algn="l" rtl="0" eaLnBrk="1" hangingPunct="1"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en-US" sz="2600" b="1" dirty="0" smtClean="0"/>
              <a:t>It extends from the </a:t>
            </a:r>
            <a:r>
              <a:rPr lang="en-US" sz="2600" b="1" dirty="0" smtClean="0">
                <a:solidFill>
                  <a:srgbClr val="FFFF00"/>
                </a:solidFill>
              </a:rPr>
              <a:t>upper border of epiglottis</a:t>
            </a:r>
            <a:r>
              <a:rPr lang="en-US" sz="2600" b="1" dirty="0" smtClean="0"/>
              <a:t> to the lower border of </a:t>
            </a:r>
            <a:r>
              <a:rPr lang="en-US" sz="2600" b="1" dirty="0" smtClean="0">
                <a:solidFill>
                  <a:srgbClr val="FFFF00"/>
                </a:solidFill>
              </a:rPr>
              <a:t>cricoid cartilage</a:t>
            </a:r>
            <a:r>
              <a:rPr lang="en-US" sz="2600" b="1" dirty="0" smtClean="0"/>
              <a:t>.</a:t>
            </a:r>
          </a:p>
          <a:p>
            <a:pPr algn="l" rtl="0" eaLnBrk="1" hangingPunct="1">
              <a:buClr>
                <a:srgbClr val="FF3300"/>
              </a:buClr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 l="29688" t="10417" r="18750" b="7292"/>
          <a:stretch>
            <a:fillRect/>
          </a:stretch>
        </p:blipFill>
        <p:spPr bwMode="auto">
          <a:xfrm>
            <a:off x="4716463" y="404813"/>
            <a:ext cx="442753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564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62512"/>
          </a:xfrm>
        </p:spPr>
        <p:txBody>
          <a:bodyPr/>
          <a:lstStyle/>
          <a:p>
            <a:pPr lvl="0">
              <a:buClr>
                <a:srgbClr val="FF3300"/>
              </a:buClr>
              <a:buBlip>
                <a:blip r:embed="rId2"/>
              </a:buBlip>
              <a:defRPr/>
            </a:pPr>
            <a:r>
              <a:rPr lang="en-US" b="1" dirty="0" smtClean="0"/>
              <a:t>Its extend from </a:t>
            </a:r>
            <a:r>
              <a:rPr lang="en-US" b="1" dirty="0" smtClean="0">
                <a:solidFill>
                  <a:srgbClr val="FF0000"/>
                </a:solidFill>
              </a:rPr>
              <a:t>lower border third cervical vertebra </a:t>
            </a:r>
            <a:r>
              <a:rPr lang="en-US" sz="2800" b="1" dirty="0" smtClean="0"/>
              <a:t>to </a:t>
            </a:r>
            <a:r>
              <a:rPr lang="en-US" b="1" i="1" u="sng" dirty="0">
                <a:solidFill>
                  <a:srgbClr val="FF0000"/>
                </a:solidFill>
              </a:rPr>
              <a:t>lower border sixth cervical vertebra</a:t>
            </a:r>
            <a:r>
              <a:rPr lang="en-US" sz="3600" b="1" i="1" u="sng" dirty="0">
                <a:solidFill>
                  <a:srgbClr val="FF0000"/>
                </a:solidFill>
              </a:rPr>
              <a:t>.</a:t>
            </a:r>
          </a:p>
          <a:p>
            <a:pPr marL="0" indent="0" algn="l" rtl="0" eaLnBrk="1" hangingPunct="1">
              <a:buClr>
                <a:srgbClr val="FF3300"/>
              </a:buClr>
              <a:buNone/>
              <a:defRPr/>
            </a:pPr>
            <a:endParaRPr lang="en-US" b="1" dirty="0" smtClean="0"/>
          </a:p>
          <a:p>
            <a:pPr algn="l" rtl="0" eaLnBrk="1" hangingPunct="1">
              <a:buClr>
                <a:srgbClr val="FF3300"/>
              </a:buClr>
              <a:buBlip>
                <a:blip r:embed="rId2"/>
              </a:buBlip>
              <a:defRPr/>
            </a:pPr>
            <a:r>
              <a:rPr lang="en-US" b="1" dirty="0" smtClean="0"/>
              <a:t>Its upper end opens into the Laryngopharynx by the </a:t>
            </a:r>
            <a:r>
              <a:rPr lang="en-US" b="1" i="1" u="sng" dirty="0" smtClean="0">
                <a:solidFill>
                  <a:srgbClr val="FFFF00"/>
                </a:solidFill>
              </a:rPr>
              <a:t>laryngeal inlet</a:t>
            </a:r>
            <a:r>
              <a:rPr lang="en-US" b="1" i="1" u="sng" dirty="0" smtClean="0"/>
              <a:t>.</a:t>
            </a:r>
          </a:p>
          <a:p>
            <a:pPr marL="0" indent="0" algn="l" rtl="0" eaLnBrk="1" hangingPunct="1">
              <a:buClr>
                <a:srgbClr val="FF3300"/>
              </a:buClr>
              <a:buNone/>
              <a:defRPr/>
            </a:pPr>
            <a:endParaRPr lang="en-US" b="1" dirty="0" smtClean="0"/>
          </a:p>
          <a:p>
            <a:pPr algn="l" rtl="0" eaLnBrk="1" hangingPunct="1">
              <a:buClr>
                <a:srgbClr val="FF3300"/>
              </a:buClr>
              <a:buBlip>
                <a:blip r:embed="rId2"/>
              </a:buBlip>
              <a:defRPr/>
            </a:pPr>
            <a:endParaRPr lang="en-US" b="1" dirty="0" smtClean="0"/>
          </a:p>
          <a:p>
            <a:pPr algn="l" rtl="0" eaLnBrk="1" hangingPunct="1">
              <a:buClr>
                <a:srgbClr val="FF3300"/>
              </a:buClr>
              <a:buBlip>
                <a:blip r:embed="rId2"/>
              </a:buBlip>
              <a:defRPr/>
            </a:pPr>
            <a:r>
              <a:rPr lang="en-US" b="1" dirty="0" smtClean="0"/>
              <a:t>Its lower end is </a:t>
            </a:r>
            <a:r>
              <a:rPr lang="en-US" b="1" dirty="0" smtClean="0">
                <a:solidFill>
                  <a:srgbClr val="FFFF00"/>
                </a:solidFill>
              </a:rPr>
              <a:t>continuous with the trachea</a:t>
            </a:r>
            <a:r>
              <a:rPr lang="en-US" b="1" dirty="0" smtClean="0"/>
              <a:t> at the level of the </a:t>
            </a:r>
            <a:r>
              <a:rPr lang="en-US" b="1" i="1" u="sng" dirty="0" smtClean="0">
                <a:solidFill>
                  <a:srgbClr val="FF0000"/>
                </a:solidFill>
              </a:rPr>
              <a:t>lower border sixth cervical vertebra</a:t>
            </a:r>
            <a:r>
              <a:rPr lang="en-US" sz="3600" b="1" i="1" u="sng" dirty="0" smtClean="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endParaRPr lang="en-US" sz="3600" dirty="0" smtClean="0"/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45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Untitled-Scanned-1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5888"/>
            <a:ext cx="9144000" cy="6742112"/>
          </a:xfrm>
          <a:noFill/>
        </p:spPr>
      </p:pic>
      <p:cxnSp>
        <p:nvCxnSpPr>
          <p:cNvPr id="3" name="Straight Arrow Connector 2"/>
          <p:cNvCxnSpPr/>
          <p:nvPr/>
        </p:nvCxnSpPr>
        <p:spPr>
          <a:xfrm>
            <a:off x="6705600" y="1447800"/>
            <a:ext cx="2133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6324600" y="5105400"/>
            <a:ext cx="2514600" cy="0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153400" y="32004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03313" y="-594320"/>
            <a:ext cx="7845151" cy="1143000"/>
          </a:xfrm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Normal cervical spine radiographs</a:t>
            </a:r>
            <a:endParaRPr lang="ar-SA" sz="2800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6309320"/>
          </a:xfrm>
        </p:spPr>
      </p:pic>
      <p:sp>
        <p:nvSpPr>
          <p:cNvPr id="5" name="مربع نص 4"/>
          <p:cNvSpPr txBox="1"/>
          <p:nvPr/>
        </p:nvSpPr>
        <p:spPr>
          <a:xfrm>
            <a:off x="6084168" y="1700808"/>
            <a:ext cx="3024336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l" rtl="0">
              <a:buFont typeface="Wingdings" pitchFamily="2" charset="2"/>
              <a:buChar char="Ø"/>
            </a:pPr>
            <a:r>
              <a:rPr lang="en-US" sz="2000" b="1" dirty="0" smtClean="0"/>
              <a:t>Help us to know: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000" dirty="0"/>
              <a:t>P</a:t>
            </a:r>
            <a:r>
              <a:rPr lang="en-US" sz="2000" dirty="0" smtClean="0"/>
              <a:t>osition of larynx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000" dirty="0" smtClean="0"/>
              <a:t>Position of F</a:t>
            </a:r>
            <a:r>
              <a:rPr lang="en-US" sz="2000" dirty="0"/>
              <a:t>.</a:t>
            </a:r>
            <a:r>
              <a:rPr lang="en-US" sz="2000" dirty="0" smtClean="0"/>
              <a:t> body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000" dirty="0" smtClean="0"/>
              <a:t>A. A. I (instability)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rachiovertebral Space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US" sz="2000" dirty="0" smtClean="0"/>
              <a:t>Eagle syndrome</a:t>
            </a:r>
            <a:endParaRPr lang="ar-SA" sz="2000" dirty="0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1475656" y="3457744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598839"/>
            <a:ext cx="118268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168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513" y="274638"/>
            <a:ext cx="6316662" cy="63976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Trachea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867774" cy="5217443"/>
          </a:xfrm>
        </p:spPr>
        <p:txBody>
          <a:bodyPr/>
          <a:lstStyle/>
          <a:p>
            <a:pPr marL="0" lvl="0" indent="0" fontAlgn="auto">
              <a:lnSpc>
                <a:spcPct val="90000"/>
              </a:lnSpc>
              <a:spcAft>
                <a:spcPts val="0"/>
              </a:spcAft>
              <a:buClr>
                <a:srgbClr val="0000FF"/>
              </a:buClr>
              <a:buSzPct val="90000"/>
              <a:buBlip>
                <a:blip r:embed="rId2"/>
              </a:buBlip>
              <a:defRPr/>
            </a:pPr>
            <a:r>
              <a:rPr lang="en-US" kern="12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trachea is a mobile cartilaginous and membranous </a:t>
            </a:r>
            <a:r>
              <a:rPr lang="en-US" b="1" kern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tube, </a:t>
            </a:r>
            <a:r>
              <a:rPr lang="en-US" b="1" dirty="0" smtClean="0"/>
              <a:t>has a diameter of fore finger (1.5-2 ) cm.</a:t>
            </a:r>
          </a:p>
          <a:p>
            <a:pPr marL="0" lvl="0" indent="0" fontAlgn="auto">
              <a:lnSpc>
                <a:spcPct val="90000"/>
              </a:lnSpc>
              <a:spcAft>
                <a:spcPts val="0"/>
              </a:spcAft>
              <a:buClr>
                <a:srgbClr val="0000FF"/>
              </a:buClr>
              <a:buSzPct val="90000"/>
              <a:buNone/>
              <a:defRPr/>
            </a:pPr>
            <a:endParaRPr lang="en-US" b="1" dirty="0" smtClean="0"/>
          </a:p>
          <a:p>
            <a:pPr>
              <a:buBlip>
                <a:blip r:embed="rId3"/>
              </a:buBlip>
            </a:pPr>
            <a:r>
              <a:rPr lang="en-US" b="1" dirty="0" smtClean="0"/>
              <a:t>4.5 inch 11-12 cm long up to 15cm.</a:t>
            </a:r>
          </a:p>
          <a:p>
            <a:pPr>
              <a:buBlip>
                <a:blip r:embed="rId3"/>
              </a:buBlip>
            </a:pPr>
            <a:r>
              <a:rPr lang="en-US" b="1" dirty="0" smtClean="0"/>
              <a:t>In newborn, diameter about 3 mm- length about 4cm.</a:t>
            </a:r>
          </a:p>
          <a:p>
            <a:pPr>
              <a:buBlip>
                <a:blip r:embed="rId3"/>
              </a:buBlip>
            </a:pPr>
            <a:r>
              <a:rPr lang="en-US" b="1" i="1" u="sng" dirty="0" smtClean="0">
                <a:solidFill>
                  <a:srgbClr val="FFFF00"/>
                </a:solidFill>
              </a:rPr>
              <a:t>Start at lower border of C6  At lower border of cricoid cartilage.</a:t>
            </a:r>
          </a:p>
          <a:p>
            <a:pPr>
              <a:buBlip>
                <a:blip r:embed="rId3"/>
              </a:buBlip>
            </a:pPr>
            <a:r>
              <a:rPr lang="en-US" b="1" dirty="0" smtClean="0"/>
              <a:t>It end at angle of Lewis Sternal angle by dividing into 2 Bronchi.</a:t>
            </a:r>
          </a:p>
          <a:p>
            <a:pPr>
              <a:buBlip>
                <a:blip r:embed="rId3"/>
              </a:buBlip>
            </a:pPr>
            <a:r>
              <a:rPr lang="en-US" b="1" dirty="0" smtClean="0"/>
              <a:t>Half trachea in neck half in chest.</a:t>
            </a:r>
          </a:p>
        </p:txBody>
      </p:sp>
    </p:spTree>
    <p:extLst>
      <p:ext uri="{BB962C8B-B14F-4D97-AF65-F5344CB8AC3E}">
        <p14:creationId xmlns:p14="http://schemas.microsoft.com/office/powerpoint/2010/main" val="45321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340768"/>
            <a:ext cx="8624639" cy="4785395"/>
          </a:xfrm>
        </p:spPr>
        <p:txBody>
          <a:bodyPr/>
          <a:lstStyle/>
          <a:p>
            <a:pPr>
              <a:buClr>
                <a:prstClr val="white"/>
              </a:buClr>
            </a:pPr>
            <a:r>
              <a:rPr lang="en-US" b="1" dirty="0">
                <a:solidFill>
                  <a:prstClr val="white"/>
                </a:solidFill>
              </a:rPr>
              <a:t>Trachea is kept open by 16-20 C shapes cartilage open posteriorly.</a:t>
            </a:r>
          </a:p>
          <a:p>
            <a:pPr lvl="0">
              <a:lnSpc>
                <a:spcPct val="80000"/>
              </a:lnSpc>
              <a:buClr>
                <a:srgbClr val="FFFF00"/>
              </a:buClr>
              <a:buSzPct val="141000"/>
              <a:defRPr/>
            </a:pPr>
            <a:r>
              <a:rPr lang="en-US" sz="2000" b="1" dirty="0">
                <a:solidFill>
                  <a:prstClr val="white"/>
                </a:solidFill>
              </a:rPr>
              <a:t>In the thorax it ends by dividing into two main bronchi at the level of the disc between the  </a:t>
            </a:r>
            <a:r>
              <a:rPr lang="en-US" b="1" i="1" u="sng" dirty="0">
                <a:solidFill>
                  <a:srgbClr val="FF3300"/>
                </a:solidFill>
              </a:rPr>
              <a:t>4</a:t>
            </a:r>
            <a:r>
              <a:rPr lang="en-US" b="1" i="1" u="sng" baseline="30000" dirty="0">
                <a:solidFill>
                  <a:srgbClr val="FF3300"/>
                </a:solidFill>
              </a:rPr>
              <a:t>th </a:t>
            </a:r>
            <a:r>
              <a:rPr lang="en-US" b="1" i="1" u="sng" dirty="0">
                <a:solidFill>
                  <a:srgbClr val="FF3300"/>
                </a:solidFill>
              </a:rPr>
              <a:t>&amp; 5</a:t>
            </a:r>
            <a:r>
              <a:rPr lang="en-US" b="1" i="1" u="sng" baseline="30000" dirty="0">
                <a:solidFill>
                  <a:srgbClr val="FF3300"/>
                </a:solidFill>
              </a:rPr>
              <a:t>th</a:t>
            </a:r>
            <a:r>
              <a:rPr lang="en-US" b="1" i="1" u="sng" dirty="0">
                <a:solidFill>
                  <a:srgbClr val="FF3300"/>
                </a:solidFill>
              </a:rPr>
              <a:t> up to 7 thoracic vertebrae .</a:t>
            </a:r>
          </a:p>
          <a:p>
            <a:pPr lvl="0">
              <a:lnSpc>
                <a:spcPct val="80000"/>
              </a:lnSpc>
              <a:buClr>
                <a:srgbClr val="FFFF00"/>
              </a:buClr>
              <a:buSzPct val="141000"/>
              <a:defRPr/>
            </a:pPr>
            <a:endParaRPr lang="en-US" b="1" i="1" u="sng" dirty="0" smtClean="0">
              <a:solidFill>
                <a:srgbClr val="FF3300"/>
              </a:solidFill>
            </a:endParaRPr>
          </a:p>
          <a:p>
            <a:pPr lvl="0">
              <a:lnSpc>
                <a:spcPct val="80000"/>
              </a:lnSpc>
              <a:buClr>
                <a:srgbClr val="FFFF00"/>
              </a:buClr>
              <a:buSzPct val="141000"/>
              <a:defRPr/>
            </a:pPr>
            <a:endParaRPr lang="en-US" b="1" i="1" u="sng" dirty="0">
              <a:solidFill>
                <a:srgbClr val="FF3300"/>
              </a:solidFill>
            </a:endParaRPr>
          </a:p>
          <a:p>
            <a:pPr>
              <a:lnSpc>
                <a:spcPct val="80000"/>
              </a:lnSpc>
              <a:buClr>
                <a:srgbClr val="FFFF00"/>
              </a:buClr>
              <a:buSzPct val="141000"/>
              <a:defRPr/>
            </a:pPr>
            <a:r>
              <a:rPr lang="en-US" b="1" dirty="0">
                <a:solidFill>
                  <a:prstClr val="white"/>
                </a:solidFill>
              </a:rPr>
              <a:t>The distance between the </a:t>
            </a:r>
            <a:r>
              <a:rPr lang="en-US" b="1" dirty="0" err="1" smtClean="0">
                <a:solidFill>
                  <a:prstClr val="white"/>
                </a:solidFill>
              </a:rPr>
              <a:t>incison</a:t>
            </a:r>
            <a:r>
              <a:rPr lang="en-US" b="1" dirty="0" smtClean="0">
                <a:solidFill>
                  <a:prstClr val="white"/>
                </a:solidFill>
              </a:rPr>
              <a:t> </a:t>
            </a:r>
            <a:r>
              <a:rPr lang="en-US" b="1" dirty="0">
                <a:solidFill>
                  <a:prstClr val="white"/>
                </a:solidFill>
              </a:rPr>
              <a:t>teeth and the inlet of esophagus ( </a:t>
            </a:r>
            <a:r>
              <a:rPr lang="en-US" b="1" dirty="0" err="1">
                <a:solidFill>
                  <a:prstClr val="white"/>
                </a:solidFill>
              </a:rPr>
              <a:t>pharyngoesophagal</a:t>
            </a:r>
            <a:r>
              <a:rPr lang="en-US" b="1" dirty="0">
                <a:solidFill>
                  <a:prstClr val="white"/>
                </a:solidFill>
              </a:rPr>
              <a:t> junction) and first </a:t>
            </a:r>
            <a:r>
              <a:rPr lang="en-US" b="1" dirty="0" err="1">
                <a:solidFill>
                  <a:prstClr val="white"/>
                </a:solidFill>
              </a:rPr>
              <a:t>trachial</a:t>
            </a:r>
            <a:r>
              <a:rPr lang="en-US" b="1" dirty="0">
                <a:solidFill>
                  <a:prstClr val="white"/>
                </a:solidFill>
              </a:rPr>
              <a:t> ring about 15 cm.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2669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563" y="404664"/>
            <a:ext cx="3361933" cy="624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532859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907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68655" cy="1143000"/>
          </a:xfrm>
        </p:spPr>
        <p:txBody>
          <a:bodyPr/>
          <a:lstStyle/>
          <a:p>
            <a:r>
              <a:rPr lang="en-US" dirty="0" smtClean="0"/>
              <a:t>Esophagus: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600200"/>
            <a:ext cx="8748464" cy="4525963"/>
          </a:xfrm>
        </p:spPr>
        <p:txBody>
          <a:bodyPr/>
          <a:lstStyle/>
          <a:p>
            <a:r>
              <a:rPr lang="en-US" dirty="0" smtClean="0"/>
              <a:t>It’s a muscular tube about 10 inch (25-28 cm)</a:t>
            </a:r>
          </a:p>
          <a:p>
            <a:r>
              <a:rPr lang="en-US" dirty="0" smtClean="0"/>
              <a:t>Begins at level of the cricoid cartilage, opposite the 6 cervical vertebra. </a:t>
            </a:r>
          </a:p>
          <a:p>
            <a:r>
              <a:rPr lang="en-US" dirty="0" smtClean="0"/>
              <a:t>Upper esophageal sphincter (UES) under voluntary control.</a:t>
            </a:r>
          </a:p>
          <a:p>
            <a:r>
              <a:rPr lang="en-US" dirty="0" smtClean="0"/>
              <a:t>Lower esophageal sphincter (LES) not under voluntary control, 2 cm in diameter. </a:t>
            </a:r>
          </a:p>
          <a:p>
            <a:r>
              <a:rPr lang="en-US" dirty="0" smtClean="0"/>
              <a:t>Start: 6 cervical vertebra – End: 11 thoracic vertebra. </a:t>
            </a:r>
          </a:p>
          <a:p>
            <a:r>
              <a:rPr lang="en-US" dirty="0" smtClean="0"/>
              <a:t>5 cm of esophagus in the neck (cervical part).</a:t>
            </a:r>
          </a:p>
          <a:p>
            <a:r>
              <a:rPr lang="en-US" dirty="0" smtClean="0"/>
              <a:t>17-18 cm thoracic part, 1-1.5 cm in diaphragm.</a:t>
            </a:r>
          </a:p>
          <a:p>
            <a:r>
              <a:rPr lang="en-US" dirty="0" smtClean="0"/>
              <a:t>2-3 cm in </a:t>
            </a:r>
            <a:r>
              <a:rPr lang="en-US" dirty="0" smtClean="0"/>
              <a:t>abdomen </a:t>
            </a:r>
            <a:r>
              <a:rPr lang="en-US" dirty="0" smtClean="0"/>
              <a:t>(abdominal part).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40465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384"/>
            <a:ext cx="5832648" cy="6858000"/>
          </a:xfrm>
        </p:spPr>
      </p:pic>
      <p:cxnSp>
        <p:nvCxnSpPr>
          <p:cNvPr id="6" name="رابط كسهم مستقيم 5"/>
          <p:cNvCxnSpPr/>
          <p:nvPr/>
        </p:nvCxnSpPr>
        <p:spPr>
          <a:xfrm flipV="1">
            <a:off x="3851920" y="5805264"/>
            <a:ext cx="720080" cy="340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مربع نص 8"/>
          <p:cNvSpPr txBox="1"/>
          <p:nvPr/>
        </p:nvSpPr>
        <p:spPr>
          <a:xfrm>
            <a:off x="4716016" y="5075892"/>
            <a:ext cx="273630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10" name="مربع نص 9"/>
          <p:cNvSpPr txBox="1"/>
          <p:nvPr/>
        </p:nvSpPr>
        <p:spPr>
          <a:xfrm>
            <a:off x="2339752" y="6146140"/>
            <a:ext cx="22322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400" b="1" dirty="0" smtClean="0">
                <a:solidFill>
                  <a:sysClr val="windowText" lastClr="000000"/>
                </a:solidFill>
              </a:rPr>
              <a:t>Lower esophageal sphincter</a:t>
            </a:r>
            <a:endParaRPr lang="ar-SA" sz="14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919261"/>
            <a:ext cx="8696647" cy="4525963"/>
          </a:xfrm>
        </p:spPr>
        <p:txBody>
          <a:bodyPr/>
          <a:lstStyle/>
          <a:p>
            <a:r>
              <a:rPr lang="en-US" dirty="0" smtClean="0"/>
              <a:t>Newborn: 18 cm. 3years old: 22 cm. 10 years old: 25cm.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Some esophagus condition related to ENT </a:t>
            </a:r>
          </a:p>
          <a:p>
            <a:pPr marL="0" indent="0">
              <a:buNone/>
            </a:pPr>
            <a:r>
              <a:rPr lang="en-US" b="1" dirty="0" smtClean="0"/>
              <a:t>                 * </a:t>
            </a:r>
            <a:r>
              <a:rPr lang="en-US" b="1" dirty="0" err="1" smtClean="0"/>
              <a:t>Gastroesophageal</a:t>
            </a:r>
            <a:r>
              <a:rPr lang="en-US" b="1" dirty="0" smtClean="0"/>
              <a:t> reflex disease.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smtClean="0"/>
              <a:t>In short: GERD occur when the sphincter becomes weak or opens when it should not.</a:t>
            </a:r>
          </a:p>
          <a:p>
            <a:r>
              <a:rPr lang="en-US" b="1" dirty="0" smtClean="0"/>
              <a:t>GERD occurs commonly in people who are overweighed or obese, pregnant, drugs: sedatives, antihistamine, calcium channel block. </a:t>
            </a:r>
          </a:p>
          <a:p>
            <a:r>
              <a:rPr lang="en-US" b="1" dirty="0" smtClean="0"/>
              <a:t>Hiatal hernia: upper part of the stomach move up in the chest. 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        </a:t>
            </a:r>
            <a:endParaRPr lang="en-US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2123728" y="2276872"/>
            <a:ext cx="482453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>
                <a:solidFill>
                  <a:srgbClr val="FFFF00"/>
                </a:solidFill>
              </a:rPr>
              <a:t>where acid from the stomach comes up </a:t>
            </a:r>
            <a:r>
              <a:rPr lang="en-US" sz="2400" b="1" dirty="0" smtClean="0">
                <a:solidFill>
                  <a:srgbClr val="FFFF00"/>
                </a:solidFill>
              </a:rPr>
              <a:t>into the </a:t>
            </a:r>
            <a:r>
              <a:rPr lang="en-US" sz="2400" b="1" dirty="0">
                <a:solidFill>
                  <a:srgbClr val="FFFF00"/>
                </a:solidFill>
              </a:rPr>
              <a:t>esophagus</a:t>
            </a:r>
            <a:r>
              <a:rPr lang="en-US" sz="2400" b="1" dirty="0" smtClean="0">
                <a:solidFill>
                  <a:srgbClr val="FFFF00"/>
                </a:solidFill>
              </a:rPr>
              <a:t>. </a:t>
            </a:r>
          </a:p>
          <a:p>
            <a:pPr algn="l"/>
            <a:r>
              <a:rPr lang="en-US" sz="2400" b="1" dirty="0" smtClean="0">
                <a:solidFill>
                  <a:srgbClr val="FFFF00"/>
                </a:solidFill>
              </a:rPr>
              <a:t>( more than twice a week)</a:t>
            </a:r>
            <a:endParaRPr lang="ar-SA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0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600200"/>
            <a:ext cx="8480623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Symptoms: heartburn, burning sensation in chest, coughing, hoarseness of voice, dysphagia.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Complications: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Esophagitis.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Esophageal stricture.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Esophageal ulcer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Barrett's esophagus ( Barrett's syndrome): </a:t>
            </a:r>
            <a:r>
              <a:rPr lang="en-US" dirty="0" smtClean="0">
                <a:solidFill>
                  <a:srgbClr val="FFFF00"/>
                </a:solidFill>
              </a:rPr>
              <a:t>change of the cells of the esophagus which become similar to the cells of intestine ( mucosal dysplasia). It can develop to cancer.</a:t>
            </a:r>
          </a:p>
        </p:txBody>
      </p:sp>
    </p:spTree>
    <p:extLst>
      <p:ext uri="{BB962C8B-B14F-4D97-AF65-F5344CB8AC3E}">
        <p14:creationId xmlns:p14="http://schemas.microsoft.com/office/powerpoint/2010/main" val="172008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125538"/>
            <a:ext cx="8147050" cy="5005387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1" u="sng" dirty="0" smtClean="0">
                <a:solidFill>
                  <a:srgbClr val="FFFF66"/>
                </a:solidFill>
              </a:rPr>
              <a:t>The larynx consists of 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3200" u="sng" dirty="0" smtClean="0">
              <a:solidFill>
                <a:srgbClr val="FFFF66"/>
              </a:solidFill>
            </a:endParaRPr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r>
              <a:rPr lang="en-US" b="1" dirty="0" smtClean="0"/>
              <a:t> </a:t>
            </a:r>
            <a:r>
              <a:rPr lang="en-US" sz="2800" b="1" dirty="0" smtClean="0"/>
              <a:t>Cartilages.</a:t>
            </a:r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endParaRPr lang="en-US" sz="2800" b="1" dirty="0" smtClean="0"/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r>
              <a:rPr lang="en-US" sz="2800" b="1" dirty="0" smtClean="0"/>
              <a:t> Muscles.</a:t>
            </a:r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endParaRPr lang="en-US" sz="2800" b="1" dirty="0" smtClean="0"/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r>
              <a:rPr lang="en-US" sz="2800" b="1" dirty="0" smtClean="0"/>
              <a:t> Ligaments and mucus membranes.</a:t>
            </a:r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endParaRPr lang="en-US" sz="2800" b="1" dirty="0" smtClean="0"/>
          </a:p>
          <a:p>
            <a:pPr algn="l" rtl="0" eaLnBrk="1" hangingPunct="1">
              <a:lnSpc>
                <a:spcPct val="90000"/>
              </a:lnSpc>
              <a:buSzPct val="126000"/>
              <a:buBlip>
                <a:blip r:embed="rId2"/>
              </a:buBlip>
              <a:defRPr/>
            </a:pPr>
            <a:r>
              <a:rPr lang="en-US" sz="2800" b="1" dirty="0" smtClean="0"/>
              <a:t> Joints.</a:t>
            </a:r>
          </a:p>
        </p:txBody>
      </p:sp>
    </p:spTree>
    <p:extLst>
      <p:ext uri="{BB962C8B-B14F-4D97-AF65-F5344CB8AC3E}">
        <p14:creationId xmlns:p14="http://schemas.microsoft.com/office/powerpoint/2010/main" val="195153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</a:t>
            </a:r>
          </a:p>
        </p:txBody>
      </p:sp>
      <p:pic>
        <p:nvPicPr>
          <p:cNvPr id="22531" name="Picture 1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333375"/>
            <a:ext cx="4392613" cy="6119813"/>
          </a:xfrm>
          <a:noFill/>
        </p:spPr>
      </p:pic>
      <p:pic>
        <p:nvPicPr>
          <p:cNvPr id="22532" name="Picture 1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333375"/>
            <a:ext cx="4248150" cy="6191250"/>
          </a:xfrm>
          <a:noFill/>
        </p:spPr>
      </p:pic>
    </p:spTree>
    <p:extLst>
      <p:ext uri="{BB962C8B-B14F-4D97-AF65-F5344CB8AC3E}">
        <p14:creationId xmlns:p14="http://schemas.microsoft.com/office/powerpoint/2010/main" val="161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00FF00"/>
                </a:solidFill>
              </a:rPr>
              <a:t>The Larynx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spcBef>
                <a:spcPct val="5000"/>
              </a:spcBef>
              <a:buClr>
                <a:srgbClr val="FF3300"/>
              </a:buClr>
              <a:buFont typeface="Wingdings" pitchFamily="2" charset="2"/>
              <a:buChar char="Ø"/>
              <a:defRPr/>
            </a:pPr>
            <a:r>
              <a:rPr lang="en-US" b="1" u="sng" dirty="0" smtClean="0">
                <a:solidFill>
                  <a:srgbClr val="FFFF00"/>
                </a:solidFill>
              </a:rPr>
              <a:t>Laryngeal cartilages:</a:t>
            </a:r>
          </a:p>
          <a:p>
            <a:pPr marL="971550" lvl="1" indent="-514350" algn="l" rtl="0" eaLnBrk="1" hangingPunct="1">
              <a:spcBef>
                <a:spcPct val="5000"/>
              </a:spcBef>
              <a:buClr>
                <a:srgbClr val="FF3300"/>
              </a:buClr>
              <a:buFont typeface="+mj-lt"/>
              <a:buAutoNum type="alphaUcPeriod"/>
              <a:defRPr/>
            </a:pPr>
            <a:r>
              <a:rPr lang="en-US" sz="3000" b="1" i="1" u="sng" dirty="0" smtClean="0">
                <a:solidFill>
                  <a:srgbClr val="FF3300"/>
                </a:solidFill>
              </a:rPr>
              <a:t>Single</a:t>
            </a:r>
            <a:r>
              <a:rPr lang="en-US" sz="3000" u="sng" dirty="0" smtClean="0">
                <a:solidFill>
                  <a:srgbClr val="FF3300"/>
                </a:solidFill>
              </a:rPr>
              <a:t>:</a:t>
            </a:r>
          </a:p>
          <a:p>
            <a:pPr marL="1428750" lvl="2" indent="-514350" algn="l" rtl="0" eaLnBrk="1" hangingPunct="1">
              <a:spcBef>
                <a:spcPct val="5000"/>
              </a:spcBef>
              <a:buClr>
                <a:srgbClr val="FFFF00"/>
              </a:buClr>
              <a:buFont typeface="+mj-lt"/>
              <a:buAutoNum type="alphaUcPeriod"/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Thyroid cartilage.</a:t>
            </a:r>
          </a:p>
          <a:p>
            <a:pPr marL="1428750" lvl="2" indent="-514350" algn="l" rtl="0" eaLnBrk="1" hangingPunct="1">
              <a:spcBef>
                <a:spcPct val="5000"/>
              </a:spcBef>
              <a:buClr>
                <a:srgbClr val="FFFF00"/>
              </a:buClr>
              <a:buFont typeface="+mj-lt"/>
              <a:buAutoNum type="alphaUcPeriod"/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Cricoid cartilage.</a:t>
            </a:r>
          </a:p>
          <a:p>
            <a:pPr marL="1428750" lvl="2" indent="-514350" algn="l" rtl="0" eaLnBrk="1" hangingPunct="1">
              <a:spcBef>
                <a:spcPct val="5000"/>
              </a:spcBef>
              <a:buClr>
                <a:srgbClr val="FFFF00"/>
              </a:buClr>
              <a:buFont typeface="+mj-lt"/>
              <a:buAutoNum type="alphaUcPeriod"/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Epiglottis cartilage.</a:t>
            </a:r>
          </a:p>
          <a:p>
            <a:pPr marL="971550" lvl="1" indent="-514350" algn="l" rtl="0" eaLnBrk="1" hangingPunct="1">
              <a:spcBef>
                <a:spcPct val="5000"/>
              </a:spcBef>
              <a:buClr>
                <a:srgbClr val="FF3300"/>
              </a:buClr>
              <a:buFont typeface="+mj-lt"/>
              <a:buAutoNum type="alphaUcPeriod"/>
              <a:defRPr/>
            </a:pPr>
            <a:r>
              <a:rPr lang="en-US" sz="3000" b="1" u="sng" dirty="0" smtClean="0">
                <a:solidFill>
                  <a:srgbClr val="FF3300"/>
                </a:solidFill>
              </a:rPr>
              <a:t>Paired:</a:t>
            </a:r>
          </a:p>
          <a:p>
            <a:pPr marL="1295400" lvl="2" indent="-381000" algn="l" rtl="0" eaLnBrk="1" hangingPunct="1">
              <a:spcBef>
                <a:spcPct val="5000"/>
              </a:spcBef>
              <a:buClr>
                <a:srgbClr val="FFFF00"/>
              </a:buClr>
              <a:buFont typeface="Wingdings" pitchFamily="2" charset="2"/>
              <a:buAutoNum type="alphaUcPeriod"/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Arytenoid cartilages.</a:t>
            </a:r>
          </a:p>
          <a:p>
            <a:pPr marL="1295400" lvl="2" indent="-381000" algn="l" rtl="0" eaLnBrk="1" hangingPunct="1">
              <a:spcBef>
                <a:spcPct val="5000"/>
              </a:spcBef>
              <a:buClr>
                <a:srgbClr val="FFFF00"/>
              </a:buClr>
              <a:buFont typeface="Wingdings" pitchFamily="2" charset="2"/>
              <a:buAutoNum type="alphaUcPeriod"/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Corniculate cartilages.</a:t>
            </a:r>
          </a:p>
          <a:p>
            <a:pPr marL="1295400" lvl="2" indent="-381000" algn="l" rtl="0" eaLnBrk="1" hangingPunct="1">
              <a:spcBef>
                <a:spcPct val="5000"/>
              </a:spcBef>
              <a:buClr>
                <a:srgbClr val="FFFF00"/>
              </a:buClr>
              <a:buFont typeface="Wingdings" pitchFamily="2" charset="2"/>
              <a:buAutoNum type="alphaUcPeriod"/>
              <a:defRPr/>
            </a:pPr>
            <a:r>
              <a:rPr lang="en-US" sz="2800" b="1" dirty="0" smtClean="0">
                <a:solidFill>
                  <a:schemeClr val="tx2"/>
                </a:solidFill>
              </a:rPr>
              <a:t>Cuneiform cartilages.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743545"/>
            <a:ext cx="3889375" cy="55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5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98477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246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685800"/>
            <a:ext cx="83058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FFFF66"/>
                </a:solidFill>
              </a:rPr>
              <a:t>The Hyoid bone</a:t>
            </a:r>
            <a:r>
              <a:rPr lang="en-US" sz="4000" dirty="0" smtClean="0">
                <a:solidFill>
                  <a:srgbClr val="FFFF66"/>
                </a:solidFill>
              </a:rPr>
              <a:t/>
            </a:r>
            <a:br>
              <a:rPr lang="en-US" sz="4000" dirty="0" smtClean="0">
                <a:solidFill>
                  <a:srgbClr val="FFFF66"/>
                </a:solidFill>
              </a:rPr>
            </a:br>
            <a:endParaRPr lang="en-US" sz="4000" dirty="0" smtClean="0">
              <a:solidFill>
                <a:srgbClr val="FFFF66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90600"/>
            <a:ext cx="4716463" cy="5486400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r>
              <a:rPr lang="en-US" sz="2600" b="1" dirty="0" smtClean="0"/>
              <a:t>A supportive structure for the larynx and the root of the tongue.</a:t>
            </a:r>
          </a:p>
          <a:p>
            <a:pPr algn="l" rtl="0" eaLnBrk="1" hangingPunct="1"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r>
              <a:rPr lang="en-US" sz="2600" b="1" dirty="0" smtClean="0"/>
              <a:t>The larynx is suspended to the hyoid bone.</a:t>
            </a:r>
          </a:p>
          <a:p>
            <a:pPr algn="l" rtl="0" eaLnBrk="1" hangingPunct="1"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r>
              <a:rPr lang="en-US" sz="2600" b="1" dirty="0" smtClean="0"/>
              <a:t>An attachment point to some extrinsic muscles of the larynx.</a:t>
            </a:r>
          </a:p>
          <a:p>
            <a:pPr algn="l" rtl="0" eaLnBrk="1" hangingPunct="1"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r>
              <a:rPr lang="en-US" sz="2600" b="1" dirty="0" smtClean="0"/>
              <a:t>U-shaped and located in the anterior part of the neck.</a:t>
            </a:r>
          </a:p>
          <a:p>
            <a:pPr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r>
              <a:rPr lang="en-US" sz="2600" b="1" dirty="0"/>
              <a:t>Consists of </a:t>
            </a:r>
            <a:r>
              <a:rPr lang="en-US" sz="2600" b="1" dirty="0">
                <a:solidFill>
                  <a:srgbClr val="FF0000"/>
                </a:solidFill>
              </a:rPr>
              <a:t>: </a:t>
            </a:r>
            <a:r>
              <a:rPr lang="en-US" sz="2600" b="1" i="1" u="sng" dirty="0">
                <a:solidFill>
                  <a:srgbClr val="FF3300"/>
                </a:solidFill>
              </a:rPr>
              <a:t>Body- lesser </a:t>
            </a:r>
            <a:r>
              <a:rPr lang="en-US" sz="2600" b="1" i="1" u="sng" dirty="0" err="1">
                <a:solidFill>
                  <a:srgbClr val="FF3300"/>
                </a:solidFill>
              </a:rPr>
              <a:t>cornua</a:t>
            </a:r>
            <a:r>
              <a:rPr lang="en-US" sz="2600" b="1" i="1" u="sng" dirty="0">
                <a:solidFill>
                  <a:srgbClr val="FF3300"/>
                </a:solidFill>
              </a:rPr>
              <a:t>- greater </a:t>
            </a:r>
            <a:r>
              <a:rPr lang="en-US" sz="2600" b="1" i="1" u="sng" dirty="0" err="1">
                <a:solidFill>
                  <a:srgbClr val="FF3300"/>
                </a:solidFill>
              </a:rPr>
              <a:t>corn</a:t>
            </a:r>
            <a:r>
              <a:rPr lang="en-US" b="1" i="1" u="sng" dirty="0" err="1">
                <a:solidFill>
                  <a:srgbClr val="FF3300"/>
                </a:solidFill>
              </a:rPr>
              <a:t>ua</a:t>
            </a:r>
            <a:r>
              <a:rPr lang="en-US" b="1" i="1" u="sng" dirty="0">
                <a:solidFill>
                  <a:srgbClr val="FF3300"/>
                </a:solidFill>
              </a:rPr>
              <a:t>.</a:t>
            </a:r>
          </a:p>
          <a:p>
            <a:pPr algn="l" rtl="0" eaLnBrk="1" hangingPunct="1"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endParaRPr lang="en-US" sz="2600" b="1" dirty="0" smtClean="0"/>
          </a:p>
          <a:p>
            <a:pPr algn="l" rtl="0" eaLnBrk="1" hangingPunct="1">
              <a:lnSpc>
                <a:spcPct val="90000"/>
              </a:lnSpc>
              <a:buSzPct val="76000"/>
              <a:buBlip>
                <a:blip r:embed="rId2"/>
              </a:buBlip>
              <a:defRPr/>
            </a:pPr>
            <a:endParaRPr lang="en-US" sz="2600" b="1" dirty="0" smtClean="0"/>
          </a:p>
        </p:txBody>
      </p:sp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990600"/>
            <a:ext cx="42671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6453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11560" y="980728"/>
            <a:ext cx="7992888" cy="4320480"/>
          </a:xfrm>
        </p:spPr>
        <p:txBody>
          <a:bodyPr/>
          <a:lstStyle/>
          <a:p>
            <a:r>
              <a:rPr lang="en-US" dirty="0" smtClean="0"/>
              <a:t>What is </a:t>
            </a:r>
            <a:r>
              <a:rPr lang="en-US" b="1" dirty="0" smtClean="0">
                <a:solidFill>
                  <a:srgbClr val="FF0000"/>
                </a:solidFill>
              </a:rPr>
              <a:t>Eagle syndrome </a:t>
            </a:r>
            <a:r>
              <a:rPr lang="en-US" dirty="0" smtClean="0"/>
              <a:t>( </a:t>
            </a:r>
            <a:r>
              <a:rPr lang="en-US" dirty="0" err="1" smtClean="0"/>
              <a:t>stylohyoid</a:t>
            </a:r>
            <a:r>
              <a:rPr lang="en-US" dirty="0" smtClean="0"/>
              <a:t> syndrome) 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/>
              <a:t>It is a condition that causes: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P</a:t>
            </a:r>
            <a:r>
              <a:rPr lang="en-US" dirty="0" smtClean="0"/>
              <a:t>ain in the throat and face.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Dysphagia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Shooting pain from the throat to the ear or jaw.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Pain at the base of the </a:t>
            </a:r>
            <a:r>
              <a:rPr lang="en-US" dirty="0" err="1" smtClean="0"/>
              <a:t>tounge</a:t>
            </a:r>
            <a:r>
              <a:rPr lang="en-US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Tinnitus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/>
              <a:t>Eagle syndrome occurs due to elongation of </a:t>
            </a:r>
            <a:r>
              <a:rPr lang="en-US" dirty="0" err="1" smtClean="0"/>
              <a:t>styloid</a:t>
            </a:r>
            <a:r>
              <a:rPr lang="en-US" dirty="0" smtClean="0"/>
              <a:t> process or calcification of the </a:t>
            </a:r>
            <a:r>
              <a:rPr lang="en-US" dirty="0" err="1" smtClean="0"/>
              <a:t>stylohyoid</a:t>
            </a:r>
            <a:r>
              <a:rPr lang="en-US" dirty="0" smtClean="0"/>
              <a:t> ligament.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/>
              <a:t>Normal </a:t>
            </a:r>
            <a:r>
              <a:rPr lang="en-US" dirty="0" err="1" smtClean="0"/>
              <a:t>stylohyoid</a:t>
            </a:r>
            <a:r>
              <a:rPr lang="en-US" dirty="0" smtClean="0"/>
              <a:t> process is 2.5-3 cm in length. If the length is longer than 3 cm, it is Eagle syndrome.</a:t>
            </a:r>
          </a:p>
          <a:p>
            <a:pPr marL="342900" indent="-342900">
              <a:buFont typeface="Arial" pitchFamily="34" charset="0"/>
              <a:buChar char="•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37417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228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Thyroid cartilage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066799"/>
            <a:ext cx="5257800" cy="5943601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buClr>
                <a:srgbClr val="FB4425"/>
              </a:buClr>
              <a:buSzTx/>
              <a:buBlip>
                <a:blip r:embed="rId3"/>
              </a:buBlip>
              <a:defRPr/>
            </a:pPr>
            <a:r>
              <a:rPr lang="en-US" sz="2200" b="1" dirty="0" smtClean="0"/>
              <a:t>The largest cartilage of the larynx, related to the thyroid G.</a:t>
            </a:r>
          </a:p>
          <a:p>
            <a:pPr algn="l" rtl="0" eaLnBrk="1" hangingPunct="1">
              <a:lnSpc>
                <a:spcPct val="90000"/>
              </a:lnSpc>
              <a:buClr>
                <a:srgbClr val="FB4425"/>
              </a:buClr>
              <a:buSzTx/>
              <a:buBlip>
                <a:blip r:embed="rId3"/>
              </a:buBlip>
              <a:defRPr/>
            </a:pPr>
            <a:r>
              <a:rPr lang="en-US" sz="2200" b="1" dirty="0" smtClean="0"/>
              <a:t>Look like a hard cover of an open book.</a:t>
            </a:r>
          </a:p>
          <a:p>
            <a:pPr algn="l" rtl="0" eaLnBrk="1" hangingPunct="1">
              <a:lnSpc>
                <a:spcPct val="90000"/>
              </a:lnSpc>
              <a:buClr>
                <a:srgbClr val="FB4425"/>
              </a:buClr>
              <a:buSzTx/>
              <a:buBlip>
                <a:blip r:embed="rId3"/>
              </a:buBlip>
              <a:defRPr/>
            </a:pPr>
            <a:r>
              <a:rPr lang="en-US" sz="2200" b="1" dirty="0" smtClean="0"/>
              <a:t> Two laminae ,widely separated behind, </a:t>
            </a:r>
          </a:p>
          <a:p>
            <a:pPr algn="l" rtl="0" eaLnBrk="1" hangingPunct="1">
              <a:lnSpc>
                <a:spcPct val="90000"/>
              </a:lnSpc>
              <a:buClr>
                <a:srgbClr val="FB4425"/>
              </a:buClr>
              <a:buSzTx/>
              <a:buBlip>
                <a:blip r:embed="rId3"/>
              </a:buBlip>
              <a:defRPr/>
            </a:pPr>
            <a:r>
              <a:rPr lang="en-US" sz="2200" b="1" dirty="0" smtClean="0"/>
              <a:t>The superior corn is attached by </a:t>
            </a:r>
            <a:r>
              <a:rPr lang="en-US" sz="2200" b="1" dirty="0" smtClean="0">
                <a:solidFill>
                  <a:srgbClr val="FFFF00"/>
                </a:solidFill>
              </a:rPr>
              <a:t>ligaments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2200" b="1" dirty="0" smtClean="0"/>
              <a:t>to the hyoid bone.</a:t>
            </a:r>
          </a:p>
          <a:p>
            <a:pPr algn="l" rtl="0" eaLnBrk="1" hangingPunct="1">
              <a:lnSpc>
                <a:spcPct val="90000"/>
              </a:lnSpc>
              <a:buClr>
                <a:srgbClr val="FB4425"/>
              </a:buClr>
              <a:buSzTx/>
              <a:buBlip>
                <a:blip r:embed="rId3"/>
              </a:buBlip>
              <a:defRPr/>
            </a:pPr>
            <a:r>
              <a:rPr lang="en-US" sz="2200" b="1" dirty="0" smtClean="0"/>
              <a:t> The inferior corn articulates with the cricoid cartilage </a:t>
            </a:r>
            <a:r>
              <a:rPr lang="en-US" sz="2200" b="1" dirty="0" smtClean="0">
                <a:solidFill>
                  <a:srgbClr val="FFFF00"/>
                </a:solidFill>
              </a:rPr>
              <a:t>(Cricothyroid joint).</a:t>
            </a:r>
          </a:p>
          <a:p>
            <a:pPr algn="l" rtl="0" eaLnBrk="1" hangingPunct="1">
              <a:lnSpc>
                <a:spcPct val="90000"/>
              </a:lnSpc>
              <a:buClr>
                <a:srgbClr val="FB4425"/>
              </a:buClr>
              <a:buSzTx/>
              <a:buFont typeface="Wingdings" pitchFamily="2" charset="2"/>
              <a:buChar char="q"/>
              <a:defRPr/>
            </a:pPr>
            <a:endParaRPr lang="en-US" sz="2800" u="sng" dirty="0" smtClean="0"/>
          </a:p>
        </p:txBody>
      </p:sp>
      <p:pic>
        <p:nvPicPr>
          <p:cNvPr id="13316" name="Picture 5" descr="Untitled-Scanned-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762000"/>
            <a:ext cx="4114800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8077200" y="3886200"/>
            <a:ext cx="838200" cy="304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36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1575772"/>
            <a:ext cx="4498975" cy="444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654" y="1575773"/>
            <a:ext cx="4474570" cy="444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548680"/>
            <a:ext cx="841375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452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3513" y="274638"/>
            <a:ext cx="6316662" cy="9445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Thyroid cartilage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838200"/>
            <a:ext cx="5487988" cy="5791200"/>
          </a:xfrm>
        </p:spPr>
        <p:txBody>
          <a:bodyPr/>
          <a:lstStyle/>
          <a:p>
            <a:pPr algn="l" rtl="0"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algn="l" rtl="0" eaLnBrk="1" hangingPunct="1">
              <a:buClr>
                <a:srgbClr val="FB4425"/>
              </a:buClr>
              <a:buSzTx/>
              <a:buBlip>
                <a:blip r:embed="rId2"/>
              </a:buBlip>
              <a:defRPr/>
            </a:pPr>
            <a:r>
              <a:rPr lang="en-US" b="1" dirty="0" smtClean="0"/>
              <a:t>Thyroid notch superiorly</a:t>
            </a:r>
          </a:p>
          <a:p>
            <a:pPr algn="l" rtl="0" eaLnBrk="1" hangingPunct="1">
              <a:buClr>
                <a:srgbClr val="FB4425"/>
              </a:buClr>
              <a:buSzTx/>
              <a:buBlip>
                <a:blip r:embed="rId2"/>
              </a:buBlip>
              <a:defRPr/>
            </a:pPr>
            <a:r>
              <a:rPr lang="en-US" b="1" dirty="0" smtClean="0"/>
              <a:t>The angle between the two laminae is called the thyroid angle and is </a:t>
            </a:r>
            <a:r>
              <a:rPr lang="en-US" b="1" i="1" u="sng" dirty="0" smtClean="0">
                <a:solidFill>
                  <a:srgbClr val="FFFF00"/>
                </a:solidFill>
              </a:rPr>
              <a:t>90</a:t>
            </a:r>
            <a:r>
              <a:rPr lang="en-US" b="1" dirty="0" smtClean="0"/>
              <a:t> degree in males and </a:t>
            </a:r>
            <a:r>
              <a:rPr lang="en-US" b="1" i="1" u="sng" dirty="0" smtClean="0">
                <a:solidFill>
                  <a:srgbClr val="FFFF00"/>
                </a:solidFill>
              </a:rPr>
              <a:t>120</a:t>
            </a:r>
            <a:r>
              <a:rPr lang="en-US" b="1" dirty="0" smtClean="0"/>
              <a:t> degree in females </a:t>
            </a:r>
            <a:r>
              <a:rPr lang="en-US" b="1" u="sng" dirty="0" smtClean="0">
                <a:solidFill>
                  <a:srgbClr val="00FF00"/>
                </a:solidFill>
              </a:rPr>
              <a:t>(</a:t>
            </a:r>
            <a:r>
              <a:rPr lang="en-US" b="1" i="1" u="sng" dirty="0" smtClean="0">
                <a:solidFill>
                  <a:srgbClr val="00FF00"/>
                </a:solidFill>
              </a:rPr>
              <a:t>ADAM’S APPLE</a:t>
            </a:r>
            <a:r>
              <a:rPr lang="en-US" b="1" u="sng" dirty="0" smtClean="0">
                <a:solidFill>
                  <a:srgbClr val="00FF00"/>
                </a:solidFill>
              </a:rPr>
              <a:t>).</a:t>
            </a:r>
          </a:p>
          <a:p>
            <a:pPr algn="l" rtl="0" eaLnBrk="1" hangingPunct="1">
              <a:buClr>
                <a:srgbClr val="FB4425"/>
              </a:buClr>
              <a:buSzTx/>
              <a:buBlip>
                <a:blip r:embed="rId2"/>
              </a:buBlip>
              <a:defRPr/>
            </a:pPr>
            <a:r>
              <a:rPr lang="en-US" b="1" u="sng" dirty="0" smtClean="0"/>
              <a:t>This means that VC are longer </a:t>
            </a:r>
            <a:r>
              <a:rPr lang="en-US" b="1" u="sng" dirty="0" smtClean="0">
                <a:solidFill>
                  <a:srgbClr val="FFFF00"/>
                </a:solidFill>
              </a:rPr>
              <a:t>2.5 cm</a:t>
            </a:r>
            <a:r>
              <a:rPr lang="en-US" b="1" u="sng" dirty="0" smtClean="0"/>
              <a:t> in male </a:t>
            </a:r>
            <a:r>
              <a:rPr lang="en-US" b="1" u="sng" dirty="0" smtClean="0">
                <a:solidFill>
                  <a:srgbClr val="FFFF00"/>
                </a:solidFill>
              </a:rPr>
              <a:t>1.6</a:t>
            </a:r>
            <a:r>
              <a:rPr lang="en-US" b="1" u="sng" dirty="0" smtClean="0"/>
              <a:t> in female</a:t>
            </a:r>
          </a:p>
        </p:txBody>
      </p:sp>
      <p:pic>
        <p:nvPicPr>
          <p:cNvPr id="14340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562600" y="914400"/>
            <a:ext cx="3382963" cy="3276600"/>
          </a:xfrm>
          <a:noFill/>
        </p:spPr>
      </p:pic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4352925"/>
            <a:ext cx="35814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702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3513" y="503238"/>
            <a:ext cx="6316662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Cricoid cartilage</a:t>
            </a:r>
            <a:r>
              <a:rPr lang="en-US" sz="4000" dirty="0" smtClean="0">
                <a:solidFill>
                  <a:srgbClr val="FF0000"/>
                </a:solidFill>
              </a:rPr>
              <a:t/>
            </a:r>
            <a:br>
              <a:rPr lang="en-US" sz="4000" dirty="0" smtClean="0">
                <a:solidFill>
                  <a:srgbClr val="FF0000"/>
                </a:solidFill>
              </a:rPr>
            </a:br>
            <a:endParaRPr lang="en-US" sz="4000" dirty="0" smtClean="0">
              <a:solidFill>
                <a:srgbClr val="FF0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088" y="2055440"/>
            <a:ext cx="5334000" cy="5334000"/>
          </a:xfrm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600" b="1" dirty="0" smtClean="0"/>
              <a:t>A ring, the only ring in          the respiratory passages.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600" b="1" dirty="0" smtClean="0"/>
              <a:t> </a:t>
            </a:r>
            <a:r>
              <a:rPr lang="en-US" sz="2600" b="1" dirty="0" smtClean="0">
                <a:solidFill>
                  <a:srgbClr val="FFFF00"/>
                </a:solidFill>
              </a:rPr>
              <a:t>Anterior:</a:t>
            </a:r>
            <a:r>
              <a:rPr lang="en-US" sz="2600" b="1" dirty="0" smtClean="0"/>
              <a:t> Arch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600" b="1" dirty="0" smtClean="0">
                <a:solidFill>
                  <a:srgbClr val="FFFF00"/>
                </a:solidFill>
              </a:rPr>
              <a:t>Posterior:</a:t>
            </a:r>
            <a:r>
              <a:rPr lang="en-US" sz="2600" b="1" dirty="0" smtClean="0"/>
              <a:t> Lamina</a:t>
            </a:r>
          </a:p>
          <a:p>
            <a:pPr marL="0" indent="0" algn="l" rtl="0" eaLnBrk="1" hangingPunct="1">
              <a:buNone/>
              <a:defRPr/>
            </a:pPr>
            <a:endParaRPr lang="en-US" sz="2600" b="1" dirty="0" smtClean="0"/>
          </a:p>
        </p:txBody>
      </p:sp>
      <p:pic>
        <p:nvPicPr>
          <p:cNvPr id="16388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499992" y="1196752"/>
            <a:ext cx="4572000" cy="4032448"/>
          </a:xfrm>
          <a:noFill/>
        </p:spPr>
      </p:pic>
    </p:spTree>
    <p:extLst>
      <p:ext uri="{BB962C8B-B14F-4D97-AF65-F5344CB8AC3E}">
        <p14:creationId xmlns:p14="http://schemas.microsoft.com/office/powerpoint/2010/main" val="7771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025129"/>
            <a:ext cx="4353743" cy="4284191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600" cap="none" dirty="0">
                <a:solidFill>
                  <a:prstClr val="white"/>
                </a:solidFill>
                <a:ea typeface="+mn-ea"/>
              </a:rPr>
              <a:t>Laterally the arch of the cricoid articulates with the inferior horns of the thyroid cartilage (</a:t>
            </a:r>
            <a:r>
              <a:rPr lang="en-US" sz="2600" cap="none" dirty="0" err="1">
                <a:solidFill>
                  <a:srgbClr val="FFFF00"/>
                </a:solidFill>
                <a:ea typeface="+mn-ea"/>
              </a:rPr>
              <a:t>Cricothyroid</a:t>
            </a:r>
            <a:r>
              <a:rPr lang="en-US" sz="2600" cap="none" dirty="0">
                <a:solidFill>
                  <a:srgbClr val="FFFF00"/>
                </a:solidFill>
                <a:ea typeface="+mn-ea"/>
              </a:rPr>
              <a:t> joint).</a:t>
            </a:r>
            <a:br>
              <a:rPr lang="en-US" sz="2600" cap="none" dirty="0">
                <a:solidFill>
                  <a:srgbClr val="FFFF00"/>
                </a:solidFill>
                <a:ea typeface="+mn-ea"/>
              </a:rPr>
            </a:br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76288"/>
            <a:ext cx="4572000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982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Larynx-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9144000" cy="6530358"/>
          </a:xfrm>
          <a:noFill/>
        </p:spPr>
      </p:pic>
      <p:sp>
        <p:nvSpPr>
          <p:cNvPr id="2" name="عنصر نائب للمحتوى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8963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00FF00"/>
                </a:solidFill>
              </a:rPr>
              <a:t>Arytenoid Cartilage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5003800" cy="59436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600" b="1" dirty="0" smtClean="0"/>
              <a:t>A pyramidal-shaped cartilage, with an apex, base and 3 surfaces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600" b="1" dirty="0" smtClean="0"/>
              <a:t>The </a:t>
            </a:r>
            <a:r>
              <a:rPr lang="en-US" sz="2600" b="1" i="1" u="sng" dirty="0" smtClean="0">
                <a:solidFill>
                  <a:srgbClr val="FFFF00"/>
                </a:solidFill>
              </a:rPr>
              <a:t>apex</a:t>
            </a:r>
            <a:r>
              <a:rPr lang="en-US" sz="2600" b="1" dirty="0" smtClean="0">
                <a:solidFill>
                  <a:srgbClr val="FFFF00"/>
                </a:solidFill>
              </a:rPr>
              <a:t> </a:t>
            </a:r>
            <a:r>
              <a:rPr lang="en-US" sz="2600" b="1" dirty="0" smtClean="0"/>
              <a:t>is directed upwards and articulates with the </a:t>
            </a:r>
            <a:r>
              <a:rPr lang="en-US" sz="2600" b="1" dirty="0" smtClean="0">
                <a:solidFill>
                  <a:srgbClr val="00B0F0"/>
                </a:solidFill>
              </a:rPr>
              <a:t>corniculate</a:t>
            </a:r>
            <a:r>
              <a:rPr lang="en-US" sz="2600" b="1" dirty="0" smtClean="0"/>
              <a:t> cartilage.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600" b="1" dirty="0" smtClean="0"/>
              <a:t>The </a:t>
            </a:r>
            <a:r>
              <a:rPr lang="en-US" sz="2600" b="1" i="1" u="sng" dirty="0" smtClean="0">
                <a:solidFill>
                  <a:srgbClr val="FFFF00"/>
                </a:solidFill>
              </a:rPr>
              <a:t>base</a:t>
            </a:r>
            <a:r>
              <a:rPr lang="en-US" sz="2600" b="1" dirty="0" smtClean="0"/>
              <a:t> is directed downwards and articulates with the upper border of the lamina of cricoid cartilage.</a:t>
            </a:r>
          </a:p>
        </p:txBody>
      </p:sp>
      <p:pic>
        <p:nvPicPr>
          <p:cNvPr id="1843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908050"/>
            <a:ext cx="42846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518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Larynx-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260350"/>
            <a:ext cx="8137525" cy="6264275"/>
          </a:xfrm>
          <a:noFill/>
        </p:spPr>
      </p:pic>
    </p:spTree>
    <p:extLst>
      <p:ext uri="{BB962C8B-B14F-4D97-AF65-F5344CB8AC3E}">
        <p14:creationId xmlns:p14="http://schemas.microsoft.com/office/powerpoint/2010/main" val="1535289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5224463" cy="6096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FF00"/>
                </a:solidFill>
              </a:rPr>
              <a:t>Corniculate Cartilage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4643438" cy="403225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buClr>
                <a:srgbClr val="FF3300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en-US" sz="2600" b="1" dirty="0" smtClean="0"/>
              <a:t>A small cartilage on the apex of the arytenoids cartilage.</a:t>
            </a:r>
          </a:p>
          <a:p>
            <a:pPr algn="l" rtl="0" eaLnBrk="1" hangingPunct="1">
              <a:buClr>
                <a:srgbClr val="FF3300"/>
              </a:buClr>
              <a:buSzPct val="130000"/>
              <a:buFont typeface="Wingdings" panose="05000000000000000000" pitchFamily="2" charset="2"/>
              <a:buChar char="§"/>
              <a:defRPr/>
            </a:pPr>
            <a:endParaRPr lang="en-US" sz="2600" b="1" dirty="0" smtClean="0"/>
          </a:p>
          <a:p>
            <a:pPr algn="l" rtl="0" eaLnBrk="1" hangingPunct="1">
              <a:buClr>
                <a:srgbClr val="FF3300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en-US" sz="2600" b="1" dirty="0" smtClean="0"/>
              <a:t>Enclosed in the aryepiglottic fold forming the </a:t>
            </a:r>
            <a:r>
              <a:rPr lang="en-US" sz="2600" b="1" u="sng" dirty="0" err="1" smtClean="0">
                <a:solidFill>
                  <a:srgbClr val="FFFF00"/>
                </a:solidFill>
              </a:rPr>
              <a:t>corniculate</a:t>
            </a:r>
            <a:r>
              <a:rPr lang="en-US" sz="2600" b="1" u="sng" dirty="0" smtClean="0">
                <a:solidFill>
                  <a:srgbClr val="FFFF00"/>
                </a:solidFill>
              </a:rPr>
              <a:t> tubercle.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52400"/>
            <a:ext cx="3995737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276600"/>
            <a:ext cx="4343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337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>
              <a:defRPr/>
            </a:pPr>
            <a:r>
              <a:rPr lang="en-US" sz="40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Cuneiform Cartilage</a:t>
            </a:r>
          </a:p>
        </p:txBody>
      </p:sp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0" y="1125538"/>
            <a:ext cx="30480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>
              <a:buClr>
                <a:srgbClr val="FF3300"/>
              </a:buClr>
              <a:buFont typeface="Wingdings" pitchFamily="2" charset="2"/>
              <a:buChar char="§"/>
              <a:defRPr/>
            </a:pPr>
            <a:r>
              <a:rPr lang="en-US" sz="2600" b="1" dirty="0">
                <a:solidFill>
                  <a:prstClr val="white"/>
                </a:solidFill>
              </a:rPr>
              <a:t>A small nodule enclosed in the aryepiglottic fold forming the </a:t>
            </a:r>
            <a:r>
              <a:rPr lang="en-US" sz="2600" b="1" u="sng" dirty="0">
                <a:solidFill>
                  <a:srgbClr val="FFFF00"/>
                </a:solidFill>
              </a:rPr>
              <a:t>cuneiform </a:t>
            </a:r>
            <a:r>
              <a:rPr lang="en-US" sz="2600" b="1" u="sng" dirty="0" smtClean="0">
                <a:solidFill>
                  <a:srgbClr val="FFFF00"/>
                </a:solidFill>
              </a:rPr>
              <a:t>tubercle.</a:t>
            </a:r>
            <a:endParaRPr lang="en-US" sz="2600" b="1" u="sng" dirty="0">
              <a:solidFill>
                <a:srgbClr val="FFFF00"/>
              </a:solidFill>
            </a:endParaRPr>
          </a:p>
        </p:txBody>
      </p:sp>
      <p:pic>
        <p:nvPicPr>
          <p:cNvPr id="21508" name="Picture 4" descr="Untitled-Scanned-26"/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/>
          <a:srcRect l="25879" t="69751" r="26002"/>
          <a:stretch/>
        </p:blipFill>
        <p:spPr>
          <a:xfrm>
            <a:off x="3120008" y="908720"/>
            <a:ext cx="5844480" cy="5573711"/>
          </a:xfrm>
          <a:noFill/>
        </p:spPr>
      </p:pic>
      <p:sp>
        <p:nvSpPr>
          <p:cNvPr id="2" name="مربع نص 1"/>
          <p:cNvSpPr txBox="1"/>
          <p:nvPr/>
        </p:nvSpPr>
        <p:spPr>
          <a:xfrm>
            <a:off x="7884368" y="908720"/>
            <a:ext cx="1080120" cy="203132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08720"/>
            <a:ext cx="1656184" cy="1742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4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88913"/>
            <a:ext cx="47164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algn="ctr" rtl="0">
              <a:defRPr/>
            </a:pPr>
            <a:r>
              <a:rPr lang="en-US" sz="36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Epiglottis Cartilage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1524000"/>
            <a:ext cx="45720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>
              <a:buClr>
                <a:srgbClr val="0000FF"/>
              </a:buClr>
              <a:buSzPct val="90000"/>
              <a:buFont typeface="Wingdings" pitchFamily="2" charset="2"/>
              <a:buBlip>
                <a:blip r:embed="rId2"/>
              </a:buBlip>
              <a:defRPr/>
            </a:pPr>
            <a:r>
              <a:rPr lang="en-US" sz="2600" b="1" dirty="0">
                <a:solidFill>
                  <a:prstClr val="white"/>
                </a:solidFill>
              </a:rPr>
              <a:t>A </a:t>
            </a:r>
            <a:r>
              <a:rPr lang="en-US" sz="2600" b="1" dirty="0">
                <a:solidFill>
                  <a:srgbClr val="FFFF00"/>
                </a:solidFill>
              </a:rPr>
              <a:t>leaf-shaped</a:t>
            </a:r>
            <a:r>
              <a:rPr lang="en-US" sz="2600" b="1" dirty="0">
                <a:solidFill>
                  <a:prstClr val="white"/>
                </a:solidFill>
              </a:rPr>
              <a:t> elastic cartilage.</a:t>
            </a:r>
          </a:p>
          <a:p>
            <a:pPr marL="533400" indent="-533400" algn="l" rtl="0">
              <a:buClr>
                <a:srgbClr val="0000FF"/>
              </a:buClr>
              <a:buSzPct val="90000"/>
              <a:buFont typeface="Wingdings" pitchFamily="2" charset="2"/>
              <a:buBlip>
                <a:blip r:embed="rId2"/>
              </a:buBlip>
              <a:defRPr/>
            </a:pPr>
            <a:r>
              <a:rPr lang="en-US" sz="2600" b="1" dirty="0">
                <a:solidFill>
                  <a:prstClr val="white"/>
                </a:solidFill>
              </a:rPr>
              <a:t>It </a:t>
            </a:r>
            <a:r>
              <a:rPr lang="en-US" sz="2600" b="1" dirty="0">
                <a:solidFill>
                  <a:srgbClr val="FFFF00"/>
                </a:solidFill>
              </a:rPr>
              <a:t>projects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>
                <a:solidFill>
                  <a:prstClr val="white"/>
                </a:solidFill>
              </a:rPr>
              <a:t>upwards behind the tongue and hyoid bone.</a:t>
            </a:r>
          </a:p>
          <a:p>
            <a:pPr marL="533400" indent="-533400" algn="l" rtl="0">
              <a:buClr>
                <a:srgbClr val="0000FF"/>
              </a:buClr>
              <a:buSzPct val="90000"/>
              <a:buFont typeface="Wingdings" pitchFamily="2" charset="2"/>
              <a:buBlip>
                <a:blip r:embed="rId2"/>
              </a:buBlip>
              <a:defRPr/>
            </a:pPr>
            <a:r>
              <a:rPr lang="en-US" sz="2600" b="1" dirty="0">
                <a:solidFill>
                  <a:prstClr val="white"/>
                </a:solidFill>
              </a:rPr>
              <a:t>Has an </a:t>
            </a:r>
            <a:r>
              <a:rPr lang="en-US" sz="2600" b="1" dirty="0">
                <a:solidFill>
                  <a:srgbClr val="FFFF00"/>
                </a:solidFill>
              </a:rPr>
              <a:t>upper broad </a:t>
            </a:r>
            <a:r>
              <a:rPr lang="en-US" sz="2600" b="1" dirty="0">
                <a:solidFill>
                  <a:prstClr val="white"/>
                </a:solidFill>
              </a:rPr>
              <a:t>free end and a </a:t>
            </a:r>
            <a:r>
              <a:rPr lang="en-US" sz="2600" b="1" dirty="0">
                <a:solidFill>
                  <a:srgbClr val="FFFF00"/>
                </a:solidFill>
              </a:rPr>
              <a:t>lower tapering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>
                <a:solidFill>
                  <a:prstClr val="white"/>
                </a:solidFill>
              </a:rPr>
              <a:t>end.</a:t>
            </a:r>
            <a:endParaRPr lang="en-US" sz="2600" b="1" u="sng" dirty="0">
              <a:solidFill>
                <a:prstClr val="white"/>
              </a:solidFill>
            </a:endParaRP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262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0" y="549275"/>
            <a:ext cx="3733800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>
              <a:buClr>
                <a:srgbClr val="0000FF"/>
              </a:buClr>
              <a:buSzPct val="90000"/>
              <a:buFont typeface="Wingdings" pitchFamily="2" charset="2"/>
              <a:buBlip>
                <a:blip r:embed="rId2"/>
              </a:buBlip>
              <a:defRPr/>
            </a:pPr>
            <a:r>
              <a:rPr lang="en-US" sz="2400" b="1" dirty="0">
                <a:solidFill>
                  <a:srgbClr val="FF3300"/>
                </a:solidFill>
              </a:rPr>
              <a:t>Anteriorly</a:t>
            </a:r>
            <a:r>
              <a:rPr lang="en-US" sz="2400" b="1" dirty="0">
                <a:solidFill>
                  <a:prstClr val="white"/>
                </a:solidFill>
              </a:rPr>
              <a:t>, it is connected to:</a:t>
            </a:r>
          </a:p>
          <a:p>
            <a:pPr marL="457200" indent="-457200" algn="l" rtl="0">
              <a:buFontTx/>
              <a:buChar char="–"/>
              <a:defRPr/>
            </a:pPr>
            <a:r>
              <a:rPr lang="en-US" sz="2400" b="1" dirty="0">
                <a:solidFill>
                  <a:prstClr val="white"/>
                </a:solidFill>
              </a:rPr>
              <a:t>The root of the tongue, by the </a:t>
            </a:r>
            <a:r>
              <a:rPr lang="en-US" sz="2400" b="1" dirty="0">
                <a:solidFill>
                  <a:srgbClr val="FFFF00"/>
                </a:solidFill>
              </a:rPr>
              <a:t>median and lateral glosso-epiglottic folds.</a:t>
            </a:r>
          </a:p>
          <a:p>
            <a:pPr marL="457200" indent="-457200" algn="l" rtl="0">
              <a:buFontTx/>
              <a:buChar char="–"/>
              <a:defRPr/>
            </a:pPr>
            <a:r>
              <a:rPr lang="en-US" sz="2400" b="1" dirty="0">
                <a:solidFill>
                  <a:prstClr val="white"/>
                </a:solidFill>
              </a:rPr>
              <a:t>The hyoid bone, by the </a:t>
            </a:r>
            <a:r>
              <a:rPr lang="en-US" sz="2400" b="1" dirty="0" err="1">
                <a:solidFill>
                  <a:srgbClr val="FFFF00"/>
                </a:solidFill>
              </a:rPr>
              <a:t>hyoepiglottic</a:t>
            </a:r>
            <a:r>
              <a:rPr lang="en-US" sz="2400" b="1" dirty="0">
                <a:solidFill>
                  <a:srgbClr val="FFFF00"/>
                </a:solidFill>
              </a:rPr>
              <a:t> ligament</a:t>
            </a:r>
            <a:r>
              <a:rPr lang="en-US" sz="2400" b="1" u="sng" dirty="0">
                <a:solidFill>
                  <a:prstClr val="white"/>
                </a:solidFill>
              </a:rPr>
              <a:t>.</a:t>
            </a:r>
          </a:p>
          <a:p>
            <a:pPr marL="457200" indent="-457200" algn="l" rtl="0">
              <a:buFontTx/>
              <a:buChar char="–"/>
              <a:defRPr/>
            </a:pPr>
            <a:r>
              <a:rPr lang="en-US" sz="2400" b="1" dirty="0">
                <a:solidFill>
                  <a:prstClr val="white"/>
                </a:solidFill>
              </a:rPr>
              <a:t>The inner surface of the thyroid cartilage by the </a:t>
            </a:r>
            <a:r>
              <a:rPr lang="en-US" sz="2800" b="1" dirty="0" err="1">
                <a:solidFill>
                  <a:srgbClr val="FFFF00"/>
                </a:solidFill>
              </a:rPr>
              <a:t>thyroepiglottic</a:t>
            </a:r>
            <a:r>
              <a:rPr lang="en-US" sz="2800" b="1" dirty="0">
                <a:solidFill>
                  <a:srgbClr val="FFFF00"/>
                </a:solidFill>
              </a:rPr>
              <a:t> ligament.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4813"/>
            <a:ext cx="5410200" cy="637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Oval 1"/>
          <p:cNvSpPr/>
          <p:nvPr/>
        </p:nvSpPr>
        <p:spPr>
          <a:xfrm>
            <a:off x="7543800" y="2819400"/>
            <a:ext cx="990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57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11719" r="42188" b="40625"/>
          <a:stretch>
            <a:fillRect/>
          </a:stretch>
        </p:blipFill>
        <p:spPr bwMode="auto">
          <a:xfrm>
            <a:off x="1143000" y="-27384"/>
            <a:ext cx="70866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5791200" y="1143000"/>
            <a:ext cx="10668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0" y="2971800"/>
            <a:ext cx="16764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3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3513" y="274638"/>
            <a:ext cx="6316662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FFFF66"/>
                </a:solidFill>
              </a:rPr>
              <a:t>Joints of the larynx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" y="1600200"/>
            <a:ext cx="4495800" cy="4525963"/>
          </a:xfrm>
        </p:spPr>
        <p:txBody>
          <a:bodyPr/>
          <a:lstStyle/>
          <a:p>
            <a:pPr marL="609600" indent="-609600" eaLnBrk="1" hangingPunct="1">
              <a:defRPr/>
            </a:pPr>
            <a:endParaRPr lang="en-US" b="1" u="sng" dirty="0" smtClean="0"/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3600" b="1" dirty="0" smtClean="0"/>
              <a:t> The Cricothyroid joints</a:t>
            </a:r>
          </a:p>
          <a:p>
            <a:pPr algn="l" rtl="0" eaLnBrk="1" hangingPunct="1">
              <a:buBlip>
                <a:blip r:embed="rId2"/>
              </a:buBlip>
              <a:defRPr/>
            </a:pPr>
            <a:endParaRPr lang="en-US" sz="3600" b="1" dirty="0" smtClean="0"/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3600" b="1" dirty="0" smtClean="0"/>
              <a:t> Cricoarytenoid joints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en-US" sz="3600" b="1" dirty="0" smtClean="0"/>
          </a:p>
        </p:txBody>
      </p:sp>
      <p:pic>
        <p:nvPicPr>
          <p:cNvPr id="188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738313"/>
            <a:ext cx="4572000" cy="405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288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147050" cy="630237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FFFF66"/>
                </a:solidFill>
              </a:rPr>
              <a:t>The Cricothyroid joints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31863"/>
            <a:ext cx="4572000" cy="554513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algn="l" rtl="0" eaLnBrk="1" hangingPunct="1">
              <a:lnSpc>
                <a:spcPct val="90000"/>
              </a:lnSpc>
              <a:buSzPct val="123000"/>
              <a:buBlip>
                <a:blip r:embed="rId2"/>
              </a:buBlip>
              <a:defRPr/>
            </a:pPr>
            <a:r>
              <a:rPr lang="en-US" sz="2400" b="1" dirty="0" smtClean="0"/>
              <a:t>The inferior horn of the thyroid cartilage articulates with the lateral side of the lamina of the cricoid cartilage. </a:t>
            </a:r>
          </a:p>
          <a:p>
            <a:pPr marL="0" indent="0" algn="l" rtl="0" eaLnBrk="1" hangingPunct="1">
              <a:lnSpc>
                <a:spcPct val="90000"/>
              </a:lnSpc>
              <a:buSzPct val="123000"/>
              <a:buNone/>
              <a:defRPr/>
            </a:pPr>
            <a:endParaRPr lang="en-US" sz="2600" b="1" i="1" u="sng" dirty="0" smtClean="0">
              <a:solidFill>
                <a:srgbClr val="FF3300"/>
              </a:solidFill>
            </a:endParaRPr>
          </a:p>
        </p:txBody>
      </p:sp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96975"/>
            <a:ext cx="4572000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684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49275"/>
            <a:ext cx="4826000" cy="79216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FFFF66"/>
                </a:solidFill>
              </a:rPr>
              <a:t>Cricoarytenoid joints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marL="609600" indent="-609600" eaLnBrk="1" hangingPunct="1">
              <a:defRPr/>
            </a:pPr>
            <a:endParaRPr lang="en-US" sz="2800" dirty="0" smtClean="0"/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/>
              <a:t>Between the base of the arytenoids and the cricoid lamina.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endParaRPr lang="en-US" sz="2800" b="1" dirty="0"/>
          </a:p>
          <a:p>
            <a:pPr algn="l" rtl="0" eaLnBrk="1" hangingPunct="1">
              <a:buBlip>
                <a:blip r:embed="rId2"/>
              </a:buBlip>
              <a:defRPr/>
            </a:pPr>
            <a:endParaRPr lang="en-US" sz="2800" b="1" dirty="0" smtClean="0"/>
          </a:p>
          <a:p>
            <a:pPr>
              <a:defRPr/>
            </a:pPr>
            <a:r>
              <a:rPr lang="en-US" b="1" dirty="0" err="1" smtClean="0"/>
              <a:t>Ankylosis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Rheumatoid arthritis</a:t>
            </a:r>
          </a:p>
          <a:p>
            <a:pPr>
              <a:defRPr/>
            </a:pPr>
            <a:r>
              <a:rPr lang="en-US" b="1" dirty="0" err="1" smtClean="0"/>
              <a:t>Endotracial</a:t>
            </a:r>
            <a:r>
              <a:rPr lang="en-US" b="1" dirty="0"/>
              <a:t> </a:t>
            </a:r>
            <a:r>
              <a:rPr lang="en-US" b="1" dirty="0" smtClean="0"/>
              <a:t>intubation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76250"/>
            <a:ext cx="410368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130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492375"/>
            <a:ext cx="8229600" cy="36385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400" b="1" dirty="0" smtClean="0">
                <a:solidFill>
                  <a:srgbClr val="FF0000"/>
                </a:solidFill>
              </a:rPr>
              <a:t>Membranes and ligaments of the larynx</a:t>
            </a:r>
          </a:p>
        </p:txBody>
      </p:sp>
    </p:spTree>
    <p:extLst>
      <p:ext uri="{BB962C8B-B14F-4D97-AF65-F5344CB8AC3E}">
        <p14:creationId xmlns:p14="http://schemas.microsoft.com/office/powerpoint/2010/main" val="15067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43000"/>
            <a:ext cx="4800600" cy="5257800"/>
          </a:xfrm>
        </p:spPr>
        <p:txBody>
          <a:bodyPr/>
          <a:lstStyle/>
          <a:p>
            <a:pPr marL="609600" indent="-609600" algn="l" rtl="0" eaLnBrk="1" hangingPunct="1">
              <a:defRPr/>
            </a:pPr>
            <a:endParaRPr lang="en-US" sz="2400" b="1" u="sng" dirty="0" smtClean="0"/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u="sng" dirty="0" smtClean="0">
                <a:solidFill>
                  <a:srgbClr val="FFFF66"/>
                </a:solidFill>
              </a:rPr>
              <a:t>Thyrohyoid membrane</a:t>
            </a:r>
            <a:r>
              <a:rPr lang="en-US" sz="2800" b="1" dirty="0" smtClean="0"/>
              <a:t>: </a:t>
            </a:r>
          </a:p>
          <a:p>
            <a:pPr marL="0" indent="0" algn="l" rtl="0" eaLnBrk="1" hangingPunct="1">
              <a:buNone/>
              <a:defRPr/>
            </a:pPr>
            <a:endParaRPr lang="en-US" sz="2800" b="1" dirty="0" smtClean="0"/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/>
              <a:t>In the space between the hyoid bone and the thyroid cartilage. </a:t>
            </a:r>
            <a:endParaRPr lang="en-US" sz="2800" b="1" u="sng" dirty="0" smtClean="0"/>
          </a:p>
        </p:txBody>
      </p:sp>
      <p:pic>
        <p:nvPicPr>
          <p:cNvPr id="31747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765175"/>
            <a:ext cx="3743325" cy="5310188"/>
          </a:xfrm>
          <a:noFill/>
        </p:spPr>
      </p:pic>
    </p:spTree>
    <p:extLst>
      <p:ext uri="{BB962C8B-B14F-4D97-AF65-F5344CB8AC3E}">
        <p14:creationId xmlns:p14="http://schemas.microsoft.com/office/powerpoint/2010/main" val="177768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" y="1143000"/>
            <a:ext cx="4724400" cy="4983163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b="1" u="sng" dirty="0" err="1" smtClean="0">
                <a:solidFill>
                  <a:srgbClr val="FFFF66"/>
                </a:solidFill>
              </a:rPr>
              <a:t>Hyo-epiglottic</a:t>
            </a:r>
            <a:r>
              <a:rPr lang="en-US" sz="2800" b="1" u="sng" dirty="0" smtClean="0">
                <a:solidFill>
                  <a:srgbClr val="FFFF66"/>
                </a:solidFill>
              </a:rPr>
              <a:t> ligament</a:t>
            </a:r>
            <a:r>
              <a:rPr lang="en-US" sz="2800" b="1" dirty="0" smtClean="0"/>
              <a:t>: </a:t>
            </a:r>
          </a:p>
          <a:p>
            <a:pPr marL="0" indent="0" algn="l" rtl="0" eaLnBrk="1" hangingPunct="1">
              <a:buNone/>
              <a:defRPr/>
            </a:pPr>
            <a:endParaRPr lang="en-US" sz="2800" b="1" dirty="0" smtClean="0"/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/>
              <a:t> Connects the epiglottis to the body of the hyoid bone in the midline.</a:t>
            </a:r>
            <a:endParaRPr lang="en-US" sz="2800" b="1" u="sng" dirty="0" smtClean="0"/>
          </a:p>
          <a:p>
            <a:pPr eaLnBrk="1" hangingPunct="1">
              <a:buBlip>
                <a:blip r:embed="rId2"/>
              </a:buBlip>
              <a:defRPr/>
            </a:pPr>
            <a:endParaRPr lang="en-US" sz="2800" dirty="0" smtClean="0"/>
          </a:p>
        </p:txBody>
      </p:sp>
      <p:pic>
        <p:nvPicPr>
          <p:cNvPr id="32772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257800" y="457200"/>
            <a:ext cx="3568700" cy="5791200"/>
          </a:xfrm>
          <a:noFill/>
        </p:spPr>
      </p:pic>
      <p:cxnSp>
        <p:nvCxnSpPr>
          <p:cNvPr id="6" name="Straight Arrow Connector 5"/>
          <p:cNvCxnSpPr/>
          <p:nvPr/>
        </p:nvCxnSpPr>
        <p:spPr>
          <a:xfrm flipH="1">
            <a:off x="4495800" y="1417638"/>
            <a:ext cx="3733800" cy="380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78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Larynx Ligaments and membranes</a:t>
            </a:r>
          </a:p>
        </p:txBody>
      </p:sp>
      <p:pic>
        <p:nvPicPr>
          <p:cNvPr id="33795" name="Picture 3" descr="Larynx-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838200"/>
            <a:ext cx="7924800" cy="5611813"/>
          </a:xfrm>
          <a:noFill/>
        </p:spPr>
      </p:pic>
      <p:sp>
        <p:nvSpPr>
          <p:cNvPr id="2" name="Oval 1"/>
          <p:cNvSpPr/>
          <p:nvPr/>
        </p:nvSpPr>
        <p:spPr>
          <a:xfrm>
            <a:off x="1219200" y="1219200"/>
            <a:ext cx="1600200" cy="381000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512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3481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404813"/>
            <a:ext cx="7632700" cy="6453187"/>
          </a:xfrm>
          <a:noFill/>
        </p:spPr>
      </p:pic>
    </p:spTree>
    <p:extLst>
      <p:ext uri="{BB962C8B-B14F-4D97-AF65-F5344CB8AC3E}">
        <p14:creationId xmlns:p14="http://schemas.microsoft.com/office/powerpoint/2010/main" val="18912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457200" y="457200"/>
            <a:ext cx="5181600" cy="64770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buFont typeface="Wingdings" pitchFamily="2" charset="2"/>
              <a:buNone/>
              <a:defRPr/>
            </a:pPr>
            <a:endParaRPr lang="en-US" sz="2800" dirty="0" smtClean="0">
              <a:solidFill>
                <a:srgbClr val="FFFF00"/>
              </a:solidFill>
            </a:endParaRPr>
          </a:p>
          <a:p>
            <a:pPr marL="533400" indent="-533400" algn="l" rtl="0" eaLnBrk="1" hangingPunct="1">
              <a:defRPr/>
            </a:pPr>
            <a:r>
              <a:rPr lang="en-US" sz="2800" b="1" u="sng" dirty="0" smtClean="0">
                <a:solidFill>
                  <a:srgbClr val="FFFF00"/>
                </a:solidFill>
              </a:rPr>
              <a:t>The cricothyroid ligament</a:t>
            </a:r>
          </a:p>
          <a:p>
            <a:pPr marL="533400" indent="-533400" algn="l" rtl="0" eaLnBrk="1" hangingPunct="1">
              <a:defRPr/>
            </a:pPr>
            <a:endParaRPr lang="en-US" sz="2800" b="1" u="sng" dirty="0" smtClean="0">
              <a:solidFill>
                <a:srgbClr val="FFFF00"/>
              </a:solidFill>
            </a:endParaRPr>
          </a:p>
          <a:p>
            <a:pPr marL="914400" lvl="1" indent="-457200" eaLnBrk="1" hangingPunct="1">
              <a:buSzPct val="75000"/>
              <a:buBlip>
                <a:blip r:embed="rId2"/>
              </a:buBlip>
              <a:defRPr/>
            </a:pPr>
            <a:r>
              <a:rPr lang="en-US" sz="2600" b="1" dirty="0" smtClean="0"/>
              <a:t>An elastic band which lies below and on the inner aspect of the thyroid cartilage.</a:t>
            </a:r>
          </a:p>
          <a:p>
            <a:pPr marL="914400" lvl="1" indent="-457200" algn="l" rtl="0" eaLnBrk="1" hangingPunct="1">
              <a:buSzPct val="75000"/>
              <a:buBlip>
                <a:blip r:embed="rId2"/>
              </a:buBlip>
              <a:defRPr/>
            </a:pPr>
            <a:r>
              <a:rPr lang="en-US" sz="2600" b="1" dirty="0" smtClean="0"/>
              <a:t>It is connected to thyroid cartilage, cricoid cartilage and arytenoids cartilage.</a:t>
            </a:r>
          </a:p>
          <a:p>
            <a:pPr marL="914400" lvl="1" indent="-457200" algn="l" rtl="0" eaLnBrk="1" hangingPunct="1">
              <a:buSzPct val="75000"/>
              <a:buBlip>
                <a:blip r:embed="rId2"/>
              </a:buBlip>
              <a:defRPr/>
            </a:pPr>
            <a:r>
              <a:rPr lang="en-US" sz="2600" b="1" dirty="0" smtClean="0"/>
              <a:t>Two parts of the ligament can be recognized:</a:t>
            </a:r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771650"/>
            <a:ext cx="43434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5043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228600" y="836613"/>
            <a:ext cx="4419600" cy="532923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spcBef>
                <a:spcPct val="10000"/>
              </a:spcBef>
              <a:buClr>
                <a:srgbClr val="FFFF00"/>
              </a:buClr>
              <a:buFont typeface="Wingdings" pitchFamily="2" charset="2"/>
              <a:buAutoNum type="arabicPeriod"/>
              <a:defRPr/>
            </a:pPr>
            <a:r>
              <a:rPr lang="en-US" sz="2500" b="1" u="sng" dirty="0" smtClean="0">
                <a:solidFill>
                  <a:srgbClr val="FFFF00"/>
                </a:solidFill>
              </a:rPr>
              <a:t>Median cricothyroid ligament:</a:t>
            </a:r>
          </a:p>
          <a:p>
            <a:pPr marL="533400" indent="-533400" algn="l" rtl="0" eaLnBrk="1" hangingPunct="1">
              <a:spcBef>
                <a:spcPct val="10000"/>
              </a:spcBef>
              <a:buClr>
                <a:srgbClr val="FFFF00"/>
              </a:buClr>
              <a:buFont typeface="Wingdings" pitchFamily="2" charset="2"/>
              <a:buAutoNum type="arabicPeriod"/>
              <a:defRPr/>
            </a:pPr>
            <a:endParaRPr lang="en-US" sz="2500" b="1" u="sng" dirty="0" smtClean="0">
              <a:solidFill>
                <a:srgbClr val="FFFF00"/>
              </a:solidFill>
            </a:endParaRPr>
          </a:p>
          <a:p>
            <a:pPr lvl="1" algn="l" rtl="0" eaLnBrk="1" hangingPunct="1">
              <a:spcBef>
                <a:spcPct val="10000"/>
              </a:spcBef>
              <a:buBlip>
                <a:blip r:embed="rId3"/>
              </a:buBlip>
              <a:defRPr/>
            </a:pPr>
            <a:r>
              <a:rPr lang="en-US" sz="2500" b="1" dirty="0" smtClean="0"/>
              <a:t>The anterior thickened part of the ligament which connects the adjacent borders of the cricoid and thyroid cartilages.</a:t>
            </a:r>
          </a:p>
          <a:p>
            <a:pPr lvl="1" algn="l" rtl="0" eaLnBrk="1" hangingPunct="1">
              <a:spcBef>
                <a:spcPct val="10000"/>
              </a:spcBef>
              <a:buBlip>
                <a:blip r:embed="rId3"/>
              </a:buBlip>
              <a:defRPr/>
            </a:pPr>
            <a:r>
              <a:rPr lang="en-US" sz="2500" b="1" dirty="0" smtClean="0"/>
              <a:t>The ligament is overlapped by the cricothyroid muscle.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/>
          <a:srcRect l="10156" t="9375" r="10938" b="7292"/>
          <a:stretch>
            <a:fillRect/>
          </a:stretch>
        </p:blipFill>
        <p:spPr bwMode="auto">
          <a:xfrm>
            <a:off x="3995738" y="1125538"/>
            <a:ext cx="5148262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4114800" y="3962400"/>
            <a:ext cx="1600200" cy="685800"/>
          </a:xfrm>
          <a:prstGeom prst="ellipse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307975"/>
            <a:ext cx="4211638" cy="6092825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spcBef>
                <a:spcPct val="10000"/>
              </a:spcBef>
              <a:buClr>
                <a:srgbClr val="FFFF00"/>
              </a:buClr>
              <a:buFont typeface="Wingdings" pitchFamily="2" charset="2"/>
              <a:buNone/>
              <a:defRPr/>
            </a:pPr>
            <a:r>
              <a:rPr lang="en-US" sz="2500" b="1" u="sng" dirty="0" smtClean="0">
                <a:solidFill>
                  <a:srgbClr val="FF3300"/>
                </a:solidFill>
              </a:rPr>
              <a:t>Lateral cricothyroid ligament (</a:t>
            </a:r>
            <a:r>
              <a:rPr lang="en-US" sz="2500" b="1" u="sng" dirty="0" err="1" smtClean="0">
                <a:solidFill>
                  <a:srgbClr val="FF3300"/>
                </a:solidFill>
              </a:rPr>
              <a:t>crico</a:t>
            </a:r>
            <a:r>
              <a:rPr lang="en-US" sz="2500" b="1" u="sng" dirty="0" smtClean="0">
                <a:solidFill>
                  <a:srgbClr val="FF3300"/>
                </a:solidFill>
              </a:rPr>
              <a:t>-vocal membrane)</a:t>
            </a:r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This ligament is attached inferiorly to the upper border of cricoid cartilage</a:t>
            </a:r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superiorly, it has 2 attachments:</a:t>
            </a:r>
          </a:p>
          <a:p>
            <a:pPr marL="495300" indent="-3810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to the inner surface of </a:t>
            </a:r>
            <a:r>
              <a:rPr lang="en-US" b="1" u="sng" dirty="0" smtClean="0">
                <a:solidFill>
                  <a:srgbClr val="FFFF00"/>
                </a:solidFill>
              </a:rPr>
              <a:t>thyroid cartilage</a:t>
            </a:r>
            <a:r>
              <a:rPr lang="en-US" b="1" dirty="0" smtClean="0">
                <a:solidFill>
                  <a:srgbClr val="FFFF00"/>
                </a:solidFill>
              </a:rPr>
              <a:t>, anteriorly.</a:t>
            </a:r>
          </a:p>
          <a:p>
            <a:pPr marL="495300" indent="-3810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to the </a:t>
            </a:r>
            <a:r>
              <a:rPr lang="en-US" b="1" u="sng" dirty="0" smtClean="0">
                <a:solidFill>
                  <a:srgbClr val="FFFF00"/>
                </a:solidFill>
              </a:rPr>
              <a:t>vocal process</a:t>
            </a:r>
            <a:r>
              <a:rPr lang="en-US" b="1" dirty="0" smtClean="0">
                <a:solidFill>
                  <a:srgbClr val="FFFF00"/>
                </a:solidFill>
              </a:rPr>
              <a:t> of </a:t>
            </a:r>
            <a:r>
              <a:rPr lang="en-US" b="1" dirty="0" err="1" smtClean="0">
                <a:solidFill>
                  <a:srgbClr val="FFFF00"/>
                </a:solidFill>
              </a:rPr>
              <a:t>arytenoid</a:t>
            </a:r>
            <a:r>
              <a:rPr lang="en-US" b="1" dirty="0" smtClean="0">
                <a:solidFill>
                  <a:srgbClr val="FFFF00"/>
                </a:solidFill>
              </a:rPr>
              <a:t> cartilage</a:t>
            </a:r>
            <a:r>
              <a:rPr lang="en-US" b="1" dirty="0" smtClean="0"/>
              <a:t>, posteriorly.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 l="3125" t="13542" r="4688" b="11458"/>
          <a:stretch>
            <a:fillRect/>
          </a:stretch>
        </p:blipFill>
        <p:spPr bwMode="auto">
          <a:xfrm>
            <a:off x="4248150" y="620713"/>
            <a:ext cx="489585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45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4211638" cy="5472112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The free upper border of the </a:t>
            </a:r>
            <a:r>
              <a:rPr lang="en-US" b="1" dirty="0" err="1" smtClean="0"/>
              <a:t>crico</a:t>
            </a:r>
            <a:r>
              <a:rPr lang="en-US" b="1" dirty="0" smtClean="0"/>
              <a:t>-vocal membrane is called the </a:t>
            </a:r>
            <a:r>
              <a:rPr lang="en-US" b="1" u="sng" dirty="0" smtClean="0">
                <a:solidFill>
                  <a:srgbClr val="00FF00"/>
                </a:solidFill>
              </a:rPr>
              <a:t>Vocal Ligament</a:t>
            </a:r>
            <a:r>
              <a:rPr lang="en-US" b="1" dirty="0" smtClean="0"/>
              <a:t>.</a:t>
            </a:r>
          </a:p>
          <a:p>
            <a:pPr marL="0" indent="0">
              <a:spcBef>
                <a:spcPct val="10000"/>
              </a:spcBef>
              <a:buNone/>
              <a:defRPr/>
            </a:pPr>
            <a:endParaRPr lang="en-US" b="1" dirty="0" smtClean="0"/>
          </a:p>
          <a:p>
            <a:pPr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So, the </a:t>
            </a:r>
            <a:r>
              <a:rPr lang="en-US" b="1" dirty="0" smtClean="0">
                <a:solidFill>
                  <a:srgbClr val="FFFF00"/>
                </a:solidFill>
              </a:rPr>
              <a:t>vocal ligament</a:t>
            </a:r>
            <a:r>
              <a:rPr lang="en-US" b="1" dirty="0" smtClean="0"/>
              <a:t> is attached to the inner surface of thyroid cartilage (anteriorly) and to the vocal process of the arytenoid cartilage (posteriorly).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 l="3125" t="13542" r="4688" b="11458"/>
          <a:stretch>
            <a:fillRect/>
          </a:stretch>
        </p:blipFill>
        <p:spPr bwMode="auto">
          <a:xfrm>
            <a:off x="4248150" y="620713"/>
            <a:ext cx="489585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458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4333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400" b="1" dirty="0" smtClean="0">
                <a:solidFill>
                  <a:srgbClr val="00FF00"/>
                </a:solidFill>
              </a:rPr>
              <a:t>Laryngeal Inlet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296400" cy="54864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spcBef>
                <a:spcPct val="10000"/>
              </a:spcBef>
              <a:buSzPct val="78000"/>
              <a:buBlip>
                <a:blip r:embed="rId2"/>
              </a:buBlip>
              <a:defRPr/>
            </a:pPr>
            <a:r>
              <a:rPr lang="en-US" sz="2600" b="1" dirty="0" smtClean="0"/>
              <a:t>The opening of communication between the pharynx and larynx.</a:t>
            </a:r>
          </a:p>
          <a:p>
            <a:pPr algn="l" rtl="0" eaLnBrk="1" hangingPunct="1">
              <a:spcBef>
                <a:spcPct val="10000"/>
              </a:spcBef>
              <a:buSzPct val="78000"/>
              <a:buBlip>
                <a:blip r:embed="rId2"/>
              </a:buBlip>
              <a:defRPr/>
            </a:pPr>
            <a:r>
              <a:rPr lang="en-US" sz="2600" b="1" dirty="0" smtClean="0"/>
              <a:t>It is directed upwards and backwards.</a:t>
            </a:r>
          </a:p>
        </p:txBody>
      </p:sp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438400"/>
            <a:ext cx="8915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Oval 1"/>
          <p:cNvSpPr/>
          <p:nvPr/>
        </p:nvSpPr>
        <p:spPr>
          <a:xfrm>
            <a:off x="7696200" y="5334000"/>
            <a:ext cx="1066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4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3124200" cy="64531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0" indent="0" algn="l" rtl="0" eaLnBrk="1" hangingPunct="1">
              <a:spcBef>
                <a:spcPct val="10000"/>
              </a:spcBef>
              <a:buNone/>
              <a:defRPr/>
            </a:pPr>
            <a:r>
              <a:rPr lang="en-US" sz="2800" b="1" u="sng" dirty="0" smtClean="0">
                <a:solidFill>
                  <a:srgbClr val="CC3300"/>
                </a:solidFill>
              </a:rPr>
              <a:t>   Boundaries:</a:t>
            </a:r>
          </a:p>
          <a:p>
            <a:pPr marL="0" indent="0" algn="l" rtl="0" eaLnBrk="1" hangingPunct="1">
              <a:spcBef>
                <a:spcPct val="10000"/>
              </a:spcBef>
              <a:buNone/>
              <a:defRPr/>
            </a:pPr>
            <a:endParaRPr lang="en-US" sz="2800" b="1" u="sng" dirty="0" smtClean="0">
              <a:solidFill>
                <a:srgbClr val="CC3300"/>
              </a:solidFill>
            </a:endParaRPr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Upper border of </a:t>
            </a:r>
            <a:r>
              <a:rPr lang="en-US" b="1" dirty="0" smtClean="0">
                <a:solidFill>
                  <a:srgbClr val="FFFF00"/>
                </a:solidFill>
              </a:rPr>
              <a:t>epiglottis </a:t>
            </a:r>
            <a:r>
              <a:rPr lang="en-US" b="1" dirty="0" smtClean="0"/>
              <a:t>anteriorly.</a:t>
            </a:r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endParaRPr lang="en-US" b="1" dirty="0" smtClean="0"/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Aryepiglottic folds</a:t>
            </a:r>
            <a:r>
              <a:rPr lang="en-US" b="1" dirty="0" smtClean="0"/>
              <a:t> on both sides.</a:t>
            </a:r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endParaRPr lang="en-US" b="1" dirty="0" smtClean="0"/>
          </a:p>
          <a:p>
            <a:pPr marL="514350" indent="-45720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MM between the arytenoids cartilages posteriorly.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76" t="56522"/>
          <a:stretch/>
        </p:blipFill>
        <p:spPr bwMode="auto">
          <a:xfrm>
            <a:off x="3203848" y="692696"/>
            <a:ext cx="5824265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44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4343400" cy="68580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spcBef>
                <a:spcPct val="10000"/>
              </a:spcBef>
              <a:buFont typeface="Wingdings" pitchFamily="2" charset="2"/>
              <a:buNone/>
              <a:defRPr/>
            </a:pPr>
            <a:endParaRPr lang="en-US" sz="2800" dirty="0" smtClean="0"/>
          </a:p>
          <a:p>
            <a:pPr marL="0" indent="0" algn="l" rtl="0" eaLnBrk="1" hangingPunct="1">
              <a:spcBef>
                <a:spcPct val="10000"/>
              </a:spcBef>
              <a:buNone/>
              <a:defRPr/>
            </a:pPr>
            <a:r>
              <a:rPr lang="en-US" sz="2800" b="1" u="sng" dirty="0" smtClean="0">
                <a:solidFill>
                  <a:srgbClr val="FF0000"/>
                </a:solidFill>
              </a:rPr>
              <a:t>Aryepiglottic fold:</a:t>
            </a:r>
          </a:p>
          <a:p>
            <a:pPr marL="0" indent="0" algn="l" rtl="0" eaLnBrk="1" hangingPunct="1">
              <a:spcBef>
                <a:spcPct val="10000"/>
              </a:spcBef>
              <a:buNone/>
              <a:defRPr/>
            </a:pPr>
            <a:endParaRPr lang="en-US" sz="2800" b="1" u="sng" dirty="0" smtClean="0">
              <a:solidFill>
                <a:srgbClr val="FF0000"/>
              </a:solidFill>
            </a:endParaRPr>
          </a:p>
          <a:p>
            <a:pPr marL="40005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Is a fold of mucosa extending between        the apex of arytenoids cartilage and the side     of epiglottis.</a:t>
            </a:r>
          </a:p>
          <a:p>
            <a:pPr marL="400050">
              <a:spcBef>
                <a:spcPct val="10000"/>
              </a:spcBef>
              <a:buBlip>
                <a:blip r:embed="rId2"/>
              </a:buBlip>
              <a:defRPr/>
            </a:pPr>
            <a:r>
              <a:rPr lang="en-US" b="1" dirty="0" smtClean="0"/>
              <a:t>It encloses the </a:t>
            </a:r>
            <a:endParaRPr lang="en-US" b="1" u="sng" dirty="0">
              <a:solidFill>
                <a:srgbClr val="FFFF00"/>
              </a:solidFill>
            </a:endParaRPr>
          </a:p>
          <a:p>
            <a:pPr marL="57150" indent="0">
              <a:spcBef>
                <a:spcPct val="10000"/>
              </a:spcBef>
              <a:buNone/>
              <a:defRPr/>
            </a:pPr>
            <a:r>
              <a:rPr lang="en-US" b="1" i="1" u="sng" dirty="0" err="1" smtClean="0">
                <a:solidFill>
                  <a:srgbClr val="FFFF00"/>
                </a:solidFill>
              </a:rPr>
              <a:t>aryepiglottic</a:t>
            </a:r>
            <a:r>
              <a:rPr lang="en-US" b="1" i="1" u="sng" dirty="0" smtClean="0">
                <a:solidFill>
                  <a:srgbClr val="FFFF00"/>
                </a:solidFill>
              </a:rPr>
              <a:t> muscle, cuneiform and      </a:t>
            </a:r>
            <a:r>
              <a:rPr lang="en-US" b="1" i="1" u="sng" dirty="0" err="1" smtClean="0">
                <a:solidFill>
                  <a:srgbClr val="FFFF00"/>
                </a:solidFill>
              </a:rPr>
              <a:t>corniculate</a:t>
            </a:r>
            <a:r>
              <a:rPr lang="en-US" i="1" u="sng" dirty="0" smtClean="0">
                <a:solidFill>
                  <a:srgbClr val="FFFF00"/>
                </a:solidFill>
              </a:rPr>
              <a:t> </a:t>
            </a:r>
            <a:r>
              <a:rPr lang="en-US" b="1" i="1" u="sng" dirty="0" smtClean="0">
                <a:solidFill>
                  <a:srgbClr val="FFFF00"/>
                </a:solidFill>
              </a:rPr>
              <a:t>cartilages</a:t>
            </a:r>
            <a:r>
              <a:rPr lang="en-US" b="1" dirty="0" smtClean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8" b="6554"/>
          <a:stretch/>
        </p:blipFill>
        <p:spPr bwMode="auto">
          <a:xfrm>
            <a:off x="3779912" y="980728"/>
            <a:ext cx="536408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8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</a:t>
            </a:r>
          </a:p>
        </p:txBody>
      </p:sp>
      <p:sp>
        <p:nvSpPr>
          <p:cNvPr id="19661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33400"/>
            <a:ext cx="4140200" cy="5638800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FF3300"/>
                </a:solidFill>
              </a:rPr>
              <a:t>Vestibular folds (False vocal cords):</a:t>
            </a:r>
          </a:p>
          <a:p>
            <a:pPr marL="0" indent="0" algn="l" rtl="0" eaLnBrk="1" hangingPunct="1">
              <a:lnSpc>
                <a:spcPct val="90000"/>
              </a:lnSpc>
              <a:buNone/>
              <a:defRPr/>
            </a:pPr>
            <a:endParaRPr lang="en-US" sz="2800" b="1" dirty="0" smtClean="0">
              <a:solidFill>
                <a:srgbClr val="FF3300"/>
              </a:solidFill>
            </a:endParaRP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800" dirty="0" smtClean="0"/>
              <a:t> </a:t>
            </a:r>
            <a:r>
              <a:rPr lang="en-US" sz="2800" b="1" dirty="0" smtClean="0"/>
              <a:t>vestibular ligaments + mucosa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800" b="1" dirty="0" smtClean="0"/>
              <a:t>Thickening of the quadrangular membrane.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800" b="1" dirty="0" smtClean="0"/>
              <a:t>Between the thyroid cartilage and the arytenoids.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800" b="1" dirty="0" err="1" smtClean="0"/>
              <a:t>Rima</a:t>
            </a:r>
            <a:r>
              <a:rPr lang="en-US" sz="2800" b="1" dirty="0" smtClean="0"/>
              <a:t> vestibuli.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endParaRPr lang="en-US" sz="2800" dirty="0" smtClean="0"/>
          </a:p>
          <a:p>
            <a:pPr marL="533400" indent="-533400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endParaRPr lang="en-US" sz="2800" b="1" dirty="0" smtClean="0"/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endParaRPr lang="en-US" sz="2800" dirty="0" smtClean="0"/>
          </a:p>
        </p:txBody>
      </p:sp>
      <p:pic>
        <p:nvPicPr>
          <p:cNvPr id="53252" name="Picture 7" descr="sagital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140200" y="381000"/>
            <a:ext cx="5003800" cy="5927725"/>
          </a:xfrm>
        </p:spPr>
      </p:pic>
    </p:spTree>
    <p:extLst>
      <p:ext uri="{BB962C8B-B14F-4D97-AF65-F5344CB8AC3E}">
        <p14:creationId xmlns:p14="http://schemas.microsoft.com/office/powerpoint/2010/main" val="412947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4495801" cy="4525963"/>
          </a:xfrm>
        </p:spPr>
        <p:txBody>
          <a:bodyPr/>
          <a:lstStyle/>
          <a:p>
            <a:pPr algn="l" rtl="0" eaLnBrk="1" hangingPunct="1">
              <a:spcBef>
                <a:spcPct val="5000"/>
              </a:spcBef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Vestibule of the larynx:</a:t>
            </a:r>
          </a:p>
          <a:p>
            <a:pPr marL="0" indent="0" algn="l" rtl="0" eaLnBrk="1" hangingPunct="1">
              <a:spcBef>
                <a:spcPct val="5000"/>
              </a:spcBef>
              <a:buNone/>
              <a:defRPr/>
            </a:pPr>
            <a:endParaRPr lang="en-US" sz="2800" b="1" dirty="0" smtClean="0">
              <a:solidFill>
                <a:srgbClr val="FFFF00"/>
              </a:solidFill>
            </a:endParaRPr>
          </a:p>
          <a:p>
            <a:pPr lvl="1" algn="l" rtl="0" eaLnBrk="1" hangingPunct="1">
              <a:spcBef>
                <a:spcPct val="5000"/>
              </a:spcBef>
              <a:defRPr/>
            </a:pPr>
            <a:r>
              <a:rPr lang="en-US" sz="2800" b="1" dirty="0" smtClean="0"/>
              <a:t>The part of the cavity between the inlet and the vestibular folds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24000"/>
            <a:ext cx="4343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254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4140200" cy="64531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lnSpc>
                <a:spcPct val="90000"/>
              </a:lnSpc>
              <a:spcBef>
                <a:spcPct val="5000"/>
              </a:spcBef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3300"/>
                </a:solidFill>
              </a:rPr>
              <a:t> Vocal fold:</a:t>
            </a:r>
          </a:p>
          <a:p>
            <a:pPr lvl="1" algn="l" rtl="0" eaLnBrk="1" hangingPunct="1">
              <a:lnSpc>
                <a:spcPct val="90000"/>
              </a:lnSpc>
              <a:spcBef>
                <a:spcPct val="5000"/>
              </a:spcBef>
              <a:buSzPct val="125000"/>
              <a:buBlip>
                <a:blip r:embed="rId3"/>
              </a:buBlip>
              <a:defRPr/>
            </a:pPr>
            <a:endParaRPr lang="en-US" sz="2400" b="1" dirty="0" smtClean="0"/>
          </a:p>
          <a:p>
            <a:pPr>
              <a:lnSpc>
                <a:spcPct val="90000"/>
              </a:lnSpc>
              <a:spcBef>
                <a:spcPct val="5000"/>
              </a:spcBef>
              <a:buSzPct val="125000"/>
              <a:buBlip>
                <a:blip r:embed="rId3"/>
              </a:buBlip>
              <a:defRPr/>
            </a:pPr>
            <a:r>
              <a:rPr lang="en-US" b="1" dirty="0" smtClean="0"/>
              <a:t> A fold of mucous membrane extending from the inner surface of </a:t>
            </a:r>
            <a:r>
              <a:rPr lang="en-US" b="1" dirty="0" smtClean="0">
                <a:solidFill>
                  <a:srgbClr val="FFFF00"/>
                </a:solidFill>
              </a:rPr>
              <a:t>thyroid cartilage </a:t>
            </a:r>
            <a:r>
              <a:rPr lang="en-US" b="1" dirty="0" smtClean="0"/>
              <a:t>to the </a:t>
            </a:r>
            <a:r>
              <a:rPr lang="en-US" b="1" dirty="0" smtClean="0">
                <a:solidFill>
                  <a:srgbClr val="FFFF00"/>
                </a:solidFill>
              </a:rPr>
              <a:t>vocal process of arytenoid cartilage.</a:t>
            </a:r>
          </a:p>
          <a:p>
            <a:pPr marL="0" indent="0">
              <a:lnSpc>
                <a:spcPct val="90000"/>
              </a:lnSpc>
              <a:spcBef>
                <a:spcPct val="5000"/>
              </a:spcBef>
              <a:buSzPct val="125000"/>
              <a:buNone/>
              <a:defRPr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spcBef>
                <a:spcPct val="5000"/>
              </a:spcBef>
              <a:buSzPct val="125000"/>
              <a:buBlip>
                <a:blip r:embed="rId3"/>
              </a:buBlip>
              <a:defRPr/>
            </a:pPr>
            <a:r>
              <a:rPr lang="en-US" b="1" dirty="0" smtClean="0"/>
              <a:t> The folds enclose the </a:t>
            </a:r>
            <a:r>
              <a:rPr lang="en-US" b="1" dirty="0" smtClean="0">
                <a:solidFill>
                  <a:srgbClr val="00CC00"/>
                </a:solidFill>
              </a:rPr>
              <a:t>vocal ligaments </a:t>
            </a:r>
            <a:r>
              <a:rPr lang="en-US" b="1" dirty="0" smtClean="0"/>
              <a:t>(upper border of lateral cricothyroid ligaments).</a:t>
            </a:r>
          </a:p>
          <a:p>
            <a:pPr>
              <a:lnSpc>
                <a:spcPct val="90000"/>
              </a:lnSpc>
              <a:spcBef>
                <a:spcPct val="5000"/>
              </a:spcBef>
              <a:buSzPct val="125000"/>
              <a:buBlip>
                <a:blip r:embed="rId3"/>
              </a:buBlip>
              <a:defRPr/>
            </a:pPr>
            <a:r>
              <a:rPr lang="en-US" b="1" dirty="0" smtClean="0"/>
              <a:t> The fissure between the 2 vocal folds is called </a:t>
            </a:r>
          </a:p>
          <a:p>
            <a:pPr marL="0" indent="0">
              <a:lnSpc>
                <a:spcPct val="90000"/>
              </a:lnSpc>
              <a:spcBef>
                <a:spcPct val="5000"/>
              </a:spcBef>
              <a:buSzPct val="125000"/>
              <a:buNone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     </a:t>
            </a:r>
            <a:r>
              <a:rPr lang="en-US" sz="2800" b="1" i="1" u="sng" dirty="0" smtClean="0">
                <a:solidFill>
                  <a:srgbClr val="FF3300"/>
                </a:solidFill>
              </a:rPr>
              <a:t>Rima glottidis.</a:t>
            </a:r>
          </a:p>
        </p:txBody>
      </p:sp>
      <p:pic>
        <p:nvPicPr>
          <p:cNvPr id="55299" name="Picture 7" descr="sagital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381000"/>
            <a:ext cx="5003800" cy="592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424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3513" y="274638"/>
            <a:ext cx="6316662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The Subglottic region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16113"/>
            <a:ext cx="8362950" cy="4214812"/>
          </a:xfrm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/>
              <a:t>Extends from below the vocal folds till the lower margin of the cricoid cartilage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386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3513" y="274638"/>
            <a:ext cx="6316662" cy="1020762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1" dirty="0" smtClean="0">
                <a:solidFill>
                  <a:srgbClr val="FF0000"/>
                </a:solidFill>
              </a:rPr>
              <a:t>Muscles of the larynx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pPr algn="l" rtl="0" eaLnBrk="1" hangingPunct="1">
              <a:buSzPct val="73000"/>
              <a:buBlip>
                <a:blip r:embed="rId2"/>
              </a:buBlip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Extrinsic muscles </a:t>
            </a:r>
          </a:p>
          <a:p>
            <a:pPr algn="l" rtl="0" eaLnBrk="1" hangingPunct="1">
              <a:buSzPct val="73000"/>
              <a:buBlip>
                <a:blip r:embed="rId2"/>
              </a:buBlip>
              <a:defRPr/>
            </a:pPr>
            <a:endParaRPr lang="en-US" sz="4000" b="1" dirty="0" smtClean="0">
              <a:solidFill>
                <a:srgbClr val="FFFF00"/>
              </a:solidFill>
            </a:endParaRPr>
          </a:p>
          <a:p>
            <a:pPr algn="l" rtl="0" eaLnBrk="1" hangingPunct="1">
              <a:buSzPct val="73000"/>
              <a:buBlip>
                <a:blip r:embed="rId2"/>
              </a:buBlip>
              <a:defRPr/>
            </a:pPr>
            <a:r>
              <a:rPr lang="en-US" sz="4000" b="1" dirty="0" smtClean="0">
                <a:solidFill>
                  <a:srgbClr val="FFFF00"/>
                </a:solidFill>
              </a:rPr>
              <a:t>Intrinsic muscles</a:t>
            </a:r>
          </a:p>
        </p:txBody>
      </p:sp>
    </p:spTree>
    <p:extLst>
      <p:ext uri="{BB962C8B-B14F-4D97-AF65-F5344CB8AC3E}">
        <p14:creationId xmlns:p14="http://schemas.microsoft.com/office/powerpoint/2010/main" val="166910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03338" y="274638"/>
            <a:ext cx="6316662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The extrinsic muscles of the larynx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28800"/>
            <a:ext cx="8305800" cy="4800600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/>
              <a:t>The muscles that have only one attachment or origin in the larynx. 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/>
              <a:t>They divided into </a:t>
            </a:r>
            <a:r>
              <a:rPr lang="en-US" b="1" dirty="0" smtClean="0">
                <a:solidFill>
                  <a:srgbClr val="FFFF00"/>
                </a:solidFill>
              </a:rPr>
              <a:t>elevators and depressors </a:t>
            </a:r>
            <a:r>
              <a:rPr lang="en-US" b="1" dirty="0" smtClean="0"/>
              <a:t>of the larynx.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/>
              <a:t>They have functions supporting the position and movements of the larynx and in deglutition.</a:t>
            </a:r>
            <a:endParaRPr lang="ar-SA" b="1" dirty="0" smtClean="0"/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/>
              <a:t>The larynx moves </a:t>
            </a:r>
            <a:r>
              <a:rPr lang="en-US" b="1" dirty="0" smtClean="0">
                <a:solidFill>
                  <a:srgbClr val="FF3300"/>
                </a:solidFill>
              </a:rPr>
              <a:t>up during swallowing </a:t>
            </a:r>
            <a:r>
              <a:rPr lang="en-US" b="1" dirty="0" smtClean="0"/>
              <a:t>and </a:t>
            </a:r>
            <a:r>
              <a:rPr lang="en-US" b="1" dirty="0" smtClean="0">
                <a:solidFill>
                  <a:srgbClr val="00CC00"/>
                </a:solidFill>
              </a:rPr>
              <a:t>down after swallowing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/>
              <a:t>The hyoid moves with the larynx.</a:t>
            </a:r>
          </a:p>
        </p:txBody>
      </p:sp>
    </p:spTree>
    <p:extLst>
      <p:ext uri="{BB962C8B-B14F-4D97-AF65-F5344CB8AC3E}">
        <p14:creationId xmlns:p14="http://schemas.microsoft.com/office/powerpoint/2010/main" val="39117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u="sng" dirty="0" smtClean="0">
                <a:solidFill>
                  <a:srgbClr val="FF3300"/>
                </a:solidFill>
              </a:rPr>
              <a:t>The intrinsic muscles of the larynx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066800"/>
            <a:ext cx="8893175" cy="5334000"/>
          </a:xfrm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i="1" u="sng" dirty="0" smtClean="0">
                <a:solidFill>
                  <a:srgbClr val="00FF00"/>
                </a:solidFill>
              </a:rPr>
              <a:t>Muscles controlling the movements of the vocal cords:</a:t>
            </a:r>
          </a:p>
          <a:p>
            <a:pPr algn="l" rtl="0" eaLnBrk="1" hangingPunct="1">
              <a:buBlip>
                <a:blip r:embed="rId3"/>
              </a:buBlip>
              <a:defRPr/>
            </a:pPr>
            <a:r>
              <a:rPr lang="en-US" sz="2800" b="1" u="sng" dirty="0" smtClean="0">
                <a:solidFill>
                  <a:srgbClr val="FFFF00"/>
                </a:solidFill>
              </a:rPr>
              <a:t>Tensors   </a:t>
            </a:r>
            <a:r>
              <a:rPr lang="en-US" sz="2800" b="1" u="sng" dirty="0" smtClean="0"/>
              <a:t>               </a:t>
            </a:r>
            <a:endParaRPr lang="en-US" sz="2800" b="1" dirty="0" smtClean="0"/>
          </a:p>
          <a:p>
            <a:pPr marL="0" indent="0" algn="l" rtl="0" eaLnBrk="1" hangingPunct="1">
              <a:buNone/>
              <a:defRPr/>
            </a:pPr>
            <a:r>
              <a:rPr lang="en-US" sz="2800" b="1" dirty="0"/>
              <a:t> </a:t>
            </a:r>
            <a:r>
              <a:rPr lang="en-US" sz="2800" b="1" dirty="0" smtClean="0"/>
              <a:t>       </a:t>
            </a:r>
            <a:r>
              <a:rPr lang="en-US" sz="2400" b="1" dirty="0" smtClean="0"/>
              <a:t>Cricothyroid</a:t>
            </a:r>
            <a:endParaRPr lang="en-US" sz="2400" b="1" u="sng" dirty="0" smtClean="0"/>
          </a:p>
          <a:p>
            <a:pPr algn="l" rtl="0" eaLnBrk="1" hangingPunct="1">
              <a:buBlip>
                <a:blip r:embed="rId3"/>
              </a:buBlip>
              <a:defRPr/>
            </a:pPr>
            <a:r>
              <a:rPr lang="en-US" sz="2800" b="1" u="sng" dirty="0" smtClean="0">
                <a:solidFill>
                  <a:srgbClr val="FFFF00"/>
                </a:solidFill>
              </a:rPr>
              <a:t>Relaxors  </a:t>
            </a:r>
            <a:r>
              <a:rPr lang="en-US" sz="2800" b="1" u="sng" dirty="0" smtClean="0"/>
              <a:t>               </a:t>
            </a:r>
            <a:endParaRPr lang="en-US" sz="2800" b="1" dirty="0" smtClean="0"/>
          </a:p>
          <a:p>
            <a:pPr marL="0" indent="0" algn="l" rtl="0" eaLnBrk="1" hangingPunct="1">
              <a:buNone/>
              <a:defRPr/>
            </a:pPr>
            <a:r>
              <a:rPr lang="en-US" sz="2800" b="1" dirty="0"/>
              <a:t> </a:t>
            </a:r>
            <a:r>
              <a:rPr lang="en-US" sz="2800" b="1" dirty="0" smtClean="0"/>
              <a:t>      </a:t>
            </a:r>
            <a:r>
              <a:rPr lang="en-US" sz="2400" b="1" dirty="0" smtClean="0"/>
              <a:t>Thyroarytenoid</a:t>
            </a:r>
            <a:endParaRPr lang="en-US" b="1" dirty="0" smtClean="0">
              <a:solidFill>
                <a:schemeClr val="tx2"/>
              </a:solidFill>
            </a:endParaRPr>
          </a:p>
          <a:p>
            <a:pPr algn="l" rtl="0" eaLnBrk="1" hangingPunct="1">
              <a:buBlip>
                <a:blip r:embed="rId3"/>
              </a:buBlip>
              <a:defRPr/>
            </a:pPr>
            <a:r>
              <a:rPr lang="en-US" sz="2800" b="1" u="sng" dirty="0" smtClean="0">
                <a:solidFill>
                  <a:srgbClr val="FFFF00"/>
                </a:solidFill>
              </a:rPr>
              <a:t>Abductors (open)  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 algn="l" rtl="0" eaLnBrk="1" hangingPunct="1">
              <a:buNone/>
              <a:defRPr/>
            </a:pPr>
            <a:r>
              <a:rPr lang="en-US" sz="2800" b="1" dirty="0"/>
              <a:t> </a:t>
            </a:r>
            <a:r>
              <a:rPr lang="en-US" sz="2800" b="1" dirty="0" smtClean="0"/>
              <a:t>      </a:t>
            </a:r>
            <a:r>
              <a:rPr lang="en-US" sz="2400" b="1" dirty="0" smtClean="0"/>
              <a:t>Posterior Cricoarytenoid</a:t>
            </a:r>
            <a:endParaRPr lang="en-US" sz="2400" b="1" u="sng" dirty="0" smtClean="0"/>
          </a:p>
          <a:p>
            <a:pPr algn="l" rtl="0" eaLnBrk="1" hangingPunct="1">
              <a:buBlip>
                <a:blip r:embed="rId3"/>
              </a:buBlip>
              <a:defRPr/>
            </a:pPr>
            <a:r>
              <a:rPr lang="en-US" sz="2800" b="1" u="sng" dirty="0" smtClean="0">
                <a:solidFill>
                  <a:srgbClr val="FFFF00"/>
                </a:solidFill>
              </a:rPr>
              <a:t>Adductors (close)  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marL="0" indent="0" algn="l" rtl="0" eaLnBrk="1" hangingPunct="1">
              <a:buNone/>
              <a:defRPr/>
            </a:pPr>
            <a:r>
              <a:rPr lang="en-US" sz="2800" b="1" dirty="0"/>
              <a:t> </a:t>
            </a:r>
            <a:r>
              <a:rPr lang="en-US" sz="2800" b="1" dirty="0" smtClean="0"/>
              <a:t>      </a:t>
            </a:r>
            <a:r>
              <a:rPr lang="en-US" sz="2400" b="1" dirty="0" smtClean="0"/>
              <a:t>Lateral Cricoarytenoid, Transverse arytenoids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86478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u="sng" dirty="0" smtClean="0">
                <a:solidFill>
                  <a:srgbClr val="FF3300"/>
                </a:solidFill>
              </a:rPr>
              <a:t>The intrinsic muscles of the larynx</a:t>
            </a:r>
          </a:p>
        </p:txBody>
      </p:sp>
      <p:sp>
        <p:nvSpPr>
          <p:cNvPr id="90115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71550" y="1052513"/>
            <a:ext cx="7561263" cy="5440362"/>
          </a:xfrm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2.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b="1" i="1" u="sng" dirty="0" smtClean="0">
                <a:solidFill>
                  <a:srgbClr val="FFFF00"/>
                </a:solidFill>
              </a:rPr>
              <a:t>Muscles controlling the laryngeal inlet: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sz="2800" b="1" dirty="0" smtClean="0">
              <a:solidFill>
                <a:schemeClr val="tx2"/>
              </a:solidFill>
            </a:endParaRPr>
          </a:p>
          <a:p>
            <a:pPr algn="l" rtl="0" eaLnBrk="1" hangingPunct="1">
              <a:buSzPct val="85000"/>
              <a:buBlip>
                <a:blip r:embed="rId3"/>
              </a:buBlip>
              <a:defRPr/>
            </a:pPr>
            <a:r>
              <a:rPr lang="en-US" sz="2800" b="1" u="sng" dirty="0" smtClean="0">
                <a:solidFill>
                  <a:srgbClr val="00CC00"/>
                </a:solidFill>
              </a:rPr>
              <a:t>Narrowers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sz="2400" b="1" dirty="0" smtClean="0"/>
              <a:t>    Oblique arytenoids 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algn="l" rtl="0"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algn="l" rtl="0" eaLnBrk="1" hangingPunct="1">
              <a:buSzPct val="85000"/>
              <a:buBlip>
                <a:blip r:embed="rId3"/>
              </a:buBlip>
              <a:defRPr/>
            </a:pPr>
            <a:r>
              <a:rPr lang="en-US" sz="2800" b="1" u="sng" dirty="0" smtClean="0">
                <a:solidFill>
                  <a:srgbClr val="00CC00"/>
                </a:solidFill>
              </a:rPr>
              <a:t>Wideners</a:t>
            </a:r>
          </a:p>
          <a:p>
            <a:pPr algn="l" rtl="0" eaLnBrk="1" hangingPunct="1">
              <a:buFont typeface="Wingdings" pitchFamily="2" charset="2"/>
              <a:buNone/>
              <a:defRPr/>
            </a:pPr>
            <a:r>
              <a:rPr lang="en-US" sz="2400" b="1" dirty="0" smtClean="0"/>
              <a:t>    Thyroepiglottic</a:t>
            </a:r>
          </a:p>
        </p:txBody>
      </p:sp>
    </p:spTree>
    <p:extLst>
      <p:ext uri="{BB962C8B-B14F-4D97-AF65-F5344CB8AC3E}">
        <p14:creationId xmlns:p14="http://schemas.microsoft.com/office/powerpoint/2010/main" val="1502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FF00"/>
                </a:solidFill>
              </a:rPr>
              <a:t>Posterior Cricoarytenoid Muscle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4716463" cy="58054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Origin:</a:t>
            </a:r>
            <a:r>
              <a:rPr lang="en-US" b="1" dirty="0" smtClean="0"/>
              <a:t> from the posterior surface of the lamina of the cricoid cartilage.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Insertion</a:t>
            </a:r>
            <a:r>
              <a:rPr lang="en-US" dirty="0" smtClean="0">
                <a:solidFill>
                  <a:srgbClr val="FFFF00"/>
                </a:solidFill>
              </a:rPr>
              <a:t>:</a:t>
            </a:r>
            <a:r>
              <a:rPr lang="en-US" dirty="0" smtClean="0"/>
              <a:t> </a:t>
            </a:r>
            <a:r>
              <a:rPr lang="en-US" b="1" dirty="0" smtClean="0"/>
              <a:t>into the muscular process of the arytenoid cartilage.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Nerve supply</a:t>
            </a:r>
            <a:r>
              <a:rPr lang="en-US" dirty="0" smtClean="0">
                <a:solidFill>
                  <a:srgbClr val="FFFF00"/>
                </a:solidFill>
              </a:rPr>
              <a:t>:</a:t>
            </a:r>
            <a:r>
              <a:rPr lang="en-US" dirty="0" smtClean="0"/>
              <a:t> </a:t>
            </a:r>
            <a:r>
              <a:rPr lang="en-US" b="1" dirty="0" smtClean="0"/>
              <a:t>recurrent laryngeal nerve 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Action</a:t>
            </a:r>
            <a:r>
              <a:rPr lang="en-US" dirty="0" smtClean="0">
                <a:solidFill>
                  <a:srgbClr val="FFFF00"/>
                </a:solidFill>
              </a:rPr>
              <a:t>: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3300"/>
                </a:solidFill>
              </a:rPr>
              <a:t>Abduction</a:t>
            </a:r>
            <a:r>
              <a:rPr lang="en-US" b="1" dirty="0" smtClean="0"/>
              <a:t> of the vocal cords by rotating the </a:t>
            </a:r>
            <a:r>
              <a:rPr lang="en-US" b="1" dirty="0" err="1" smtClean="0"/>
              <a:t>arytenoid</a:t>
            </a:r>
            <a:r>
              <a:rPr lang="en-US" b="1" dirty="0" smtClean="0"/>
              <a:t> cartilage.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92493"/>
            <a:ext cx="441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67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 l="8594" r="41406" b="40625"/>
          <a:stretch>
            <a:fillRect/>
          </a:stretch>
        </p:blipFill>
        <p:spPr bwMode="auto">
          <a:xfrm>
            <a:off x="762000" y="0"/>
            <a:ext cx="76962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838200" y="5029200"/>
            <a:ext cx="1676400" cy="304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71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0553"/>
          <p:cNvPicPr>
            <a:picLocks noChangeAspect="1" noChangeArrowheads="1"/>
          </p:cNvPicPr>
          <p:nvPr/>
        </p:nvPicPr>
        <p:blipFill>
          <a:blip r:embed="rId2"/>
          <a:srcRect l="12975" t="8485" r="16942" b="9607"/>
          <a:stretch>
            <a:fillRect/>
          </a:stretch>
        </p:blipFill>
        <p:spPr bwMode="auto">
          <a:xfrm>
            <a:off x="0" y="0"/>
            <a:ext cx="49799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5715000" y="4495800"/>
            <a:ext cx="2916238" cy="739775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000" b="1" dirty="0">
                <a:solidFill>
                  <a:prstClr val="white"/>
                </a:solidFill>
              </a:rPr>
              <a:t>Posterior</a:t>
            </a:r>
          </a:p>
          <a:p>
            <a:pPr algn="ctr" rtl="0"/>
            <a:r>
              <a:rPr lang="en-US" sz="2000" b="1" dirty="0" err="1">
                <a:solidFill>
                  <a:prstClr val="white"/>
                </a:solidFill>
              </a:rPr>
              <a:t>cricoarytenoid</a:t>
            </a:r>
            <a:r>
              <a:rPr lang="en-US" sz="2000" b="1" dirty="0">
                <a:solidFill>
                  <a:prstClr val="white"/>
                </a:solidFill>
              </a:rPr>
              <a:t> muscle</a:t>
            </a:r>
          </a:p>
        </p:txBody>
      </p:sp>
      <p:sp>
        <p:nvSpPr>
          <p:cNvPr id="67588" name="Line 4"/>
          <p:cNvSpPr>
            <a:spLocks noChangeShapeType="1"/>
          </p:cNvSpPr>
          <p:nvPr/>
        </p:nvSpPr>
        <p:spPr bwMode="auto">
          <a:xfrm flipH="1">
            <a:off x="3124200" y="4876800"/>
            <a:ext cx="2590800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8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 l="17162" t="23900" r="64914" b="56747"/>
          <a:stretch>
            <a:fillRect/>
          </a:stretch>
        </p:blipFill>
        <p:spPr bwMode="auto">
          <a:xfrm>
            <a:off x="1116013" y="333375"/>
            <a:ext cx="7343775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103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FF00"/>
                </a:solidFill>
              </a:rPr>
              <a:t>Lateral Cricoarytenoid Muscle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4859338" cy="5410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Origin:</a:t>
            </a:r>
            <a:r>
              <a:rPr lang="en-US" b="1" dirty="0" smtClean="0"/>
              <a:t> from the upper border of the arch of cricoid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Insertion:</a:t>
            </a:r>
            <a:r>
              <a:rPr lang="en-US" b="1" dirty="0" smtClean="0"/>
              <a:t> into the muscular process of the arytenoid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Nerve supply:</a:t>
            </a:r>
            <a:r>
              <a:rPr lang="en-US" b="1" dirty="0" smtClean="0"/>
              <a:t> recurrent laryngeal nerve 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Action: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3300"/>
                </a:solidFill>
              </a:rPr>
              <a:t>Adduction</a:t>
            </a:r>
            <a:r>
              <a:rPr lang="en-US" b="1" dirty="0" smtClean="0"/>
              <a:t> of the vocal cords by rotation of the arytenoid cartilage</a:t>
            </a:r>
            <a:r>
              <a:rPr lang="en-US" sz="2800" b="1" dirty="0" smtClean="0"/>
              <a:t>.</a:t>
            </a:r>
          </a:p>
        </p:txBody>
      </p:sp>
      <p:pic>
        <p:nvPicPr>
          <p:cNvPr id="706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1196975"/>
            <a:ext cx="42846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371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 l="7813" r="42188" b="39583"/>
          <a:stretch>
            <a:fillRect/>
          </a:stretch>
        </p:blipFill>
        <p:spPr bwMode="auto">
          <a:xfrm>
            <a:off x="762000" y="20638"/>
            <a:ext cx="7543800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6248400" y="4648200"/>
            <a:ext cx="1524000" cy="38100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6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 l="34575" t="24583" r="45964" b="55614"/>
          <a:stretch>
            <a:fillRect/>
          </a:stretch>
        </p:blipFill>
        <p:spPr bwMode="auto">
          <a:xfrm>
            <a:off x="1042988" y="260350"/>
            <a:ext cx="74168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03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FF00"/>
                </a:solidFill>
              </a:rPr>
              <a:t>Transverse Arytenoid Muscle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5219700" cy="5410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Origin:</a:t>
            </a:r>
            <a:r>
              <a:rPr lang="en-US" b="1" dirty="0" smtClean="0"/>
              <a:t> from the back and medial surface of the arytenoid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Insertion:</a:t>
            </a:r>
            <a:r>
              <a:rPr lang="en-US" b="1" dirty="0" smtClean="0"/>
              <a:t> into the back and medial surface of the opposite arytenoid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Nerve supply:</a:t>
            </a:r>
            <a:r>
              <a:rPr lang="en-US" b="1" dirty="0" smtClean="0"/>
              <a:t> recurrent laryngeal nerve 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Action: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3300"/>
                </a:solidFill>
              </a:rPr>
              <a:t>Adduction</a:t>
            </a:r>
            <a:r>
              <a:rPr lang="en-US" b="1" dirty="0" smtClean="0"/>
              <a:t> of the vocal cords by approximating the arytenoid cartilages</a:t>
            </a:r>
            <a:r>
              <a:rPr lang="en-US" sz="3600" b="1" dirty="0" smtClean="0"/>
              <a:t>.</a:t>
            </a:r>
          </a:p>
        </p:txBody>
      </p:sp>
      <p:pic>
        <p:nvPicPr>
          <p:cNvPr id="7475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0513" y="1484313"/>
            <a:ext cx="37734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47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 l="8594" r="41406" b="40625"/>
          <a:stretch>
            <a:fillRect/>
          </a:stretch>
        </p:blipFill>
        <p:spPr bwMode="auto">
          <a:xfrm>
            <a:off x="762000" y="0"/>
            <a:ext cx="76962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990600" y="4114800"/>
            <a:ext cx="1905000" cy="304800"/>
          </a:xfrm>
          <a:prstGeom prst="rect">
            <a:avLst/>
          </a:prstGeom>
          <a:noFill/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3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P0553"/>
          <p:cNvPicPr>
            <a:picLocks noChangeAspect="1" noChangeArrowheads="1"/>
          </p:cNvPicPr>
          <p:nvPr/>
        </p:nvPicPr>
        <p:blipFill>
          <a:blip r:embed="rId2"/>
          <a:srcRect l="12975" t="8485" r="16942" b="9607"/>
          <a:stretch>
            <a:fillRect/>
          </a:stretch>
        </p:blipFill>
        <p:spPr bwMode="auto">
          <a:xfrm>
            <a:off x="0" y="0"/>
            <a:ext cx="49799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5257800" y="3733800"/>
            <a:ext cx="3735388" cy="434975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2000" b="1" dirty="0">
                <a:solidFill>
                  <a:prstClr val="white"/>
                </a:solidFill>
              </a:rPr>
              <a:t>Transverse arytenoid muscle</a:t>
            </a:r>
          </a:p>
        </p:txBody>
      </p:sp>
      <p:sp>
        <p:nvSpPr>
          <p:cNvPr id="76804" name="Line 4"/>
          <p:cNvSpPr>
            <a:spLocks noChangeShapeType="1"/>
          </p:cNvSpPr>
          <p:nvPr/>
        </p:nvSpPr>
        <p:spPr bwMode="auto">
          <a:xfrm flipH="1">
            <a:off x="2667000" y="3962400"/>
            <a:ext cx="2590800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30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 l="18698" t="42972" r="65425" b="38542"/>
          <a:stretch>
            <a:fillRect/>
          </a:stretch>
        </p:blipFill>
        <p:spPr bwMode="auto">
          <a:xfrm>
            <a:off x="1403350" y="404813"/>
            <a:ext cx="70564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305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00FF00"/>
                </a:solidFill>
              </a:rPr>
              <a:t>Cricothyroid Muscle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5003800" cy="58054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/>
              <a:t>The </a:t>
            </a:r>
            <a:r>
              <a:rPr lang="en-US" sz="2400" b="1" i="1" u="sng" dirty="0" smtClean="0">
                <a:solidFill>
                  <a:srgbClr val="FF3300"/>
                </a:solidFill>
              </a:rPr>
              <a:t>only intrinsic muscle</a:t>
            </a:r>
            <a:r>
              <a:rPr lang="en-US" sz="2400" b="1" i="1" u="sng" dirty="0" smtClean="0"/>
              <a:t> </a:t>
            </a:r>
            <a:r>
              <a:rPr lang="en-US" sz="2400" b="1" dirty="0" smtClean="0"/>
              <a:t>seen on the outside of the larynx.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/>
              <a:t>The </a:t>
            </a:r>
            <a:r>
              <a:rPr lang="en-US" sz="2400" b="1" i="1" u="sng" dirty="0" smtClean="0">
                <a:solidFill>
                  <a:srgbClr val="FF3300"/>
                </a:solidFill>
              </a:rPr>
              <a:t>only muscle</a:t>
            </a:r>
            <a:r>
              <a:rPr lang="en-US" sz="2400" b="1" i="1" u="sng" dirty="0" smtClean="0"/>
              <a:t> </a:t>
            </a:r>
            <a:r>
              <a:rPr lang="en-US" sz="2400" b="1" dirty="0" smtClean="0"/>
              <a:t>of the larynx supplied by the external laryngeal nerve.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Origin:</a:t>
            </a:r>
            <a:r>
              <a:rPr lang="en-US" sz="2400" b="1" dirty="0" smtClean="0"/>
              <a:t> from the outer aspect of the arch of cricoid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Insertion:</a:t>
            </a:r>
            <a:r>
              <a:rPr lang="en-US" sz="2400" b="1" dirty="0" smtClean="0"/>
              <a:t> into the inferior horn and lower border of the thyroid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Nerve supply:</a:t>
            </a:r>
            <a:r>
              <a:rPr lang="en-US" sz="2400" b="1" dirty="0" smtClean="0"/>
              <a:t> external laryngeal nerve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Action:</a:t>
            </a:r>
            <a:r>
              <a:rPr lang="en-US" sz="2400" b="1" dirty="0" smtClean="0"/>
              <a:t> elongation and tension of the vocal cords.</a:t>
            </a:r>
          </a:p>
        </p:txBody>
      </p:sp>
      <p:pic>
        <p:nvPicPr>
          <p:cNvPr id="7987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371600"/>
            <a:ext cx="40386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441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 l="8594" r="41406" b="39583"/>
          <a:stretch>
            <a:fillRect/>
          </a:stretch>
        </p:blipFill>
        <p:spPr bwMode="auto">
          <a:xfrm>
            <a:off x="762000" y="0"/>
            <a:ext cx="7543800" cy="683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6111875" y="4392613"/>
            <a:ext cx="2187575" cy="37465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1600" b="1" dirty="0">
                <a:solidFill>
                  <a:srgbClr val="000000"/>
                </a:solidFill>
              </a:rPr>
              <a:t>Cricothyroid muscle</a:t>
            </a: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29200" y="4572000"/>
            <a:ext cx="990600" cy="457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 l="11055" t="8374" r="14301" b="8374"/>
          <a:stretch>
            <a:fillRect/>
          </a:stretch>
        </p:blipFill>
        <p:spPr bwMode="auto">
          <a:xfrm>
            <a:off x="0" y="0"/>
            <a:ext cx="4930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791200" y="4876800"/>
            <a:ext cx="2676525" cy="434975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000" b="1" dirty="0">
                <a:solidFill>
                  <a:prstClr val="white"/>
                </a:solidFill>
              </a:rPr>
              <a:t>Cricothyroid muscle</a:t>
            </a: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3200400" y="5105400"/>
            <a:ext cx="2590800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31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00FF00"/>
                </a:solidFill>
              </a:rPr>
              <a:t>Cricothyroid Muscle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5003800" cy="58054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/>
              <a:t>The </a:t>
            </a:r>
            <a:r>
              <a:rPr lang="en-US" sz="2400" b="1" i="1" u="sng" dirty="0" smtClean="0">
                <a:solidFill>
                  <a:srgbClr val="FF3300"/>
                </a:solidFill>
              </a:rPr>
              <a:t>only intrinsic muscle</a:t>
            </a:r>
            <a:r>
              <a:rPr lang="en-US" sz="2400" b="1" i="1" u="sng" dirty="0" smtClean="0"/>
              <a:t> </a:t>
            </a:r>
            <a:r>
              <a:rPr lang="en-US" sz="2400" b="1" dirty="0" smtClean="0"/>
              <a:t>seen on the outside of the larynx.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/>
              <a:t>The </a:t>
            </a:r>
            <a:r>
              <a:rPr lang="en-US" sz="2400" b="1" i="1" u="sng" dirty="0" smtClean="0">
                <a:solidFill>
                  <a:srgbClr val="FF3300"/>
                </a:solidFill>
              </a:rPr>
              <a:t>only muscle</a:t>
            </a:r>
            <a:r>
              <a:rPr lang="en-US" sz="2400" b="1" i="1" u="sng" dirty="0" smtClean="0"/>
              <a:t> </a:t>
            </a:r>
            <a:r>
              <a:rPr lang="en-US" sz="2400" b="1" dirty="0" smtClean="0"/>
              <a:t>of the larynx supplied by the external laryngeal nerve.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Origin:</a:t>
            </a:r>
            <a:r>
              <a:rPr lang="en-US" sz="2400" b="1" dirty="0" smtClean="0"/>
              <a:t> from the outer aspect of the arch of cricoid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Insertion:</a:t>
            </a:r>
            <a:r>
              <a:rPr lang="en-US" sz="2400" b="1" dirty="0" smtClean="0"/>
              <a:t> into the inferior horn and lower border of the thyroid cartilage.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Nerve supply:</a:t>
            </a:r>
            <a:r>
              <a:rPr lang="en-US" sz="2400" b="1" dirty="0" smtClean="0"/>
              <a:t> external laryngeal nerve</a:t>
            </a:r>
          </a:p>
          <a:p>
            <a:pPr algn="l" rtl="0" eaLnBrk="1" hangingPunct="1">
              <a:lnSpc>
                <a:spcPct val="90000"/>
              </a:lnSpc>
              <a:buBlip>
                <a:blip r:embed="rId2"/>
              </a:buBlip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Action:</a:t>
            </a:r>
            <a:r>
              <a:rPr lang="en-US" sz="2400" b="1" dirty="0" smtClean="0"/>
              <a:t> elongation and tension of the vocal cords.</a:t>
            </a:r>
          </a:p>
        </p:txBody>
      </p:sp>
      <p:pic>
        <p:nvPicPr>
          <p:cNvPr id="7987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371600"/>
            <a:ext cx="40386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610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 l="8594" r="41406" b="39583"/>
          <a:stretch>
            <a:fillRect/>
          </a:stretch>
        </p:blipFill>
        <p:spPr bwMode="auto">
          <a:xfrm>
            <a:off x="762000" y="0"/>
            <a:ext cx="7543800" cy="683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6111875" y="4392613"/>
            <a:ext cx="2187575" cy="37465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1600" b="1" dirty="0">
                <a:solidFill>
                  <a:srgbClr val="000000"/>
                </a:solidFill>
              </a:rPr>
              <a:t>Cricothyroid muscle</a:t>
            </a: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29200" y="4572000"/>
            <a:ext cx="990600" cy="457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3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 l="11055" t="8374" r="14301" b="8374"/>
          <a:stretch>
            <a:fillRect/>
          </a:stretch>
        </p:blipFill>
        <p:spPr bwMode="auto">
          <a:xfrm>
            <a:off x="0" y="0"/>
            <a:ext cx="4930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791200" y="4876800"/>
            <a:ext cx="2676525" cy="434975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000" b="1" dirty="0">
                <a:solidFill>
                  <a:prstClr val="white"/>
                </a:solidFill>
              </a:rPr>
              <a:t>Cricothyroid muscle</a:t>
            </a: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3200400" y="5105400"/>
            <a:ext cx="2590800" cy="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4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 l="7813" r="39844" b="38542"/>
          <a:stretch>
            <a:fillRect/>
          </a:stretch>
        </p:blipFill>
        <p:spPr bwMode="auto">
          <a:xfrm>
            <a:off x="685800" y="0"/>
            <a:ext cx="77724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685800" y="3657600"/>
            <a:ext cx="1371600" cy="30480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1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 l="15625" t="4097" r="42188" b="75417"/>
          <a:stretch>
            <a:fillRect/>
          </a:stretch>
        </p:blipFill>
        <p:spPr bwMode="auto">
          <a:xfrm>
            <a:off x="0" y="765175"/>
            <a:ext cx="91440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476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FF00"/>
                </a:solidFill>
              </a:rPr>
              <a:t>Thyroarytenoid Muscle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4932363" cy="5410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Origin:</a:t>
            </a:r>
            <a:r>
              <a:rPr lang="en-US" sz="2800" b="1" dirty="0" smtClean="0"/>
              <a:t> </a:t>
            </a:r>
            <a:r>
              <a:rPr lang="en-US" sz="2600" b="1" dirty="0" smtClean="0"/>
              <a:t>from the inner surface of thyroid cartilage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Insertion:</a:t>
            </a:r>
            <a:r>
              <a:rPr lang="en-US" sz="2800" b="1" dirty="0" smtClean="0"/>
              <a:t> </a:t>
            </a:r>
            <a:r>
              <a:rPr lang="en-US" sz="2600" b="1" dirty="0" smtClean="0"/>
              <a:t>into the antero-lateral surface of arytenoid cartilage.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Nerve supply:</a:t>
            </a:r>
            <a:r>
              <a:rPr lang="en-US" sz="2800" b="1" dirty="0" smtClean="0"/>
              <a:t> </a:t>
            </a:r>
            <a:r>
              <a:rPr lang="en-US" sz="2600" b="1" dirty="0" smtClean="0"/>
              <a:t>recurrent laryngeal nerve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Action:</a:t>
            </a:r>
            <a:r>
              <a:rPr lang="en-US" sz="2800" b="1" dirty="0" smtClean="0"/>
              <a:t> </a:t>
            </a:r>
            <a:r>
              <a:rPr lang="en-US" sz="2600" b="1" dirty="0" smtClean="0">
                <a:solidFill>
                  <a:srgbClr val="FF3300"/>
                </a:solidFill>
              </a:rPr>
              <a:t>shortening and relaxation of the vocal fold.</a:t>
            </a:r>
          </a:p>
        </p:txBody>
      </p:sp>
      <p:pic>
        <p:nvPicPr>
          <p:cNvPr id="8499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412875"/>
            <a:ext cx="40386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010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 l="7813" r="42188" b="39583"/>
          <a:stretch>
            <a:fillRect/>
          </a:stretch>
        </p:blipFill>
        <p:spPr bwMode="auto">
          <a:xfrm>
            <a:off x="762000" y="20638"/>
            <a:ext cx="7543800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6553200" y="3505200"/>
            <a:ext cx="1524000" cy="3048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rtl="0"/>
            <a:endParaRPr lang="en-US" sz="16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51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 l="7813" r="39844" b="38542"/>
          <a:stretch>
            <a:fillRect/>
          </a:stretch>
        </p:blipFill>
        <p:spPr bwMode="auto">
          <a:xfrm>
            <a:off x="685800" y="0"/>
            <a:ext cx="77724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295400" y="5791200"/>
            <a:ext cx="1447800" cy="3810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 l="34062" t="43703" r="46477" b="38542"/>
          <a:stretch>
            <a:fillRect/>
          </a:stretch>
        </p:blipFill>
        <p:spPr bwMode="auto">
          <a:xfrm>
            <a:off x="1187450" y="476250"/>
            <a:ext cx="7345363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529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err="1" smtClean="0">
                <a:solidFill>
                  <a:srgbClr val="00FF00"/>
                </a:solidFill>
              </a:rPr>
              <a:t>Vocalis</a:t>
            </a:r>
            <a:r>
              <a:rPr lang="en-US" b="1" dirty="0" smtClean="0">
                <a:solidFill>
                  <a:srgbClr val="00FF00"/>
                </a:solidFill>
              </a:rPr>
              <a:t> Muscle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4643438" cy="5732462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Origin</a:t>
            </a:r>
            <a:r>
              <a:rPr lang="en-US" sz="2800" dirty="0" smtClean="0">
                <a:solidFill>
                  <a:srgbClr val="FFFF00"/>
                </a:solidFill>
              </a:rPr>
              <a:t>:</a:t>
            </a:r>
            <a:r>
              <a:rPr lang="en-US" sz="2800" dirty="0" smtClean="0"/>
              <a:t> deep fibers of </a:t>
            </a:r>
            <a:r>
              <a:rPr lang="en-US" sz="2800" dirty="0" err="1" smtClean="0"/>
              <a:t>thyroarytenoid</a:t>
            </a:r>
            <a:r>
              <a:rPr lang="en-US" sz="2800" dirty="0" smtClean="0"/>
              <a:t>.</a:t>
            </a:r>
          </a:p>
          <a:p>
            <a:pPr marL="533400" indent="-533400" algn="l" rtl="0" eaLnBrk="1" hangingPunct="1"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Insertion</a:t>
            </a:r>
            <a:r>
              <a:rPr lang="en-US" sz="2800" dirty="0" smtClean="0">
                <a:solidFill>
                  <a:srgbClr val="FFFF00"/>
                </a:solidFill>
              </a:rPr>
              <a:t>:</a:t>
            </a:r>
            <a:r>
              <a:rPr lang="en-US" sz="2800" dirty="0" smtClean="0"/>
              <a:t> into the vocal process of </a:t>
            </a:r>
            <a:r>
              <a:rPr lang="en-US" sz="2800" dirty="0" err="1" smtClean="0"/>
              <a:t>arytenoid</a:t>
            </a:r>
            <a:r>
              <a:rPr lang="en-US" sz="2800" dirty="0" smtClean="0"/>
              <a:t> cartilage and vocal ligament.</a:t>
            </a:r>
          </a:p>
          <a:p>
            <a:pPr marL="533400" indent="-533400" algn="l" rtl="0" eaLnBrk="1" hangingPunct="1"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Nerve supply</a:t>
            </a:r>
            <a:r>
              <a:rPr lang="en-US" sz="2800" dirty="0" smtClean="0">
                <a:solidFill>
                  <a:srgbClr val="FFFF00"/>
                </a:solidFill>
              </a:rPr>
              <a:t>:</a:t>
            </a:r>
            <a:r>
              <a:rPr lang="en-US" sz="2800" dirty="0" smtClean="0"/>
              <a:t> recurrent laryngeal nerve </a:t>
            </a:r>
          </a:p>
          <a:p>
            <a:pPr marL="533400" indent="-533400" algn="l" rtl="0" eaLnBrk="1" hangingPunct="1"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Action</a:t>
            </a:r>
            <a:r>
              <a:rPr lang="en-US" sz="2800" dirty="0" smtClean="0">
                <a:solidFill>
                  <a:srgbClr val="FFFF00"/>
                </a:solidFill>
              </a:rPr>
              <a:t>: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3300"/>
                </a:solidFill>
              </a:rPr>
              <a:t>shortening and relaxation of the vocal fold.</a:t>
            </a:r>
          </a:p>
        </p:txBody>
      </p:sp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7413" y="1196975"/>
            <a:ext cx="4446587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55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/>
          <a:srcRect l="7813" r="39844" b="38542"/>
          <a:stretch>
            <a:fillRect/>
          </a:stretch>
        </p:blipFill>
        <p:spPr bwMode="auto">
          <a:xfrm>
            <a:off x="685800" y="0"/>
            <a:ext cx="7772400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315200" y="4191000"/>
            <a:ext cx="1066800" cy="304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16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/>
          <a:srcRect l="34062" t="43703" r="46477" b="38542"/>
          <a:stretch>
            <a:fillRect/>
          </a:stretch>
        </p:blipFill>
        <p:spPr bwMode="auto">
          <a:xfrm>
            <a:off x="1187450" y="476250"/>
            <a:ext cx="7345363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15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FF00"/>
                </a:solidFill>
              </a:rPr>
              <a:t>Oblique arytenoid Muscle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5148263" cy="5410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Origin:</a:t>
            </a:r>
            <a:r>
              <a:rPr lang="en-US" sz="2800" b="1" dirty="0" smtClean="0"/>
              <a:t> from the back of the muscular process of the </a:t>
            </a:r>
            <a:r>
              <a:rPr lang="en-US" sz="2800" b="1" dirty="0" err="1" smtClean="0"/>
              <a:t>arytenoid</a:t>
            </a:r>
            <a:r>
              <a:rPr lang="en-US" sz="2800" b="1" dirty="0" smtClean="0"/>
              <a:t> cartilage.</a:t>
            </a:r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Insertion:</a:t>
            </a:r>
            <a:r>
              <a:rPr lang="en-US" sz="2800" b="1" dirty="0" smtClean="0"/>
              <a:t> into the apex of the opposite </a:t>
            </a:r>
            <a:r>
              <a:rPr lang="en-US" sz="2800" b="1" dirty="0" err="1" smtClean="0"/>
              <a:t>arytenoid</a:t>
            </a:r>
            <a:r>
              <a:rPr lang="en-US" sz="2800" b="1" dirty="0" smtClean="0"/>
              <a:t> cartilage.</a:t>
            </a:r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Nerve supply:</a:t>
            </a:r>
            <a:r>
              <a:rPr lang="en-US" sz="2800" b="1" dirty="0" smtClean="0"/>
              <a:t> recurrent laryngeal nerve</a:t>
            </a:r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Action: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FF3300"/>
                </a:solidFill>
              </a:rPr>
              <a:t>narrowing </a:t>
            </a:r>
            <a:r>
              <a:rPr lang="en-US" sz="2800" b="1" dirty="0" smtClean="0"/>
              <a:t>of the laryngeal inlet by bringing the two aryepiglottic folds together</a:t>
            </a:r>
            <a:r>
              <a:rPr lang="en-US" sz="3600" b="1" dirty="0" smtClean="0"/>
              <a:t>.</a:t>
            </a:r>
          </a:p>
        </p:txBody>
      </p:sp>
      <p:pic>
        <p:nvPicPr>
          <p:cNvPr id="9216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0513" y="1484313"/>
            <a:ext cx="37734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27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/>
          <a:srcRect l="8594" r="41406" b="40625"/>
          <a:stretch>
            <a:fillRect/>
          </a:stretch>
        </p:blipFill>
        <p:spPr bwMode="auto">
          <a:xfrm>
            <a:off x="762000" y="0"/>
            <a:ext cx="76962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6781800" y="3733800"/>
            <a:ext cx="1295400" cy="381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5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0552"/>
          <p:cNvPicPr>
            <a:picLocks noChangeAspect="1" noChangeArrowheads="1"/>
          </p:cNvPicPr>
          <p:nvPr/>
        </p:nvPicPr>
        <p:blipFill>
          <a:blip r:embed="rId2"/>
          <a:srcRect l="12566" t="7288" r="15338" b="8441"/>
          <a:stretch>
            <a:fillRect/>
          </a:stretch>
        </p:blipFill>
        <p:spPr bwMode="auto">
          <a:xfrm>
            <a:off x="0" y="0"/>
            <a:ext cx="4886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5562600" y="3657600"/>
            <a:ext cx="3324225" cy="43497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2000" b="1">
                <a:solidFill>
                  <a:prstClr val="white"/>
                </a:solidFill>
              </a:rPr>
              <a:t>Oblique arytenoid muscle</a:t>
            </a:r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 flipH="1">
            <a:off x="3124200" y="3886200"/>
            <a:ext cx="24384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4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00FF00"/>
                </a:solidFill>
              </a:rPr>
              <a:t>Thyroepiglottic Muscle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4643438" cy="48768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FF00"/>
                </a:solidFill>
              </a:rPr>
              <a:t>Origin:</a:t>
            </a:r>
            <a:r>
              <a:rPr lang="en-US" b="1" dirty="0" smtClean="0"/>
              <a:t> from the inner surface of the thyroid cartilage.</a:t>
            </a:r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FF00"/>
                </a:solidFill>
              </a:rPr>
              <a:t>Insertion:</a:t>
            </a:r>
            <a:r>
              <a:rPr lang="en-US" b="1" dirty="0" smtClean="0"/>
              <a:t> into the side of the epiglottis cartilage.</a:t>
            </a:r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FF00"/>
                </a:solidFill>
              </a:rPr>
              <a:t>Nerve supply:</a:t>
            </a:r>
            <a:r>
              <a:rPr lang="en-US" b="1" dirty="0" smtClean="0"/>
              <a:t> recurrent laryngeal nerve </a:t>
            </a:r>
          </a:p>
          <a:p>
            <a:pPr marL="533400" indent="-533400" algn="l" rtl="0" eaLnBrk="1" hangingPunct="1">
              <a:lnSpc>
                <a:spcPct val="90000"/>
              </a:lnSpc>
              <a:defRPr/>
            </a:pPr>
            <a:r>
              <a:rPr lang="en-US" b="1" dirty="0" smtClean="0">
                <a:solidFill>
                  <a:srgbClr val="FFFF00"/>
                </a:solidFill>
              </a:rPr>
              <a:t>Action: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3300"/>
                </a:solidFill>
              </a:rPr>
              <a:t>widening of the laryngeal inlet.</a:t>
            </a:r>
          </a:p>
        </p:txBody>
      </p:sp>
      <p:pic>
        <p:nvPicPr>
          <p:cNvPr id="9523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1268413"/>
            <a:ext cx="4038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82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/>
          <a:srcRect l="7813" r="42188" b="39583"/>
          <a:stretch>
            <a:fillRect/>
          </a:stretch>
        </p:blipFill>
        <p:spPr bwMode="auto">
          <a:xfrm>
            <a:off x="762000" y="20638"/>
            <a:ext cx="7543800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6553200" y="2286000"/>
            <a:ext cx="1524000" cy="304800"/>
          </a:xfrm>
          <a:prstGeom prst="rect">
            <a:avLst/>
          </a:prstGeom>
          <a:noFill/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9144000" cy="1219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solidFill>
                  <a:srgbClr val="00FF00"/>
                </a:solidFill>
              </a:rPr>
              <a:t>Aryepiglottic Muscle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5219700" cy="54102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Origin</a:t>
            </a:r>
            <a:r>
              <a:rPr lang="en-US" sz="2800" dirty="0" smtClean="0">
                <a:solidFill>
                  <a:srgbClr val="FFFF00"/>
                </a:solidFill>
              </a:rPr>
              <a:t>:</a:t>
            </a:r>
            <a:r>
              <a:rPr lang="en-US" sz="2800" dirty="0" smtClean="0"/>
              <a:t> </a:t>
            </a:r>
            <a:r>
              <a:rPr lang="en-US" b="1" dirty="0" smtClean="0"/>
              <a:t>from the apex of the </a:t>
            </a:r>
            <a:r>
              <a:rPr lang="en-US" b="1" dirty="0" err="1" smtClean="0"/>
              <a:t>arytenoid</a:t>
            </a:r>
            <a:r>
              <a:rPr lang="en-US" b="1" dirty="0" smtClean="0"/>
              <a:t> cartilage as a continuation of the oblique </a:t>
            </a:r>
            <a:r>
              <a:rPr lang="en-US" b="1" dirty="0" err="1" smtClean="0"/>
              <a:t>arytenoid</a:t>
            </a:r>
            <a:r>
              <a:rPr lang="en-US" b="1" dirty="0" smtClean="0"/>
              <a:t> muscle.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Insertion:</a:t>
            </a:r>
            <a:r>
              <a:rPr lang="en-US" b="1" dirty="0" smtClean="0"/>
              <a:t> into the side of the epiglottis cartilage.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Nerve supply:</a:t>
            </a:r>
            <a:r>
              <a:rPr lang="en-US" b="1" dirty="0" smtClean="0"/>
              <a:t> recurrent laryngeal nerve </a:t>
            </a:r>
          </a:p>
          <a:p>
            <a:pPr algn="l" rtl="0" eaLnBrk="1" hangingPunct="1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FF00"/>
                </a:solidFill>
              </a:rPr>
              <a:t>Action:</a:t>
            </a:r>
            <a:r>
              <a:rPr lang="en-US" b="1" dirty="0" smtClean="0"/>
              <a:t> </a:t>
            </a:r>
            <a:r>
              <a:rPr lang="en-US" b="1" i="1" u="sng" dirty="0" smtClean="0">
                <a:solidFill>
                  <a:srgbClr val="FF3300"/>
                </a:solidFill>
              </a:rPr>
              <a:t>narrowing of the laryngeal inlet </a:t>
            </a:r>
            <a:r>
              <a:rPr lang="en-US" b="1" dirty="0" smtClean="0"/>
              <a:t>by shortening the aryepiglottic fold</a:t>
            </a:r>
            <a:r>
              <a:rPr lang="en-US" sz="2800" dirty="0" smtClean="0"/>
              <a:t>.</a:t>
            </a:r>
          </a:p>
        </p:txBody>
      </p:sp>
      <p:pic>
        <p:nvPicPr>
          <p:cNvPr id="9728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0513" y="1484313"/>
            <a:ext cx="37734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457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/>
          <a:srcRect l="8594" r="41406" b="40625"/>
          <a:stretch>
            <a:fillRect/>
          </a:stretch>
        </p:blipFill>
        <p:spPr bwMode="auto">
          <a:xfrm>
            <a:off x="762000" y="0"/>
            <a:ext cx="76962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7010400" y="2362200"/>
            <a:ext cx="1371600" cy="381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/>
            <a:endParaRPr lang="ar-J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00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P0552"/>
          <p:cNvPicPr>
            <a:picLocks noChangeAspect="1" noChangeArrowheads="1"/>
          </p:cNvPicPr>
          <p:nvPr/>
        </p:nvPicPr>
        <p:blipFill>
          <a:blip r:embed="rId2"/>
          <a:srcRect l="12566" t="7288" r="15338" b="8441"/>
          <a:stretch>
            <a:fillRect/>
          </a:stretch>
        </p:blipFill>
        <p:spPr bwMode="auto">
          <a:xfrm>
            <a:off x="0" y="0"/>
            <a:ext cx="4886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5546725" y="2601913"/>
            <a:ext cx="2717800" cy="43497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en-US" sz="2000" b="1">
                <a:solidFill>
                  <a:prstClr val="white"/>
                </a:solidFill>
              </a:rPr>
              <a:t>Aryepiglottic muscle</a:t>
            </a:r>
          </a:p>
        </p:txBody>
      </p:sp>
      <p:sp>
        <p:nvSpPr>
          <p:cNvPr id="99332" name="Line 4"/>
          <p:cNvSpPr>
            <a:spLocks noChangeShapeType="1"/>
          </p:cNvSpPr>
          <p:nvPr/>
        </p:nvSpPr>
        <p:spPr bwMode="auto">
          <a:xfrm flipH="1">
            <a:off x="3200400" y="2819400"/>
            <a:ext cx="23622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 rtl="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39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7584" y="1340768"/>
            <a:ext cx="792088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gency FB" pitchFamily="34" charset="0"/>
              </a:rPr>
              <a:t>Nerve supply of the larynx:</a:t>
            </a:r>
          </a:p>
          <a:p>
            <a:r>
              <a:rPr lang="en-US" sz="3200" dirty="0" smtClean="0"/>
              <a:t>To understand vocal cord paralysis must be understand nerve supply of the larynx:</a:t>
            </a:r>
          </a:p>
          <a:p>
            <a:r>
              <a:rPr lang="en-US" sz="3200" dirty="0" err="1" smtClean="0"/>
              <a:t>Vagus</a:t>
            </a:r>
            <a:r>
              <a:rPr lang="en-US" sz="3200" dirty="0" smtClean="0"/>
              <a:t> nerve </a:t>
            </a:r>
          </a:p>
          <a:p>
            <a:r>
              <a:rPr lang="en-US" sz="3200" dirty="0" smtClean="0"/>
              <a:t>Superior laryngeal nerve</a:t>
            </a:r>
          </a:p>
          <a:p>
            <a:r>
              <a:rPr lang="en-US" sz="3200" dirty="0" smtClean="0"/>
              <a:t>Inferior (recurrent) laryngeal nerve.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40237519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535" y="352425"/>
            <a:ext cx="7751299" cy="610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1089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487361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What is the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Vagus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Nerve (X)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712"/>
            <a:ext cx="9067800" cy="5135563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b="1" dirty="0" smtClean="0"/>
              <a:t>The </a:t>
            </a:r>
            <a:r>
              <a:rPr lang="en-US" b="1" dirty="0" err="1" smtClean="0"/>
              <a:t>vagus</a:t>
            </a:r>
            <a:r>
              <a:rPr lang="en-US" b="1" dirty="0" smtClean="0"/>
              <a:t> nerve is the longest cranial nerve. Its mixed , Motor, Parasympathetic ,Sensory fibers, more important as motor nerve.</a:t>
            </a:r>
          </a:p>
          <a:p>
            <a:pPr>
              <a:buBlip>
                <a:blip r:embed="rId2"/>
              </a:buBlip>
            </a:pPr>
            <a:r>
              <a:rPr lang="en-US" b="1" dirty="0" smtClean="0"/>
              <a:t>It pass through the neck and thorax to the abdomen has the widest distribution in the body. </a:t>
            </a:r>
            <a:endParaRPr lang="en-US" b="1" dirty="0"/>
          </a:p>
          <a:p>
            <a:pPr>
              <a:buBlip>
                <a:blip r:embed="rId2"/>
              </a:buBlip>
            </a:pPr>
            <a:r>
              <a:rPr lang="en-US" b="1" dirty="0"/>
              <a:t>Extends widely into Thorax &amp; abdomen</a:t>
            </a:r>
          </a:p>
          <a:p>
            <a:pPr>
              <a:buBlip>
                <a:blip r:embed="rId2"/>
              </a:buBlip>
            </a:pPr>
            <a:r>
              <a:rPr lang="en-US" b="1" dirty="0"/>
              <a:t>	 (hence the name)</a:t>
            </a:r>
          </a:p>
          <a:p>
            <a:pPr>
              <a:buBlip>
                <a:blip r:embed="rId2"/>
              </a:buBlip>
            </a:pPr>
            <a:r>
              <a:rPr lang="en-US" b="1" dirty="0" smtClean="0"/>
              <a:t>Mainly </a:t>
            </a:r>
            <a:r>
              <a:rPr lang="en-US" b="1" dirty="0"/>
              <a:t>parasympathetic to thorax </a:t>
            </a:r>
            <a:r>
              <a:rPr lang="en-US" b="1" dirty="0" smtClean="0"/>
              <a:t>&amp; heart, </a:t>
            </a:r>
            <a:r>
              <a:rPr lang="en-US" b="1" dirty="0"/>
              <a:t>abdominal </a:t>
            </a:r>
            <a:r>
              <a:rPr lang="en-US" b="1" dirty="0" smtClean="0"/>
              <a:t>viscera</a:t>
            </a:r>
          </a:p>
          <a:p>
            <a:pPr>
              <a:buBlip>
                <a:blip r:embed="rId2"/>
              </a:buBlip>
            </a:pPr>
            <a:r>
              <a:rPr lang="en-US" b="1" dirty="0" smtClean="0">
                <a:solidFill>
                  <a:srgbClr val="FF0000"/>
                </a:solidFill>
              </a:rPr>
              <a:t>Exist</a:t>
            </a:r>
            <a:r>
              <a:rPr lang="en-US" b="1" dirty="0" smtClean="0"/>
              <a:t>: from the medulla oblongata leave the skull through the jugular foramen, where has upper and lower ganglionic swelling which are the sensory ganglion of the nerve. </a:t>
            </a:r>
            <a:endParaRPr lang="en-US" b="1" dirty="0"/>
          </a:p>
          <a:p>
            <a:pPr>
              <a:buBlip>
                <a:blip r:embed="rId2"/>
              </a:buBlip>
            </a:pPr>
            <a:r>
              <a:rPr lang="en-US" b="1" dirty="0" smtClean="0"/>
              <a:t>The </a:t>
            </a:r>
            <a:r>
              <a:rPr lang="en-US" b="1" dirty="0" err="1" smtClean="0"/>
              <a:t>vagus</a:t>
            </a:r>
            <a:r>
              <a:rPr lang="en-US" b="1" dirty="0" smtClean="0"/>
              <a:t> nerve is join by the accessory nerve below the inferior ganglion. </a:t>
            </a:r>
          </a:p>
        </p:txBody>
      </p:sp>
    </p:spTree>
    <p:extLst>
      <p:ext uri="{BB962C8B-B14F-4D97-AF65-F5344CB8AC3E}">
        <p14:creationId xmlns:p14="http://schemas.microsoft.com/office/powerpoint/2010/main" val="106808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600200"/>
            <a:ext cx="8408615" cy="4525963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b="1" dirty="0"/>
              <a:t>T</a:t>
            </a:r>
            <a:r>
              <a:rPr lang="en-US" b="1" dirty="0" smtClean="0"/>
              <a:t>he </a:t>
            </a:r>
            <a:r>
              <a:rPr lang="en-US" b="1" dirty="0" err="1" smtClean="0"/>
              <a:t>vagus</a:t>
            </a:r>
            <a:r>
              <a:rPr lang="en-US" b="1" dirty="0" smtClean="0"/>
              <a:t> nerve pass through carotid sheath with common carotid artery and internal jugular vein  in the neck. Then pass the thorax and reach to the e</a:t>
            </a:r>
            <a:r>
              <a:rPr lang="en-US" b="1" dirty="0"/>
              <a:t>s</a:t>
            </a:r>
            <a:r>
              <a:rPr lang="en-US" b="1" dirty="0" smtClean="0"/>
              <a:t>ophagus  through opening in the diaphragm to form </a:t>
            </a:r>
            <a:r>
              <a:rPr lang="en-US" b="1" dirty="0" err="1" smtClean="0"/>
              <a:t>eophageal</a:t>
            </a:r>
            <a:r>
              <a:rPr lang="en-US" b="1" dirty="0" smtClean="0"/>
              <a:t> plexuses ( left </a:t>
            </a:r>
            <a:r>
              <a:rPr lang="en-US" b="1" dirty="0" err="1" smtClean="0"/>
              <a:t>vagus</a:t>
            </a:r>
            <a:r>
              <a:rPr lang="en-US" b="1" dirty="0" smtClean="0"/>
              <a:t> join with right </a:t>
            </a:r>
            <a:r>
              <a:rPr lang="en-US" b="1" dirty="0" err="1" smtClean="0"/>
              <a:t>vagus</a:t>
            </a:r>
            <a:r>
              <a:rPr lang="en-US" b="1" dirty="0" smtClean="0"/>
              <a:t>)</a:t>
            </a:r>
          </a:p>
          <a:p>
            <a:pPr>
              <a:buBlip>
                <a:blip r:embed="rId2"/>
              </a:buBlip>
            </a:pPr>
            <a:r>
              <a:rPr lang="en-US" b="1" dirty="0" smtClean="0"/>
              <a:t>Esophageal plexus gives anterior and posterior gastric nerve which supply all abdominal organ and gastrointestinal tract. 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386066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1560" y="1600200"/>
            <a:ext cx="8408615" cy="5257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Branches in jugular foramen (Superior ganglion):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Meningeal branches: supply the posterior fossa </a:t>
            </a:r>
            <a:r>
              <a:rPr lang="en-US" dirty="0" err="1" smtClean="0"/>
              <a:t>dura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Auricular branch: supply sensation the pinna and posterior part of the external auditory canal.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Branches in the neck (inferior ganglion): 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Pharyngeal branch</a:t>
            </a:r>
            <a:r>
              <a:rPr lang="en-US" dirty="0" smtClean="0"/>
              <a:t>: contains sensory and motor fibers, supply the pharyngeal muscles and mucosal membrane and palatal muscles expect.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tensor palatal muscle, muscle of soft palate, which innervated from mandibular nerve (trigeminal nerve)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err="1" smtClean="0"/>
              <a:t>Stylopharyngeus</a:t>
            </a:r>
            <a:r>
              <a:rPr lang="en-US" sz="2000" dirty="0" smtClean="0"/>
              <a:t> : muscle of pharynx which innervated from glossopharyngeal nerve.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8806495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77144" y="1600200"/>
            <a:ext cx="684303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smtClean="0">
                <a:solidFill>
                  <a:srgbClr val="FFFF00"/>
                </a:solidFill>
              </a:rPr>
              <a:t>Superior laryngeal nerve.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smtClean="0">
                <a:solidFill>
                  <a:srgbClr val="FFFF00"/>
                </a:solidFill>
              </a:rPr>
              <a:t>Inferior (recurrent) laryngeal nerve.</a:t>
            </a:r>
          </a:p>
          <a:p>
            <a:pPr marL="0" indent="0">
              <a:buNone/>
            </a:pPr>
            <a:r>
              <a:rPr lang="en-US" dirty="0" smtClean="0"/>
              <a:t>both innervate all laryngeal muscle+ laryngeal mucosa.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smtClean="0">
                <a:solidFill>
                  <a:srgbClr val="FFFF00"/>
                </a:solidFill>
              </a:rPr>
              <a:t>Superior cardiac nerve: </a:t>
            </a:r>
            <a:r>
              <a:rPr lang="en-US" dirty="0" smtClean="0"/>
              <a:t>End </a:t>
            </a:r>
            <a:r>
              <a:rPr lang="en-US" dirty="0"/>
              <a:t>in the deep part of cardiac plexuses.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Branches in the thorax:</a:t>
            </a:r>
          </a:p>
          <a:p>
            <a:pPr marL="457200" lvl="0" indent="-457200">
              <a:buClr>
                <a:prstClr val="white"/>
              </a:buClr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Inferior cardiac branch</a:t>
            </a:r>
            <a:r>
              <a:rPr lang="en-US" dirty="0" smtClean="0"/>
              <a:t>: </a:t>
            </a:r>
            <a:r>
              <a:rPr lang="en-US" dirty="0" smtClean="0">
                <a:solidFill>
                  <a:prstClr val="white"/>
                </a:solidFill>
              </a:rPr>
              <a:t>End </a:t>
            </a:r>
            <a:r>
              <a:rPr lang="en-US" dirty="0">
                <a:solidFill>
                  <a:prstClr val="white"/>
                </a:solidFill>
              </a:rPr>
              <a:t>in the deep part of cardiac plexuses. </a:t>
            </a:r>
            <a:endParaRPr lang="en-US" dirty="0" smtClean="0">
              <a:solidFill>
                <a:prstClr val="white"/>
              </a:solidFill>
            </a:endParaRPr>
          </a:p>
          <a:p>
            <a:pPr marL="457200" lvl="0" indent="-457200">
              <a:buClr>
                <a:prstClr val="white"/>
              </a:buClr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Anterior and posterior bronchial braches: </a:t>
            </a:r>
            <a:r>
              <a:rPr lang="en-US" dirty="0" smtClean="0">
                <a:solidFill>
                  <a:prstClr val="white"/>
                </a:solidFill>
              </a:rPr>
              <a:t>form Anterior and posterior pulmonary plexuses. </a:t>
            </a:r>
            <a:endParaRPr lang="en-US" dirty="0">
              <a:solidFill>
                <a:prstClr val="white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09961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US" b="1" i="1" u="sng" dirty="0">
                <a:solidFill>
                  <a:srgbClr val="FFFF00"/>
                </a:solidFill>
              </a:rPr>
              <a:t>Motor fibers supply:</a:t>
            </a:r>
          </a:p>
          <a:p>
            <a:pPr>
              <a:buClr>
                <a:srgbClr val="00CC00"/>
              </a:buClr>
              <a:buSzPct val="124000"/>
              <a:buBlip>
                <a:blip r:embed="rId2"/>
              </a:buBlip>
            </a:pPr>
            <a:r>
              <a:rPr lang="en-US" b="1" dirty="0"/>
              <a:t>All muscles of larynx</a:t>
            </a:r>
          </a:p>
          <a:p>
            <a:pPr>
              <a:buClr>
                <a:srgbClr val="00CC00"/>
              </a:buClr>
              <a:buSzPct val="124000"/>
              <a:buBlip>
                <a:blip r:embed="rId2"/>
              </a:buBlip>
            </a:pPr>
            <a:r>
              <a:rPr lang="en-US" b="1" dirty="0"/>
              <a:t>All muscles of pharynx, except </a:t>
            </a:r>
            <a:r>
              <a:rPr lang="en-US" b="1" dirty="0" err="1"/>
              <a:t>Stylopharyngeus</a:t>
            </a:r>
            <a:endParaRPr lang="en-US" b="1" dirty="0"/>
          </a:p>
          <a:p>
            <a:pPr>
              <a:buClr>
                <a:srgbClr val="00CC00"/>
              </a:buClr>
              <a:buSzPct val="124000"/>
              <a:buBlip>
                <a:blip r:embed="rId2"/>
              </a:buBlip>
            </a:pPr>
            <a:r>
              <a:rPr lang="en-US" b="1" dirty="0"/>
              <a:t>All muscles of palate except Tensor </a:t>
            </a:r>
            <a:r>
              <a:rPr lang="en-US" b="1" dirty="0" err="1"/>
              <a:t>palati</a:t>
            </a:r>
            <a:endParaRPr lang="en-US" b="1" dirty="0"/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0612863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59632" y="1600200"/>
            <a:ext cx="7760543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err="1" smtClean="0"/>
              <a:t>Parasympathatic</a:t>
            </a:r>
            <a:r>
              <a:rPr lang="en-US" dirty="0" smtClean="0"/>
              <a:t> effects of </a:t>
            </a:r>
            <a:r>
              <a:rPr lang="en-US" dirty="0" err="1" smtClean="0"/>
              <a:t>vagus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Decrease </a:t>
            </a:r>
            <a:r>
              <a:rPr lang="en-US" dirty="0" err="1" smtClean="0"/>
              <a:t>alerteness</a:t>
            </a:r>
            <a:r>
              <a:rPr lang="en-US" dirty="0" smtClean="0"/>
              <a:t>, blood pressure, breathing rate and heart rate.</a:t>
            </a:r>
          </a:p>
          <a:p>
            <a:r>
              <a:rPr lang="en-US" dirty="0" smtClean="0"/>
              <a:t>Helps with calmness, </a:t>
            </a:r>
            <a:r>
              <a:rPr lang="en-US" dirty="0" err="1" smtClean="0"/>
              <a:t>relaxtion</a:t>
            </a:r>
            <a:r>
              <a:rPr lang="en-US" dirty="0"/>
              <a:t> </a:t>
            </a:r>
            <a:r>
              <a:rPr lang="en-US" dirty="0" smtClean="0"/>
              <a:t>and digestion.</a:t>
            </a:r>
          </a:p>
          <a:p>
            <a:r>
              <a:rPr lang="en-US" dirty="0" smtClean="0"/>
              <a:t>Helps with defection, urination and sexual arousal. </a:t>
            </a:r>
          </a:p>
        </p:txBody>
      </p:sp>
    </p:spTree>
    <p:extLst>
      <p:ext uri="{BB962C8B-B14F-4D97-AF65-F5344CB8AC3E}">
        <p14:creationId xmlns:p14="http://schemas.microsoft.com/office/powerpoint/2010/main" val="258697004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ChangeArrowheads="1"/>
          </p:cNvSpPr>
          <p:nvPr/>
        </p:nvSpPr>
        <p:spPr bwMode="auto">
          <a:xfrm>
            <a:off x="3962400" y="106363"/>
            <a:ext cx="8794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1200" b="1">
                <a:solidFill>
                  <a:prstClr val="white"/>
                </a:solidFill>
              </a:rPr>
              <a:t>Fig. 14.22</a:t>
            </a:r>
          </a:p>
        </p:txBody>
      </p:sp>
      <p:pic>
        <p:nvPicPr>
          <p:cNvPr id="272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7038"/>
            <a:ext cx="6702425" cy="631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56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400" b="1" dirty="0" smtClean="0">
                <a:solidFill>
                  <a:srgbClr val="00FF00"/>
                </a:solidFill>
              </a:rPr>
              <a:t>Nerve Supply of the Larynx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533400" indent="-533400" algn="l" rtl="0" eaLnBrk="1" hangingPunct="1">
              <a:lnSpc>
                <a:spcPct val="95000"/>
              </a:lnSpc>
              <a:buFont typeface="Wingdings" pitchFamily="2" charset="2"/>
              <a:buAutoNum type="arabicPeriod"/>
              <a:defRPr/>
            </a:pPr>
            <a:r>
              <a:rPr lang="en-US" sz="2900" b="1" u="sng" dirty="0" smtClean="0">
                <a:solidFill>
                  <a:srgbClr val="FFFF00"/>
                </a:solidFill>
              </a:rPr>
              <a:t>Superior laryngeal nerve</a:t>
            </a:r>
            <a:r>
              <a:rPr lang="en-US" sz="2900" dirty="0" smtClean="0"/>
              <a:t> </a:t>
            </a:r>
            <a:r>
              <a:rPr lang="en-US" sz="2900" b="1" dirty="0" smtClean="0"/>
              <a:t>(from Vagus nerve) divides into:</a:t>
            </a:r>
          </a:p>
          <a:p>
            <a:pPr marL="914400" lvl="1" indent="-457200" algn="l" rtl="0" eaLnBrk="1" hangingPunct="1">
              <a:lnSpc>
                <a:spcPct val="95000"/>
              </a:lnSpc>
              <a:buFontTx/>
              <a:buAutoNum type="alphaUcPeriod"/>
              <a:defRPr/>
            </a:pPr>
            <a:r>
              <a:rPr lang="en-US" sz="2900" b="1" i="1" u="sng" dirty="0" smtClean="0">
                <a:solidFill>
                  <a:srgbClr val="FF3300"/>
                </a:solidFill>
              </a:rPr>
              <a:t>External laryngeal nerve</a:t>
            </a:r>
            <a:r>
              <a:rPr lang="en-US" sz="2900" b="1" i="1" u="sng" dirty="0" smtClean="0"/>
              <a:t> </a:t>
            </a:r>
            <a:r>
              <a:rPr lang="en-US" sz="2900" b="1" dirty="0" smtClean="0"/>
              <a:t>(motor): supplies the cricothyroid muscle.</a:t>
            </a:r>
          </a:p>
          <a:p>
            <a:pPr marL="914400" lvl="1" indent="-457200" algn="l" rtl="0" eaLnBrk="1" hangingPunct="1">
              <a:lnSpc>
                <a:spcPct val="95000"/>
              </a:lnSpc>
              <a:buFontTx/>
              <a:buAutoNum type="alphaUcPeriod"/>
              <a:defRPr/>
            </a:pPr>
            <a:r>
              <a:rPr lang="en-US" sz="2900" b="1" i="1" u="sng" dirty="0" smtClean="0">
                <a:solidFill>
                  <a:srgbClr val="FF3300"/>
                </a:solidFill>
              </a:rPr>
              <a:t>Internal laryngeal nerve</a:t>
            </a:r>
            <a:r>
              <a:rPr lang="en-US" sz="2900" b="1" i="1" u="sng" dirty="0" smtClean="0"/>
              <a:t> </a:t>
            </a:r>
            <a:r>
              <a:rPr lang="en-US" sz="2900" b="1" dirty="0" smtClean="0"/>
              <a:t>(sensory)</a:t>
            </a:r>
            <a:r>
              <a:rPr lang="en-US" sz="2900" dirty="0" smtClean="0"/>
              <a:t>: </a:t>
            </a:r>
            <a:r>
              <a:rPr lang="en-US" sz="2900" b="1" dirty="0" smtClean="0"/>
              <a:t>supplies the mucous membrane </a:t>
            </a:r>
            <a:r>
              <a:rPr lang="en-US" sz="2900" b="1" dirty="0" smtClean="0">
                <a:solidFill>
                  <a:srgbClr val="FF3300"/>
                </a:solidFill>
              </a:rPr>
              <a:t>above</a:t>
            </a:r>
            <a:r>
              <a:rPr lang="en-US" sz="2900" b="1" dirty="0" smtClean="0"/>
              <a:t> the level of the vocal folds.</a:t>
            </a:r>
          </a:p>
        </p:txBody>
      </p:sp>
    </p:spTree>
    <p:extLst>
      <p:ext uri="{BB962C8B-B14F-4D97-AF65-F5344CB8AC3E}">
        <p14:creationId xmlns:p14="http://schemas.microsoft.com/office/powerpoint/2010/main" val="295362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5400" b="1" smtClean="0">
                <a:solidFill>
                  <a:srgbClr val="00FF00"/>
                </a:solidFill>
              </a:rPr>
              <a:t>Nerve Supply of the Larynx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5589587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marL="0" indent="0" algn="l" rtl="0" eaLnBrk="1" hangingPunct="1">
              <a:lnSpc>
                <a:spcPct val="95000"/>
              </a:lnSpc>
              <a:buSzPct val="125000"/>
              <a:buNone/>
              <a:defRPr/>
            </a:pPr>
            <a:r>
              <a:rPr lang="en-US" sz="2900" b="1" u="sng" dirty="0" smtClean="0">
                <a:solidFill>
                  <a:srgbClr val="FFFF00"/>
                </a:solidFill>
              </a:rPr>
              <a:t>   Recurrent laryngeal nerve</a:t>
            </a:r>
            <a:r>
              <a:rPr lang="en-US" sz="2900" dirty="0" smtClean="0"/>
              <a:t> </a:t>
            </a:r>
            <a:r>
              <a:rPr lang="en-US" sz="2900" b="1" dirty="0" smtClean="0"/>
              <a:t>(from Vagus nerve) divides into motor and sensory branches:</a:t>
            </a:r>
          </a:p>
          <a:p>
            <a:pPr marL="0" indent="0" algn="l" rtl="0" eaLnBrk="1" hangingPunct="1">
              <a:lnSpc>
                <a:spcPct val="95000"/>
              </a:lnSpc>
              <a:buSzPct val="125000"/>
              <a:buNone/>
              <a:defRPr/>
            </a:pPr>
            <a:endParaRPr lang="en-US" sz="2900" b="1" dirty="0" smtClean="0"/>
          </a:p>
          <a:p>
            <a:pPr lvl="1" algn="l" rtl="0" eaLnBrk="1" hangingPunct="1">
              <a:lnSpc>
                <a:spcPct val="95000"/>
              </a:lnSpc>
              <a:buSzPct val="125000"/>
              <a:buBlip>
                <a:blip r:embed="rId2"/>
              </a:buBlip>
              <a:defRPr/>
            </a:pPr>
            <a:r>
              <a:rPr lang="en-US" sz="2900" b="1" dirty="0" smtClean="0"/>
              <a:t> The motor branch supplies ALL intrinsic muscles of the larynx </a:t>
            </a:r>
            <a:r>
              <a:rPr lang="en-US" sz="2900" b="1" dirty="0" smtClean="0">
                <a:solidFill>
                  <a:srgbClr val="FF3300"/>
                </a:solidFill>
              </a:rPr>
              <a:t>(except cricothyroid muscle).</a:t>
            </a:r>
          </a:p>
          <a:p>
            <a:pPr lvl="1" algn="l" rtl="0" eaLnBrk="1" hangingPunct="1">
              <a:lnSpc>
                <a:spcPct val="95000"/>
              </a:lnSpc>
              <a:buSzPct val="125000"/>
              <a:buBlip>
                <a:blip r:embed="rId2"/>
              </a:buBlip>
              <a:defRPr/>
            </a:pPr>
            <a:endParaRPr lang="en-US" sz="2900" b="1" dirty="0" smtClean="0">
              <a:solidFill>
                <a:srgbClr val="FF3300"/>
              </a:solidFill>
            </a:endParaRPr>
          </a:p>
          <a:p>
            <a:pPr lvl="1" algn="l" rtl="0" eaLnBrk="1" hangingPunct="1">
              <a:lnSpc>
                <a:spcPct val="95000"/>
              </a:lnSpc>
              <a:buSzPct val="125000"/>
              <a:buBlip>
                <a:blip r:embed="rId2"/>
              </a:buBlip>
              <a:defRPr/>
            </a:pPr>
            <a:r>
              <a:rPr lang="en-US" sz="2900" b="1" dirty="0" smtClean="0"/>
              <a:t> The sensory branch supplies the mucous membrane </a:t>
            </a:r>
            <a:r>
              <a:rPr lang="en-US" sz="2900" b="1" i="1" u="sng" dirty="0" smtClean="0">
                <a:solidFill>
                  <a:srgbClr val="FFFF00"/>
                </a:solidFill>
              </a:rPr>
              <a:t>below</a:t>
            </a:r>
            <a:r>
              <a:rPr lang="en-US" sz="2900" b="1" dirty="0" smtClean="0"/>
              <a:t> the level of the vocal folds.</a:t>
            </a:r>
          </a:p>
        </p:txBody>
      </p:sp>
    </p:spTree>
    <p:extLst>
      <p:ext uri="{BB962C8B-B14F-4D97-AF65-F5344CB8AC3E}">
        <p14:creationId xmlns:p14="http://schemas.microsoft.com/office/powerpoint/2010/main" val="265004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/>
          <a:srcRect l="7813" r="39063" b="38542"/>
          <a:stretch>
            <a:fillRect/>
          </a:stretch>
        </p:blipFill>
        <p:spPr bwMode="auto">
          <a:xfrm>
            <a:off x="609600" y="228600"/>
            <a:ext cx="7924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651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709613"/>
            <a:ext cx="7239000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1099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/>
          <a:srcRect l="10938" t="9375" r="12500" b="6250"/>
          <a:stretch>
            <a:fillRect/>
          </a:stretch>
        </p:blipFill>
        <p:spPr bwMode="auto">
          <a:xfrm>
            <a:off x="381000" y="0"/>
            <a:ext cx="83058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01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856" y="709391"/>
            <a:ext cx="8229600" cy="487361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Glossopharyngeal (IX)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6512" y="1854273"/>
            <a:ext cx="9144000" cy="5391151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It emerges from the anterior surface from medulla oblongata and leave the skull through the jugular foramen, then pass through upper part of the neck to the back of the tongue. </a:t>
            </a:r>
          </a:p>
          <a:p>
            <a:r>
              <a:rPr lang="en-US" sz="3200" b="1" i="1" u="sng" dirty="0" smtClean="0">
                <a:solidFill>
                  <a:srgbClr val="FFFF00"/>
                </a:solidFill>
              </a:rPr>
              <a:t>Mixed</a:t>
            </a:r>
            <a:r>
              <a:rPr lang="en-US" sz="2800" b="1" dirty="0" smtClean="0"/>
              <a:t> : Sensory , Motor and Parasympathetic effects</a:t>
            </a:r>
          </a:p>
          <a:p>
            <a:r>
              <a:rPr lang="en-US" sz="2800" b="1" dirty="0" smtClean="0"/>
              <a:t>Motor; innervates the </a:t>
            </a:r>
            <a:r>
              <a:rPr lang="en-US" sz="2800" b="1" dirty="0" err="1" smtClean="0"/>
              <a:t>stylopharngeaus</a:t>
            </a:r>
            <a:r>
              <a:rPr lang="en-US" sz="2800" b="1" dirty="0" smtClean="0"/>
              <a:t> muscle of pharynx ( elevate the larynx during swallowing) </a:t>
            </a:r>
          </a:p>
        </p:txBody>
      </p:sp>
    </p:spTree>
    <p:extLst>
      <p:ext uri="{BB962C8B-B14F-4D97-AF65-F5344CB8AC3E}">
        <p14:creationId xmlns:p14="http://schemas.microsoft.com/office/powerpoint/2010/main" val="2735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124744"/>
            <a:ext cx="8768655" cy="5001419"/>
          </a:xfrm>
        </p:spPr>
        <p:txBody>
          <a:bodyPr/>
          <a:lstStyle/>
          <a:p>
            <a:r>
              <a:rPr lang="en-US" sz="2800" b="1" dirty="0" err="1"/>
              <a:t>Parasympathecs</a:t>
            </a:r>
            <a:r>
              <a:rPr lang="en-US" sz="2800" b="1" dirty="0"/>
              <a:t>: innervates the parotid gland. </a:t>
            </a:r>
          </a:p>
          <a:p>
            <a:pPr marL="0" indent="0">
              <a:buNone/>
            </a:pPr>
            <a:r>
              <a:rPr lang="en-US" sz="2800" b="1" dirty="0"/>
              <a:t> ( by tympanic nerve)</a:t>
            </a:r>
          </a:p>
          <a:p>
            <a:r>
              <a:rPr lang="en-US" sz="2800" b="1" dirty="0"/>
              <a:t>Sensory: innervates </a:t>
            </a:r>
            <a:r>
              <a:rPr lang="en-US" sz="2800" b="1" dirty="0" smtClean="0"/>
              <a:t> the mucosa of oropharynx </a:t>
            </a:r>
            <a:endParaRPr lang="en-US" sz="2800" b="1" dirty="0"/>
          </a:p>
          <a:p>
            <a:r>
              <a:rPr lang="en-US" sz="2800" b="1" dirty="0" err="1"/>
              <a:t>Softpalate</a:t>
            </a:r>
            <a:r>
              <a:rPr lang="en-US" sz="2800" b="1" dirty="0"/>
              <a:t>, posterior third of the tongue + taste sensation. </a:t>
            </a:r>
            <a:endParaRPr lang="en-US" sz="2800" b="1" dirty="0" smtClean="0"/>
          </a:p>
          <a:p>
            <a:r>
              <a:rPr lang="en-US" sz="2800" b="1" dirty="0" smtClean="0"/>
              <a:t>Palatine </a:t>
            </a:r>
            <a:r>
              <a:rPr lang="en-US" sz="2800" b="1" dirty="0" err="1" smtClean="0"/>
              <a:t>tonsill</a:t>
            </a:r>
            <a:endParaRPr lang="en-US" sz="2800" b="1" dirty="0"/>
          </a:p>
          <a:p>
            <a:r>
              <a:rPr lang="en-US" sz="2800" b="1" dirty="0"/>
              <a:t>Carotid body and sinus.</a:t>
            </a:r>
          </a:p>
          <a:p>
            <a:r>
              <a:rPr lang="en-US" sz="2800" b="1" dirty="0"/>
              <a:t>Middle ear + tympanic membrane + Eustachian tube</a:t>
            </a:r>
          </a:p>
          <a:p>
            <a:pPr marL="0" indent="0">
              <a:buNone/>
            </a:pPr>
            <a:r>
              <a:rPr lang="en-US" sz="2800" b="1" dirty="0"/>
              <a:t>( by tympanic nerve )</a:t>
            </a:r>
          </a:p>
          <a:p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9005592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ChangeArrowheads="1"/>
          </p:cNvSpPr>
          <p:nvPr/>
        </p:nvSpPr>
        <p:spPr bwMode="auto">
          <a:xfrm>
            <a:off x="3962400" y="106363"/>
            <a:ext cx="8794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1200" b="1">
                <a:solidFill>
                  <a:prstClr val="white"/>
                </a:solidFill>
              </a:rPr>
              <a:t>Fig. 14.21</a:t>
            </a:r>
          </a:p>
        </p:txBody>
      </p:sp>
      <p:pic>
        <p:nvPicPr>
          <p:cNvPr id="271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841375"/>
            <a:ext cx="8604250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/>
          <p:cNvSpPr txBox="1"/>
          <p:nvPr/>
        </p:nvSpPr>
        <p:spPr>
          <a:xfrm>
            <a:off x="5471815" y="5436513"/>
            <a:ext cx="378070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600" b="1" dirty="0" smtClean="0">
                <a:solidFill>
                  <a:srgbClr val="EEECE1">
                    <a:lumMod val="10000"/>
                  </a:srgbClr>
                </a:solidFill>
              </a:rPr>
              <a:t>Tympanic nerve </a:t>
            </a:r>
          </a:p>
          <a:p>
            <a:pPr algn="l" rtl="0"/>
            <a:r>
              <a:rPr lang="en-US" sz="1600" b="1" dirty="0" smtClean="0">
                <a:solidFill>
                  <a:srgbClr val="EEECE1">
                    <a:lumMod val="10000"/>
                  </a:srgbClr>
                </a:solidFill>
              </a:rPr>
              <a:t>(Parasympathetic and sensory)</a:t>
            </a:r>
            <a:endParaRPr lang="ar-SA" sz="1600" b="1" dirty="0">
              <a:solidFill>
                <a:srgbClr val="EEECE1">
                  <a:lumMod val="10000"/>
                </a:srgbClr>
              </a:solidFill>
            </a:endParaRPr>
          </a:p>
        </p:txBody>
      </p:sp>
      <p:cxnSp>
        <p:nvCxnSpPr>
          <p:cNvPr id="7" name="رابط مستقيم 6"/>
          <p:cNvCxnSpPr/>
          <p:nvPr/>
        </p:nvCxnSpPr>
        <p:spPr>
          <a:xfrm flipH="1" flipV="1">
            <a:off x="4570413" y="3212976"/>
            <a:ext cx="1585764" cy="21602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3011941" y="1897087"/>
            <a:ext cx="206411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 smtClean="0">
                <a:solidFill>
                  <a:srgbClr val="EEECE1">
                    <a:lumMod val="10000"/>
                  </a:srgbClr>
                </a:solidFill>
              </a:rPr>
              <a:t>(</a:t>
            </a:r>
            <a:r>
              <a:rPr lang="en-US" sz="1200" b="1" dirty="0" smtClean="0">
                <a:solidFill>
                  <a:srgbClr val="EEECE1">
                    <a:lumMod val="10000"/>
                  </a:srgbClr>
                </a:solidFill>
              </a:rPr>
              <a:t>Parasympathetic</a:t>
            </a:r>
            <a:r>
              <a:rPr lang="en-US" sz="1400" b="1" dirty="0" smtClean="0">
                <a:solidFill>
                  <a:srgbClr val="EEECE1">
                    <a:lumMod val="10000"/>
                  </a:srgbClr>
                </a:solidFill>
              </a:rPr>
              <a:t>)</a:t>
            </a:r>
            <a:endParaRPr lang="ar-SA" b="1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3387463" y="2874422"/>
            <a:ext cx="140056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b="1" dirty="0" smtClean="0">
                <a:solidFill>
                  <a:srgbClr val="EEECE1">
                    <a:lumMod val="10000"/>
                  </a:srgbClr>
                </a:solidFill>
              </a:rPr>
              <a:t>(motor)</a:t>
            </a:r>
            <a:endParaRPr lang="ar-SA" b="1" dirty="0">
              <a:solidFill>
                <a:srgbClr val="EEECE1">
                  <a:lumMod val="10000"/>
                </a:srgbClr>
              </a:solidFill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7740352" y="2708920"/>
            <a:ext cx="158417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200" b="1" dirty="0" smtClean="0">
                <a:solidFill>
                  <a:srgbClr val="EEECE1">
                    <a:lumMod val="10000"/>
                  </a:srgbClr>
                </a:solidFill>
              </a:rPr>
              <a:t>(Oropharynx)</a:t>
            </a:r>
            <a:endParaRPr lang="ar-SA" sz="1200" b="1" dirty="0">
              <a:solidFill>
                <a:srgbClr val="EEECE1">
                  <a:lumMod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03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8229600" cy="563561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Accessory Nerve (XI)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511175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b="1" i="1" u="sng" dirty="0" smtClean="0">
                <a:solidFill>
                  <a:srgbClr val="00CC00"/>
                </a:solidFill>
              </a:rPr>
              <a:t>Purely Motor</a:t>
            </a:r>
            <a:endParaRPr lang="en-US" sz="2800" b="1" i="1" u="sng" dirty="0">
              <a:solidFill>
                <a:srgbClr val="00CC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000099"/>
                </a:solidFill>
              </a:rPr>
              <a:t>*</a:t>
            </a:r>
            <a:r>
              <a:rPr lang="en-US" sz="2400" b="1" dirty="0"/>
              <a:t>Has 2 </a:t>
            </a:r>
            <a:r>
              <a:rPr lang="en-US" sz="2400" b="1" dirty="0" smtClean="0"/>
              <a:t>part:</a:t>
            </a:r>
            <a:endParaRPr lang="en-US" sz="24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/>
              <a:t>	</a:t>
            </a:r>
            <a:r>
              <a:rPr lang="en-US" sz="2400" b="1" i="1" u="sng" dirty="0" smtClean="0">
                <a:solidFill>
                  <a:srgbClr val="FF3300"/>
                </a:solidFill>
              </a:rPr>
              <a:t> Cranial part :</a:t>
            </a:r>
            <a:r>
              <a:rPr lang="en-US" b="1" i="1" u="sng" dirty="0" smtClean="0"/>
              <a:t> </a:t>
            </a:r>
            <a:r>
              <a:rPr lang="en-US" dirty="0" smtClean="0"/>
              <a:t>arise from medulla oblongata and join with </a:t>
            </a:r>
            <a:r>
              <a:rPr lang="en-US" dirty="0" err="1" smtClean="0"/>
              <a:t>vagus</a:t>
            </a:r>
            <a:r>
              <a:rPr lang="en-US" dirty="0" smtClean="0"/>
              <a:t> nerve.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b="1" dirty="0"/>
              <a:t> </a:t>
            </a:r>
            <a:r>
              <a:rPr lang="en-US" b="1" dirty="0" smtClean="0"/>
              <a:t>   </a:t>
            </a:r>
            <a:r>
              <a:rPr lang="en-US" sz="2400" b="1" i="1" u="sng" dirty="0" smtClean="0">
                <a:solidFill>
                  <a:srgbClr val="FF3300"/>
                </a:solidFill>
              </a:rPr>
              <a:t>Spinal part : </a:t>
            </a:r>
            <a:r>
              <a:rPr lang="en-US" sz="2400" dirty="0" err="1" smtClean="0"/>
              <a:t>arsie</a:t>
            </a:r>
            <a:r>
              <a:rPr lang="en-US" sz="2400" dirty="0" smtClean="0"/>
              <a:t> from neurons of upper spinal cord level         C1-C5 and innervates: </a:t>
            </a:r>
            <a:endParaRPr lang="en-US" sz="2400" b="1" i="1" u="sng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Sternocleidomastoid </a:t>
            </a:r>
            <a:r>
              <a:rPr lang="en-US" sz="2400" b="1" dirty="0"/>
              <a:t>m.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Trapezius.</a:t>
            </a: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Accessory nerve Leaves skul</a:t>
            </a:r>
            <a:r>
              <a:rPr lang="en-US" b="1" dirty="0"/>
              <a:t>l</a:t>
            </a:r>
            <a:r>
              <a:rPr lang="en-US" sz="2400" b="1" dirty="0" smtClean="0"/>
              <a:t> </a:t>
            </a:r>
            <a:r>
              <a:rPr lang="en-US" sz="2400" b="1" dirty="0"/>
              <a:t>through </a:t>
            </a:r>
            <a:r>
              <a:rPr lang="en-US" sz="2400" b="1" i="1" u="sng" dirty="0">
                <a:solidFill>
                  <a:srgbClr val="FFFF00"/>
                </a:solidFill>
              </a:rPr>
              <a:t>Jugular </a:t>
            </a:r>
            <a:r>
              <a:rPr lang="en-US" sz="2400" b="1" i="1" u="sng" dirty="0" smtClean="0">
                <a:solidFill>
                  <a:srgbClr val="FFFF00"/>
                </a:solidFill>
              </a:rPr>
              <a:t>foramen.</a:t>
            </a:r>
            <a:endParaRPr lang="en-US" sz="2400" b="1" i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87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ChangeArrowheads="1"/>
          </p:cNvSpPr>
          <p:nvPr/>
        </p:nvSpPr>
        <p:spPr bwMode="auto">
          <a:xfrm>
            <a:off x="3962400" y="106363"/>
            <a:ext cx="8794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1200" b="1">
                <a:solidFill>
                  <a:prstClr val="white"/>
                </a:solidFill>
              </a:rPr>
              <a:t>Fig. 14.23</a:t>
            </a:r>
          </a:p>
        </p:txBody>
      </p:sp>
      <p:pic>
        <p:nvPicPr>
          <p:cNvPr id="274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476250"/>
            <a:ext cx="7651750" cy="626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3233742" y="908720"/>
            <a:ext cx="1608133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Cranial part</a:t>
            </a:r>
            <a:endParaRPr lang="ar-SA" sz="2000" b="1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3206316" y="6093296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Spinal part </a:t>
            </a:r>
            <a:endParaRPr lang="ar-SA" b="1" dirty="0">
              <a:solidFill>
                <a:srgbClr val="FF0000"/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 flipH="1">
            <a:off x="4042099" y="3789040"/>
            <a:ext cx="799776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 flipV="1">
            <a:off x="4037808" y="1412776"/>
            <a:ext cx="804067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1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effectLst>
            <a:outerShdw dist="53882" dir="2700000" algn="ctr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solidFill>
                  <a:srgbClr val="00FF00"/>
                </a:solidFill>
                <a:latin typeface="Tahoma" pitchFamily="34" charset="0"/>
                <a:cs typeface="Tahoma" pitchFamily="34" charset="0"/>
              </a:rPr>
              <a:t>Blood supply of the larynx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9144000" cy="4176712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/>
          <a:p>
            <a:pPr algn="l" rtl="0" eaLnBrk="1" hangingPunct="1">
              <a:buBlip>
                <a:blip r:embed="rId2"/>
              </a:buBlip>
              <a:defRPr/>
            </a:pPr>
            <a:r>
              <a:rPr lang="en-US" sz="3400" b="1" u="sng" dirty="0" smtClean="0">
                <a:solidFill>
                  <a:srgbClr val="FF3300"/>
                </a:solidFill>
              </a:rPr>
              <a:t> Arterial supply of the larynx</a:t>
            </a:r>
            <a:r>
              <a:rPr lang="en-US" sz="3400" u="sng" dirty="0" smtClean="0">
                <a:solidFill>
                  <a:srgbClr val="FF3300"/>
                </a:solidFill>
              </a:rPr>
              <a:t>:</a:t>
            </a:r>
          </a:p>
          <a:p>
            <a:pPr marL="533400" indent="-533400" algn="l" rtl="0" eaLnBrk="1" hangingPunct="1">
              <a:buBlip>
                <a:blip r:embed="rId3"/>
              </a:buBlip>
              <a:defRPr/>
            </a:pPr>
            <a:r>
              <a:rPr lang="en-US" sz="3400" b="1" dirty="0" smtClean="0">
                <a:solidFill>
                  <a:srgbClr val="FFFF00"/>
                </a:solidFill>
              </a:rPr>
              <a:t>Superior laryngeal artery </a:t>
            </a:r>
            <a:r>
              <a:rPr lang="en-US" sz="3400" b="1" dirty="0" smtClean="0"/>
              <a:t>(from superior thyroid artery from external carotid artery).</a:t>
            </a:r>
          </a:p>
          <a:p>
            <a:pPr marL="533400" indent="-533400" algn="l" rtl="0" eaLnBrk="1" hangingPunct="1">
              <a:buBlip>
                <a:blip r:embed="rId3"/>
              </a:buBlip>
              <a:defRPr/>
            </a:pPr>
            <a:r>
              <a:rPr lang="en-US" sz="3400" b="1" dirty="0" smtClean="0">
                <a:solidFill>
                  <a:srgbClr val="FFFF00"/>
                </a:solidFill>
              </a:rPr>
              <a:t>Inferior laryngeal artery </a:t>
            </a:r>
            <a:r>
              <a:rPr lang="en-US" sz="3400" b="1" dirty="0" smtClean="0"/>
              <a:t>(from inferior thyroid artery from thyrocervical trunk from 1</a:t>
            </a:r>
            <a:r>
              <a:rPr lang="en-US" sz="3400" b="1" baseline="30000" dirty="0" smtClean="0"/>
              <a:t>st</a:t>
            </a:r>
            <a:r>
              <a:rPr lang="en-US" sz="3400" b="1" dirty="0" smtClean="0"/>
              <a:t> part of subclavian artery).</a:t>
            </a:r>
          </a:p>
        </p:txBody>
      </p:sp>
    </p:spTree>
    <p:extLst>
      <p:ext uri="{BB962C8B-B14F-4D97-AF65-F5344CB8AC3E}">
        <p14:creationId xmlns:p14="http://schemas.microsoft.com/office/powerpoint/2010/main" val="429428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heme/_rels/them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0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1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2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3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4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5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6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7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8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9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0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1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2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3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4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5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6_Theme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96A7F2"/>
        </a:accent1>
        <a:accent2>
          <a:srgbClr val="96B6F2"/>
        </a:accent2>
        <a:accent3>
          <a:srgbClr val="AAAAB8"/>
        </a:accent3>
        <a:accent4>
          <a:srgbClr val="DADADA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79B8F2"/>
        </a:accent1>
        <a:accent2>
          <a:srgbClr val="CFAAF2"/>
        </a:accent2>
        <a:accent3>
          <a:srgbClr val="AAAAB8"/>
        </a:accent3>
        <a:accent4>
          <a:srgbClr val="DADADA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E6A050"/>
        </a:accent1>
        <a:accent2>
          <a:srgbClr val="9D9DF2"/>
        </a:accent2>
        <a:accent3>
          <a:srgbClr val="AAAAB8"/>
        </a:accent3>
        <a:accent4>
          <a:srgbClr val="DADADA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DEAF2C"/>
        </a:accent1>
        <a:accent2>
          <a:srgbClr val="72CC5C"/>
        </a:accent2>
        <a:accent3>
          <a:srgbClr val="AAAAB8"/>
        </a:accent3>
        <a:accent4>
          <a:srgbClr val="DADADA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6A7F2"/>
        </a:accent1>
        <a:accent2>
          <a:srgbClr val="96B6F2"/>
        </a:accent2>
        <a:accent3>
          <a:srgbClr val="FFFFFF"/>
        </a:accent3>
        <a:accent4>
          <a:srgbClr val="000000"/>
        </a:accent4>
        <a:accent5>
          <a:srgbClr val="C9D0F7"/>
        </a:accent5>
        <a:accent6>
          <a:srgbClr val="87A5DB"/>
        </a:accent6>
        <a:hlink>
          <a:srgbClr val="B9C2F0"/>
        </a:hlink>
        <a:folHlink>
          <a:srgbClr val="BDC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B8F2"/>
        </a:accent1>
        <a:accent2>
          <a:srgbClr val="CFAAF2"/>
        </a:accent2>
        <a:accent3>
          <a:srgbClr val="FFFFFF"/>
        </a:accent3>
        <a:accent4>
          <a:srgbClr val="000000"/>
        </a:accent4>
        <a:accent5>
          <a:srgbClr val="BED8F7"/>
        </a:accent5>
        <a:accent6>
          <a:srgbClr val="BB9ADB"/>
        </a:accent6>
        <a:hlink>
          <a:srgbClr val="9BDED3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050"/>
        </a:accent1>
        <a:accent2>
          <a:srgbClr val="9D9DF2"/>
        </a:accent2>
        <a:accent3>
          <a:srgbClr val="FFFFFF"/>
        </a:accent3>
        <a:accent4>
          <a:srgbClr val="000000"/>
        </a:accent4>
        <a:accent5>
          <a:srgbClr val="F0CDB3"/>
        </a:accent5>
        <a:accent6>
          <a:srgbClr val="8E8EDB"/>
        </a:accent6>
        <a:hlink>
          <a:srgbClr val="E6DF7E"/>
        </a:hlink>
        <a:folHlink>
          <a:srgbClr val="F7C2A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EAF2C"/>
        </a:accent1>
        <a:accent2>
          <a:srgbClr val="72CC5C"/>
        </a:accent2>
        <a:accent3>
          <a:srgbClr val="FFFFFF"/>
        </a:accent3>
        <a:accent4>
          <a:srgbClr val="000000"/>
        </a:accent4>
        <a:accent5>
          <a:srgbClr val="ECD4AC"/>
        </a:accent5>
        <a:accent6>
          <a:srgbClr val="67B953"/>
        </a:accent6>
        <a:hlink>
          <a:srgbClr val="F7C6CB"/>
        </a:hlink>
        <a:folHlink>
          <a:srgbClr val="BFB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مشربية">
  <a:themeElements>
    <a:clrScheme name="مشربية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3661</TotalTime>
  <Words>2795</Words>
  <Application>Microsoft Office PowerPoint</Application>
  <PresentationFormat>عرض على الشاشة (3:4)‏</PresentationFormat>
  <Paragraphs>406</Paragraphs>
  <Slides>109</Slides>
  <Notes>3</Notes>
  <HiddenSlides>0</HiddenSlides>
  <MMClips>0</MMClips>
  <ScaleCrop>false</ScaleCrop>
  <HeadingPairs>
    <vt:vector size="4" baseType="variant">
      <vt:variant>
        <vt:lpstr>نسق</vt:lpstr>
      </vt:variant>
      <vt:variant>
        <vt:i4>38</vt:i4>
      </vt:variant>
      <vt:variant>
        <vt:lpstr>عناوين الشرائح</vt:lpstr>
      </vt:variant>
      <vt:variant>
        <vt:i4>109</vt:i4>
      </vt:variant>
    </vt:vector>
  </HeadingPairs>
  <TitlesOfParts>
    <vt:vector size="147" baseType="lpstr">
      <vt:lpstr>Theme17</vt:lpstr>
      <vt:lpstr>1_Theme17</vt:lpstr>
      <vt:lpstr>2_Theme17</vt:lpstr>
      <vt:lpstr>3_Theme17</vt:lpstr>
      <vt:lpstr>4_Theme17</vt:lpstr>
      <vt:lpstr>5_Theme17</vt:lpstr>
      <vt:lpstr>6_Theme17</vt:lpstr>
      <vt:lpstr>7_Theme17</vt:lpstr>
      <vt:lpstr>8_Theme17</vt:lpstr>
      <vt:lpstr>9_Theme17</vt:lpstr>
      <vt:lpstr>10_Theme17</vt:lpstr>
      <vt:lpstr>11_Theme17</vt:lpstr>
      <vt:lpstr>12_Theme17</vt:lpstr>
      <vt:lpstr>13_Theme17</vt:lpstr>
      <vt:lpstr>14_Theme17</vt:lpstr>
      <vt:lpstr>15_Theme17</vt:lpstr>
      <vt:lpstr>16_Theme17</vt:lpstr>
      <vt:lpstr>17_Theme17</vt:lpstr>
      <vt:lpstr>18_Theme17</vt:lpstr>
      <vt:lpstr>19_Theme17</vt:lpstr>
      <vt:lpstr>20_Theme17</vt:lpstr>
      <vt:lpstr>21_Theme17</vt:lpstr>
      <vt:lpstr>22_Theme17</vt:lpstr>
      <vt:lpstr>23_Theme17</vt:lpstr>
      <vt:lpstr>24_Theme17</vt:lpstr>
      <vt:lpstr>25_Theme17</vt:lpstr>
      <vt:lpstr>26_Theme17</vt:lpstr>
      <vt:lpstr>27_Theme17</vt:lpstr>
      <vt:lpstr>28_Theme17</vt:lpstr>
      <vt:lpstr>29_Theme17</vt:lpstr>
      <vt:lpstr>30_Theme17</vt:lpstr>
      <vt:lpstr>31_Theme17</vt:lpstr>
      <vt:lpstr>32_Theme17</vt:lpstr>
      <vt:lpstr>33_Theme17</vt:lpstr>
      <vt:lpstr>34_Theme17</vt:lpstr>
      <vt:lpstr>35_Theme17</vt:lpstr>
      <vt:lpstr>36_Theme17</vt:lpstr>
      <vt:lpstr>مشربية</vt:lpstr>
      <vt:lpstr>Larynx (voice box)  Anatomy of the larynx  vocal cord paralysis  Presented BY:  Dr. Kamal Al-Saba’a </vt:lpstr>
      <vt:lpstr>عرض تقديمي في PowerPoint</vt:lpstr>
      <vt:lpstr>The Larynx</vt:lpstr>
      <vt:lpstr>عرض تقديمي في PowerPoint</vt:lpstr>
      <vt:lpstr>عرض تقديمي في PowerPoint</vt:lpstr>
      <vt:lpstr>Normal cervical spine radiographs</vt:lpstr>
      <vt:lpstr>Trachea</vt:lpstr>
      <vt:lpstr>عرض تقديمي في PowerPoint</vt:lpstr>
      <vt:lpstr>عرض تقديمي في PowerPoint</vt:lpstr>
      <vt:lpstr>Esophagus: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</vt:lpstr>
      <vt:lpstr>The Larynx</vt:lpstr>
      <vt:lpstr>عرض تقديمي في PowerPoint</vt:lpstr>
      <vt:lpstr>The Hyoid bone </vt:lpstr>
      <vt:lpstr>عرض تقديمي في PowerPoint</vt:lpstr>
      <vt:lpstr>Thyroid cartilage </vt:lpstr>
      <vt:lpstr>عرض تقديمي في PowerPoint</vt:lpstr>
      <vt:lpstr>Thyroid cartilage </vt:lpstr>
      <vt:lpstr>Cricoid cartilage </vt:lpstr>
      <vt:lpstr>Laterally the arch of the cricoid articulates with the inferior horns of the thyroid cartilage (Cricothyroid joint). </vt:lpstr>
      <vt:lpstr>عرض تقديمي في PowerPoint</vt:lpstr>
      <vt:lpstr>Arytenoid Cartilage</vt:lpstr>
      <vt:lpstr>عرض تقديمي في PowerPoint</vt:lpstr>
      <vt:lpstr>Corniculate Cartilage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Joints of the larynx</vt:lpstr>
      <vt:lpstr>The Cricothyroid joints</vt:lpstr>
      <vt:lpstr>Cricoarytenoid joints</vt:lpstr>
      <vt:lpstr> </vt:lpstr>
      <vt:lpstr>عرض تقديمي في PowerPoint</vt:lpstr>
      <vt:lpstr> </vt:lpstr>
      <vt:lpstr>Larynx Ligaments and membranes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Laryngeal Inlet</vt:lpstr>
      <vt:lpstr>عرض تقديمي في PowerPoint</vt:lpstr>
      <vt:lpstr>عرض تقديمي في PowerPoint</vt:lpstr>
      <vt:lpstr> </vt:lpstr>
      <vt:lpstr>عرض تقديمي في PowerPoint</vt:lpstr>
      <vt:lpstr>عرض تقديمي في PowerPoint</vt:lpstr>
      <vt:lpstr>The Subglottic region</vt:lpstr>
      <vt:lpstr>Muscles of the larynx</vt:lpstr>
      <vt:lpstr>The extrinsic muscles of the larynx</vt:lpstr>
      <vt:lpstr>The intrinsic muscles of the larynx</vt:lpstr>
      <vt:lpstr>The intrinsic muscles of the larynx</vt:lpstr>
      <vt:lpstr>Posterior Cricoarytenoid Muscle</vt:lpstr>
      <vt:lpstr>عرض تقديمي في PowerPoint</vt:lpstr>
      <vt:lpstr>عرض تقديمي في PowerPoint</vt:lpstr>
      <vt:lpstr>عرض تقديمي في PowerPoint</vt:lpstr>
      <vt:lpstr>Lateral Cricoarytenoid Muscle</vt:lpstr>
      <vt:lpstr>عرض تقديمي في PowerPoint</vt:lpstr>
      <vt:lpstr>عرض تقديمي في PowerPoint</vt:lpstr>
      <vt:lpstr>Transverse Arytenoid Muscle</vt:lpstr>
      <vt:lpstr>عرض تقديمي في PowerPoint</vt:lpstr>
      <vt:lpstr>عرض تقديمي في PowerPoint</vt:lpstr>
      <vt:lpstr>عرض تقديمي في PowerPoint</vt:lpstr>
      <vt:lpstr>Cricothyroid Muscle</vt:lpstr>
      <vt:lpstr>عرض تقديمي في PowerPoint</vt:lpstr>
      <vt:lpstr>عرض تقديمي في PowerPoint</vt:lpstr>
      <vt:lpstr>Cricothyroid Muscle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Thyroarytenoid Muscle</vt:lpstr>
      <vt:lpstr>عرض تقديمي في PowerPoint</vt:lpstr>
      <vt:lpstr>عرض تقديمي في PowerPoint</vt:lpstr>
      <vt:lpstr>عرض تقديمي في PowerPoint</vt:lpstr>
      <vt:lpstr>Vocalis Muscle</vt:lpstr>
      <vt:lpstr>عرض تقديمي في PowerPoint</vt:lpstr>
      <vt:lpstr>عرض تقديمي في PowerPoint</vt:lpstr>
      <vt:lpstr>Oblique arytenoid Muscle</vt:lpstr>
      <vt:lpstr>عرض تقديمي في PowerPoint</vt:lpstr>
      <vt:lpstr>عرض تقديمي في PowerPoint</vt:lpstr>
      <vt:lpstr>Thyroepiglottic Muscle</vt:lpstr>
      <vt:lpstr>عرض تقديمي في PowerPoint</vt:lpstr>
      <vt:lpstr>Aryepiglottic Muscle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What is the Vagus Nerve (X)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Nerve Supply of the Larynx</vt:lpstr>
      <vt:lpstr>Nerve Supply of the Larynx</vt:lpstr>
      <vt:lpstr>عرض تقديمي في PowerPoint</vt:lpstr>
      <vt:lpstr>عرض تقديمي في PowerPoint</vt:lpstr>
      <vt:lpstr>عرض تقديمي في PowerPoint</vt:lpstr>
      <vt:lpstr>Glossopharyngeal (IX)</vt:lpstr>
      <vt:lpstr>عرض تقديمي في PowerPoint</vt:lpstr>
      <vt:lpstr>عرض تقديمي في PowerPoint</vt:lpstr>
      <vt:lpstr>Accessory Nerve (XI)</vt:lpstr>
      <vt:lpstr>عرض تقديمي في PowerPoint</vt:lpstr>
      <vt:lpstr>Blood supply of the larynx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Larynx  Anatomy of the larynx  vocal cord paralysis</dc:title>
  <dc:creator>HP</dc:creator>
  <cp:lastModifiedBy>HP</cp:lastModifiedBy>
  <cp:revision>62</cp:revision>
  <dcterms:created xsi:type="dcterms:W3CDTF">2019-04-28T07:41:12Z</dcterms:created>
  <dcterms:modified xsi:type="dcterms:W3CDTF">2019-08-16T21:20:41Z</dcterms:modified>
</cp:coreProperties>
</file>