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 صو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61A907B-39F6-48D1-85CD-ECAEAE610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0087" y="1220219"/>
            <a:ext cx="8825657" cy="1915647"/>
          </a:xfrm>
        </p:spPr>
        <p:txBody>
          <a:bodyPr/>
          <a:lstStyle/>
          <a:p>
            <a:pPr algn="ctr"/>
            <a:r>
              <a:rPr lang="en-US" dirty="0"/>
              <a:t>Locomotor physiology</a:t>
            </a:r>
            <a:endParaRPr lang="LID4096" dirty="0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604A633F-CCB4-499D-B87A-C6E3C12E29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28830" y="3722135"/>
            <a:ext cx="8825658" cy="860400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2">
                    <a:lumMod val="10000"/>
                  </a:schemeClr>
                </a:solidFill>
              </a:rPr>
              <a:t>Mahmoud </a:t>
            </a:r>
            <a:r>
              <a:rPr lang="en-US" b="1" dirty="0" err="1">
                <a:solidFill>
                  <a:schemeClr val="tx2">
                    <a:lumMod val="10000"/>
                  </a:schemeClr>
                </a:solidFill>
              </a:rPr>
              <a:t>A.Matar</a:t>
            </a:r>
            <a:endParaRPr lang="en-US" b="1" dirty="0">
              <a:solidFill>
                <a:schemeClr val="tx2">
                  <a:lumMod val="10000"/>
                </a:schemeClr>
              </a:solidFill>
            </a:endParaRPr>
          </a:p>
          <a:p>
            <a:pPr algn="ctr"/>
            <a:r>
              <a:rPr lang="en-US" b="1" dirty="0">
                <a:solidFill>
                  <a:schemeClr val="tx2">
                    <a:lumMod val="10000"/>
                  </a:schemeClr>
                </a:solidFill>
              </a:rPr>
              <a:t>Orthopedic surgeon</a:t>
            </a:r>
            <a:endParaRPr lang="LID4096" b="1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3506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034BCFB-65AA-44D8-83A3-A0592889945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75000"/>
            </a:schemeClr>
          </a:solidFill>
        </p:spPr>
        <p:txBody>
          <a:bodyPr/>
          <a:lstStyle/>
          <a:p>
            <a:r>
              <a:rPr lang="en-US" dirty="0"/>
              <a:t>Upon striation</a:t>
            </a:r>
            <a:endParaRPr lang="LID4096" dirty="0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6C99F26-D3E2-4960-9777-6A2A658F34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Striated </a:t>
            </a:r>
            <a:endParaRPr lang="LID4096" dirty="0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C27B0997-F8FF-47AB-94C3-C6A01ACA0A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US" dirty="0"/>
              <a:t>Has large no, of cross striation(transverse line).</a:t>
            </a:r>
          </a:p>
          <a:p>
            <a:endParaRPr lang="en-US" dirty="0"/>
          </a:p>
          <a:p>
            <a:r>
              <a:rPr lang="en-US" dirty="0"/>
              <a:t>Skeletal muscles and cardiac muscle</a:t>
            </a:r>
            <a:endParaRPr lang="LID4096" dirty="0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1A2408AA-5F44-4F4F-AB30-B552E950B0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Non striated</a:t>
            </a:r>
            <a:endParaRPr lang="LID4096" dirty="0"/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5B5E16E4-1723-43D5-9A73-983C2DAFF4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US" dirty="0"/>
              <a:t>No cross striation.</a:t>
            </a:r>
          </a:p>
          <a:p>
            <a:endParaRPr lang="en-US" dirty="0"/>
          </a:p>
          <a:p>
            <a:r>
              <a:rPr lang="en-US" dirty="0"/>
              <a:t>Plain or smooth muscle.</a:t>
            </a:r>
          </a:p>
          <a:p>
            <a:endParaRPr lang="en-US" dirty="0"/>
          </a:p>
          <a:p>
            <a:r>
              <a:rPr lang="en-US" dirty="0"/>
              <a:t>Wall of visceral organs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910972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B980265-39F6-4A92-A928-128325B150B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75000"/>
            </a:schemeClr>
          </a:solidFill>
        </p:spPr>
        <p:txBody>
          <a:bodyPr/>
          <a:lstStyle/>
          <a:p>
            <a:r>
              <a:rPr lang="en-US" dirty="0"/>
              <a:t>Upon control</a:t>
            </a:r>
            <a:endParaRPr lang="LID4096" dirty="0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D2B566E-F857-4908-A3EF-D7184D813C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voluntary</a:t>
            </a:r>
            <a:endParaRPr lang="LID4096" dirty="0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4B7E7F0E-6D83-4D0A-B262-2D1C0CD5E6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US" dirty="0"/>
              <a:t>Controlled by our own will.</a:t>
            </a:r>
          </a:p>
          <a:p>
            <a:endParaRPr lang="en-US" dirty="0"/>
          </a:p>
          <a:p>
            <a:r>
              <a:rPr lang="en-US" dirty="0"/>
              <a:t>Skeletal muscles</a:t>
            </a:r>
          </a:p>
          <a:p>
            <a:endParaRPr lang="en-US" dirty="0"/>
          </a:p>
          <a:p>
            <a:r>
              <a:rPr lang="en-US" dirty="0"/>
              <a:t>Somatic nerve</a:t>
            </a:r>
            <a:endParaRPr lang="LID4096" dirty="0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CC29F0AF-32E1-4584-9A8D-755AFC1964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involuntary</a:t>
            </a:r>
            <a:endParaRPr lang="LID4096" dirty="0"/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077F75A0-3BD2-4764-A69E-7E8B18F06B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US" dirty="0"/>
              <a:t>We cannot control it.</a:t>
            </a:r>
          </a:p>
          <a:p>
            <a:endParaRPr lang="en-US" dirty="0"/>
          </a:p>
          <a:p>
            <a:r>
              <a:rPr lang="en-US" dirty="0"/>
              <a:t>Cardiac and smooth muscle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2245919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9994BA8-84F9-47B2-B448-C9EF0A116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Upon situation</a:t>
            </a:r>
            <a:endParaRPr lang="LID4096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20BCD69-EDBF-4408-9834-3BD0BAED1D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Skeletal .</a:t>
            </a:r>
          </a:p>
          <a:p>
            <a:endParaRPr lang="en-US" dirty="0"/>
          </a:p>
          <a:p>
            <a:r>
              <a:rPr lang="en-US" dirty="0"/>
              <a:t>Cardiac.</a:t>
            </a:r>
          </a:p>
          <a:p>
            <a:endParaRPr lang="en-US" dirty="0"/>
          </a:p>
          <a:p>
            <a:r>
              <a:rPr lang="en-US" dirty="0"/>
              <a:t>Smooth muscles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710110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944A9EE-1752-4914-8342-85BD23C38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Skeletal muscles</a:t>
            </a:r>
            <a:endParaRPr lang="LID4096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C012A1F-A14B-4941-949A-A8B54550F6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association with bone forming skeletal system.</a:t>
            </a:r>
          </a:p>
          <a:p>
            <a:endParaRPr lang="en-US" dirty="0"/>
          </a:p>
          <a:p>
            <a:r>
              <a:rPr lang="en-US" dirty="0"/>
              <a:t>40% of body </a:t>
            </a:r>
            <a:r>
              <a:rPr lang="en-US" dirty="0" err="1"/>
              <a:t>mass,voluntary</a:t>
            </a:r>
            <a:r>
              <a:rPr lang="en-US" dirty="0"/>
              <a:t> and striated.</a:t>
            </a:r>
          </a:p>
          <a:p>
            <a:endParaRPr lang="en-US" dirty="0"/>
          </a:p>
          <a:p>
            <a:r>
              <a:rPr lang="en-US" dirty="0"/>
              <a:t>Somatic nerve.</a:t>
            </a:r>
          </a:p>
          <a:p>
            <a:endParaRPr lang="en-US" dirty="0"/>
          </a:p>
          <a:p>
            <a:r>
              <a:rPr lang="en-US" dirty="0"/>
              <a:t>Fibers arranged in parallel.</a:t>
            </a:r>
          </a:p>
          <a:p>
            <a:endParaRPr lang="en-US" dirty="0"/>
          </a:p>
          <a:p>
            <a:r>
              <a:rPr lang="en-US" dirty="0"/>
              <a:t>Anchored to the bone by tendons</a:t>
            </a:r>
          </a:p>
        </p:txBody>
      </p:sp>
    </p:spTree>
    <p:extLst>
      <p:ext uri="{BB962C8B-B14F-4D97-AF65-F5344CB8AC3E}">
        <p14:creationId xmlns:p14="http://schemas.microsoft.com/office/powerpoint/2010/main" val="1700205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BA19255-7737-4141-BD97-58336C781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75BF711-FE41-488F-A2D2-83E1873A5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Description.</a:t>
            </a:r>
          </a:p>
          <a:p>
            <a:pPr marL="0" indent="0">
              <a:buNone/>
            </a:pPr>
            <a:r>
              <a:rPr lang="en-US" dirty="0"/>
              <a:t>     </a:t>
            </a:r>
            <a:r>
              <a:rPr lang="en-US" dirty="0" err="1"/>
              <a:t>long,cylindrical,many</a:t>
            </a:r>
            <a:r>
              <a:rPr lang="en-US" dirty="0"/>
              <a:t> peripherally located </a:t>
            </a:r>
            <a:r>
              <a:rPr lang="en-US" dirty="0" err="1"/>
              <a:t>nuclei,voluntary</a:t>
            </a:r>
            <a:r>
              <a:rPr lang="en-US" dirty="0"/>
              <a:t> 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Location.</a:t>
            </a:r>
          </a:p>
          <a:p>
            <a:pPr marL="0" indent="0">
              <a:buNone/>
            </a:pPr>
            <a:r>
              <a:rPr lang="en-US" dirty="0"/>
              <a:t>     with bone via tendon.</a:t>
            </a:r>
          </a:p>
          <a:p>
            <a:endParaRPr lang="en-US" dirty="0"/>
          </a:p>
          <a:p>
            <a:r>
              <a:rPr lang="en-US" dirty="0"/>
              <a:t>Function.</a:t>
            </a:r>
          </a:p>
          <a:p>
            <a:pPr marL="0" indent="0">
              <a:buNone/>
            </a:pPr>
            <a:r>
              <a:rPr lang="en-US" dirty="0"/>
              <a:t>     </a:t>
            </a:r>
            <a:r>
              <a:rPr lang="en-US" dirty="0" err="1"/>
              <a:t>motion,posture,heat</a:t>
            </a:r>
            <a:r>
              <a:rPr lang="en-US" dirty="0"/>
              <a:t> protection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8471032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C1F3267-DDBE-45A4-B16A-97109A534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 of skeletal muscle</a:t>
            </a:r>
            <a:endParaRPr lang="LID4096" dirty="0"/>
          </a:p>
        </p:txBody>
      </p:sp>
      <p:pic>
        <p:nvPicPr>
          <p:cNvPr id="5" name="عنصر نائب للمحتوى 4">
            <a:extLst>
              <a:ext uri="{FF2B5EF4-FFF2-40B4-BE49-F238E27FC236}">
                <a16:creationId xmlns:a16="http://schemas.microsoft.com/office/drawing/2014/main" id="{97612D9C-C9BA-40E6-9630-167935E553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8767" y="1522450"/>
            <a:ext cx="7377485" cy="5091710"/>
          </a:xfrm>
        </p:spPr>
      </p:pic>
    </p:spTree>
    <p:extLst>
      <p:ext uri="{BB962C8B-B14F-4D97-AF65-F5344CB8AC3E}">
        <p14:creationId xmlns:p14="http://schemas.microsoft.com/office/powerpoint/2010/main" val="34435502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DB11F438-618F-434D-BB45-BA87B29FF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1416" y="296277"/>
            <a:ext cx="8502503" cy="626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392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0135D03A-72D5-4FF2-ADD1-DBF9585779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50" y="128587"/>
            <a:ext cx="9334500" cy="660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1073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461AEC5-B682-406F-AB9F-BA89DC650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Muscle mass or tissue</a:t>
            </a:r>
            <a:endParaRPr lang="LID4096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17E1839-AFC2-4139-BE68-454BE4FA39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Made up of large no. of individual muscle cell or myocytes.</a:t>
            </a:r>
          </a:p>
          <a:p>
            <a:endParaRPr lang="en-US" dirty="0"/>
          </a:p>
          <a:p>
            <a:r>
              <a:rPr lang="en-US" dirty="0"/>
              <a:t>Muscle cell called muscle fiber as they are long and slender in shape.</a:t>
            </a:r>
          </a:p>
          <a:p>
            <a:endParaRPr lang="en-US" dirty="0"/>
          </a:p>
          <a:p>
            <a:r>
              <a:rPr lang="en-US" dirty="0"/>
              <a:t>Muscle fiber are multinucleated and arranged parallel to one another with some connective tissue  in between.</a:t>
            </a:r>
          </a:p>
          <a:p>
            <a:endParaRPr lang="en-US" dirty="0"/>
          </a:p>
          <a:p>
            <a:r>
              <a:rPr lang="en-US" dirty="0"/>
              <a:t>Muscle mass is separated from </a:t>
            </a:r>
            <a:r>
              <a:rPr lang="en-US" dirty="0" err="1"/>
              <a:t>adjucent</a:t>
            </a:r>
            <a:r>
              <a:rPr lang="en-US" dirty="0"/>
              <a:t> tissue by </a:t>
            </a:r>
            <a:r>
              <a:rPr lang="en-US" dirty="0" err="1"/>
              <a:t>athick</a:t>
            </a:r>
            <a:r>
              <a:rPr lang="en-US" dirty="0"/>
              <a:t> fibrous tissue layer known as </a:t>
            </a:r>
            <a:r>
              <a:rPr lang="en-US" b="1" dirty="0">
                <a:solidFill>
                  <a:schemeClr val="bg1"/>
                </a:solidFill>
              </a:rPr>
              <a:t>fascia</a:t>
            </a:r>
          </a:p>
        </p:txBody>
      </p:sp>
    </p:spTree>
    <p:extLst>
      <p:ext uri="{BB962C8B-B14F-4D97-AF65-F5344CB8AC3E}">
        <p14:creationId xmlns:p14="http://schemas.microsoft.com/office/powerpoint/2010/main" val="20721694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C689248-44EA-4762-BA3E-5A7B175F0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9159851-C5F4-41B7-BFB5-FF5299A6A8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Beneath the fascia muscle </a:t>
            </a:r>
            <a:r>
              <a:rPr lang="en-US" dirty="0" err="1"/>
              <a:t>coverd</a:t>
            </a:r>
            <a:r>
              <a:rPr lang="en-US" dirty="0"/>
              <a:t> by connective tissue sheath called </a:t>
            </a:r>
            <a:r>
              <a:rPr lang="en-US" b="1" dirty="0">
                <a:solidFill>
                  <a:srgbClr val="FF0000"/>
                </a:solidFill>
              </a:rPr>
              <a:t>epimysium.</a:t>
            </a:r>
          </a:p>
          <a:p>
            <a:r>
              <a:rPr lang="en-US" dirty="0"/>
              <a:t>Muscle fibers arranged in various groups called </a:t>
            </a:r>
            <a:r>
              <a:rPr lang="en-US" b="1" dirty="0">
                <a:solidFill>
                  <a:srgbClr val="FF0000"/>
                </a:solidFill>
              </a:rPr>
              <a:t>fasciculi.</a:t>
            </a:r>
          </a:p>
          <a:p>
            <a:endParaRPr lang="en-US" dirty="0"/>
          </a:p>
          <a:p>
            <a:r>
              <a:rPr lang="en-US" dirty="0"/>
              <a:t>Fasciculi </a:t>
            </a:r>
            <a:r>
              <a:rPr lang="en-US" dirty="0" err="1"/>
              <a:t>coverd</a:t>
            </a:r>
            <a:r>
              <a:rPr lang="en-US" dirty="0"/>
              <a:t> by connective tissue sheath called </a:t>
            </a:r>
            <a:r>
              <a:rPr lang="en-US" b="1" dirty="0">
                <a:solidFill>
                  <a:srgbClr val="FF0000"/>
                </a:solidFill>
              </a:rPr>
              <a:t>perimysium.</a:t>
            </a:r>
          </a:p>
          <a:p>
            <a:endParaRPr lang="en-US" dirty="0"/>
          </a:p>
          <a:p>
            <a:r>
              <a:rPr lang="en-US" dirty="0"/>
              <a:t>Each </a:t>
            </a:r>
            <a:r>
              <a:rPr lang="en-US" dirty="0" err="1"/>
              <a:t>mucle</a:t>
            </a:r>
            <a:r>
              <a:rPr lang="en-US" dirty="0"/>
              <a:t> fiber is </a:t>
            </a:r>
            <a:r>
              <a:rPr lang="en-US" dirty="0" err="1"/>
              <a:t>coverd</a:t>
            </a:r>
            <a:r>
              <a:rPr lang="en-US" dirty="0"/>
              <a:t> by connective tissue layer called </a:t>
            </a:r>
            <a:r>
              <a:rPr lang="en-US" b="1" dirty="0">
                <a:solidFill>
                  <a:srgbClr val="FF0000"/>
                </a:solidFill>
              </a:rPr>
              <a:t>endomysium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b="1" dirty="0">
              <a:solidFill>
                <a:schemeClr val="bg1"/>
              </a:solidFill>
            </a:endParaRPr>
          </a:p>
          <a:p>
            <a:endParaRPr lang="LID4096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328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5D0C200-A04E-473F-A291-F06ABCFAD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Locomotor system</a:t>
            </a:r>
            <a:endParaRPr lang="LID4096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AC49AD4-00CD-4D44-AB24-916FC50052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Organ system that gives human the ability to move.</a:t>
            </a:r>
          </a:p>
          <a:p>
            <a:r>
              <a:rPr lang="en-US" dirty="0"/>
              <a:t>Muscle ,bone ,nerve.</a:t>
            </a:r>
          </a:p>
          <a:p>
            <a:r>
              <a:rPr lang="en-US" dirty="0"/>
              <a:t>Interaction between these structure movement happen.</a:t>
            </a:r>
          </a:p>
          <a:p>
            <a:endParaRPr lang="en-US" dirty="0"/>
          </a:p>
          <a:p>
            <a:r>
              <a:rPr lang="en-US" dirty="0"/>
              <a:t>40%of body weight is skeletal muscle.</a:t>
            </a:r>
          </a:p>
          <a:p>
            <a:endParaRPr lang="en-US" dirty="0"/>
          </a:p>
          <a:p>
            <a:r>
              <a:rPr lang="en-US" dirty="0"/>
              <a:t>Up to 10% is cardiac and smooth muscle.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682226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DEF4CA21-3651-4D6C-A740-4CEE72B6DD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9881" y="137498"/>
            <a:ext cx="8842840" cy="6583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0648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CC0A0B4-38E9-4F7F-A626-8AB421C94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Muscle fiber</a:t>
            </a:r>
            <a:endParaRPr lang="LID4096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780C5BD-D7AE-4282-AD4C-6D6056A947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muscle cell is cylindrical in shape</a:t>
            </a:r>
          </a:p>
          <a:p>
            <a:endParaRPr lang="en-US" dirty="0"/>
          </a:p>
          <a:p>
            <a:r>
              <a:rPr lang="en-US" dirty="0"/>
              <a:t>Average length is 3 cm depend on muscle length.</a:t>
            </a:r>
          </a:p>
          <a:p>
            <a:endParaRPr lang="en-US" dirty="0"/>
          </a:p>
          <a:p>
            <a:r>
              <a:rPr lang="en-US" dirty="0"/>
              <a:t>Diameter varies from 10-100 </a:t>
            </a:r>
            <a:r>
              <a:rPr lang="en-US" dirty="0" err="1"/>
              <a:t>micron,and</a:t>
            </a:r>
            <a:r>
              <a:rPr lang="en-US" dirty="0"/>
              <a:t> varies in single muscle.</a:t>
            </a:r>
          </a:p>
          <a:p>
            <a:endParaRPr lang="en-US" dirty="0"/>
          </a:p>
          <a:p>
            <a:r>
              <a:rPr lang="en-US" dirty="0"/>
              <a:t>Attached to bone by tough cord called tendon.</a:t>
            </a:r>
          </a:p>
          <a:p>
            <a:endParaRPr lang="en-US" dirty="0"/>
          </a:p>
          <a:p>
            <a:r>
              <a:rPr lang="en-US" dirty="0"/>
              <a:t>Tendon of some muscle are flat ,thin and </a:t>
            </a:r>
            <a:r>
              <a:rPr lang="en-US" dirty="0" err="1"/>
              <a:t>tought</a:t>
            </a:r>
            <a:r>
              <a:rPr lang="en-US" dirty="0"/>
              <a:t> called aponeurosis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4633338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73317A0-F570-4725-9801-2AF35C506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2A22A7-A4F0-4C11-BECC-C3BBDCC0DB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muscle fiber is enclosed by cell membrane called plasma membrane or </a:t>
            </a:r>
            <a:r>
              <a:rPr lang="en-US" b="1" dirty="0">
                <a:solidFill>
                  <a:srgbClr val="FF0000"/>
                </a:solidFill>
              </a:rPr>
              <a:t>sarcolemma</a:t>
            </a:r>
            <a:r>
              <a:rPr lang="en-US" dirty="0"/>
              <a:t> lies beneath the endomysium.</a:t>
            </a:r>
          </a:p>
          <a:p>
            <a:endParaRPr lang="en-US" dirty="0"/>
          </a:p>
          <a:p>
            <a:r>
              <a:rPr lang="en-US" dirty="0"/>
              <a:t>Cytoplasm of the muscle called sarcoplasm.</a:t>
            </a:r>
          </a:p>
          <a:p>
            <a:endParaRPr lang="en-US" dirty="0"/>
          </a:p>
          <a:p>
            <a:pPr marL="0" indent="0">
              <a:buNone/>
            </a:pP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5240530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43A7EA3-90AC-471B-BE77-942912084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Structures embedded within sarcoplasm are</a:t>
            </a:r>
            <a:endParaRPr lang="LID4096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7C818CD-8499-483D-940C-34ABF6AAA9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Nuclei.</a:t>
            </a:r>
          </a:p>
          <a:p>
            <a:r>
              <a:rPr lang="en-US" dirty="0"/>
              <a:t>Myofibril.</a:t>
            </a:r>
          </a:p>
          <a:p>
            <a:r>
              <a:rPr lang="en-US" dirty="0"/>
              <a:t>Golgi apparatus.</a:t>
            </a:r>
          </a:p>
          <a:p>
            <a:r>
              <a:rPr lang="en-US" dirty="0"/>
              <a:t>Mitochondria.</a:t>
            </a:r>
          </a:p>
          <a:p>
            <a:r>
              <a:rPr lang="en-US" dirty="0"/>
              <a:t>Sarcoplasmic reticulum.</a:t>
            </a:r>
          </a:p>
          <a:p>
            <a:r>
              <a:rPr lang="en-US" dirty="0"/>
              <a:t>Ribosomes.</a:t>
            </a:r>
          </a:p>
          <a:p>
            <a:r>
              <a:rPr lang="en-US" dirty="0"/>
              <a:t>Glycogen droplets.</a:t>
            </a:r>
          </a:p>
          <a:p>
            <a:r>
              <a:rPr lang="en-US" dirty="0"/>
              <a:t>Occasional lipid droplets.</a:t>
            </a:r>
          </a:p>
        </p:txBody>
      </p:sp>
    </p:spTree>
    <p:extLst>
      <p:ext uri="{BB962C8B-B14F-4D97-AF65-F5344CB8AC3E}">
        <p14:creationId xmlns:p14="http://schemas.microsoft.com/office/powerpoint/2010/main" val="18219041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1FE3C50-20C8-4554-93D7-B8F0DE925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sarcolemma</a:t>
            </a:r>
            <a:endParaRPr lang="LID4096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68A7491-7416-4020-AABF-EE2D6513CE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is the cell membrane of muscle fiber.</a:t>
            </a:r>
          </a:p>
          <a:p>
            <a:endParaRPr lang="en-US" dirty="0"/>
          </a:p>
          <a:p>
            <a:r>
              <a:rPr lang="en-US" dirty="0"/>
              <a:t>Consist of true cell membrane called plasma </a:t>
            </a:r>
            <a:r>
              <a:rPr lang="en-US" dirty="0" err="1"/>
              <a:t>membrane,and</a:t>
            </a:r>
            <a:r>
              <a:rPr lang="en-US" dirty="0"/>
              <a:t> outer coat made up of thin layer  of poly saccharides material that contain thin numerous collagen fibril.</a:t>
            </a:r>
          </a:p>
          <a:p>
            <a:pPr marL="0" indent="0">
              <a:buNone/>
            </a:pP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4789618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D873FE3-53E9-4B85-B56D-0CB23BD6C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myofibril</a:t>
            </a:r>
            <a:endParaRPr lang="LID4096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59D04D6-C32C-4337-9221-DC6073B2A8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muscle fiber contains several hundred to several thousand myofibrils.</a:t>
            </a:r>
          </a:p>
          <a:p>
            <a:endParaRPr lang="en-US" dirty="0"/>
          </a:p>
          <a:p>
            <a:r>
              <a:rPr lang="en-US" dirty="0"/>
              <a:t>Are fine parallel filaments present in sarcoplasm of the muscle cell.</a:t>
            </a:r>
          </a:p>
          <a:p>
            <a:endParaRPr lang="en-US" dirty="0"/>
          </a:p>
          <a:p>
            <a:r>
              <a:rPr lang="en-US" dirty="0"/>
              <a:t>Some arranged in groups called </a:t>
            </a:r>
            <a:r>
              <a:rPr lang="en-US" dirty="0" err="1"/>
              <a:t>cohnheims</a:t>
            </a:r>
            <a:r>
              <a:rPr lang="en-US" dirty="0"/>
              <a:t> area.</a:t>
            </a:r>
          </a:p>
          <a:p>
            <a:endParaRPr lang="en-US" dirty="0"/>
          </a:p>
          <a:p>
            <a:r>
              <a:rPr lang="en-US" dirty="0"/>
              <a:t>1500myosin and 3000 actin filaments.</a:t>
            </a:r>
          </a:p>
          <a:p>
            <a:r>
              <a:rPr lang="en-US" dirty="0"/>
              <a:t>They are large polymerized protein molecules responsible for actual muscle contraction.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5873180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09F2CAE-2AED-403B-8712-6B5D75A28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AACAD23-B7AA-400E-8AA2-26CD04F3D2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Thick filaments      myosin.</a:t>
            </a:r>
          </a:p>
          <a:p>
            <a:endParaRPr lang="en-US" dirty="0"/>
          </a:p>
          <a:p>
            <a:r>
              <a:rPr lang="en-US" dirty="0"/>
              <a:t>Thin filaments  </a:t>
            </a:r>
            <a:r>
              <a:rPr lang="en-US" dirty="0" err="1"/>
              <a:t>actin,troponin</a:t>
            </a:r>
            <a:r>
              <a:rPr lang="en-US" dirty="0"/>
              <a:t> </a:t>
            </a:r>
            <a:r>
              <a:rPr lang="en-US"/>
              <a:t>and tropomyosin</a:t>
            </a:r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3951860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AF68D10-799E-44A8-95BF-9EC1844F8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mechanism of muscle contraction</a:t>
            </a:r>
            <a:endParaRPr lang="LID4096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7AF2B29-2008-47BA-870C-978A21F0AF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Action potential travels along the motor nerve to muscle fiber.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Release of neurotransmitter acetylcholine.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Open Acetylcholine gated channels through protein molecules in the membrane.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Sodium </a:t>
            </a:r>
            <a:r>
              <a:rPr lang="en-US" dirty="0" err="1"/>
              <a:t>iones</a:t>
            </a:r>
            <a:r>
              <a:rPr lang="en-US" dirty="0"/>
              <a:t> diffuse to intracellular </a:t>
            </a:r>
            <a:r>
              <a:rPr lang="en-US" dirty="0" err="1"/>
              <a:t>area.lead</a:t>
            </a:r>
            <a:r>
              <a:rPr lang="en-US" dirty="0"/>
              <a:t> to action potential at the membrane.</a:t>
            </a:r>
            <a:endParaRPr lang="ar-SA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Action potential </a:t>
            </a:r>
            <a:r>
              <a:rPr lang="en-US" dirty="0" err="1"/>
              <a:t>travell</a:t>
            </a:r>
            <a:r>
              <a:rPr lang="en-US" dirty="0"/>
              <a:t> along muscle fiber.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Action potential depolarized muscle </a:t>
            </a:r>
            <a:r>
              <a:rPr lang="en-US" dirty="0" err="1"/>
              <a:t>membrane,sacroplasmic</a:t>
            </a:r>
            <a:r>
              <a:rPr lang="en-US" dirty="0"/>
              <a:t> reticulum release calcium ions 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Calcium ions initiate attractive force between actin and </a:t>
            </a:r>
            <a:r>
              <a:rPr lang="en-US" dirty="0" err="1"/>
              <a:t>myocin</a:t>
            </a:r>
            <a:r>
              <a:rPr lang="en-US" dirty="0"/>
              <a:t> causing them to slide along each others(contractile process)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After fraction of second calcium ions pumped back into sarcoplasmic reticulum and muscle contraction cease.</a:t>
            </a:r>
          </a:p>
          <a:p>
            <a:pPr marL="0" indent="0">
              <a:buNone/>
            </a:pP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2311543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991EC0B-76CD-4608-ABF1-AB02355F8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Fenn effect</a:t>
            </a:r>
            <a:endParaRPr lang="LID4096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E54DA72-41B5-449A-9D2E-4B84550B5F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ATP is the energy source for contraction.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 when muscle contract ,large amount of ATP is cleaved to form ADP.</a:t>
            </a:r>
          </a:p>
          <a:p>
            <a:endParaRPr lang="en-US" dirty="0"/>
          </a:p>
          <a:p>
            <a:r>
              <a:rPr lang="en-US" dirty="0"/>
              <a:t>The more muscle </a:t>
            </a:r>
            <a:r>
              <a:rPr lang="en-US" dirty="0" err="1"/>
              <a:t>wark</a:t>
            </a:r>
            <a:r>
              <a:rPr lang="en-US" dirty="0"/>
              <a:t> the more ATP is cleaved</a:t>
            </a:r>
          </a:p>
          <a:p>
            <a:endParaRPr lang="en-US" dirty="0"/>
          </a:p>
          <a:p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3130359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24753BA-3C3A-400D-9192-3BDB35782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Source of energy for muscle contraction</a:t>
            </a:r>
            <a:endParaRPr lang="LID4096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9374AF5-44FD-4024-93D1-A339C1430D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Phosphocreatine.</a:t>
            </a:r>
          </a:p>
          <a:p>
            <a:endParaRPr lang="en-US" dirty="0"/>
          </a:p>
          <a:p>
            <a:r>
              <a:rPr lang="en-US" dirty="0"/>
              <a:t>Glycolysis: is the breakdown of glycogen which stored in the </a:t>
            </a:r>
            <a:r>
              <a:rPr lang="en-US" dirty="0" err="1"/>
              <a:t>muscle,to</a:t>
            </a:r>
            <a:r>
              <a:rPr lang="en-US" dirty="0"/>
              <a:t> pyruvic acid and lactic acid help to convert ADP TO ATP. This process can happen without </a:t>
            </a:r>
            <a:r>
              <a:rPr lang="en-US" dirty="0" err="1"/>
              <a:t>oxygen.ATP</a:t>
            </a:r>
            <a:r>
              <a:rPr lang="en-US" dirty="0"/>
              <a:t> formed about 2.5 fold than ATP formed in response to cellular foodstuff </a:t>
            </a:r>
            <a:r>
              <a:rPr lang="en-US" dirty="0" err="1"/>
              <a:t>reactiong</a:t>
            </a:r>
            <a:r>
              <a:rPr lang="en-US" dirty="0"/>
              <a:t> with oxygen.</a:t>
            </a:r>
          </a:p>
          <a:p>
            <a:endParaRPr lang="en-US" dirty="0"/>
          </a:p>
          <a:p>
            <a:r>
              <a:rPr lang="en-US" dirty="0"/>
              <a:t>Oxidative metabolism;- more than 95%of all energy used by the muscle for long term contraction is </a:t>
            </a:r>
            <a:r>
              <a:rPr lang="en-US" dirty="0" err="1"/>
              <a:t>drived</a:t>
            </a:r>
            <a:r>
              <a:rPr lang="en-US" dirty="0"/>
              <a:t> from oxidative </a:t>
            </a:r>
            <a:r>
              <a:rPr lang="en-US" dirty="0" err="1"/>
              <a:t>metabolism.oxygen</a:t>
            </a:r>
            <a:r>
              <a:rPr lang="en-US" dirty="0"/>
              <a:t> is combining with the end product of glycolysis</a:t>
            </a:r>
          </a:p>
        </p:txBody>
      </p:sp>
    </p:spTree>
    <p:extLst>
      <p:ext uri="{BB962C8B-B14F-4D97-AF65-F5344CB8AC3E}">
        <p14:creationId xmlns:p14="http://schemas.microsoft.com/office/powerpoint/2010/main" val="3122150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DC98BFE-0D64-4F79-977A-D189004E7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 of locomotor system.</a:t>
            </a:r>
            <a:endParaRPr lang="LID4096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BB2DE57-F508-4FA3-A78E-369ABF00A2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Protection of vital organs</a:t>
            </a:r>
          </a:p>
          <a:p>
            <a:pPr marL="0" indent="0">
              <a:buNone/>
            </a:pPr>
            <a:r>
              <a:rPr lang="en-US" dirty="0"/>
              <a:t>     </a:t>
            </a:r>
            <a:r>
              <a:rPr lang="en-US" dirty="0" err="1"/>
              <a:t>ex.thoracic</a:t>
            </a:r>
            <a:r>
              <a:rPr lang="en-US" dirty="0"/>
              <a:t> cage and heart ,lung.</a:t>
            </a:r>
          </a:p>
          <a:p>
            <a:r>
              <a:rPr lang="en-US" dirty="0"/>
              <a:t>Source of mineral ,calcium.</a:t>
            </a:r>
          </a:p>
          <a:p>
            <a:endParaRPr lang="en-US" dirty="0"/>
          </a:p>
          <a:p>
            <a:r>
              <a:rPr lang="en-US" dirty="0"/>
              <a:t>Blood production bone marrow.</a:t>
            </a:r>
          </a:p>
          <a:p>
            <a:endParaRPr lang="en-US" dirty="0"/>
          </a:p>
          <a:p>
            <a:r>
              <a:rPr lang="en-US" dirty="0" err="1"/>
              <a:t>Cosmotic</a:t>
            </a:r>
            <a:r>
              <a:rPr lang="en-US" dirty="0"/>
              <a:t> appearance.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3743604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7ADEDEB-7D15-4448-805D-90B4C95E0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C893922-9CC9-4563-89C0-826E2110FD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Food stuffs are consumed are </a:t>
            </a:r>
            <a:r>
              <a:rPr lang="en-US" dirty="0" err="1"/>
              <a:t>carbohydrates,fat,protein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Fat provide greatest proportion of energy come from fat for many </a:t>
            </a:r>
            <a:r>
              <a:rPr lang="en-US" dirty="0" err="1"/>
              <a:t>hrs.then</a:t>
            </a:r>
            <a:r>
              <a:rPr lang="en-US" dirty="0"/>
              <a:t> carbohydrates for 2-4hrs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867629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3148C51-5C5B-4555-8DE4-FF28A94BA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Characteristics of muscle contraction.</a:t>
            </a:r>
            <a:endParaRPr lang="LID4096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C145724-76A5-4E17-9DAF-0FA439C261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>
                <a:solidFill>
                  <a:srgbClr val="FF0000"/>
                </a:solidFill>
              </a:rPr>
              <a:t>Isometric contraction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Donot</a:t>
            </a:r>
            <a:r>
              <a:rPr lang="en-US" dirty="0"/>
              <a:t> shorten muscle.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Muscle contracts against force transducers.(pushing against </a:t>
            </a:r>
            <a:r>
              <a:rPr lang="en-US" dirty="0" err="1"/>
              <a:t>nonmovable</a:t>
            </a:r>
            <a:r>
              <a:rPr lang="en-US" dirty="0"/>
              <a:t> wall)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r>
              <a:rPr lang="en-US" b="1" i="1" dirty="0">
                <a:solidFill>
                  <a:srgbClr val="FF0000"/>
                </a:solidFill>
              </a:rPr>
              <a:t>Isotonic contraction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Shorten muscle.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Tension on the muscle remain constant.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Bicepes</a:t>
            </a:r>
            <a:r>
              <a:rPr lang="en-US" dirty="0"/>
              <a:t> lifting object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0004323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FCF72F9-1139-429D-8D93-4E7AB35D69B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/>
              <a:t>Fast versus slow muscle fiber</a:t>
            </a:r>
            <a:endParaRPr lang="LID4096" dirty="0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9C62DECA-5E64-41D5-8F7C-FA47E8DEE1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en-US" dirty="0"/>
              <a:t>Slow fiber(red muscle)type1</a:t>
            </a:r>
            <a:endParaRPr lang="LID4096" dirty="0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4A3C6EDF-DAD2-4878-97E6-07F0DEDF37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solidFill>
            <a:srgbClr val="C00000"/>
          </a:solidFill>
        </p:spPr>
        <p:txBody>
          <a:bodyPr/>
          <a:lstStyle/>
          <a:p>
            <a:r>
              <a:rPr lang="en-US" dirty="0"/>
              <a:t>Smaller .</a:t>
            </a:r>
          </a:p>
          <a:p>
            <a:r>
              <a:rPr lang="en-US" dirty="0"/>
              <a:t>Innervated by smaller nerve fiber.</a:t>
            </a:r>
          </a:p>
          <a:p>
            <a:r>
              <a:rPr lang="en-US" dirty="0"/>
              <a:t>More vascular.</a:t>
            </a:r>
          </a:p>
          <a:p>
            <a:r>
              <a:rPr lang="en-US" dirty="0"/>
              <a:t>Higher amount of mitochondria.</a:t>
            </a:r>
          </a:p>
          <a:p>
            <a:r>
              <a:rPr lang="en-US" dirty="0"/>
              <a:t>Higher amount of myoglobin iron binding protein.</a:t>
            </a:r>
          </a:p>
          <a:p>
            <a:endParaRPr lang="en-US" dirty="0"/>
          </a:p>
          <a:p>
            <a:r>
              <a:rPr lang="en-US" dirty="0"/>
              <a:t>Soleus muscle</a:t>
            </a:r>
            <a:endParaRPr lang="LID4096" dirty="0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22537558-DD75-4054-B7AB-E1C398D3D1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en-US" dirty="0"/>
              <a:t>Fast fiber(white muscle)type</a:t>
            </a:r>
            <a:endParaRPr lang="LID4096" dirty="0"/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F148E8C4-994E-44BD-A656-A47FAC0B4C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en-US" dirty="0"/>
              <a:t>Larger.</a:t>
            </a:r>
          </a:p>
          <a:p>
            <a:r>
              <a:rPr lang="en-US" dirty="0"/>
              <a:t>Extensive sarcoplasmic reticulum for rapid release of calcium.</a:t>
            </a:r>
          </a:p>
          <a:p>
            <a:r>
              <a:rPr lang="en-US" dirty="0"/>
              <a:t>Large amount of glycolytic enzyme for rapid release of energy.</a:t>
            </a:r>
          </a:p>
          <a:p>
            <a:r>
              <a:rPr lang="en-US" dirty="0"/>
              <a:t>Less blood supply.</a:t>
            </a:r>
          </a:p>
          <a:p>
            <a:r>
              <a:rPr lang="en-US" dirty="0"/>
              <a:t>Less mitochondria.</a:t>
            </a:r>
          </a:p>
          <a:p>
            <a:r>
              <a:rPr lang="en-US" dirty="0"/>
              <a:t>Less myoglobin </a:t>
            </a:r>
          </a:p>
          <a:p>
            <a:r>
              <a:rPr lang="en-US" dirty="0"/>
              <a:t>Tibialis anterior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6442991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8B95484-B9E2-4D73-A2E3-CC307A4A4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Mechanics of muscle contraction</a:t>
            </a:r>
            <a:endParaRPr lang="LID4096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CF73F05-FBB0-4716-AAEB-0D06CBAEF1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Motor unit:-all the muscle fiber innervated by single nerve.</a:t>
            </a:r>
          </a:p>
          <a:p>
            <a:endParaRPr lang="en-US" dirty="0"/>
          </a:p>
          <a:p>
            <a:r>
              <a:rPr lang="en-US" dirty="0"/>
              <a:t>Summation:-the adding </a:t>
            </a:r>
            <a:r>
              <a:rPr lang="en-US" dirty="0" err="1"/>
              <a:t>togother</a:t>
            </a:r>
            <a:r>
              <a:rPr lang="en-US" dirty="0"/>
              <a:t> of individual twitch contraction to increase the intensity of overall contraction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Multiple fiber summation.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Frequency summation and </a:t>
            </a:r>
            <a:r>
              <a:rPr lang="en-US" dirty="0" err="1"/>
              <a:t>tetanization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1544611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8484ABD-2B4D-46C8-BA44-E5E532D28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9F96F514-B970-4CE7-9257-6622629DC5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/>
              <a:t>Multiple fiber summation</a:t>
            </a:r>
            <a:endParaRPr lang="LID4096" dirty="0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CADFB130-F4B0-4F92-B819-91FF0B2A29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solidFill>
            <a:srgbClr val="7030A0"/>
          </a:solidFill>
        </p:spPr>
        <p:txBody>
          <a:bodyPr>
            <a:normAutofit fontScale="92500" lnSpcReduction="20000"/>
          </a:bodyPr>
          <a:lstStyle/>
          <a:p>
            <a:r>
              <a:rPr lang="en-US" dirty="0"/>
              <a:t>Increase no. of motor unit contracting simultaneously.</a:t>
            </a:r>
          </a:p>
          <a:p>
            <a:r>
              <a:rPr lang="en-US" dirty="0"/>
              <a:t>Smaller motor unit stimulated in preference to large one</a:t>
            </a:r>
          </a:p>
          <a:p>
            <a:r>
              <a:rPr lang="en-US" dirty="0"/>
              <a:t>Increase the signals strength larger and larger motor unit  exited</a:t>
            </a:r>
            <a:r>
              <a:rPr lang="en-US" b="1" i="1" dirty="0">
                <a:solidFill>
                  <a:srgbClr val="FF0000"/>
                </a:solidFill>
              </a:rPr>
              <a:t>.(size principle)</a:t>
            </a:r>
          </a:p>
          <a:p>
            <a:r>
              <a:rPr lang="en-US" dirty="0"/>
              <a:t>Smaller motor unit is driven by small motor nerve fiber.</a:t>
            </a:r>
            <a:endParaRPr lang="LID4096" dirty="0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B45F980E-D8CC-4A41-B76F-B667227325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/>
              <a:t>Frequency summation</a:t>
            </a:r>
            <a:endParaRPr lang="LID4096" dirty="0"/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9C1BC874-DE83-4198-BCA3-F9E37DEEA4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solidFill>
            <a:srgbClr val="7030A0"/>
          </a:solidFill>
        </p:spPr>
        <p:txBody>
          <a:bodyPr>
            <a:normAutofit fontScale="92500" lnSpcReduction="20000"/>
          </a:bodyPr>
          <a:lstStyle/>
          <a:p>
            <a:r>
              <a:rPr lang="en-US" dirty="0"/>
              <a:t>Increase the frequency of contraction.</a:t>
            </a:r>
          </a:p>
          <a:p>
            <a:r>
              <a:rPr lang="en-US" dirty="0"/>
              <a:t>Individual contraction occurring one after another.</a:t>
            </a:r>
          </a:p>
          <a:p>
            <a:r>
              <a:rPr lang="en-US" dirty="0"/>
              <a:t>Once the frequency increase ,new contraction happen before the previous one is over.</a:t>
            </a:r>
          </a:p>
          <a:p>
            <a:r>
              <a:rPr lang="en-US" dirty="0"/>
              <a:t>If frequency reach critical level ,the contraction fuse </a:t>
            </a:r>
            <a:r>
              <a:rPr lang="en-US" dirty="0" err="1"/>
              <a:t>togother</a:t>
            </a:r>
            <a:r>
              <a:rPr lang="en-US" dirty="0"/>
              <a:t> </a:t>
            </a:r>
            <a:r>
              <a:rPr lang="en-US" b="1" i="1" dirty="0">
                <a:solidFill>
                  <a:srgbClr val="FF0000"/>
                </a:solidFill>
              </a:rPr>
              <a:t>(</a:t>
            </a:r>
            <a:r>
              <a:rPr lang="en-US" b="1" i="1" dirty="0" err="1">
                <a:solidFill>
                  <a:srgbClr val="FF0000"/>
                </a:solidFill>
              </a:rPr>
              <a:t>tetanization</a:t>
            </a:r>
            <a:r>
              <a:rPr lang="en-US" b="1" i="1" dirty="0">
                <a:solidFill>
                  <a:srgbClr val="FF0000"/>
                </a:solidFill>
              </a:rPr>
              <a:t>).</a:t>
            </a:r>
          </a:p>
          <a:p>
            <a:r>
              <a:rPr lang="en-US" b="1" i="1" dirty="0">
                <a:solidFill>
                  <a:srgbClr val="FF0000"/>
                </a:solidFill>
              </a:rPr>
              <a:t>No </a:t>
            </a:r>
            <a:r>
              <a:rPr lang="en-US" b="1" i="1" dirty="0" err="1">
                <a:solidFill>
                  <a:srgbClr val="FF0000"/>
                </a:solidFill>
              </a:rPr>
              <a:t>futher</a:t>
            </a:r>
            <a:r>
              <a:rPr lang="en-US" b="1" i="1" dirty="0">
                <a:solidFill>
                  <a:srgbClr val="FF0000"/>
                </a:solidFill>
              </a:rPr>
              <a:t> increase in frequency can cause more contraction.</a:t>
            </a:r>
          </a:p>
          <a:p>
            <a:r>
              <a:rPr lang="en-US" b="1" i="1" dirty="0">
                <a:solidFill>
                  <a:srgbClr val="FF0000"/>
                </a:solidFill>
              </a:rPr>
              <a:t>Enough calcium remain in the sarcoplasm.</a:t>
            </a:r>
            <a:endParaRPr lang="LID4096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1460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83A122B-FEF2-4E5D-99E4-F0B4E6C0F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Staircase effect(</a:t>
            </a:r>
            <a:r>
              <a:rPr lang="en-US" dirty="0" err="1"/>
              <a:t>treppe</a:t>
            </a:r>
            <a:r>
              <a:rPr lang="en-US" dirty="0"/>
              <a:t>)</a:t>
            </a:r>
            <a:endParaRPr lang="LID4096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BCAC65B-B693-4BE9-A9A5-DF1A0DD04D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muscle begin to contract after prolong rest the initial strength of contraction may be as little as one half of its strength</a:t>
            </a:r>
          </a:p>
          <a:p>
            <a:r>
              <a:rPr lang="en-US" dirty="0"/>
              <a:t>Strength of the contraction increase to </a:t>
            </a:r>
            <a:r>
              <a:rPr lang="en-US" dirty="0" err="1"/>
              <a:t>plateaue</a:t>
            </a:r>
            <a:endParaRPr lang="en-US" dirty="0"/>
          </a:p>
          <a:p>
            <a:endParaRPr lang="en-US" dirty="0"/>
          </a:p>
          <a:p>
            <a:r>
              <a:rPr lang="en-US" dirty="0"/>
              <a:t>Unknown cause.</a:t>
            </a:r>
          </a:p>
          <a:p>
            <a:r>
              <a:rPr lang="en-US" dirty="0"/>
              <a:t>Calcium remain increase .</a:t>
            </a:r>
          </a:p>
          <a:p>
            <a:r>
              <a:rPr lang="en-US" dirty="0"/>
              <a:t>Muscle </a:t>
            </a:r>
            <a:r>
              <a:rPr lang="en-US" dirty="0" err="1"/>
              <a:t>tone:despite</a:t>
            </a:r>
            <a:r>
              <a:rPr lang="en-US" dirty="0"/>
              <a:t> muscle being at rest certain amount of tautness </a:t>
            </a:r>
            <a:r>
              <a:rPr lang="en-US" dirty="0" err="1"/>
              <a:t>remain,low</a:t>
            </a:r>
            <a:r>
              <a:rPr lang="en-US" dirty="0"/>
              <a:t> rate of impulse come from spinal cord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3150018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4B651CE-B946-42BF-91BC-F6D3CA54C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Muscle </a:t>
            </a:r>
            <a:r>
              <a:rPr lang="en-US" dirty="0" err="1"/>
              <a:t>fatique</a:t>
            </a:r>
            <a:endParaRPr lang="LID4096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52DE446-C912-4E82-87A7-69C991E227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Prolong strong contraction of muscle lead to muscle </a:t>
            </a:r>
            <a:r>
              <a:rPr lang="en-US" dirty="0" err="1"/>
              <a:t>fatique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Releated</a:t>
            </a:r>
            <a:r>
              <a:rPr lang="en-US" dirty="0"/>
              <a:t> to depletion of muscle </a:t>
            </a:r>
            <a:r>
              <a:rPr lang="en-US" dirty="0" err="1"/>
              <a:t>glycogen,and</a:t>
            </a:r>
            <a:r>
              <a:rPr lang="en-US" dirty="0"/>
              <a:t> loss of oxygen.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8385263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E0EFB72-4C1D-4856-A960-76333E455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Muscle </a:t>
            </a:r>
            <a:r>
              <a:rPr lang="en-US" dirty="0" err="1"/>
              <a:t>remodling</a:t>
            </a:r>
            <a:endParaRPr lang="LID4096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7FC2DC2-5026-425D-BD3E-92F449981C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Muscles are in </a:t>
            </a:r>
            <a:r>
              <a:rPr lang="en-US" dirty="0" err="1"/>
              <a:t>continuos</a:t>
            </a:r>
            <a:r>
              <a:rPr lang="en-US" dirty="0"/>
              <a:t> remodel to match the function required from them.</a:t>
            </a:r>
          </a:p>
          <a:p>
            <a:endParaRPr lang="en-US" dirty="0"/>
          </a:p>
          <a:p>
            <a:r>
              <a:rPr lang="en-US" dirty="0"/>
              <a:t>Diameter ,length, strength and vascular supply</a:t>
            </a:r>
          </a:p>
          <a:p>
            <a:endParaRPr lang="en-US" dirty="0"/>
          </a:p>
          <a:p>
            <a:r>
              <a:rPr lang="en-US" dirty="0"/>
              <a:t>Could happen in 2weeks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0858108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AC9676D-7565-4757-A057-D2368869F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Muscle hypertrophy</a:t>
            </a:r>
            <a:endParaRPr lang="LID4096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0A96326-7DE0-44CF-9BA7-B379E9A070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Increase of the total mass of the muscle.</a:t>
            </a:r>
          </a:p>
          <a:p>
            <a:endParaRPr lang="en-US" dirty="0"/>
          </a:p>
          <a:p>
            <a:r>
              <a:rPr lang="en-US" dirty="0"/>
              <a:t>Increase the no. of actin and </a:t>
            </a:r>
            <a:r>
              <a:rPr lang="en-US" dirty="0" err="1"/>
              <a:t>myocin</a:t>
            </a:r>
            <a:r>
              <a:rPr lang="en-US" dirty="0"/>
              <a:t> in muscle fiber.</a:t>
            </a:r>
          </a:p>
          <a:p>
            <a:r>
              <a:rPr lang="en-US" dirty="0"/>
              <a:t>More hypertrophy happen if muscle </a:t>
            </a:r>
            <a:r>
              <a:rPr lang="en-US" dirty="0" err="1"/>
              <a:t>loadd</a:t>
            </a:r>
            <a:r>
              <a:rPr lang="en-US" dirty="0"/>
              <a:t> during contraction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Muscle hyperplasia:-</a:t>
            </a:r>
          </a:p>
          <a:p>
            <a:r>
              <a:rPr lang="en-US" dirty="0"/>
              <a:t>Increase in no. of muscle </a:t>
            </a:r>
            <a:r>
              <a:rPr lang="en-US" dirty="0" err="1"/>
              <a:t>fiber,in</a:t>
            </a:r>
            <a:r>
              <a:rPr lang="en-US" dirty="0"/>
              <a:t> addition to hypertrophy.</a:t>
            </a:r>
          </a:p>
          <a:p>
            <a:r>
              <a:rPr lang="en-US" dirty="0"/>
              <a:t>Linear splitting of previously enlarged fiber.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721221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65F336D-22E2-4A9A-B166-B6AD4A602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Muscle denervation</a:t>
            </a:r>
            <a:endParaRPr lang="LID4096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6F36266-B456-4EDA-B074-C4D1F05C2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muscle loses its nerve </a:t>
            </a:r>
            <a:r>
              <a:rPr lang="en-US" dirty="0" err="1"/>
              <a:t>supply,atrophy</a:t>
            </a:r>
            <a:r>
              <a:rPr lang="en-US" dirty="0"/>
              <a:t> begins almost </a:t>
            </a:r>
            <a:r>
              <a:rPr lang="en-US" dirty="0" err="1"/>
              <a:t>immedialtly</a:t>
            </a:r>
            <a:r>
              <a:rPr lang="en-US" dirty="0"/>
              <a:t>.</a:t>
            </a:r>
          </a:p>
          <a:p>
            <a:r>
              <a:rPr lang="en-US" dirty="0"/>
              <a:t>Degeneration and fibrosis develop within 2 months.</a:t>
            </a:r>
          </a:p>
          <a:p>
            <a:r>
              <a:rPr lang="en-US" dirty="0"/>
              <a:t>When nerve function return the muscle return its function within 3 months.</a:t>
            </a:r>
          </a:p>
          <a:p>
            <a:r>
              <a:rPr lang="en-US" dirty="0"/>
              <a:t>No return of function develop after 2 years.</a:t>
            </a:r>
          </a:p>
          <a:p>
            <a:r>
              <a:rPr lang="en-US" dirty="0"/>
              <a:t>Finally permanent contracture develop.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544389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09D6FC0-3A86-4130-8295-0973089D8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 of muscles</a:t>
            </a:r>
            <a:endParaRPr lang="LID4096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E4EB72B-063C-49B1-A5A0-EBBF2DCFCE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Body movement.</a:t>
            </a:r>
          </a:p>
          <a:p>
            <a:endParaRPr lang="en-US" dirty="0"/>
          </a:p>
          <a:p>
            <a:r>
              <a:rPr lang="en-US" dirty="0"/>
              <a:t>Stabilize body position.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Stores and move substances within body.</a:t>
            </a:r>
          </a:p>
          <a:p>
            <a:endParaRPr lang="en-US" dirty="0"/>
          </a:p>
          <a:p>
            <a:r>
              <a:rPr lang="en-US" dirty="0"/>
              <a:t>Generate heat</a:t>
            </a:r>
          </a:p>
          <a:p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9635668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9609BC8-9778-4692-99F6-3466B1B90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Muscle pathology</a:t>
            </a:r>
            <a:endParaRPr lang="LID4096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D197B6C-6354-4C85-AD42-66882095F2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>
                <a:solidFill>
                  <a:srgbClr val="FF0000"/>
                </a:solidFill>
              </a:rPr>
              <a:t>Recovery from </a:t>
            </a:r>
            <a:r>
              <a:rPr lang="en-US" b="1" i="1" dirty="0" err="1">
                <a:solidFill>
                  <a:srgbClr val="FF0000"/>
                </a:solidFill>
              </a:rPr>
              <a:t>polimylitis</a:t>
            </a:r>
            <a:r>
              <a:rPr lang="en-US" dirty="0"/>
              <a:t>:-</a:t>
            </a:r>
          </a:p>
          <a:p>
            <a:pPr marL="0" indent="0">
              <a:buNone/>
            </a:pPr>
            <a:r>
              <a:rPr lang="en-US" dirty="0"/>
              <a:t> some of nerve fiber </a:t>
            </a:r>
            <a:r>
              <a:rPr lang="en-US" dirty="0" err="1"/>
              <a:t>destroyed,the</a:t>
            </a:r>
            <a:r>
              <a:rPr lang="en-US" dirty="0"/>
              <a:t> remaining nerve fiber branch off to form new axons to innervates the </a:t>
            </a:r>
            <a:r>
              <a:rPr lang="en-US" dirty="0" err="1"/>
              <a:t>paralysed</a:t>
            </a:r>
            <a:r>
              <a:rPr lang="en-US" dirty="0"/>
              <a:t> muscle fiber.</a:t>
            </a:r>
          </a:p>
          <a:p>
            <a:pPr marL="0" indent="0">
              <a:buNone/>
            </a:pPr>
            <a:r>
              <a:rPr lang="en-US" dirty="0"/>
              <a:t> this process called </a:t>
            </a:r>
            <a:r>
              <a:rPr lang="en-US" dirty="0" err="1"/>
              <a:t>macromotor</a:t>
            </a:r>
            <a:r>
              <a:rPr lang="en-US" dirty="0"/>
              <a:t> unit.</a:t>
            </a:r>
          </a:p>
          <a:p>
            <a:r>
              <a:rPr lang="en-US" b="1" i="1" dirty="0">
                <a:solidFill>
                  <a:srgbClr val="FF0000"/>
                </a:solidFill>
              </a:rPr>
              <a:t>Rigor mortis:-</a:t>
            </a:r>
          </a:p>
          <a:p>
            <a:pPr marL="0" indent="0">
              <a:buNone/>
            </a:pPr>
            <a:r>
              <a:rPr lang="en-US" dirty="0"/>
              <a:t> several hours after death all body muscles goes into </a:t>
            </a:r>
            <a:r>
              <a:rPr lang="en-US" dirty="0" err="1"/>
              <a:t>contracture,due</a:t>
            </a:r>
            <a:r>
              <a:rPr lang="en-US" dirty="0"/>
              <a:t> to lack of ATP which required to separate the </a:t>
            </a:r>
            <a:r>
              <a:rPr lang="en-US" dirty="0" err="1"/>
              <a:t>crossbridges</a:t>
            </a:r>
            <a:r>
              <a:rPr lang="en-US" dirty="0"/>
              <a:t> of actin </a:t>
            </a:r>
            <a:r>
              <a:rPr lang="en-US" dirty="0" err="1"/>
              <a:t>filaments.later</a:t>
            </a:r>
            <a:r>
              <a:rPr lang="en-US" dirty="0"/>
              <a:t> on all muscle protein deteriorate within 15-25hr due to autolysis from lysosomal </a:t>
            </a:r>
            <a:r>
              <a:rPr lang="en-US" dirty="0" err="1"/>
              <a:t>enzymes.this</a:t>
            </a:r>
            <a:r>
              <a:rPr lang="en-US" dirty="0"/>
              <a:t> happen more rapid in hot </a:t>
            </a:r>
            <a:r>
              <a:rPr lang="en-US" dirty="0" err="1"/>
              <a:t>tempreture</a:t>
            </a:r>
            <a:r>
              <a:rPr lang="en-US" dirty="0"/>
              <a:t>.</a:t>
            </a:r>
          </a:p>
          <a:p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1009823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8955908-3DED-4C71-9D7A-1723B6990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8E4C013-BB87-4F44-96F2-3A8A92091C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>
                <a:solidFill>
                  <a:srgbClr val="FF0000"/>
                </a:solidFill>
              </a:rPr>
              <a:t>Muscle dystrophy:-</a:t>
            </a:r>
          </a:p>
          <a:p>
            <a:pPr marL="0" indent="0">
              <a:buNone/>
            </a:pPr>
            <a:r>
              <a:rPr lang="en-US" dirty="0"/>
              <a:t>  inherited disorder cause progressive weakness and degeneration of muscle fiber which replaced by fatty tissue and collagen.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Duchenne muscle dystrophy:- x-liked recessive (male),mutation of gene that encodes for protein dystrophin .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Becker muscular dystrophy later onset and longer survival 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995926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5B93E7E-26DB-4F94-BC80-10A5AD5F5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Properties of muscle tissue</a:t>
            </a:r>
            <a:endParaRPr lang="LID4096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C331ED5-95B2-46B4-9993-0C0A36B90D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Electrical excitability.</a:t>
            </a:r>
          </a:p>
          <a:p>
            <a:endParaRPr lang="en-US" dirty="0"/>
          </a:p>
          <a:p>
            <a:r>
              <a:rPr lang="en-US" dirty="0"/>
              <a:t>Contractility.</a:t>
            </a:r>
          </a:p>
          <a:p>
            <a:endParaRPr lang="en-US" dirty="0"/>
          </a:p>
          <a:p>
            <a:r>
              <a:rPr lang="en-US" dirty="0"/>
              <a:t>extensibility,.</a:t>
            </a:r>
          </a:p>
          <a:p>
            <a:endParaRPr lang="en-US" dirty="0"/>
          </a:p>
          <a:p>
            <a:r>
              <a:rPr lang="en-US" dirty="0"/>
              <a:t>Elasticity.</a:t>
            </a:r>
          </a:p>
          <a:p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272208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581300D-ED72-44D6-818D-AC3A7C3CF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Electrical excitability.</a:t>
            </a:r>
            <a:br>
              <a:rPr lang="en-US" dirty="0"/>
            </a:br>
            <a:endParaRPr lang="LID4096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C714790-7C5D-4185-B0F2-487E5EDC65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Both muscle ,nerve cells respond to certain stimuli by producing electrical signal called action potentials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058325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25DDBAB-9274-4889-9EB6-D150365A6D3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50000"/>
            </a:schemeClr>
          </a:solidFill>
        </p:spPr>
        <p:txBody>
          <a:bodyPr/>
          <a:lstStyle/>
          <a:p>
            <a:r>
              <a:rPr lang="en-US" dirty="0"/>
              <a:t>Properties of muscle tissue</a:t>
            </a:r>
            <a:endParaRPr lang="LID4096" dirty="0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3EA791D5-8F8C-4090-BF2A-516035B345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Electrical excitability.</a:t>
            </a:r>
            <a:endParaRPr lang="LID4096" dirty="0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6AAEA3FF-73B1-470C-A8BF-92516F070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US" dirty="0"/>
              <a:t>Both muscle ,nerve cells respond to certain stimuli by producing electrical signal called action potentials</a:t>
            </a:r>
            <a:endParaRPr lang="LID4096" dirty="0"/>
          </a:p>
          <a:p>
            <a:endParaRPr lang="LID4096" dirty="0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DE2207FB-F501-47E6-9AB5-898A970349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  <a:solidFill>
            <a:schemeClr val="bg1"/>
          </a:solidFill>
        </p:spPr>
        <p:txBody>
          <a:bodyPr/>
          <a:lstStyle/>
          <a:p>
            <a:r>
              <a:rPr lang="en-US" dirty="0"/>
              <a:t>contractility</a:t>
            </a:r>
            <a:endParaRPr lang="LID4096" dirty="0"/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D6D67297-A41C-422F-98B0-399A162D2B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US" dirty="0"/>
              <a:t>Ability of the muscle to contract forcefully when stimulated by action potential.</a:t>
            </a:r>
          </a:p>
          <a:p>
            <a:r>
              <a:rPr lang="en-US" dirty="0"/>
              <a:t>When muscle </a:t>
            </a:r>
            <a:r>
              <a:rPr lang="en-US" dirty="0" err="1"/>
              <a:t>contracts,it</a:t>
            </a:r>
            <a:r>
              <a:rPr lang="en-US" dirty="0"/>
              <a:t> generate tension while pulling on its attachment point.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502191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F19FA0F-010C-410B-B1BA-A05C4655696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75000"/>
            </a:schemeClr>
          </a:solidFill>
        </p:spPr>
        <p:txBody>
          <a:bodyPr/>
          <a:lstStyle/>
          <a:p>
            <a:r>
              <a:rPr lang="en-US" dirty="0"/>
              <a:t>Properties of muscles</a:t>
            </a:r>
            <a:endParaRPr lang="LID4096" dirty="0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8C25BAC2-5B1E-4FBC-B242-D4C47A91D5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Extensibility.</a:t>
            </a:r>
            <a:endParaRPr lang="LID4096" dirty="0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578F73FF-BAB3-4BF2-A8A2-A169B7DD94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US" dirty="0"/>
              <a:t>Ability of muscular tissue to stretch without being damaged.</a:t>
            </a:r>
          </a:p>
          <a:p>
            <a:endParaRPr lang="en-US" dirty="0"/>
          </a:p>
          <a:p>
            <a:r>
              <a:rPr lang="en-US" dirty="0"/>
              <a:t>Allow muscle to contract forcefully even it is already stretched.</a:t>
            </a:r>
            <a:endParaRPr lang="LID4096" dirty="0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2DBB7DF1-72B2-41C4-A831-4D0B09CDDA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Elasticity.</a:t>
            </a:r>
            <a:endParaRPr lang="LID4096" dirty="0"/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373E8C11-9C1B-4717-B89C-B284FA13DF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US" dirty="0"/>
              <a:t>Ability of muscle tissue  to return to its original </a:t>
            </a:r>
            <a:r>
              <a:rPr lang="en-US" dirty="0" err="1"/>
              <a:t>lengthand</a:t>
            </a:r>
            <a:r>
              <a:rPr lang="en-US" dirty="0"/>
              <a:t> shape after contraction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3413397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C9992F6-8A59-4ED4-96E5-90B248AA1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Classification of muscles</a:t>
            </a:r>
            <a:endParaRPr lang="LID4096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6B9C977-1A5A-44A2-94E3-6E332FAD64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Presence or absence of striation.     </a:t>
            </a:r>
          </a:p>
          <a:p>
            <a:pPr marL="0" indent="0">
              <a:buNone/>
            </a:pPr>
            <a:r>
              <a:rPr lang="en-US" dirty="0"/>
              <a:t>      striated ,non </a:t>
            </a:r>
            <a:r>
              <a:rPr lang="en-US" dirty="0" err="1"/>
              <a:t>stiated</a:t>
            </a:r>
            <a:endParaRPr lang="en-US" dirty="0"/>
          </a:p>
          <a:p>
            <a:endParaRPr lang="en-US" dirty="0"/>
          </a:p>
          <a:p>
            <a:r>
              <a:rPr lang="en-US" dirty="0"/>
              <a:t>Depend upon control.</a:t>
            </a:r>
          </a:p>
          <a:p>
            <a:pPr marL="0" indent="0">
              <a:buNone/>
            </a:pPr>
            <a:r>
              <a:rPr lang="en-US" dirty="0"/>
              <a:t>     </a:t>
            </a:r>
            <a:r>
              <a:rPr lang="en-US" dirty="0" err="1"/>
              <a:t>voluntary,involuntary</a:t>
            </a:r>
            <a:endParaRPr lang="en-US" dirty="0"/>
          </a:p>
          <a:p>
            <a:endParaRPr lang="en-US" dirty="0"/>
          </a:p>
          <a:p>
            <a:r>
              <a:rPr lang="en-US" dirty="0"/>
              <a:t>Depend upon situation.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8478143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أيون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{0698C1E9-9CE5-4C66-9544-FB937FB54F11}tf02836342</Template>
  <TotalTime>3260</TotalTime>
  <Words>1567</Words>
  <Application>Microsoft Office PowerPoint</Application>
  <PresentationFormat>شاشة عريضة</PresentationFormat>
  <Paragraphs>270</Paragraphs>
  <Slides>41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41</vt:i4>
      </vt:variant>
    </vt:vector>
  </HeadingPairs>
  <TitlesOfParts>
    <vt:vector size="45" baseType="lpstr">
      <vt:lpstr>Arial</vt:lpstr>
      <vt:lpstr>Century Gothic</vt:lpstr>
      <vt:lpstr>Wingdings 3</vt:lpstr>
      <vt:lpstr>أيون</vt:lpstr>
      <vt:lpstr>Locomotor physiology</vt:lpstr>
      <vt:lpstr>Locomotor system</vt:lpstr>
      <vt:lpstr>Function of locomotor system.</vt:lpstr>
      <vt:lpstr>Function of muscles</vt:lpstr>
      <vt:lpstr>Properties of muscle tissue</vt:lpstr>
      <vt:lpstr>Electrical excitability. </vt:lpstr>
      <vt:lpstr>Properties of muscle tissue</vt:lpstr>
      <vt:lpstr>Properties of muscles</vt:lpstr>
      <vt:lpstr>Classification of muscles</vt:lpstr>
      <vt:lpstr>Upon striation</vt:lpstr>
      <vt:lpstr>Upon control</vt:lpstr>
      <vt:lpstr>Upon situation</vt:lpstr>
      <vt:lpstr>Skeletal muscles</vt:lpstr>
      <vt:lpstr>عرض تقديمي في PowerPoint</vt:lpstr>
      <vt:lpstr>Structure of skeletal muscle</vt:lpstr>
      <vt:lpstr>عرض تقديمي في PowerPoint</vt:lpstr>
      <vt:lpstr>عرض تقديمي في PowerPoint</vt:lpstr>
      <vt:lpstr>Muscle mass or tissue</vt:lpstr>
      <vt:lpstr>عرض تقديمي في PowerPoint</vt:lpstr>
      <vt:lpstr>عرض تقديمي في PowerPoint</vt:lpstr>
      <vt:lpstr>Muscle fiber</vt:lpstr>
      <vt:lpstr>عرض تقديمي في PowerPoint</vt:lpstr>
      <vt:lpstr>Structures embedded within sarcoplasm are</vt:lpstr>
      <vt:lpstr>sarcolemma</vt:lpstr>
      <vt:lpstr>myofibril</vt:lpstr>
      <vt:lpstr>عرض تقديمي في PowerPoint</vt:lpstr>
      <vt:lpstr>General mechanism of muscle contraction</vt:lpstr>
      <vt:lpstr>Fenn effect</vt:lpstr>
      <vt:lpstr>Source of energy for muscle contraction</vt:lpstr>
      <vt:lpstr>عرض تقديمي في PowerPoint</vt:lpstr>
      <vt:lpstr>Characteristics of muscle contraction.</vt:lpstr>
      <vt:lpstr>Fast versus slow muscle fiber</vt:lpstr>
      <vt:lpstr>Mechanics of muscle contraction</vt:lpstr>
      <vt:lpstr>عرض تقديمي في PowerPoint</vt:lpstr>
      <vt:lpstr>Staircase effect(treppe)</vt:lpstr>
      <vt:lpstr>Muscle fatique</vt:lpstr>
      <vt:lpstr>Muscle remodling</vt:lpstr>
      <vt:lpstr>Muscle hypertrophy</vt:lpstr>
      <vt:lpstr>Muscle denervation</vt:lpstr>
      <vt:lpstr>Muscle pathology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Locomotor physiology</dc:title>
  <dc:creator>hp</dc:creator>
  <cp:lastModifiedBy>hp</cp:lastModifiedBy>
  <cp:revision>37</cp:revision>
  <dcterms:created xsi:type="dcterms:W3CDTF">2022-04-04T18:14:08Z</dcterms:created>
  <dcterms:modified xsi:type="dcterms:W3CDTF">2023-04-25T10:22:38Z</dcterms:modified>
</cp:coreProperties>
</file>