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3" r:id="rId13"/>
    <p:sldId id="268" r:id="rId14"/>
    <p:sldId id="271" r:id="rId15"/>
    <p:sldId id="272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4A4C11-4FD6-4C35-8759-B2F7FC8A1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Aging changes of </a:t>
            </a:r>
            <a:r>
              <a:rPr lang="en-US" dirty="0" err="1"/>
              <a:t>muscloskeletal</a:t>
            </a:r>
            <a:r>
              <a:rPr lang="en-US" dirty="0"/>
              <a:t> system</a:t>
            </a:r>
            <a:endParaRPr lang="LID4096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7930769-0859-4E47-AB2F-E068699E8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Mahmoud </a:t>
            </a:r>
            <a:r>
              <a:rPr lang="en-US" sz="3200" b="1" dirty="0" err="1"/>
              <a:t>adnan</a:t>
            </a:r>
            <a:r>
              <a:rPr lang="en-US" sz="3200" b="1" dirty="0"/>
              <a:t> </a:t>
            </a:r>
            <a:r>
              <a:rPr lang="en-US" sz="3200" b="1" dirty="0" err="1"/>
              <a:t>matar</a:t>
            </a:r>
            <a:endParaRPr lang="en-US" sz="3200" b="1" dirty="0"/>
          </a:p>
          <a:p>
            <a:pPr algn="ctr"/>
            <a:r>
              <a:rPr lang="en-US" sz="3200" b="1" dirty="0"/>
              <a:t>Orthopedic consultant</a:t>
            </a:r>
            <a:endParaRPr lang="LID4096" sz="3200" b="1" dirty="0"/>
          </a:p>
        </p:txBody>
      </p:sp>
    </p:spTree>
    <p:extLst>
      <p:ext uri="{BB962C8B-B14F-4D97-AF65-F5344CB8AC3E}">
        <p14:creationId xmlns:p14="http://schemas.microsoft.com/office/powerpoint/2010/main" val="710056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36FB1DC-5050-4426-ABF0-64FE5E661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Type of arthritis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FC11998-7AB9-48B1-B244-9F51C1EDE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Osteoarthritis.-mechanical and degenerative.</a:t>
            </a:r>
          </a:p>
          <a:p>
            <a:r>
              <a:rPr lang="en-US" dirty="0"/>
              <a:t>Rheumatoid :- autoimmune pathology.</a:t>
            </a:r>
          </a:p>
          <a:p>
            <a:r>
              <a:rPr lang="en-US" dirty="0"/>
              <a:t>Gout/pseudogout:- deposition of crystal 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43096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602B89-B760-4925-97F7-333BF3885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Bone changes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237C9CC-7967-48A7-A2D1-3C0142182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age there is annual loss of calcium from the bone mainly in </a:t>
            </a:r>
            <a:r>
              <a:rPr lang="en-US" dirty="0" err="1"/>
              <a:t>menopause,and</a:t>
            </a:r>
            <a:r>
              <a:rPr lang="en-US" dirty="0"/>
              <a:t> over 70years in men.</a:t>
            </a:r>
          </a:p>
          <a:p>
            <a:r>
              <a:rPr lang="en-US" dirty="0"/>
              <a:t>Decrease of gut </a:t>
            </a:r>
            <a:r>
              <a:rPr lang="en-US" dirty="0" err="1"/>
              <a:t>absorbsion</a:t>
            </a:r>
            <a:r>
              <a:rPr lang="en-US" dirty="0"/>
              <a:t> of calcium.</a:t>
            </a:r>
          </a:p>
          <a:p>
            <a:r>
              <a:rPr lang="en-US" dirty="0"/>
              <a:t>Decrease of glomerular filtration rate lead to less </a:t>
            </a:r>
            <a:r>
              <a:rPr lang="en-US" dirty="0" err="1"/>
              <a:t>reabsorbsion</a:t>
            </a:r>
            <a:r>
              <a:rPr lang="en-US" dirty="0"/>
              <a:t> of calcium.</a:t>
            </a:r>
          </a:p>
          <a:p>
            <a:r>
              <a:rPr lang="en-US" dirty="0"/>
              <a:t>Alteration in collagen synthesis</a:t>
            </a:r>
          </a:p>
          <a:p>
            <a:r>
              <a:rPr lang="en-US" dirty="0" err="1"/>
              <a:t>Osteoporosis.loss</a:t>
            </a:r>
            <a:r>
              <a:rPr lang="en-US" dirty="0"/>
              <a:t> of total mass of bone .brittle easy fracture bone</a:t>
            </a:r>
          </a:p>
          <a:p>
            <a:r>
              <a:rPr lang="en-US" dirty="0"/>
              <a:t>Microfracture happen lead to bone pain.</a:t>
            </a:r>
          </a:p>
          <a:p>
            <a:r>
              <a:rPr lang="en-US" dirty="0"/>
              <a:t>Dorsal kyphosis .</a:t>
            </a:r>
          </a:p>
          <a:p>
            <a:r>
              <a:rPr lang="en-US" dirty="0"/>
              <a:t>Reduce in </a:t>
            </a:r>
            <a:r>
              <a:rPr lang="en-US" dirty="0" err="1"/>
              <a:t>hight</a:t>
            </a:r>
            <a:r>
              <a:rPr lang="en-US"/>
              <a:t> </a:t>
            </a:r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77607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85D38DF-0A09-4BBF-A8C8-195E48C28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877" y="2386020"/>
            <a:ext cx="9404723" cy="1400530"/>
          </a:xfrm>
        </p:spPr>
        <p:txBody>
          <a:bodyPr/>
          <a:lstStyle/>
          <a:p>
            <a:pPr algn="ctr"/>
            <a:r>
              <a:rPr lang="en-US" dirty="0"/>
              <a:t>exams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196584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011CE66-3FF4-4613-A098-DF498D91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</a:rPr>
              <a:t>Amongest  the </a:t>
            </a:r>
            <a:r>
              <a:rPr lang="en-US" sz="3200" b="1" dirty="0" err="1">
                <a:solidFill>
                  <a:srgbClr val="FF0000"/>
                </a:solidFill>
              </a:rPr>
              <a:t>muscle,skeletal</a:t>
            </a:r>
            <a:r>
              <a:rPr lang="en-US" sz="3200" b="1" dirty="0">
                <a:solidFill>
                  <a:srgbClr val="FF0000"/>
                </a:solidFill>
              </a:rPr>
              <a:t> muscle is the most excitable tissue because-</a:t>
            </a:r>
            <a:br>
              <a:rPr lang="en-US" sz="4400" b="1" dirty="0">
                <a:solidFill>
                  <a:srgbClr val="FF0000"/>
                </a:solidFill>
              </a:rPr>
            </a:b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5B95CB9-3F71-4CA6-B4A2-ECFA59A56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952206"/>
            <a:ext cx="8946541" cy="3296193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There are 2 T tubules per sarcomere and has well defined sarcoplasmic reticulum.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Supplied by large myelinated nerve fiber 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It is nerve </a:t>
            </a:r>
            <a:r>
              <a:rPr lang="en-US" dirty="0" err="1"/>
              <a:t>requlated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None of the above.   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810890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CBEDB1-B651-4F6C-8E72-D4A0D4295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7774E87-E48E-4CD0-849A-A92FB9971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61736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D704029-71B7-4183-BB32-B3F2B973F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2- sarcomere is the area between:-</a:t>
            </a:r>
            <a:br>
              <a:rPr lang="en-US" b="1" i="1" dirty="0">
                <a:solidFill>
                  <a:srgbClr val="FF0000"/>
                </a:solidFill>
              </a:rPr>
            </a:b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182FF2D-6010-423D-A1CD-918D5457B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Two consecutive I band.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Two </a:t>
            </a:r>
            <a:r>
              <a:rPr lang="en-US" dirty="0" err="1"/>
              <a:t>adjucent</a:t>
            </a:r>
            <a:r>
              <a:rPr lang="en-US" dirty="0"/>
              <a:t> Z lines.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err="1"/>
              <a:t>Aband</a:t>
            </a:r>
            <a:r>
              <a:rPr lang="en-US" dirty="0"/>
              <a:t> and I band.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Two H zones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808629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1FC893-F020-4E9B-AA6B-F79C683B9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0C1E272-AC7B-4B08-AC31-FBF4C0FFF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08758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9837832-3A45-46D7-A987-C4C8108F5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3-in excitable </a:t>
            </a:r>
            <a:r>
              <a:rPr lang="en-US" sz="2800" dirty="0" err="1"/>
              <a:t>cells,repolarization</a:t>
            </a:r>
            <a:r>
              <a:rPr lang="en-US" sz="2800" dirty="0"/>
              <a:t> is closely associated with on of the following events</a:t>
            </a:r>
            <a:endParaRPr lang="LID4096" sz="28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71C030D-9B95-4F37-ACA0-958E42EF5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Na efflux.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Na influx.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K efflux.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K influx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72692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9A6AD3-0015-4457-9EDC-C41EEF28D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37E244B-51FD-4EBF-BD88-F1F9A8A71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955668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720BDD-B5D4-464B-883F-977B693C1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4-best method to increase muscle strength is </a:t>
            </a:r>
            <a:endParaRPr lang="LID4096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D8CB683-55AA-4F90-A39C-83F23E7AF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Isometric exercise.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Isotonic exercise.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Aerobic isotonic exercise.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Electrical stimulation.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123475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0C32E9-E4C0-4978-A240-27E353170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D9B9120-BBA4-468D-B930-D727F7690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Age </a:t>
            </a:r>
            <a:r>
              <a:rPr lang="en-US" dirty="0" err="1"/>
              <a:t>releated</a:t>
            </a:r>
            <a:r>
              <a:rPr lang="en-US" dirty="0"/>
              <a:t> in muscle mass are </a:t>
            </a:r>
            <a:r>
              <a:rPr lang="en-US" dirty="0" err="1"/>
              <a:t>adirect</a:t>
            </a:r>
            <a:r>
              <a:rPr lang="en-US" dirty="0"/>
              <a:t> cause of decline in muscle strength.</a:t>
            </a:r>
          </a:p>
          <a:p>
            <a:pPr algn="ctr"/>
            <a:r>
              <a:rPr lang="en-US" dirty="0"/>
              <a:t>This cause </a:t>
            </a:r>
            <a:r>
              <a:rPr lang="en-US" dirty="0" err="1"/>
              <a:t>majour</a:t>
            </a:r>
            <a:r>
              <a:rPr lang="en-US" dirty="0"/>
              <a:t> disability in elderly </a:t>
            </a:r>
            <a:r>
              <a:rPr lang="en-US" dirty="0" err="1"/>
              <a:t>patients,since</a:t>
            </a:r>
            <a:r>
              <a:rPr lang="en-US" dirty="0"/>
              <a:t> it </a:t>
            </a:r>
            <a:r>
              <a:rPr lang="en-US" dirty="0" err="1"/>
              <a:t>majour</a:t>
            </a:r>
            <a:r>
              <a:rPr lang="en-US" dirty="0"/>
              <a:t> component of gait ,balance and walking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29897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AFD1C5E-1143-495F-97FD-A961F1CB9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DDAA931-00C3-4DE9-B4D1-60E099BAE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602066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98AEADA-B8A6-4AE2-8C76-305535DE0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5-fast twitch muscle fibers in comparison to slow twitch muscle fiber have more</a:t>
            </a:r>
            <a:endParaRPr lang="LID4096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18D6429-2C39-4A0E-9C51-E9859E1E1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Mitochondria.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C-AMP.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Cytoplasm.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Enzymes.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23439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2CA975D-F4E7-4781-871E-8177E0395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47CCB9-6ECC-4891-972D-54C513161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834000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34E7DA3-4F6C-42DD-B260-991ABA51F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6-the force of muscle contraction can be increased by all of the following except</a:t>
            </a:r>
            <a:endParaRPr lang="LID4096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A191CC-54A2-4855-9DAC-2D42E144F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Increase the frequency of </a:t>
            </a:r>
            <a:r>
              <a:rPr lang="en-US" dirty="0" err="1"/>
              <a:t>activiation</a:t>
            </a:r>
            <a:r>
              <a:rPr lang="en-US" dirty="0"/>
              <a:t> of motor unit.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Increase the number of motor unit </a:t>
            </a:r>
            <a:r>
              <a:rPr lang="en-US" dirty="0" err="1"/>
              <a:t>activiated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Increase the amplitude of action potential in the motor neurons.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err="1"/>
              <a:t>Recrute</a:t>
            </a:r>
            <a:r>
              <a:rPr lang="en-US" dirty="0"/>
              <a:t>  larger motor unit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722917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A1B392B-E508-4002-A68D-F8AC22A86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DDD8B92-9202-4CDA-9789-81A7D4C26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2885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EE7E5B7-B3F7-45C7-9122-EE20FFCAF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7-tetanic contraction is due to accumulation of </a:t>
            </a:r>
            <a:endParaRPr lang="LID4096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C6009DE-C07E-4EE8-B4F6-19CCA808F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Na.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Ca.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K.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Cl.</a:t>
            </a:r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550997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A19DD7E-48ED-407B-8E1A-D24C0434E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2FD8F57-C097-4EDA-A112-4E44ED8F8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125205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098ED0-9912-41AE-B395-C035D9576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8- which is true about type 2 muscle fibers</a:t>
            </a:r>
            <a:endParaRPr lang="LID4096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006C9B0-FF42-4FAB-8E1E-0B19F6E8B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Increase myoglobin.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It is slower ,oxidative and red 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Increase isoenzyme ATPase activity.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Glycolytic capacity moderate.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434694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D02E31B-74E2-4E91-A999-268855AC4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3D5B293-8E63-475C-8510-FB6113158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2970453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44CE91A-6305-428C-8EEB-30112F006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9-thin filament is mainly composed of </a:t>
            </a:r>
            <a:endParaRPr lang="LID4096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596D911-2E3C-4D7B-A548-ABC34379F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Actin.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err="1"/>
              <a:t>Myocin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err="1"/>
              <a:t>Tropomycin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err="1"/>
              <a:t>Dysrtophin</a:t>
            </a:r>
            <a:r>
              <a:rPr lang="en-US" dirty="0"/>
              <a:t>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659898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354808A-D6DA-4ED1-A6AD-BA681F40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Skeletal muscle changes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5AF3FD3-0FF9-48F2-803B-62671DDA4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b="1" i="1" dirty="0">
                <a:solidFill>
                  <a:srgbClr val="FF0000"/>
                </a:solidFill>
              </a:rPr>
              <a:t>Reduction in muscle mass.</a:t>
            </a:r>
          </a:p>
          <a:p>
            <a:r>
              <a:rPr lang="en-US" dirty="0"/>
              <a:t>Aging associated with decrease in total muscle cross sectional </a:t>
            </a:r>
            <a:r>
              <a:rPr lang="en-US" dirty="0" err="1"/>
              <a:t>area,about</a:t>
            </a:r>
            <a:r>
              <a:rPr lang="en-US" dirty="0"/>
              <a:t> 40%between age 20-80years.</a:t>
            </a:r>
          </a:p>
          <a:p>
            <a:r>
              <a:rPr lang="en-US" dirty="0"/>
              <a:t>Leg muscle reduction begins early at about 50 years.</a:t>
            </a:r>
          </a:p>
          <a:p>
            <a:r>
              <a:rPr lang="en-US" dirty="0"/>
              <a:t>Increase in non contractile structure such as </a:t>
            </a:r>
            <a:r>
              <a:rPr lang="en-US" dirty="0" err="1"/>
              <a:t>fat,connective</a:t>
            </a:r>
            <a:r>
              <a:rPr lang="en-US" dirty="0"/>
              <a:t> tissue.</a:t>
            </a:r>
          </a:p>
          <a:p>
            <a:r>
              <a:rPr lang="en-US" dirty="0"/>
              <a:t>Decrease in contractile proteins(actin and </a:t>
            </a:r>
            <a:r>
              <a:rPr lang="en-US" dirty="0" err="1"/>
              <a:t>myocin</a:t>
            </a:r>
            <a:r>
              <a:rPr lang="en-US" dirty="0"/>
              <a:t>).</a:t>
            </a:r>
          </a:p>
          <a:p>
            <a:r>
              <a:rPr lang="en-US" dirty="0"/>
              <a:t>Rate of protein synthesis </a:t>
            </a:r>
            <a:r>
              <a:rPr lang="en-US" dirty="0" err="1"/>
              <a:t>decline,lead</a:t>
            </a:r>
            <a:r>
              <a:rPr lang="en-US" dirty="0"/>
              <a:t> to atrophy and </a:t>
            </a:r>
            <a:r>
              <a:rPr lang="en-US" dirty="0" err="1"/>
              <a:t>repaire</a:t>
            </a:r>
            <a:r>
              <a:rPr lang="en-US" dirty="0"/>
              <a:t> process after injury.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42275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DFA981A-6B1A-487F-AD72-62149FD8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944E42E-B1E4-4F7B-8503-AAC1BB7D3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9570890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25095FE-8BEA-4FFF-9CF0-99CCB86DA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10-which of the following is </a:t>
            </a:r>
            <a:r>
              <a:rPr lang="en-US" sz="2400" dirty="0" err="1"/>
              <a:t>arelaxation</a:t>
            </a:r>
            <a:r>
              <a:rPr lang="en-US" sz="2400" dirty="0"/>
              <a:t> </a:t>
            </a:r>
            <a:r>
              <a:rPr lang="en-US" sz="2400" dirty="0" err="1"/>
              <a:t>protien</a:t>
            </a:r>
            <a:endParaRPr lang="LID4096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18611BC-28C3-40EE-82A2-35BFAD8C7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Actin.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Myosin.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err="1"/>
              <a:t>Tropomycin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Dystrophin.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51358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EAA41B7-F2B1-4D10-9807-44E7800DA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68067C3-C105-4F2D-A168-F65055DF4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6820294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5921C25-DBCA-45F0-9D52-20DAE8659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11-true about type 2 muscle fiber</a:t>
            </a:r>
            <a:endParaRPr lang="LID4096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982BB59-C904-4C74-86A7-6484D2FA3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 err="1"/>
              <a:t>White,glycolytic,fast</a:t>
            </a:r>
            <a:r>
              <a:rPr lang="en-US" dirty="0"/>
              <a:t> contracting.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White ,</a:t>
            </a:r>
            <a:r>
              <a:rPr lang="en-US" dirty="0" err="1"/>
              <a:t>oxidative,slow</a:t>
            </a:r>
            <a:r>
              <a:rPr lang="en-US" dirty="0"/>
              <a:t> contracting.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err="1"/>
              <a:t>Red.oxidative</a:t>
            </a:r>
            <a:r>
              <a:rPr lang="en-US" dirty="0"/>
              <a:t> ,fast contracting.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err="1"/>
              <a:t>Red,glycolytic.slow</a:t>
            </a:r>
            <a:r>
              <a:rPr lang="en-US" dirty="0"/>
              <a:t> contracting.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4065533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748730C-5278-4092-B7E6-49F7F60C0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7A16674-177A-40ED-879A-7169D3B7F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6824501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C3BAD44-0CB0-4806-AE8C-2B4FCBBC9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12-white fibers are predominantly in</a:t>
            </a:r>
            <a:endParaRPr lang="LID4096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C73B8C2-7277-40B5-8321-1BF1C4ABA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Calf muscle.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Extraocular muscle.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Back muscle.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Hip muscle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2466526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812D95-F76E-47C0-813C-4B747A719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A2E4106-FFAE-420D-AF52-95EA19B0A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511893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865DB3F-FBE8-4121-A3AC-00208B976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13-rapid source of energy by resynthesizing ATP for exercising muscle is </a:t>
            </a:r>
            <a:endParaRPr lang="LID4096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B6400AB-32C8-49FC-A911-0AF0B5F0D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/>
              <a:t>Glycolysis.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Glycogenolysis.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TCA cycle.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Phosphocreatine.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5492824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F239A5-283A-4A3F-AA47-CD63E81B6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97DC5EF-7534-4CCA-B84B-DEA73F3FD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828861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12E7DB-BE09-4EF4-939F-AEE4AF0C3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19B7B10-68E5-4EA5-9505-520185A1A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FF0000"/>
                </a:solidFill>
              </a:rPr>
              <a:t>Reduction in muscle fiber number.</a:t>
            </a:r>
          </a:p>
          <a:p>
            <a:endParaRPr lang="en-US" dirty="0"/>
          </a:p>
          <a:p>
            <a:r>
              <a:rPr lang="en-US" dirty="0"/>
              <a:t>The no. of muscle fiber is significantly reduced with </a:t>
            </a:r>
            <a:r>
              <a:rPr lang="en-US" dirty="0" err="1"/>
              <a:t>age,beginning</a:t>
            </a:r>
            <a:r>
              <a:rPr lang="en-US" dirty="0"/>
              <a:t> at about 25years and progressing thereafter.</a:t>
            </a:r>
          </a:p>
          <a:p>
            <a:r>
              <a:rPr lang="en-US" dirty="0"/>
              <a:t>More reduction in type 2 fast twitch.</a:t>
            </a:r>
          </a:p>
          <a:p>
            <a:r>
              <a:rPr lang="en-US" dirty="0"/>
              <a:t>This reduction in </a:t>
            </a:r>
            <a:r>
              <a:rPr lang="en-US" dirty="0" err="1"/>
              <a:t>no.replaced</a:t>
            </a:r>
            <a:r>
              <a:rPr lang="en-US" dirty="0"/>
              <a:t> by fat and fibrous tissue.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201132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54DC9E-4363-466A-AF1E-590A553C7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BAC6C07-A759-4F60-97B1-39CD4A28F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FF0000"/>
                </a:solidFill>
              </a:rPr>
              <a:t>Change in muscle fiber size</a:t>
            </a:r>
          </a:p>
          <a:p>
            <a:r>
              <a:rPr lang="en-US" dirty="0"/>
              <a:t>The size of individual muscle fiber decrease(</a:t>
            </a:r>
            <a:r>
              <a:rPr lang="en-US" dirty="0" err="1"/>
              <a:t>biceps,tib.ant.,vastus</a:t>
            </a:r>
            <a:r>
              <a:rPr lang="en-US" dirty="0"/>
              <a:t> </a:t>
            </a:r>
            <a:r>
              <a:rPr lang="en-US" dirty="0" err="1"/>
              <a:t>lateralis.this</a:t>
            </a:r>
            <a:r>
              <a:rPr lang="en-US" dirty="0"/>
              <a:t> happen in type 2.</a:t>
            </a:r>
          </a:p>
          <a:p>
            <a:r>
              <a:rPr lang="en-US" dirty="0"/>
              <a:t>While type 1 slow twitch remain unchanged.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Example:-</a:t>
            </a:r>
            <a:r>
              <a:rPr lang="en-US" dirty="0"/>
              <a:t>around 30-40 years the cross sectional area of type 2 muscle fiber of </a:t>
            </a:r>
            <a:r>
              <a:rPr lang="en-US" dirty="0" err="1"/>
              <a:t>quadricepes</a:t>
            </a:r>
            <a:r>
              <a:rPr lang="en-US" dirty="0"/>
              <a:t> muscle exceed type 1 about 20%.while by the age of 85 years type 2 muscle fiber is less than 50%of type 1.</a:t>
            </a:r>
          </a:p>
          <a:p>
            <a:r>
              <a:rPr lang="en-US" dirty="0"/>
              <a:t>The morphological changes are similar to changes happen in muscle disease.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289353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42D9F4A-1801-4DB0-84CD-9725ACC16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1F4522B-4EA9-48C4-92C3-D1AE54C46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FF0000"/>
                </a:solidFill>
              </a:rPr>
              <a:t>Change in motor  unit no. and size.</a:t>
            </a:r>
          </a:p>
          <a:p>
            <a:r>
              <a:rPr lang="en-US" dirty="0"/>
              <a:t>The average loss in motor neuron  from 2</a:t>
            </a:r>
            <a:r>
              <a:rPr lang="en-US" baseline="30000" dirty="0"/>
              <a:t>nd</a:t>
            </a:r>
            <a:r>
              <a:rPr lang="en-US" dirty="0"/>
              <a:t> to 10</a:t>
            </a:r>
            <a:r>
              <a:rPr lang="en-US" baseline="30000" dirty="0"/>
              <a:t>th</a:t>
            </a:r>
            <a:r>
              <a:rPr lang="en-US" dirty="0"/>
              <a:t> decade is 25%.</a:t>
            </a:r>
          </a:p>
          <a:p>
            <a:r>
              <a:rPr lang="en-US" dirty="0"/>
              <a:t>Increase in the innervation ratio(each motor neuron innervate more muscle fiber in older people).</a:t>
            </a:r>
          </a:p>
          <a:p>
            <a:r>
              <a:rPr lang="en-US" dirty="0"/>
              <a:t>This found mostly in the muscle of lower limb and more in distal than proximal muscle  at 60 years.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974871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0A275B-7A20-4BED-AA9E-FBB54E26B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3122541-D349-4E11-8C81-AEEA8BF8B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FF0000"/>
                </a:solidFill>
              </a:rPr>
              <a:t>Axons.</a:t>
            </a:r>
          </a:p>
          <a:p>
            <a:r>
              <a:rPr lang="en-US" dirty="0"/>
              <a:t>Reduction in both numbers and diameters of motor axons.</a:t>
            </a:r>
          </a:p>
          <a:p>
            <a:r>
              <a:rPr lang="en-US" dirty="0"/>
              <a:t>Reduction in the no. of large and intermediate myelinated ventral root fiber.</a:t>
            </a:r>
          </a:p>
          <a:p>
            <a:r>
              <a:rPr lang="en-US" dirty="0"/>
              <a:t>No change in small nerve fiber.</a:t>
            </a:r>
          </a:p>
          <a:p>
            <a:r>
              <a:rPr lang="en-US" dirty="0"/>
              <a:t>EMG shows reduction in duration and amplitude of action potential.</a:t>
            </a:r>
          </a:p>
          <a:p>
            <a:r>
              <a:rPr lang="en-US" dirty="0"/>
              <a:t>Accumulation of lipofuscin .</a:t>
            </a:r>
          </a:p>
        </p:txBody>
      </p:sp>
    </p:spTree>
    <p:extLst>
      <p:ext uri="{BB962C8B-B14F-4D97-AF65-F5344CB8AC3E}">
        <p14:creationId xmlns:p14="http://schemas.microsoft.com/office/powerpoint/2010/main" val="1096673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38AD409-FFA9-4672-9416-68BE140AB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Total body fluid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2BCE079-8463-43C3-A83D-B9E20869E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In average 70kg adult man ,total body water is about 60% of body weight(42liters).</a:t>
            </a:r>
          </a:p>
          <a:p>
            <a:r>
              <a:rPr lang="en-US" dirty="0"/>
              <a:t>This percent can change depend on age ,gender and obesity.</a:t>
            </a:r>
          </a:p>
          <a:p>
            <a:r>
              <a:rPr lang="en-US" dirty="0"/>
              <a:t>As person grows </a:t>
            </a:r>
            <a:r>
              <a:rPr lang="en-US" dirty="0" err="1"/>
              <a:t>older,TBW</a:t>
            </a:r>
            <a:r>
              <a:rPr lang="en-US" dirty="0"/>
              <a:t> </a:t>
            </a:r>
            <a:r>
              <a:rPr lang="en-US" dirty="0" err="1"/>
              <a:t>decrease,as</a:t>
            </a:r>
            <a:r>
              <a:rPr lang="en-US" dirty="0"/>
              <a:t> body fat increase with age.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637941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71997C5-4E9B-484C-9226-0B0AE77C5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Bone and cartilage</a:t>
            </a:r>
            <a:endParaRPr lang="LID4096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3D42939-BCA4-44CB-8836-8FF0084EB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Chemical nature of cartilage changes.</a:t>
            </a:r>
          </a:p>
          <a:p>
            <a:r>
              <a:rPr lang="en-US" dirty="0"/>
              <a:t>Bluish color change to </a:t>
            </a:r>
            <a:r>
              <a:rPr lang="en-US" dirty="0" err="1"/>
              <a:t>opaque,yellow</a:t>
            </a:r>
            <a:r>
              <a:rPr lang="en-US" dirty="0"/>
              <a:t> color.</a:t>
            </a:r>
          </a:p>
          <a:p>
            <a:r>
              <a:rPr lang="en-US" dirty="0"/>
              <a:t>Chondrocyte </a:t>
            </a:r>
            <a:r>
              <a:rPr lang="en-US" dirty="0" err="1"/>
              <a:t>die,cartilage</a:t>
            </a:r>
            <a:r>
              <a:rPr lang="en-US" dirty="0"/>
              <a:t> undergoes </a:t>
            </a:r>
            <a:r>
              <a:rPr lang="en-US" dirty="0" err="1"/>
              <a:t>calcification,become</a:t>
            </a:r>
            <a:r>
              <a:rPr lang="en-US" dirty="0"/>
              <a:t> hard and brittle.</a:t>
            </a:r>
          </a:p>
          <a:p>
            <a:r>
              <a:rPr lang="en-US" dirty="0"/>
              <a:t>Calcification interfere with diffusion of nutrients and waste products.</a:t>
            </a:r>
          </a:p>
          <a:p>
            <a:r>
              <a:rPr lang="en-US" dirty="0"/>
              <a:t>Poor </a:t>
            </a:r>
            <a:r>
              <a:rPr lang="en-US" dirty="0" err="1"/>
              <a:t>crtilage</a:t>
            </a:r>
            <a:r>
              <a:rPr lang="en-US" dirty="0"/>
              <a:t> function lead to arthritis 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9644589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يون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{0698C1E9-9CE5-4C66-9544-FB937FB54F11}tf02836342</Template>
  <TotalTime>159</TotalTime>
  <Words>892</Words>
  <Application>Microsoft Office PowerPoint</Application>
  <PresentationFormat>شاشة عريضة</PresentationFormat>
  <Paragraphs>137</Paragraphs>
  <Slides>38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38</vt:i4>
      </vt:variant>
    </vt:vector>
  </HeadingPairs>
  <TitlesOfParts>
    <vt:vector size="42" baseType="lpstr">
      <vt:lpstr>Arial</vt:lpstr>
      <vt:lpstr>Century Gothic</vt:lpstr>
      <vt:lpstr>Wingdings 3</vt:lpstr>
      <vt:lpstr>أيون</vt:lpstr>
      <vt:lpstr>Aging changes of muscloskeletal system</vt:lpstr>
      <vt:lpstr>عرض تقديمي في PowerPoint</vt:lpstr>
      <vt:lpstr>Skeletal muscle changes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Total body fluid</vt:lpstr>
      <vt:lpstr>Bone and cartilage</vt:lpstr>
      <vt:lpstr>Type of arthritis</vt:lpstr>
      <vt:lpstr>Bone changes</vt:lpstr>
      <vt:lpstr>exams</vt:lpstr>
      <vt:lpstr>Amongest  the muscle,skeletal muscle is the most excitable tissue because- </vt:lpstr>
      <vt:lpstr>عرض تقديمي في PowerPoint</vt:lpstr>
      <vt:lpstr>2- sarcomere is the area between:- </vt:lpstr>
      <vt:lpstr>عرض تقديمي في PowerPoint</vt:lpstr>
      <vt:lpstr>3-in excitable cells,repolarization is closely associated with on of the following events</vt:lpstr>
      <vt:lpstr>عرض تقديمي في PowerPoint</vt:lpstr>
      <vt:lpstr>4-best method to increase muscle strength is </vt:lpstr>
      <vt:lpstr>عرض تقديمي في PowerPoint</vt:lpstr>
      <vt:lpstr>5-fast twitch muscle fibers in comparison to slow twitch muscle fiber have more</vt:lpstr>
      <vt:lpstr>عرض تقديمي في PowerPoint</vt:lpstr>
      <vt:lpstr>6-the force of muscle contraction can be increased by all of the following except</vt:lpstr>
      <vt:lpstr>عرض تقديمي في PowerPoint</vt:lpstr>
      <vt:lpstr>7-tetanic contraction is due to accumulation of </vt:lpstr>
      <vt:lpstr>عرض تقديمي في PowerPoint</vt:lpstr>
      <vt:lpstr>8- which is true about type 2 muscle fibers</vt:lpstr>
      <vt:lpstr>عرض تقديمي في PowerPoint</vt:lpstr>
      <vt:lpstr>9-thin filament is mainly composed of </vt:lpstr>
      <vt:lpstr>عرض تقديمي في PowerPoint</vt:lpstr>
      <vt:lpstr>10-which of the following is arelaxation protien</vt:lpstr>
      <vt:lpstr>عرض تقديمي في PowerPoint</vt:lpstr>
      <vt:lpstr>11-true about type 2 muscle fiber</vt:lpstr>
      <vt:lpstr>عرض تقديمي في PowerPoint</vt:lpstr>
      <vt:lpstr>12-white fibers are predominantly in</vt:lpstr>
      <vt:lpstr>عرض تقديمي في PowerPoint</vt:lpstr>
      <vt:lpstr>13-rapid source of energy by resynthesizing ATP for exercising muscle is 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Aging changes of muscloskeletal system</dc:title>
  <dc:creator>hp</dc:creator>
  <cp:lastModifiedBy>hp</cp:lastModifiedBy>
  <cp:revision>19</cp:revision>
  <dcterms:created xsi:type="dcterms:W3CDTF">2022-04-24T17:41:53Z</dcterms:created>
  <dcterms:modified xsi:type="dcterms:W3CDTF">2023-04-24T21:44:19Z</dcterms:modified>
</cp:coreProperties>
</file>