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slides/slide295.xml" ContentType="application/vnd.openxmlformats-officedocument.presentationml.slide+xml"/>
  <Override PartName="/ppt/slides/slide296.xml" ContentType="application/vnd.openxmlformats-officedocument.presentationml.slide+xml"/>
  <Override PartName="/ppt/slides/slide297.xml" ContentType="application/vnd.openxmlformats-officedocument.presentationml.slide+xml"/>
  <Override PartName="/ppt/slides/slide298.xml" ContentType="application/vnd.openxmlformats-officedocument.presentationml.slide+xml"/>
  <Override PartName="/ppt/slides/slide299.xml" ContentType="application/vnd.openxmlformats-officedocument.presentationml.slide+xml"/>
  <Override PartName="/ppt/slides/slide300.xml" ContentType="application/vnd.openxmlformats-officedocument.presentationml.slide+xml"/>
  <Override PartName="/ppt/slides/slide301.xml" ContentType="application/vnd.openxmlformats-officedocument.presentationml.slide+xml"/>
  <Override PartName="/ppt/slides/slide302.xml" ContentType="application/vnd.openxmlformats-officedocument.presentationml.slide+xml"/>
  <Override PartName="/ppt/slides/slide303.xml" ContentType="application/vnd.openxmlformats-officedocument.presentationml.slide+xml"/>
  <Override PartName="/ppt/slides/slide304.xml" ContentType="application/vnd.openxmlformats-officedocument.presentationml.slide+xml"/>
  <Override PartName="/ppt/slides/slide305.xml" ContentType="application/vnd.openxmlformats-officedocument.presentationml.slide+xml"/>
  <Override PartName="/ppt/slides/slide306.xml" ContentType="application/vnd.openxmlformats-officedocument.presentationml.slide+xml"/>
  <Override PartName="/ppt/slides/slide307.xml" ContentType="application/vnd.openxmlformats-officedocument.presentationml.slide+xml"/>
  <Override PartName="/ppt/slides/slide308.xml" ContentType="application/vnd.openxmlformats-officedocument.presentationml.slide+xml"/>
  <Override PartName="/ppt/slides/slide309.xml" ContentType="application/vnd.openxmlformats-officedocument.presentationml.slide+xml"/>
  <Override PartName="/ppt/slides/slide310.xml" ContentType="application/vnd.openxmlformats-officedocument.presentationml.slide+xml"/>
  <Override PartName="/ppt/slides/slide311.xml" ContentType="application/vnd.openxmlformats-officedocument.presentationml.slide+xml"/>
  <Override PartName="/ppt/slides/slide312.xml" ContentType="application/vnd.openxmlformats-officedocument.presentationml.slide+xml"/>
  <Override PartName="/ppt/slides/slide313.xml" ContentType="application/vnd.openxmlformats-officedocument.presentationml.slide+xml"/>
  <Override PartName="/ppt/slides/slide314.xml" ContentType="application/vnd.openxmlformats-officedocument.presentationml.slide+xml"/>
  <Override PartName="/ppt/slides/slide315.xml" ContentType="application/vnd.openxmlformats-officedocument.presentationml.slide+xml"/>
  <Override PartName="/ppt/slides/slide316.xml" ContentType="application/vnd.openxmlformats-officedocument.presentationml.slide+xml"/>
  <Override PartName="/ppt/slides/slide317.xml" ContentType="application/vnd.openxmlformats-officedocument.presentationml.slide+xml"/>
  <Override PartName="/ppt/slides/slide318.xml" ContentType="application/vnd.openxmlformats-officedocument.presentationml.slide+xml"/>
  <Override PartName="/ppt/slides/slide319.xml" ContentType="application/vnd.openxmlformats-officedocument.presentationml.slide+xml"/>
  <Override PartName="/ppt/slides/slide3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2"/>
  </p:notesMasterIdLst>
  <p:sldIdLst>
    <p:sldId id="259" r:id="rId2"/>
    <p:sldId id="260" r:id="rId3"/>
    <p:sldId id="261" r:id="rId4"/>
    <p:sldId id="262" r:id="rId5"/>
    <p:sldId id="615" r:id="rId6"/>
    <p:sldId id="264" r:id="rId7"/>
    <p:sldId id="616" r:id="rId8"/>
    <p:sldId id="265" r:id="rId9"/>
    <p:sldId id="266" r:id="rId10"/>
    <p:sldId id="267" r:id="rId11"/>
    <p:sldId id="268" r:id="rId12"/>
    <p:sldId id="269" r:id="rId13"/>
    <p:sldId id="280" r:id="rId14"/>
    <p:sldId id="342" r:id="rId15"/>
    <p:sldId id="344" r:id="rId16"/>
    <p:sldId id="337" r:id="rId17"/>
    <p:sldId id="340" r:id="rId18"/>
    <p:sldId id="339" r:id="rId19"/>
    <p:sldId id="282" r:id="rId20"/>
    <p:sldId id="341" r:id="rId21"/>
    <p:sldId id="347" r:id="rId22"/>
    <p:sldId id="348" r:id="rId23"/>
    <p:sldId id="283" r:id="rId24"/>
    <p:sldId id="284" r:id="rId25"/>
    <p:sldId id="345" r:id="rId26"/>
    <p:sldId id="285" r:id="rId27"/>
    <p:sldId id="287" r:id="rId28"/>
    <p:sldId id="289" r:id="rId29"/>
    <p:sldId id="290" r:id="rId30"/>
    <p:sldId id="330" r:id="rId31"/>
    <p:sldId id="291" r:id="rId32"/>
    <p:sldId id="292" r:id="rId33"/>
    <p:sldId id="346" r:id="rId34"/>
    <p:sldId id="318" r:id="rId35"/>
    <p:sldId id="293" r:id="rId36"/>
    <p:sldId id="294" r:id="rId37"/>
    <p:sldId id="353" r:id="rId38"/>
    <p:sldId id="356" r:id="rId39"/>
    <p:sldId id="354" r:id="rId40"/>
    <p:sldId id="358" r:id="rId41"/>
    <p:sldId id="361" r:id="rId42"/>
    <p:sldId id="327" r:id="rId43"/>
    <p:sldId id="295" r:id="rId44"/>
    <p:sldId id="296" r:id="rId45"/>
    <p:sldId id="351" r:id="rId46"/>
    <p:sldId id="297" r:id="rId47"/>
    <p:sldId id="298" r:id="rId48"/>
    <p:sldId id="349" r:id="rId49"/>
    <p:sldId id="335" r:id="rId50"/>
    <p:sldId id="350" r:id="rId51"/>
    <p:sldId id="299" r:id="rId52"/>
    <p:sldId id="300" r:id="rId53"/>
    <p:sldId id="338" r:id="rId54"/>
    <p:sldId id="301" r:id="rId55"/>
    <p:sldId id="302" r:id="rId56"/>
    <p:sldId id="304" r:id="rId57"/>
    <p:sldId id="305" r:id="rId58"/>
    <p:sldId id="306" r:id="rId59"/>
    <p:sldId id="308" r:id="rId60"/>
    <p:sldId id="309" r:id="rId61"/>
    <p:sldId id="448" r:id="rId62"/>
    <p:sldId id="374" r:id="rId63"/>
    <p:sldId id="427" r:id="rId64"/>
    <p:sldId id="617" r:id="rId65"/>
    <p:sldId id="451" r:id="rId66"/>
    <p:sldId id="310" r:id="rId67"/>
    <p:sldId id="313" r:id="rId68"/>
    <p:sldId id="459" r:id="rId69"/>
    <p:sldId id="311" r:id="rId70"/>
    <p:sldId id="452" r:id="rId71"/>
    <p:sldId id="312" r:id="rId72"/>
    <p:sldId id="460" r:id="rId73"/>
    <p:sldId id="315" r:id="rId74"/>
    <p:sldId id="316" r:id="rId75"/>
    <p:sldId id="323" r:id="rId76"/>
    <p:sldId id="618" r:id="rId77"/>
    <p:sldId id="385" r:id="rId78"/>
    <p:sldId id="363" r:id="rId79"/>
    <p:sldId id="364" r:id="rId80"/>
    <p:sldId id="366" r:id="rId81"/>
    <p:sldId id="365" r:id="rId82"/>
    <p:sldId id="368" r:id="rId83"/>
    <p:sldId id="377" r:id="rId84"/>
    <p:sldId id="378" r:id="rId85"/>
    <p:sldId id="619" r:id="rId86"/>
    <p:sldId id="425" r:id="rId87"/>
    <p:sldId id="418" r:id="rId88"/>
    <p:sldId id="417" r:id="rId89"/>
    <p:sldId id="457" r:id="rId90"/>
    <p:sldId id="458" r:id="rId91"/>
    <p:sldId id="408" r:id="rId92"/>
    <p:sldId id="276" r:id="rId93"/>
    <p:sldId id="409" r:id="rId94"/>
    <p:sldId id="379" r:id="rId95"/>
    <p:sldId id="401" r:id="rId96"/>
    <p:sldId id="402" r:id="rId97"/>
    <p:sldId id="405" r:id="rId98"/>
    <p:sldId id="404" r:id="rId99"/>
    <p:sldId id="388" r:id="rId100"/>
    <p:sldId id="386" r:id="rId101"/>
    <p:sldId id="403" r:id="rId102"/>
    <p:sldId id="380" r:id="rId103"/>
    <p:sldId id="382" r:id="rId104"/>
    <p:sldId id="445" r:id="rId105"/>
    <p:sldId id="387" r:id="rId106"/>
    <p:sldId id="389" r:id="rId107"/>
    <p:sldId id="391" r:id="rId108"/>
    <p:sldId id="392" r:id="rId109"/>
    <p:sldId id="393" r:id="rId110"/>
    <p:sldId id="394" r:id="rId111"/>
    <p:sldId id="410" r:id="rId112"/>
    <p:sldId id="307" r:id="rId113"/>
    <p:sldId id="422" r:id="rId114"/>
    <p:sldId id="371" r:id="rId115"/>
    <p:sldId id="390" r:id="rId116"/>
    <p:sldId id="370" r:id="rId117"/>
    <p:sldId id="320" r:id="rId118"/>
    <p:sldId id="423" r:id="rId119"/>
    <p:sldId id="424" r:id="rId120"/>
    <p:sldId id="321" r:id="rId121"/>
    <p:sldId id="414" r:id="rId122"/>
    <p:sldId id="415" r:id="rId123"/>
    <p:sldId id="373" r:id="rId124"/>
    <p:sldId id="372" r:id="rId125"/>
    <p:sldId id="463" r:id="rId126"/>
    <p:sldId id="464" r:id="rId127"/>
    <p:sldId id="396" r:id="rId128"/>
    <p:sldId id="413" r:id="rId129"/>
    <p:sldId id="398" r:id="rId130"/>
    <p:sldId id="412" r:id="rId131"/>
    <p:sldId id="411" r:id="rId132"/>
    <p:sldId id="395" r:id="rId133"/>
    <p:sldId id="367" r:id="rId134"/>
    <p:sldId id="397" r:id="rId135"/>
    <p:sldId id="406" r:id="rId136"/>
    <p:sldId id="637" r:id="rId137"/>
    <p:sldId id="426" r:id="rId138"/>
    <p:sldId id="384" r:id="rId139"/>
    <p:sldId id="399" r:id="rId140"/>
    <p:sldId id="383" r:id="rId141"/>
    <p:sldId id="453" r:id="rId142"/>
    <p:sldId id="375" r:id="rId143"/>
    <p:sldId id="433" r:id="rId144"/>
    <p:sldId id="465" r:id="rId145"/>
    <p:sldId id="432" r:id="rId146"/>
    <p:sldId id="454" r:id="rId147"/>
    <p:sldId id="462" r:id="rId148"/>
    <p:sldId id="467" r:id="rId149"/>
    <p:sldId id="455" r:id="rId150"/>
    <p:sldId id="439" r:id="rId151"/>
    <p:sldId id="446" r:id="rId152"/>
    <p:sldId id="428" r:id="rId153"/>
    <p:sldId id="466" r:id="rId154"/>
    <p:sldId id="434" r:id="rId155"/>
    <p:sldId id="376" r:id="rId156"/>
    <p:sldId id="461" r:id="rId157"/>
    <p:sldId id="435" r:id="rId158"/>
    <p:sldId id="437" r:id="rId159"/>
    <p:sldId id="430" r:id="rId160"/>
    <p:sldId id="468" r:id="rId161"/>
    <p:sldId id="429" r:id="rId162"/>
    <p:sldId id="369" r:id="rId163"/>
    <p:sldId id="420" r:id="rId164"/>
    <p:sldId id="470" r:id="rId165"/>
    <p:sldId id="472" r:id="rId166"/>
    <p:sldId id="473" r:id="rId167"/>
    <p:sldId id="474" r:id="rId168"/>
    <p:sldId id="331" r:id="rId169"/>
    <p:sldId id="449" r:id="rId170"/>
    <p:sldId id="444" r:id="rId171"/>
    <p:sldId id="475" r:id="rId172"/>
    <p:sldId id="476" r:id="rId173"/>
    <p:sldId id="336" r:id="rId174"/>
    <p:sldId id="477" r:id="rId175"/>
    <p:sldId id="478" r:id="rId176"/>
    <p:sldId id="620" r:id="rId177"/>
    <p:sldId id="471" r:id="rId178"/>
    <p:sldId id="621" r:id="rId179"/>
    <p:sldId id="479" r:id="rId180"/>
    <p:sldId id="487" r:id="rId181"/>
    <p:sldId id="488" r:id="rId182"/>
    <p:sldId id="497" r:id="rId183"/>
    <p:sldId id="489" r:id="rId184"/>
    <p:sldId id="490" r:id="rId185"/>
    <p:sldId id="491" r:id="rId186"/>
    <p:sldId id="493" r:id="rId187"/>
    <p:sldId id="494" r:id="rId188"/>
    <p:sldId id="622" r:id="rId189"/>
    <p:sldId id="495" r:id="rId190"/>
    <p:sldId id="496" r:id="rId191"/>
    <p:sldId id="513" r:id="rId192"/>
    <p:sldId id="498" r:id="rId193"/>
    <p:sldId id="504" r:id="rId194"/>
    <p:sldId id="505" r:id="rId195"/>
    <p:sldId id="485" r:id="rId196"/>
    <p:sldId id="514" r:id="rId197"/>
    <p:sldId id="507" r:id="rId198"/>
    <p:sldId id="515" r:id="rId199"/>
    <p:sldId id="518" r:id="rId200"/>
    <p:sldId id="483" r:id="rId201"/>
    <p:sldId id="482" r:id="rId202"/>
    <p:sldId id="516" r:id="rId203"/>
    <p:sldId id="517" r:id="rId204"/>
    <p:sldId id="500" r:id="rId205"/>
    <p:sldId id="508" r:id="rId206"/>
    <p:sldId id="509" r:id="rId207"/>
    <p:sldId id="492" r:id="rId208"/>
    <p:sldId id="510" r:id="rId209"/>
    <p:sldId id="481" r:id="rId210"/>
    <p:sldId id="512" r:id="rId211"/>
    <p:sldId id="486" r:id="rId212"/>
    <p:sldId id="480" r:id="rId213"/>
    <p:sldId id="511" r:id="rId214"/>
    <p:sldId id="519" r:id="rId215"/>
    <p:sldId id="501" r:id="rId216"/>
    <p:sldId id="520" r:id="rId217"/>
    <p:sldId id="525" r:id="rId218"/>
    <p:sldId id="526" r:id="rId219"/>
    <p:sldId id="535" r:id="rId220"/>
    <p:sldId id="536" r:id="rId221"/>
    <p:sldId id="521" r:id="rId222"/>
    <p:sldId id="523" r:id="rId223"/>
    <p:sldId id="528" r:id="rId224"/>
    <p:sldId id="527" r:id="rId225"/>
    <p:sldId id="542" r:id="rId226"/>
    <p:sldId id="547" r:id="rId227"/>
    <p:sldId id="537" r:id="rId228"/>
    <p:sldId id="319" r:id="rId229"/>
    <p:sldId id="548" r:id="rId230"/>
    <p:sldId id="549" r:id="rId231"/>
    <p:sldId id="626" r:id="rId232"/>
    <p:sldId id="522" r:id="rId233"/>
    <p:sldId id="551" r:id="rId234"/>
    <p:sldId id="550" r:id="rId235"/>
    <p:sldId id="552" r:id="rId236"/>
    <p:sldId id="554" r:id="rId237"/>
    <p:sldId id="555" r:id="rId238"/>
    <p:sldId id="553" r:id="rId239"/>
    <p:sldId id="634" r:id="rId240"/>
    <p:sldId id="556" r:id="rId241"/>
    <p:sldId id="557" r:id="rId242"/>
    <p:sldId id="558" r:id="rId243"/>
    <p:sldId id="636" r:id="rId244"/>
    <p:sldId id="559" r:id="rId245"/>
    <p:sldId id="563" r:id="rId246"/>
    <p:sldId id="564" r:id="rId247"/>
    <p:sldId id="625" r:id="rId248"/>
    <p:sldId id="635" r:id="rId249"/>
    <p:sldId id="565" r:id="rId250"/>
    <p:sldId id="566" r:id="rId251"/>
    <p:sldId id="524" r:id="rId252"/>
    <p:sldId id="568" r:id="rId253"/>
    <p:sldId id="567" r:id="rId254"/>
    <p:sldId id="540" r:id="rId255"/>
    <p:sldId id="569" r:id="rId256"/>
    <p:sldId id="570" r:id="rId257"/>
    <p:sldId id="529" r:id="rId258"/>
    <p:sldId id="623" r:id="rId259"/>
    <p:sldId id="576" r:id="rId260"/>
    <p:sldId id="571" r:id="rId261"/>
    <p:sldId id="572" r:id="rId262"/>
    <p:sldId id="638" r:id="rId263"/>
    <p:sldId id="573" r:id="rId264"/>
    <p:sldId id="574" r:id="rId265"/>
    <p:sldId id="624" r:id="rId266"/>
    <p:sldId id="531" r:id="rId267"/>
    <p:sldId id="575" r:id="rId268"/>
    <p:sldId id="530" r:id="rId269"/>
    <p:sldId id="532" r:id="rId270"/>
    <p:sldId id="577" r:id="rId271"/>
    <p:sldId id="633" r:id="rId272"/>
    <p:sldId id="582" r:id="rId273"/>
    <p:sldId id="583" r:id="rId274"/>
    <p:sldId id="580" r:id="rId275"/>
    <p:sldId id="538" r:id="rId276"/>
    <p:sldId id="579" r:id="rId277"/>
    <p:sldId id="581" r:id="rId278"/>
    <p:sldId id="585" r:id="rId279"/>
    <p:sldId id="627" r:id="rId280"/>
    <p:sldId id="584" r:id="rId281"/>
    <p:sldId id="539" r:id="rId282"/>
    <p:sldId id="586" r:id="rId283"/>
    <p:sldId id="578" r:id="rId284"/>
    <p:sldId id="632" r:id="rId285"/>
    <p:sldId id="541" r:id="rId286"/>
    <p:sldId id="587" r:id="rId287"/>
    <p:sldId id="588" r:id="rId288"/>
    <p:sldId id="589" r:id="rId289"/>
    <p:sldId id="592" r:id="rId290"/>
    <p:sldId id="593" r:id="rId291"/>
    <p:sldId id="614" r:id="rId292"/>
    <p:sldId id="613" r:id="rId293"/>
    <p:sldId id="595" r:id="rId294"/>
    <p:sldId id="596" r:id="rId295"/>
    <p:sldId id="597" r:id="rId296"/>
    <p:sldId id="560" r:id="rId297"/>
    <p:sldId id="594" r:id="rId298"/>
    <p:sldId id="599" r:id="rId299"/>
    <p:sldId id="561" r:id="rId300"/>
    <p:sldId id="605" r:id="rId301"/>
    <p:sldId id="600" r:id="rId302"/>
    <p:sldId id="606" r:id="rId303"/>
    <p:sldId id="598" r:id="rId304"/>
    <p:sldId id="607" r:id="rId305"/>
    <p:sldId id="601" r:id="rId306"/>
    <p:sldId id="608" r:id="rId307"/>
    <p:sldId id="602" r:id="rId308"/>
    <p:sldId id="603" r:id="rId309"/>
    <p:sldId id="604" r:id="rId310"/>
    <p:sldId id="609" r:id="rId311"/>
    <p:sldId id="610" r:id="rId312"/>
    <p:sldId id="611" r:id="rId313"/>
    <p:sldId id="612" r:id="rId314"/>
    <p:sldId id="543" r:id="rId315"/>
    <p:sldId id="591" r:id="rId316"/>
    <p:sldId id="629" r:id="rId317"/>
    <p:sldId id="630" r:id="rId318"/>
    <p:sldId id="533" r:id="rId319"/>
    <p:sldId id="534" r:id="rId320"/>
    <p:sldId id="352" r:id="rId3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1pPr>
    <a:lvl2pPr marL="411163" indent="46038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2pPr>
    <a:lvl3pPr marL="823913" indent="90488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3pPr>
    <a:lvl4pPr marL="1236663" indent="134938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4pPr>
    <a:lvl5pPr marL="1649413" indent="179388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FF0066"/>
    <a:srgbClr val="FFFFFF"/>
    <a:srgbClr val="FF3300"/>
    <a:srgbClr val="09790C"/>
    <a:srgbClr val="E19933"/>
    <a:srgbClr val="B400DE"/>
    <a:srgbClr val="CC00FF"/>
    <a:srgbClr val="66CC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52" autoAdjust="0"/>
    <p:restoredTop sz="94484" autoAdjust="0"/>
  </p:normalViewPr>
  <p:slideViewPr>
    <p:cSldViewPr>
      <p:cViewPr varScale="1">
        <p:scale>
          <a:sx n="65" d="100"/>
          <a:sy n="65" d="100"/>
        </p:scale>
        <p:origin x="145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863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99" Type="http://schemas.openxmlformats.org/officeDocument/2006/relationships/slide" Target="slides/slide298.xml"/><Relationship Id="rId21" Type="http://schemas.openxmlformats.org/officeDocument/2006/relationships/slide" Target="slides/slide20.xml"/><Relationship Id="rId63" Type="http://schemas.openxmlformats.org/officeDocument/2006/relationships/slide" Target="slides/slide62.xml"/><Relationship Id="rId159" Type="http://schemas.openxmlformats.org/officeDocument/2006/relationships/slide" Target="slides/slide158.xml"/><Relationship Id="rId324" Type="http://schemas.openxmlformats.org/officeDocument/2006/relationships/viewProps" Target="viewProps.xml"/><Relationship Id="rId170" Type="http://schemas.openxmlformats.org/officeDocument/2006/relationships/slide" Target="slides/slide169.xml"/><Relationship Id="rId226" Type="http://schemas.openxmlformats.org/officeDocument/2006/relationships/slide" Target="slides/slide225.xml"/><Relationship Id="rId268" Type="http://schemas.openxmlformats.org/officeDocument/2006/relationships/slide" Target="slides/slide267.xml"/><Relationship Id="rId32" Type="http://schemas.openxmlformats.org/officeDocument/2006/relationships/slide" Target="slides/slide31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181" Type="http://schemas.openxmlformats.org/officeDocument/2006/relationships/slide" Target="slides/slide180.xml"/><Relationship Id="rId237" Type="http://schemas.openxmlformats.org/officeDocument/2006/relationships/slide" Target="slides/slide236.xml"/><Relationship Id="rId279" Type="http://schemas.openxmlformats.org/officeDocument/2006/relationships/slide" Target="slides/slide278.xml"/><Relationship Id="rId43" Type="http://schemas.openxmlformats.org/officeDocument/2006/relationships/slide" Target="slides/slide42.xml"/><Relationship Id="rId139" Type="http://schemas.openxmlformats.org/officeDocument/2006/relationships/slide" Target="slides/slide138.xml"/><Relationship Id="rId290" Type="http://schemas.openxmlformats.org/officeDocument/2006/relationships/slide" Target="slides/slide289.xml"/><Relationship Id="rId304" Type="http://schemas.openxmlformats.org/officeDocument/2006/relationships/slide" Target="slides/slide303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48" Type="http://schemas.openxmlformats.org/officeDocument/2006/relationships/slide" Target="slides/slide247.xml"/><Relationship Id="rId12" Type="http://schemas.openxmlformats.org/officeDocument/2006/relationships/slide" Target="slides/slide11.xml"/><Relationship Id="rId108" Type="http://schemas.openxmlformats.org/officeDocument/2006/relationships/slide" Target="slides/slide107.xml"/><Relationship Id="rId315" Type="http://schemas.openxmlformats.org/officeDocument/2006/relationships/slide" Target="slides/slide314.xml"/><Relationship Id="rId54" Type="http://schemas.openxmlformats.org/officeDocument/2006/relationships/slide" Target="slides/slide53.xml"/><Relationship Id="rId96" Type="http://schemas.openxmlformats.org/officeDocument/2006/relationships/slide" Target="slides/slide95.xml"/><Relationship Id="rId161" Type="http://schemas.openxmlformats.org/officeDocument/2006/relationships/slide" Target="slides/slide160.xml"/><Relationship Id="rId217" Type="http://schemas.openxmlformats.org/officeDocument/2006/relationships/slide" Target="slides/slide216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270" Type="http://schemas.openxmlformats.org/officeDocument/2006/relationships/slide" Target="slides/slide269.xml"/><Relationship Id="rId326" Type="http://schemas.openxmlformats.org/officeDocument/2006/relationships/tableStyles" Target="tableStyles.xml"/><Relationship Id="rId65" Type="http://schemas.openxmlformats.org/officeDocument/2006/relationships/slide" Target="slides/slide64.xml"/><Relationship Id="rId130" Type="http://schemas.openxmlformats.org/officeDocument/2006/relationships/slide" Target="slides/slide129.xml"/><Relationship Id="rId172" Type="http://schemas.openxmlformats.org/officeDocument/2006/relationships/slide" Target="slides/slide171.xml"/><Relationship Id="rId228" Type="http://schemas.openxmlformats.org/officeDocument/2006/relationships/slide" Target="slides/slide227.xml"/><Relationship Id="rId281" Type="http://schemas.openxmlformats.org/officeDocument/2006/relationships/slide" Target="slides/slide280.xml"/><Relationship Id="rId34" Type="http://schemas.openxmlformats.org/officeDocument/2006/relationships/slide" Target="slides/slide33.xml"/><Relationship Id="rId76" Type="http://schemas.openxmlformats.org/officeDocument/2006/relationships/slide" Target="slides/slide75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71" Type="http://schemas.openxmlformats.org/officeDocument/2006/relationships/slide" Target="slides/slide270.xml"/><Relationship Id="rId292" Type="http://schemas.openxmlformats.org/officeDocument/2006/relationships/slide" Target="slides/slide291.xml"/><Relationship Id="rId306" Type="http://schemas.openxmlformats.org/officeDocument/2006/relationships/slide" Target="slides/slide305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261" Type="http://schemas.openxmlformats.org/officeDocument/2006/relationships/slide" Target="slides/slide260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282" Type="http://schemas.openxmlformats.org/officeDocument/2006/relationships/slide" Target="slides/slide281.xml"/><Relationship Id="rId317" Type="http://schemas.openxmlformats.org/officeDocument/2006/relationships/slide" Target="slides/slide316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1" Type="http://schemas.openxmlformats.org/officeDocument/2006/relationships/slide" Target="slides/slide250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72" Type="http://schemas.openxmlformats.org/officeDocument/2006/relationships/slide" Target="slides/slide271.xml"/><Relationship Id="rId293" Type="http://schemas.openxmlformats.org/officeDocument/2006/relationships/slide" Target="slides/slide292.xml"/><Relationship Id="rId307" Type="http://schemas.openxmlformats.org/officeDocument/2006/relationships/slide" Target="slides/slide306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262" Type="http://schemas.openxmlformats.org/officeDocument/2006/relationships/slide" Target="slides/slide261.xml"/><Relationship Id="rId283" Type="http://schemas.openxmlformats.org/officeDocument/2006/relationships/slide" Target="slides/slide282.xml"/><Relationship Id="rId318" Type="http://schemas.openxmlformats.org/officeDocument/2006/relationships/slide" Target="slides/slide317.xml"/><Relationship Id="rId78" Type="http://schemas.openxmlformats.org/officeDocument/2006/relationships/slide" Target="slides/slide77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64" Type="http://schemas.openxmlformats.org/officeDocument/2006/relationships/slide" Target="slides/slide163.xml"/><Relationship Id="rId185" Type="http://schemas.openxmlformats.org/officeDocument/2006/relationships/slide" Target="slides/slide184.xml"/><Relationship Id="rId9" Type="http://schemas.openxmlformats.org/officeDocument/2006/relationships/slide" Target="slides/slide8.xml"/><Relationship Id="rId210" Type="http://schemas.openxmlformats.org/officeDocument/2006/relationships/slide" Target="slides/slide209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273" Type="http://schemas.openxmlformats.org/officeDocument/2006/relationships/slide" Target="slides/slide272.xml"/><Relationship Id="rId294" Type="http://schemas.openxmlformats.org/officeDocument/2006/relationships/slide" Target="slides/slide293.xml"/><Relationship Id="rId308" Type="http://schemas.openxmlformats.org/officeDocument/2006/relationships/slide" Target="slides/slide307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slide" Target="slides/slide262.xml"/><Relationship Id="rId284" Type="http://schemas.openxmlformats.org/officeDocument/2006/relationships/slide" Target="slides/slide283.xml"/><Relationship Id="rId319" Type="http://schemas.openxmlformats.org/officeDocument/2006/relationships/slide" Target="slides/slide318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4" Type="http://schemas.openxmlformats.org/officeDocument/2006/relationships/slide" Target="slides/slide273.xml"/><Relationship Id="rId295" Type="http://schemas.openxmlformats.org/officeDocument/2006/relationships/slide" Target="slides/slide294.xml"/><Relationship Id="rId309" Type="http://schemas.openxmlformats.org/officeDocument/2006/relationships/slide" Target="slides/slide308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320" Type="http://schemas.openxmlformats.org/officeDocument/2006/relationships/slide" Target="slides/slide319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slide" Target="slides/slide263.xml"/><Relationship Id="rId285" Type="http://schemas.openxmlformats.org/officeDocument/2006/relationships/slide" Target="slides/slide28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310" Type="http://schemas.openxmlformats.org/officeDocument/2006/relationships/slide" Target="slides/slide309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275" Type="http://schemas.openxmlformats.org/officeDocument/2006/relationships/slide" Target="slides/slide274.xml"/><Relationship Id="rId296" Type="http://schemas.openxmlformats.org/officeDocument/2006/relationships/slide" Target="slides/slide295.xml"/><Relationship Id="rId300" Type="http://schemas.openxmlformats.org/officeDocument/2006/relationships/slide" Target="slides/slide299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321" Type="http://schemas.openxmlformats.org/officeDocument/2006/relationships/slide" Target="slides/slide320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slide" Target="slides/slide264.xml"/><Relationship Id="rId286" Type="http://schemas.openxmlformats.org/officeDocument/2006/relationships/slide" Target="slides/slide285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311" Type="http://schemas.openxmlformats.org/officeDocument/2006/relationships/slide" Target="slides/slide310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276" Type="http://schemas.openxmlformats.org/officeDocument/2006/relationships/slide" Target="slides/slide275.xml"/><Relationship Id="rId297" Type="http://schemas.openxmlformats.org/officeDocument/2006/relationships/slide" Target="slides/slide296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301" Type="http://schemas.openxmlformats.org/officeDocument/2006/relationships/slide" Target="slides/slide300.xml"/><Relationship Id="rId322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266" Type="http://schemas.openxmlformats.org/officeDocument/2006/relationships/slide" Target="slides/slide265.xml"/><Relationship Id="rId287" Type="http://schemas.openxmlformats.org/officeDocument/2006/relationships/slide" Target="slides/slide286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312" Type="http://schemas.openxmlformats.org/officeDocument/2006/relationships/slide" Target="slides/slide311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256" Type="http://schemas.openxmlformats.org/officeDocument/2006/relationships/slide" Target="slides/slide255.xml"/><Relationship Id="rId277" Type="http://schemas.openxmlformats.org/officeDocument/2006/relationships/slide" Target="slides/slide276.xml"/><Relationship Id="rId298" Type="http://schemas.openxmlformats.org/officeDocument/2006/relationships/slide" Target="slides/slide297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302" Type="http://schemas.openxmlformats.org/officeDocument/2006/relationships/slide" Target="slides/slide301.xml"/><Relationship Id="rId32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slide" Target="slides/slide245.xml"/><Relationship Id="rId267" Type="http://schemas.openxmlformats.org/officeDocument/2006/relationships/slide" Target="slides/slide266.xml"/><Relationship Id="rId288" Type="http://schemas.openxmlformats.org/officeDocument/2006/relationships/slide" Target="slides/slide287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313" Type="http://schemas.openxmlformats.org/officeDocument/2006/relationships/slide" Target="slides/slide312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94" Type="http://schemas.openxmlformats.org/officeDocument/2006/relationships/slide" Target="slides/slide93.xml"/><Relationship Id="rId148" Type="http://schemas.openxmlformats.org/officeDocument/2006/relationships/slide" Target="slides/slide147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180" Type="http://schemas.openxmlformats.org/officeDocument/2006/relationships/slide" Target="slides/slide17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78" Type="http://schemas.openxmlformats.org/officeDocument/2006/relationships/slide" Target="slides/slide277.xml"/><Relationship Id="rId303" Type="http://schemas.openxmlformats.org/officeDocument/2006/relationships/slide" Target="slides/slide302.xml"/><Relationship Id="rId42" Type="http://schemas.openxmlformats.org/officeDocument/2006/relationships/slide" Target="slides/slide41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289" Type="http://schemas.openxmlformats.org/officeDocument/2006/relationships/slide" Target="slides/slide288.xml"/><Relationship Id="rId11" Type="http://schemas.openxmlformats.org/officeDocument/2006/relationships/slide" Target="slides/slide10.xml"/><Relationship Id="rId53" Type="http://schemas.openxmlformats.org/officeDocument/2006/relationships/slide" Target="slides/slide52.xml"/><Relationship Id="rId149" Type="http://schemas.openxmlformats.org/officeDocument/2006/relationships/slide" Target="slides/slide148.xml"/><Relationship Id="rId314" Type="http://schemas.openxmlformats.org/officeDocument/2006/relationships/slide" Target="slides/slide313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16" Type="http://schemas.openxmlformats.org/officeDocument/2006/relationships/slide" Target="slides/slide215.xml"/><Relationship Id="rId258" Type="http://schemas.openxmlformats.org/officeDocument/2006/relationships/slide" Target="slides/slide257.xml"/><Relationship Id="rId22" Type="http://schemas.openxmlformats.org/officeDocument/2006/relationships/slide" Target="slides/slide21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325" Type="http://schemas.openxmlformats.org/officeDocument/2006/relationships/theme" Target="theme/theme1.xml"/><Relationship Id="rId171" Type="http://schemas.openxmlformats.org/officeDocument/2006/relationships/slide" Target="slides/slide170.xml"/><Relationship Id="rId227" Type="http://schemas.openxmlformats.org/officeDocument/2006/relationships/slide" Target="slides/slide226.xml"/><Relationship Id="rId269" Type="http://schemas.openxmlformats.org/officeDocument/2006/relationships/slide" Target="slides/slide268.xml"/><Relationship Id="rId33" Type="http://schemas.openxmlformats.org/officeDocument/2006/relationships/slide" Target="slides/slide32.xml"/><Relationship Id="rId129" Type="http://schemas.openxmlformats.org/officeDocument/2006/relationships/slide" Target="slides/slide128.xml"/><Relationship Id="rId280" Type="http://schemas.openxmlformats.org/officeDocument/2006/relationships/slide" Target="slides/slide279.xml"/><Relationship Id="rId75" Type="http://schemas.openxmlformats.org/officeDocument/2006/relationships/slide" Target="slides/slide74.xml"/><Relationship Id="rId140" Type="http://schemas.openxmlformats.org/officeDocument/2006/relationships/slide" Target="slides/slide139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91" Type="http://schemas.openxmlformats.org/officeDocument/2006/relationships/slide" Target="slides/slide290.xml"/><Relationship Id="rId305" Type="http://schemas.openxmlformats.org/officeDocument/2006/relationships/slide" Target="slides/slide304.xml"/><Relationship Id="rId44" Type="http://schemas.openxmlformats.org/officeDocument/2006/relationships/slide" Target="slides/slide43.xml"/><Relationship Id="rId86" Type="http://schemas.openxmlformats.org/officeDocument/2006/relationships/slide" Target="slides/slide85.xml"/><Relationship Id="rId151" Type="http://schemas.openxmlformats.org/officeDocument/2006/relationships/slide" Target="slides/slide150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316" Type="http://schemas.openxmlformats.org/officeDocument/2006/relationships/slide" Target="slides/slide315.xml"/><Relationship Id="rId55" Type="http://schemas.openxmlformats.org/officeDocument/2006/relationships/slide" Target="slides/slide54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A0D111-C519-4D17-915D-E7CE2B96536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04444B63-39EB-4EBE-8B0C-29834E3DA9A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Supporting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Structures</a:t>
          </a:r>
        </a:p>
      </dgm:t>
    </dgm:pt>
    <dgm:pt modelId="{0B7403A8-BF04-46BC-B814-CD8427564159}" type="parTrans" cxnId="{D6455314-6618-4565-8456-E75B218F1535}">
      <dgm:prSet/>
      <dgm:spPr/>
      <dgm:t>
        <a:bodyPr/>
        <a:lstStyle/>
        <a:p>
          <a:endParaRPr lang="en-US"/>
        </a:p>
      </dgm:t>
    </dgm:pt>
    <dgm:pt modelId="{65C735FC-4B87-4FF1-857C-E46F396CB43D}" type="sibTrans" cxnId="{D6455314-6618-4565-8456-E75B218F1535}">
      <dgm:prSet/>
      <dgm:spPr/>
      <dgm:t>
        <a:bodyPr/>
        <a:lstStyle/>
        <a:p>
          <a:endParaRPr lang="en-US"/>
        </a:p>
      </dgm:t>
    </dgm:pt>
    <dgm:pt modelId="{90068788-7696-4530-B07A-A7AE5890EFE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Capsule: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8362B47B-A99C-4D22-994D-5D8E07253EE2}" type="parTrans" cxnId="{BF2697E3-F172-419C-B7BA-A21184CAFB7A}">
      <dgm:prSet/>
      <dgm:spPr/>
      <dgm:t>
        <a:bodyPr/>
        <a:lstStyle/>
        <a:p>
          <a:endParaRPr lang="en-US"/>
        </a:p>
      </dgm:t>
    </dgm:pt>
    <dgm:pt modelId="{140C38B8-D7BB-4943-9B94-51C4A660F91A}" type="sibTrans" cxnId="{BF2697E3-F172-419C-B7BA-A21184CAFB7A}">
      <dgm:prSet/>
      <dgm:spPr/>
      <dgm:t>
        <a:bodyPr/>
        <a:lstStyle/>
        <a:p>
          <a:endParaRPr lang="en-US"/>
        </a:p>
      </dgm:t>
    </dgm:pt>
    <dgm:pt modelId="{C81644D1-83D6-46AF-A746-CE5A461076E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Extracapsular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ligaments: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B76081C1-00E1-4179-87A4-BFD1CD929380}" type="parTrans" cxnId="{67B1668B-ECE4-4792-8487-41E5D52C6A32}">
      <dgm:prSet/>
      <dgm:spPr/>
      <dgm:t>
        <a:bodyPr/>
        <a:lstStyle/>
        <a:p>
          <a:endParaRPr lang="en-US"/>
        </a:p>
      </dgm:t>
    </dgm:pt>
    <dgm:pt modelId="{F86B122F-CC52-4DD0-9CFC-68B96C6AC23B}" type="sibTrans" cxnId="{67B1668B-ECE4-4792-8487-41E5D52C6A32}">
      <dgm:prSet/>
      <dgm:spPr/>
      <dgm:t>
        <a:bodyPr/>
        <a:lstStyle/>
        <a:p>
          <a:endParaRPr lang="en-US"/>
        </a:p>
      </dgm:t>
    </dgm:pt>
    <dgm:pt modelId="{D56F6EAC-21BE-4ED0-ADF6-2B0FD65B392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Intracapsular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ligaments</a:t>
          </a:r>
        </a:p>
      </dgm:t>
    </dgm:pt>
    <dgm:pt modelId="{200C7987-F496-46EA-93A3-351E338EA21B}" type="parTrans" cxnId="{E4CF598C-C664-4F63-B89B-22040DD5EB1A}">
      <dgm:prSet/>
      <dgm:spPr/>
      <dgm:t>
        <a:bodyPr/>
        <a:lstStyle/>
        <a:p>
          <a:endParaRPr lang="en-US"/>
        </a:p>
      </dgm:t>
    </dgm:pt>
    <dgm:pt modelId="{B1D2AB16-031C-401F-BEFF-484DB7261BEB}" type="sibTrans" cxnId="{E4CF598C-C664-4F63-B89B-22040DD5EB1A}">
      <dgm:prSet/>
      <dgm:spPr/>
      <dgm:t>
        <a:bodyPr/>
        <a:lstStyle/>
        <a:p>
          <a:endParaRPr lang="en-US"/>
        </a:p>
      </dgm:t>
    </dgm:pt>
    <dgm:pt modelId="{00631E97-B122-4E0A-8AF8-B40A8FC0475B}" type="pres">
      <dgm:prSet presAssocID="{DEA0D111-C519-4D17-915D-E7CE2B96536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5A9F7D6-0C19-409C-96CC-053BAE2422D1}" type="pres">
      <dgm:prSet presAssocID="{04444B63-39EB-4EBE-8B0C-29834E3DA9AF}" presName="hierRoot1" presStyleCnt="0">
        <dgm:presLayoutVars>
          <dgm:hierBranch/>
        </dgm:presLayoutVars>
      </dgm:prSet>
      <dgm:spPr/>
    </dgm:pt>
    <dgm:pt modelId="{8FD3B6A5-3240-415C-B9F3-8E574E11A855}" type="pres">
      <dgm:prSet presAssocID="{04444B63-39EB-4EBE-8B0C-29834E3DA9AF}" presName="rootComposite1" presStyleCnt="0"/>
      <dgm:spPr/>
    </dgm:pt>
    <dgm:pt modelId="{459837D6-4304-422F-A31D-B2DC6FFF7456}" type="pres">
      <dgm:prSet presAssocID="{04444B63-39EB-4EBE-8B0C-29834E3DA9AF}" presName="rootText1" presStyleLbl="node0" presStyleIdx="0" presStyleCnt="1">
        <dgm:presLayoutVars>
          <dgm:chPref val="3"/>
        </dgm:presLayoutVars>
      </dgm:prSet>
      <dgm:spPr/>
    </dgm:pt>
    <dgm:pt modelId="{97700DC5-C782-4BDC-922B-06CF0019B762}" type="pres">
      <dgm:prSet presAssocID="{04444B63-39EB-4EBE-8B0C-29834E3DA9AF}" presName="rootConnector1" presStyleLbl="node1" presStyleIdx="0" presStyleCnt="0"/>
      <dgm:spPr/>
    </dgm:pt>
    <dgm:pt modelId="{6919D911-8FD1-4E47-9B36-15C8D1CEF4BD}" type="pres">
      <dgm:prSet presAssocID="{04444B63-39EB-4EBE-8B0C-29834E3DA9AF}" presName="hierChild2" presStyleCnt="0"/>
      <dgm:spPr/>
    </dgm:pt>
    <dgm:pt modelId="{BB9D3349-802D-4C58-B33C-95D7B67F1BE8}" type="pres">
      <dgm:prSet presAssocID="{8362B47B-A99C-4D22-994D-5D8E07253EE2}" presName="Name35" presStyleLbl="parChTrans1D2" presStyleIdx="0" presStyleCnt="3"/>
      <dgm:spPr/>
    </dgm:pt>
    <dgm:pt modelId="{7F93DE03-AFCC-4FAA-824F-6E057DC6BAC8}" type="pres">
      <dgm:prSet presAssocID="{90068788-7696-4530-B07A-A7AE5890EFE5}" presName="hierRoot2" presStyleCnt="0">
        <dgm:presLayoutVars>
          <dgm:hierBranch/>
        </dgm:presLayoutVars>
      </dgm:prSet>
      <dgm:spPr/>
    </dgm:pt>
    <dgm:pt modelId="{1F37568E-36E5-470B-ADA8-9F81B42CEFC9}" type="pres">
      <dgm:prSet presAssocID="{90068788-7696-4530-B07A-A7AE5890EFE5}" presName="rootComposite" presStyleCnt="0"/>
      <dgm:spPr/>
    </dgm:pt>
    <dgm:pt modelId="{1A4DAE13-1319-44D5-A7F0-1400D1176694}" type="pres">
      <dgm:prSet presAssocID="{90068788-7696-4530-B07A-A7AE5890EFE5}" presName="rootText" presStyleLbl="node2" presStyleIdx="0" presStyleCnt="3">
        <dgm:presLayoutVars>
          <dgm:chPref val="3"/>
        </dgm:presLayoutVars>
      </dgm:prSet>
      <dgm:spPr/>
    </dgm:pt>
    <dgm:pt modelId="{0302831D-60DB-4A1E-B68E-1A4DE3005F25}" type="pres">
      <dgm:prSet presAssocID="{90068788-7696-4530-B07A-A7AE5890EFE5}" presName="rootConnector" presStyleLbl="node2" presStyleIdx="0" presStyleCnt="3"/>
      <dgm:spPr/>
    </dgm:pt>
    <dgm:pt modelId="{316BE767-5B9A-4BF5-A6D1-A9133298C146}" type="pres">
      <dgm:prSet presAssocID="{90068788-7696-4530-B07A-A7AE5890EFE5}" presName="hierChild4" presStyleCnt="0"/>
      <dgm:spPr/>
    </dgm:pt>
    <dgm:pt modelId="{8F1F2E69-AB7D-42E8-83EA-F4879B7D9E74}" type="pres">
      <dgm:prSet presAssocID="{90068788-7696-4530-B07A-A7AE5890EFE5}" presName="hierChild5" presStyleCnt="0"/>
      <dgm:spPr/>
    </dgm:pt>
    <dgm:pt modelId="{042D00EB-E5DB-4D4F-BFC2-B15125D70CA0}" type="pres">
      <dgm:prSet presAssocID="{B76081C1-00E1-4179-87A4-BFD1CD929380}" presName="Name35" presStyleLbl="parChTrans1D2" presStyleIdx="1" presStyleCnt="3"/>
      <dgm:spPr/>
    </dgm:pt>
    <dgm:pt modelId="{978C1D01-1DC4-4D4D-81E4-897F2C983405}" type="pres">
      <dgm:prSet presAssocID="{C81644D1-83D6-46AF-A746-CE5A461076E7}" presName="hierRoot2" presStyleCnt="0">
        <dgm:presLayoutVars>
          <dgm:hierBranch/>
        </dgm:presLayoutVars>
      </dgm:prSet>
      <dgm:spPr/>
    </dgm:pt>
    <dgm:pt modelId="{C7B86FCD-9764-441C-9E37-47731D675DDB}" type="pres">
      <dgm:prSet presAssocID="{C81644D1-83D6-46AF-A746-CE5A461076E7}" presName="rootComposite" presStyleCnt="0"/>
      <dgm:spPr/>
    </dgm:pt>
    <dgm:pt modelId="{FDDDE9FF-97C9-416C-9FE4-4856D00923CC}" type="pres">
      <dgm:prSet presAssocID="{C81644D1-83D6-46AF-A746-CE5A461076E7}" presName="rootText" presStyleLbl="node2" presStyleIdx="1" presStyleCnt="3">
        <dgm:presLayoutVars>
          <dgm:chPref val="3"/>
        </dgm:presLayoutVars>
      </dgm:prSet>
      <dgm:spPr/>
    </dgm:pt>
    <dgm:pt modelId="{1A893BF7-B745-4892-B486-6D0D66444FD8}" type="pres">
      <dgm:prSet presAssocID="{C81644D1-83D6-46AF-A746-CE5A461076E7}" presName="rootConnector" presStyleLbl="node2" presStyleIdx="1" presStyleCnt="3"/>
      <dgm:spPr/>
    </dgm:pt>
    <dgm:pt modelId="{87E0185C-2C7F-49C5-80F2-F25A9EA21816}" type="pres">
      <dgm:prSet presAssocID="{C81644D1-83D6-46AF-A746-CE5A461076E7}" presName="hierChild4" presStyleCnt="0"/>
      <dgm:spPr/>
    </dgm:pt>
    <dgm:pt modelId="{51BC582A-A66E-4356-9E01-FCF33278BA3E}" type="pres">
      <dgm:prSet presAssocID="{C81644D1-83D6-46AF-A746-CE5A461076E7}" presName="hierChild5" presStyleCnt="0"/>
      <dgm:spPr/>
    </dgm:pt>
    <dgm:pt modelId="{A002BFF3-3B8B-4F44-8D5A-9CFBA0524897}" type="pres">
      <dgm:prSet presAssocID="{200C7987-F496-46EA-93A3-351E338EA21B}" presName="Name35" presStyleLbl="parChTrans1D2" presStyleIdx="2" presStyleCnt="3"/>
      <dgm:spPr/>
    </dgm:pt>
    <dgm:pt modelId="{A9BBBD95-C6CD-4C00-BB6E-6395DD6C9AE3}" type="pres">
      <dgm:prSet presAssocID="{D56F6EAC-21BE-4ED0-ADF6-2B0FD65B3923}" presName="hierRoot2" presStyleCnt="0">
        <dgm:presLayoutVars>
          <dgm:hierBranch/>
        </dgm:presLayoutVars>
      </dgm:prSet>
      <dgm:spPr/>
    </dgm:pt>
    <dgm:pt modelId="{7127888F-3205-4BFD-948E-D28E63F6A09E}" type="pres">
      <dgm:prSet presAssocID="{D56F6EAC-21BE-4ED0-ADF6-2B0FD65B3923}" presName="rootComposite" presStyleCnt="0"/>
      <dgm:spPr/>
    </dgm:pt>
    <dgm:pt modelId="{83FC2B12-8CC9-4A8D-B32B-62D930B0591E}" type="pres">
      <dgm:prSet presAssocID="{D56F6EAC-21BE-4ED0-ADF6-2B0FD65B3923}" presName="rootText" presStyleLbl="node2" presStyleIdx="2" presStyleCnt="3">
        <dgm:presLayoutVars>
          <dgm:chPref val="3"/>
        </dgm:presLayoutVars>
      </dgm:prSet>
      <dgm:spPr/>
    </dgm:pt>
    <dgm:pt modelId="{8BA6D56A-4A7B-4F9E-AD72-22E1B57610E7}" type="pres">
      <dgm:prSet presAssocID="{D56F6EAC-21BE-4ED0-ADF6-2B0FD65B3923}" presName="rootConnector" presStyleLbl="node2" presStyleIdx="2" presStyleCnt="3"/>
      <dgm:spPr/>
    </dgm:pt>
    <dgm:pt modelId="{E63FC2FC-5B80-481F-8317-D3C04384CF60}" type="pres">
      <dgm:prSet presAssocID="{D56F6EAC-21BE-4ED0-ADF6-2B0FD65B3923}" presName="hierChild4" presStyleCnt="0"/>
      <dgm:spPr/>
    </dgm:pt>
    <dgm:pt modelId="{F490066C-B943-48DF-BE57-D0343791E13E}" type="pres">
      <dgm:prSet presAssocID="{D56F6EAC-21BE-4ED0-ADF6-2B0FD65B3923}" presName="hierChild5" presStyleCnt="0"/>
      <dgm:spPr/>
    </dgm:pt>
    <dgm:pt modelId="{0C9D648E-51ED-42A7-81EB-918E56E977F0}" type="pres">
      <dgm:prSet presAssocID="{04444B63-39EB-4EBE-8B0C-29834E3DA9AF}" presName="hierChild3" presStyleCnt="0"/>
      <dgm:spPr/>
    </dgm:pt>
  </dgm:ptLst>
  <dgm:cxnLst>
    <dgm:cxn modelId="{35B8050B-6268-40AD-823C-6EE25AF1606C}" type="presOf" srcId="{B76081C1-00E1-4179-87A4-BFD1CD929380}" destId="{042D00EB-E5DB-4D4F-BFC2-B15125D70CA0}" srcOrd="0" destOrd="0" presId="urn:microsoft.com/office/officeart/2005/8/layout/orgChart1"/>
    <dgm:cxn modelId="{7DD09911-7291-43A9-969A-8606142C23B1}" type="presOf" srcId="{C81644D1-83D6-46AF-A746-CE5A461076E7}" destId="{FDDDE9FF-97C9-416C-9FE4-4856D00923CC}" srcOrd="0" destOrd="0" presId="urn:microsoft.com/office/officeart/2005/8/layout/orgChart1"/>
    <dgm:cxn modelId="{D6455314-6618-4565-8456-E75B218F1535}" srcId="{DEA0D111-C519-4D17-915D-E7CE2B965361}" destId="{04444B63-39EB-4EBE-8B0C-29834E3DA9AF}" srcOrd="0" destOrd="0" parTransId="{0B7403A8-BF04-46BC-B814-CD8427564159}" sibTransId="{65C735FC-4B87-4FF1-857C-E46F396CB43D}"/>
    <dgm:cxn modelId="{5F606D32-8A3F-4E33-A1CF-40DB3AAB5D4F}" type="presOf" srcId="{C81644D1-83D6-46AF-A746-CE5A461076E7}" destId="{1A893BF7-B745-4892-B486-6D0D66444FD8}" srcOrd="1" destOrd="0" presId="urn:microsoft.com/office/officeart/2005/8/layout/orgChart1"/>
    <dgm:cxn modelId="{D3C8CD3A-77CC-4905-827E-73ABDAF85C34}" type="presOf" srcId="{D56F6EAC-21BE-4ED0-ADF6-2B0FD65B3923}" destId="{83FC2B12-8CC9-4A8D-B32B-62D930B0591E}" srcOrd="0" destOrd="0" presId="urn:microsoft.com/office/officeart/2005/8/layout/orgChart1"/>
    <dgm:cxn modelId="{6B6EFB70-BA80-4259-85FB-7C8B3DA3897E}" type="presOf" srcId="{DEA0D111-C519-4D17-915D-E7CE2B965361}" destId="{00631E97-B122-4E0A-8AF8-B40A8FC0475B}" srcOrd="0" destOrd="0" presId="urn:microsoft.com/office/officeart/2005/8/layout/orgChart1"/>
    <dgm:cxn modelId="{592CA880-0F31-4A36-9C1C-F36D349B1C91}" type="presOf" srcId="{D56F6EAC-21BE-4ED0-ADF6-2B0FD65B3923}" destId="{8BA6D56A-4A7B-4F9E-AD72-22E1B57610E7}" srcOrd="1" destOrd="0" presId="urn:microsoft.com/office/officeart/2005/8/layout/orgChart1"/>
    <dgm:cxn modelId="{B559AB8A-4BE7-43D7-9ECB-CD977BB27373}" type="presOf" srcId="{200C7987-F496-46EA-93A3-351E338EA21B}" destId="{A002BFF3-3B8B-4F44-8D5A-9CFBA0524897}" srcOrd="0" destOrd="0" presId="urn:microsoft.com/office/officeart/2005/8/layout/orgChart1"/>
    <dgm:cxn modelId="{67B1668B-ECE4-4792-8487-41E5D52C6A32}" srcId="{04444B63-39EB-4EBE-8B0C-29834E3DA9AF}" destId="{C81644D1-83D6-46AF-A746-CE5A461076E7}" srcOrd="1" destOrd="0" parTransId="{B76081C1-00E1-4179-87A4-BFD1CD929380}" sibTransId="{F86B122F-CC52-4DD0-9CFC-68B96C6AC23B}"/>
    <dgm:cxn modelId="{E4CF598C-C664-4F63-B89B-22040DD5EB1A}" srcId="{04444B63-39EB-4EBE-8B0C-29834E3DA9AF}" destId="{D56F6EAC-21BE-4ED0-ADF6-2B0FD65B3923}" srcOrd="2" destOrd="0" parTransId="{200C7987-F496-46EA-93A3-351E338EA21B}" sibTransId="{B1D2AB16-031C-401F-BEFF-484DB7261BEB}"/>
    <dgm:cxn modelId="{1E26A090-5561-4660-AFB6-FD9F7CCE5C99}" type="presOf" srcId="{90068788-7696-4530-B07A-A7AE5890EFE5}" destId="{0302831D-60DB-4A1E-B68E-1A4DE3005F25}" srcOrd="1" destOrd="0" presId="urn:microsoft.com/office/officeart/2005/8/layout/orgChart1"/>
    <dgm:cxn modelId="{C61F7A99-BFD5-45EA-A06B-DCA70DE543BD}" type="presOf" srcId="{04444B63-39EB-4EBE-8B0C-29834E3DA9AF}" destId="{97700DC5-C782-4BDC-922B-06CF0019B762}" srcOrd="1" destOrd="0" presId="urn:microsoft.com/office/officeart/2005/8/layout/orgChart1"/>
    <dgm:cxn modelId="{344B149B-2698-4B99-9D02-5C5AF9E0249D}" type="presOf" srcId="{8362B47B-A99C-4D22-994D-5D8E07253EE2}" destId="{BB9D3349-802D-4C58-B33C-95D7B67F1BE8}" srcOrd="0" destOrd="0" presId="urn:microsoft.com/office/officeart/2005/8/layout/orgChart1"/>
    <dgm:cxn modelId="{AE5BE2D8-F494-4424-AC5F-C13D2E4CF6FD}" type="presOf" srcId="{04444B63-39EB-4EBE-8B0C-29834E3DA9AF}" destId="{459837D6-4304-422F-A31D-B2DC6FFF7456}" srcOrd="0" destOrd="0" presId="urn:microsoft.com/office/officeart/2005/8/layout/orgChart1"/>
    <dgm:cxn modelId="{BF2697E3-F172-419C-B7BA-A21184CAFB7A}" srcId="{04444B63-39EB-4EBE-8B0C-29834E3DA9AF}" destId="{90068788-7696-4530-B07A-A7AE5890EFE5}" srcOrd="0" destOrd="0" parTransId="{8362B47B-A99C-4D22-994D-5D8E07253EE2}" sibTransId="{140C38B8-D7BB-4943-9B94-51C4A660F91A}"/>
    <dgm:cxn modelId="{E46F1FFA-C8A0-4D85-9E11-125555886CF1}" type="presOf" srcId="{90068788-7696-4530-B07A-A7AE5890EFE5}" destId="{1A4DAE13-1319-44D5-A7F0-1400D1176694}" srcOrd="0" destOrd="0" presId="urn:microsoft.com/office/officeart/2005/8/layout/orgChart1"/>
    <dgm:cxn modelId="{5258CEAF-6A0D-4369-964C-4236998A0C9D}" type="presParOf" srcId="{00631E97-B122-4E0A-8AF8-B40A8FC0475B}" destId="{65A9F7D6-0C19-409C-96CC-053BAE2422D1}" srcOrd="0" destOrd="0" presId="urn:microsoft.com/office/officeart/2005/8/layout/orgChart1"/>
    <dgm:cxn modelId="{D32DD7E3-ABED-41A4-B33F-53DCA2C8BF63}" type="presParOf" srcId="{65A9F7D6-0C19-409C-96CC-053BAE2422D1}" destId="{8FD3B6A5-3240-415C-B9F3-8E574E11A855}" srcOrd="0" destOrd="0" presId="urn:microsoft.com/office/officeart/2005/8/layout/orgChart1"/>
    <dgm:cxn modelId="{869E3850-7D81-4A14-A7A8-4F438B73CDCD}" type="presParOf" srcId="{8FD3B6A5-3240-415C-B9F3-8E574E11A855}" destId="{459837D6-4304-422F-A31D-B2DC6FFF7456}" srcOrd="0" destOrd="0" presId="urn:microsoft.com/office/officeart/2005/8/layout/orgChart1"/>
    <dgm:cxn modelId="{BB49D7BA-E2B3-4AF1-8783-1CDBBFC9A861}" type="presParOf" srcId="{8FD3B6A5-3240-415C-B9F3-8E574E11A855}" destId="{97700DC5-C782-4BDC-922B-06CF0019B762}" srcOrd="1" destOrd="0" presId="urn:microsoft.com/office/officeart/2005/8/layout/orgChart1"/>
    <dgm:cxn modelId="{32E20804-70C8-42FC-9D35-59B3F6C066C9}" type="presParOf" srcId="{65A9F7D6-0C19-409C-96CC-053BAE2422D1}" destId="{6919D911-8FD1-4E47-9B36-15C8D1CEF4BD}" srcOrd="1" destOrd="0" presId="urn:microsoft.com/office/officeart/2005/8/layout/orgChart1"/>
    <dgm:cxn modelId="{1F98903F-61CB-4381-8520-ADA8ED6761BB}" type="presParOf" srcId="{6919D911-8FD1-4E47-9B36-15C8D1CEF4BD}" destId="{BB9D3349-802D-4C58-B33C-95D7B67F1BE8}" srcOrd="0" destOrd="0" presId="urn:microsoft.com/office/officeart/2005/8/layout/orgChart1"/>
    <dgm:cxn modelId="{5D8E0AFF-35C8-478C-9405-B8259C978682}" type="presParOf" srcId="{6919D911-8FD1-4E47-9B36-15C8D1CEF4BD}" destId="{7F93DE03-AFCC-4FAA-824F-6E057DC6BAC8}" srcOrd="1" destOrd="0" presId="urn:microsoft.com/office/officeart/2005/8/layout/orgChart1"/>
    <dgm:cxn modelId="{B89785F5-7107-407F-B73B-3723076CFB12}" type="presParOf" srcId="{7F93DE03-AFCC-4FAA-824F-6E057DC6BAC8}" destId="{1F37568E-36E5-470B-ADA8-9F81B42CEFC9}" srcOrd="0" destOrd="0" presId="urn:microsoft.com/office/officeart/2005/8/layout/orgChart1"/>
    <dgm:cxn modelId="{74F79723-8962-4372-AA3C-FD877F7B4445}" type="presParOf" srcId="{1F37568E-36E5-470B-ADA8-9F81B42CEFC9}" destId="{1A4DAE13-1319-44D5-A7F0-1400D1176694}" srcOrd="0" destOrd="0" presId="urn:microsoft.com/office/officeart/2005/8/layout/orgChart1"/>
    <dgm:cxn modelId="{05054B6D-7A0A-4F8F-A3A7-DA5AE4142637}" type="presParOf" srcId="{1F37568E-36E5-470B-ADA8-9F81B42CEFC9}" destId="{0302831D-60DB-4A1E-B68E-1A4DE3005F25}" srcOrd="1" destOrd="0" presId="urn:microsoft.com/office/officeart/2005/8/layout/orgChart1"/>
    <dgm:cxn modelId="{FE9D37B2-625F-41CD-A3DF-A2FDD9FC7F28}" type="presParOf" srcId="{7F93DE03-AFCC-4FAA-824F-6E057DC6BAC8}" destId="{316BE767-5B9A-4BF5-A6D1-A9133298C146}" srcOrd="1" destOrd="0" presId="urn:microsoft.com/office/officeart/2005/8/layout/orgChart1"/>
    <dgm:cxn modelId="{FA2C8513-E8DC-4411-BA31-A1DE32664281}" type="presParOf" srcId="{7F93DE03-AFCC-4FAA-824F-6E057DC6BAC8}" destId="{8F1F2E69-AB7D-42E8-83EA-F4879B7D9E74}" srcOrd="2" destOrd="0" presId="urn:microsoft.com/office/officeart/2005/8/layout/orgChart1"/>
    <dgm:cxn modelId="{5DB3FEBD-2F51-4874-846D-0A061EDF8D81}" type="presParOf" srcId="{6919D911-8FD1-4E47-9B36-15C8D1CEF4BD}" destId="{042D00EB-E5DB-4D4F-BFC2-B15125D70CA0}" srcOrd="2" destOrd="0" presId="urn:microsoft.com/office/officeart/2005/8/layout/orgChart1"/>
    <dgm:cxn modelId="{B477BE54-517C-4000-9F2B-EA6E4A29ECE7}" type="presParOf" srcId="{6919D911-8FD1-4E47-9B36-15C8D1CEF4BD}" destId="{978C1D01-1DC4-4D4D-81E4-897F2C983405}" srcOrd="3" destOrd="0" presId="urn:microsoft.com/office/officeart/2005/8/layout/orgChart1"/>
    <dgm:cxn modelId="{DEE05D9F-9E44-4BBB-B3ED-5E1763ECC645}" type="presParOf" srcId="{978C1D01-1DC4-4D4D-81E4-897F2C983405}" destId="{C7B86FCD-9764-441C-9E37-47731D675DDB}" srcOrd="0" destOrd="0" presId="urn:microsoft.com/office/officeart/2005/8/layout/orgChart1"/>
    <dgm:cxn modelId="{2628D98C-CEA9-4F11-8867-02B6029CE001}" type="presParOf" srcId="{C7B86FCD-9764-441C-9E37-47731D675DDB}" destId="{FDDDE9FF-97C9-416C-9FE4-4856D00923CC}" srcOrd="0" destOrd="0" presId="urn:microsoft.com/office/officeart/2005/8/layout/orgChart1"/>
    <dgm:cxn modelId="{74FCA82B-EBBC-4EAF-B947-4219E191C371}" type="presParOf" srcId="{C7B86FCD-9764-441C-9E37-47731D675DDB}" destId="{1A893BF7-B745-4892-B486-6D0D66444FD8}" srcOrd="1" destOrd="0" presId="urn:microsoft.com/office/officeart/2005/8/layout/orgChart1"/>
    <dgm:cxn modelId="{6D714F51-5861-4E07-99BC-55E19A91FABC}" type="presParOf" srcId="{978C1D01-1DC4-4D4D-81E4-897F2C983405}" destId="{87E0185C-2C7F-49C5-80F2-F25A9EA21816}" srcOrd="1" destOrd="0" presId="urn:microsoft.com/office/officeart/2005/8/layout/orgChart1"/>
    <dgm:cxn modelId="{ED2B743F-B700-4DB4-95EF-1D8274839E6D}" type="presParOf" srcId="{978C1D01-1DC4-4D4D-81E4-897F2C983405}" destId="{51BC582A-A66E-4356-9E01-FCF33278BA3E}" srcOrd="2" destOrd="0" presId="urn:microsoft.com/office/officeart/2005/8/layout/orgChart1"/>
    <dgm:cxn modelId="{CB38A9AB-E149-4C47-9100-221DA311BA5B}" type="presParOf" srcId="{6919D911-8FD1-4E47-9B36-15C8D1CEF4BD}" destId="{A002BFF3-3B8B-4F44-8D5A-9CFBA0524897}" srcOrd="4" destOrd="0" presId="urn:microsoft.com/office/officeart/2005/8/layout/orgChart1"/>
    <dgm:cxn modelId="{2D8B755B-5F19-4F93-A842-57D469439EC5}" type="presParOf" srcId="{6919D911-8FD1-4E47-9B36-15C8D1CEF4BD}" destId="{A9BBBD95-C6CD-4C00-BB6E-6395DD6C9AE3}" srcOrd="5" destOrd="0" presId="urn:microsoft.com/office/officeart/2005/8/layout/orgChart1"/>
    <dgm:cxn modelId="{AF482FAF-E2ED-429D-B011-2DB34BAF7029}" type="presParOf" srcId="{A9BBBD95-C6CD-4C00-BB6E-6395DD6C9AE3}" destId="{7127888F-3205-4BFD-948E-D28E63F6A09E}" srcOrd="0" destOrd="0" presId="urn:microsoft.com/office/officeart/2005/8/layout/orgChart1"/>
    <dgm:cxn modelId="{034C49BF-6BF1-41C4-B4AF-4FBAAF709809}" type="presParOf" srcId="{7127888F-3205-4BFD-948E-D28E63F6A09E}" destId="{83FC2B12-8CC9-4A8D-B32B-62D930B0591E}" srcOrd="0" destOrd="0" presId="urn:microsoft.com/office/officeart/2005/8/layout/orgChart1"/>
    <dgm:cxn modelId="{FB93BC51-3641-42E5-A676-3215F15BCBBB}" type="presParOf" srcId="{7127888F-3205-4BFD-948E-D28E63F6A09E}" destId="{8BA6D56A-4A7B-4F9E-AD72-22E1B57610E7}" srcOrd="1" destOrd="0" presId="urn:microsoft.com/office/officeart/2005/8/layout/orgChart1"/>
    <dgm:cxn modelId="{3EF76BD8-D83D-4828-897F-D4CCBB338805}" type="presParOf" srcId="{A9BBBD95-C6CD-4C00-BB6E-6395DD6C9AE3}" destId="{E63FC2FC-5B80-481F-8317-D3C04384CF60}" srcOrd="1" destOrd="0" presId="urn:microsoft.com/office/officeart/2005/8/layout/orgChart1"/>
    <dgm:cxn modelId="{2329EFA0-2EC1-4050-BD73-1AD7E0BE86BB}" type="presParOf" srcId="{A9BBBD95-C6CD-4C00-BB6E-6395DD6C9AE3}" destId="{F490066C-B943-48DF-BE57-D0343791E13E}" srcOrd="2" destOrd="0" presId="urn:microsoft.com/office/officeart/2005/8/layout/orgChart1"/>
    <dgm:cxn modelId="{B01E3913-A866-48E2-91E1-8D8AE250E474}" type="presParOf" srcId="{65A9F7D6-0C19-409C-96CC-053BAE2422D1}" destId="{0C9D648E-51ED-42A7-81EB-918E56E977F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02BFF3-3B8B-4F44-8D5A-9CFBA0524897}">
      <dsp:nvSpPr>
        <dsp:cNvPr id="0" name=""/>
        <dsp:cNvSpPr/>
      </dsp:nvSpPr>
      <dsp:spPr>
        <a:xfrm>
          <a:off x="4284662" y="1588761"/>
          <a:ext cx="3031430" cy="526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057"/>
              </a:lnTo>
              <a:lnTo>
                <a:pt x="3031430" y="263057"/>
              </a:lnTo>
              <a:lnTo>
                <a:pt x="3031430" y="526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2D00EB-E5DB-4D4F-BFC2-B15125D70CA0}">
      <dsp:nvSpPr>
        <dsp:cNvPr id="0" name=""/>
        <dsp:cNvSpPr/>
      </dsp:nvSpPr>
      <dsp:spPr>
        <a:xfrm>
          <a:off x="4238942" y="1588761"/>
          <a:ext cx="91440" cy="52611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26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D3349-802D-4C58-B33C-95D7B67F1BE8}">
      <dsp:nvSpPr>
        <dsp:cNvPr id="0" name=""/>
        <dsp:cNvSpPr/>
      </dsp:nvSpPr>
      <dsp:spPr>
        <a:xfrm>
          <a:off x="1253232" y="1588761"/>
          <a:ext cx="3031430" cy="526115"/>
        </a:xfrm>
        <a:custGeom>
          <a:avLst/>
          <a:gdLst/>
          <a:ahLst/>
          <a:cxnLst/>
          <a:rect l="0" t="0" r="0" b="0"/>
          <a:pathLst>
            <a:path>
              <a:moveTo>
                <a:pt x="3031430" y="0"/>
              </a:moveTo>
              <a:lnTo>
                <a:pt x="3031430" y="263057"/>
              </a:lnTo>
              <a:lnTo>
                <a:pt x="0" y="263057"/>
              </a:lnTo>
              <a:lnTo>
                <a:pt x="0" y="526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9837D6-4304-422F-A31D-B2DC6FFF7456}">
      <dsp:nvSpPr>
        <dsp:cNvPr id="0" name=""/>
        <dsp:cNvSpPr/>
      </dsp:nvSpPr>
      <dsp:spPr>
        <a:xfrm>
          <a:off x="3032005" y="336103"/>
          <a:ext cx="2505314" cy="12526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7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Supporting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7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Structures</a:t>
          </a:r>
        </a:p>
      </dsp:txBody>
      <dsp:txXfrm>
        <a:off x="3032005" y="336103"/>
        <a:ext cx="2505314" cy="1252657"/>
      </dsp:txXfrm>
    </dsp:sp>
    <dsp:sp modelId="{1A4DAE13-1319-44D5-A7F0-1400D1176694}">
      <dsp:nvSpPr>
        <dsp:cNvPr id="0" name=""/>
        <dsp:cNvSpPr/>
      </dsp:nvSpPr>
      <dsp:spPr>
        <a:xfrm>
          <a:off x="575" y="2114876"/>
          <a:ext cx="2505314" cy="12526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700" b="1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Capsule: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7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575" y="2114876"/>
        <a:ext cx="2505314" cy="1252657"/>
      </dsp:txXfrm>
    </dsp:sp>
    <dsp:sp modelId="{FDDDE9FF-97C9-416C-9FE4-4856D00923CC}">
      <dsp:nvSpPr>
        <dsp:cNvPr id="0" name=""/>
        <dsp:cNvSpPr/>
      </dsp:nvSpPr>
      <dsp:spPr>
        <a:xfrm>
          <a:off x="3032005" y="2114876"/>
          <a:ext cx="2505314" cy="12526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700" b="1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Extracapsular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700" b="1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ligaments: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7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032005" y="2114876"/>
        <a:ext cx="2505314" cy="1252657"/>
      </dsp:txXfrm>
    </dsp:sp>
    <dsp:sp modelId="{83FC2B12-8CC9-4A8D-B32B-62D930B0591E}">
      <dsp:nvSpPr>
        <dsp:cNvPr id="0" name=""/>
        <dsp:cNvSpPr/>
      </dsp:nvSpPr>
      <dsp:spPr>
        <a:xfrm>
          <a:off x="6063435" y="2114876"/>
          <a:ext cx="2505314" cy="12526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7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Intracapsular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7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ligaments</a:t>
          </a:r>
        </a:p>
      </dsp:txBody>
      <dsp:txXfrm>
        <a:off x="6063435" y="2114876"/>
        <a:ext cx="2505314" cy="12526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AC5175-BD11-4A92-86D3-6194E2E4CA84}" type="datetimeFigureOut">
              <a:rPr lang="en-US" smtClean="0"/>
              <a:pPr/>
              <a:t>4/20/2022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B3F582-086F-49DC-8916-3FF966DC67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96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3F582-086F-49DC-8916-3FF966DC671D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68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3F582-086F-49DC-8916-3FF966DC671D}" type="slidenum">
              <a:rPr lang="en-US" smtClean="0"/>
              <a:pPr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921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Par t of capsule called retinacula is reflected to neck of femur and very adherent to bone, carry blood vessels to head of</a:t>
            </a:r>
            <a:r>
              <a:rPr lang="en-US" b="1" baseline="0" dirty="0"/>
              <a:t> </a:t>
            </a:r>
            <a:r>
              <a:rPr lang="en-US" b="1" dirty="0"/>
              <a:t>femur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3F582-086F-49DC-8916-3FF966DC671D}" type="slidenum">
              <a:rPr lang="en-US" smtClean="0"/>
              <a:pPr/>
              <a:t>153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708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3F582-086F-49DC-8916-3FF966DC671D}" type="slidenum">
              <a:rPr lang="en-US" smtClean="0"/>
              <a:pPr/>
              <a:t>197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099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3F582-086F-49DC-8916-3FF966DC671D}" type="slidenum">
              <a:rPr lang="en-US" smtClean="0"/>
              <a:pPr/>
              <a:t>276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817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297F48-ED94-4997-A2F5-A57743832FF5}" type="slidenum">
              <a:rPr lang="ar-SA"/>
              <a:pPr/>
              <a:t>287</a:t>
            </a:fld>
            <a:endParaRPr lang="en-US"/>
          </a:p>
        </p:txBody>
      </p:sp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19460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fld id="{BC0AB21B-6FF7-4033-99B5-7B163BE4978C}" type="slidenum">
              <a:rPr lang="ar-SA" sz="1200"/>
              <a:pPr/>
              <a:t>287</a:t>
            </a:fld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2371322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B5CE4F-D023-4751-B8C5-79955CEE9452}" type="slidenum">
              <a:rPr lang="ar-SA"/>
              <a:pPr/>
              <a:t>290</a:t>
            </a:fld>
            <a:endParaRPr lang="en-US"/>
          </a:p>
        </p:txBody>
      </p:sp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0180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fld id="{E80ED522-083B-4330-AF47-3CDD86984347}" type="slidenum">
              <a:rPr lang="ar-SA" sz="1200"/>
              <a:pPr/>
              <a:t>290</a:t>
            </a:fld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25845106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846B38-000F-4DD9-A1A2-4055EBC182D3}" type="slidenum">
              <a:rPr lang="ar-SA"/>
              <a:pPr/>
              <a:t>306</a:t>
            </a:fld>
            <a:endParaRPr lang="en-US"/>
          </a:p>
        </p:txBody>
      </p:sp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3174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rtl="0"/>
            <a:fld id="{2553F1B9-3D23-44CA-97F0-5D8EB81261F7}" type="slidenum">
              <a:rPr lang="ar-SA" sz="1200"/>
              <a:pPr rtl="0"/>
              <a:t>306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6031072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34B9BB-77E9-4B7A-B234-7B8C7A49256D}" type="slidenum">
              <a:rPr lang="ar-SA"/>
              <a:pPr/>
              <a:t>315</a:t>
            </a:fld>
            <a:endParaRPr lang="en-US"/>
          </a:p>
        </p:txBody>
      </p:sp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5844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fld id="{4192F7E2-4AF3-44BC-8FA7-DAB2FACE8FEE}" type="slidenum">
              <a:rPr lang="ar-SA" sz="1200"/>
              <a:pPr/>
              <a:t>315</a:t>
            </a:fld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2879374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3" descr="C:\Documents and Settings\Rami\Desktop\Ramis Work\PresPro\Templates_07_July_2004\Biotech\JPGS\PPP_SBIOT_TLE_DNA_Structu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0225"/>
          </a:xfrm>
          <a:prstGeom prst="rect">
            <a:avLst/>
          </a:prstGeom>
          <a:solidFill>
            <a:srgbClr val="336699"/>
          </a:solidFill>
          <a:ln w="9525">
            <a:solidFill>
              <a:srgbClr val="339966"/>
            </a:solidFill>
            <a:miter lim="800000"/>
            <a:headEnd/>
            <a:tailEnd/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5933" y="1011272"/>
            <a:ext cx="6250927" cy="1880534"/>
          </a:xfrm>
        </p:spPr>
        <p:txBody>
          <a:bodyPr/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8847" y="3029512"/>
            <a:ext cx="6193722" cy="1308198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707188"/>
            <a:ext cx="1905000" cy="165100"/>
          </a:xfrm>
        </p:spPr>
        <p:txBody>
          <a:bodyPr/>
          <a:lstStyle>
            <a:lvl1pPr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692900"/>
            <a:ext cx="2895600" cy="165100"/>
          </a:xfrm>
        </p:spPr>
        <p:txBody>
          <a:bodyPr/>
          <a:lstStyle>
            <a:lvl1pPr>
              <a:defRPr sz="11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9000" y="6692900"/>
            <a:ext cx="1905000" cy="165100"/>
          </a:xfrm>
        </p:spPr>
        <p:txBody>
          <a:bodyPr/>
          <a:lstStyle>
            <a:lvl1pPr>
              <a:defRPr sz="11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8FEBEBB-E4FA-47E3-A959-D947C6B769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4D8BD-28DD-42A2-8ABD-C7B234B855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1544" y="137705"/>
            <a:ext cx="1956364" cy="640328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62451" y="137705"/>
            <a:ext cx="5731804" cy="640328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9D1F3E-033A-46BF-817B-5906A3EEEFC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90AABD-7921-4857-9917-60722F5C99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E50CD2-52D8-4746-88BB-CD40A4E2F8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96" y="4406563"/>
            <a:ext cx="7772543" cy="136270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96" y="2906151"/>
            <a:ext cx="7772543" cy="1500412"/>
          </a:xfrm>
        </p:spPr>
        <p:txBody>
          <a:bodyPr anchor="b"/>
          <a:lstStyle>
            <a:lvl1pPr marL="0" indent="0">
              <a:buNone/>
              <a:defRPr sz="1800"/>
            </a:lvl1pPr>
            <a:lvl2pPr marL="412394" indent="0">
              <a:buNone/>
              <a:defRPr sz="1600"/>
            </a:lvl2pPr>
            <a:lvl3pPr marL="824789" indent="0">
              <a:buNone/>
              <a:defRPr sz="1400"/>
            </a:lvl3pPr>
            <a:lvl4pPr marL="1237183" indent="0">
              <a:buNone/>
              <a:defRPr sz="1300"/>
            </a:lvl4pPr>
            <a:lvl5pPr marL="1649578" indent="0">
              <a:buNone/>
              <a:defRPr sz="1300"/>
            </a:lvl5pPr>
            <a:lvl6pPr marL="2061972" indent="0">
              <a:buNone/>
              <a:defRPr sz="1300"/>
            </a:lvl6pPr>
            <a:lvl7pPr marL="2474366" indent="0">
              <a:buNone/>
              <a:defRPr sz="1300"/>
            </a:lvl7pPr>
            <a:lvl8pPr marL="2886761" indent="0">
              <a:buNone/>
              <a:defRPr sz="1300"/>
            </a:lvl8pPr>
            <a:lvl9pPr marL="3299155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4A54B-DE09-4F9A-BD4B-5469F994BB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5598" y="1583608"/>
            <a:ext cx="3706795" cy="4957383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9682" y="1583608"/>
            <a:ext cx="3706795" cy="4957383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AA5E5-E282-4DC2-926C-DF1E66385B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29" y="273976"/>
            <a:ext cx="8228742" cy="114323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629" y="1534838"/>
            <a:ext cx="4040007" cy="639755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394" indent="0">
              <a:buNone/>
              <a:defRPr sz="1800" b="1"/>
            </a:lvl2pPr>
            <a:lvl3pPr marL="824789" indent="0">
              <a:buNone/>
              <a:defRPr sz="1600" b="1"/>
            </a:lvl3pPr>
            <a:lvl4pPr marL="1237183" indent="0">
              <a:buNone/>
              <a:defRPr sz="1400" b="1"/>
            </a:lvl4pPr>
            <a:lvl5pPr marL="1649578" indent="0">
              <a:buNone/>
              <a:defRPr sz="1400" b="1"/>
            </a:lvl5pPr>
            <a:lvl6pPr marL="2061972" indent="0">
              <a:buNone/>
              <a:defRPr sz="1400" b="1"/>
            </a:lvl6pPr>
            <a:lvl7pPr marL="2474366" indent="0">
              <a:buNone/>
              <a:defRPr sz="1400" b="1"/>
            </a:lvl7pPr>
            <a:lvl8pPr marL="2886761" indent="0">
              <a:buNone/>
              <a:defRPr sz="1400" b="1"/>
            </a:lvl8pPr>
            <a:lvl9pPr marL="3299155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629" y="2174593"/>
            <a:ext cx="4040007" cy="3951849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935" y="1534838"/>
            <a:ext cx="4041436" cy="639755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394" indent="0">
              <a:buNone/>
              <a:defRPr sz="1800" b="1"/>
            </a:lvl2pPr>
            <a:lvl3pPr marL="824789" indent="0">
              <a:buNone/>
              <a:defRPr sz="1600" b="1"/>
            </a:lvl3pPr>
            <a:lvl4pPr marL="1237183" indent="0">
              <a:buNone/>
              <a:defRPr sz="1400" b="1"/>
            </a:lvl4pPr>
            <a:lvl5pPr marL="1649578" indent="0">
              <a:buNone/>
              <a:defRPr sz="1400" b="1"/>
            </a:lvl5pPr>
            <a:lvl6pPr marL="2061972" indent="0">
              <a:buNone/>
              <a:defRPr sz="1400" b="1"/>
            </a:lvl6pPr>
            <a:lvl7pPr marL="2474366" indent="0">
              <a:buNone/>
              <a:defRPr sz="1400" b="1"/>
            </a:lvl7pPr>
            <a:lvl8pPr marL="2886761" indent="0">
              <a:buNone/>
              <a:defRPr sz="1400" b="1"/>
            </a:lvl8pPr>
            <a:lvl9pPr marL="3299155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935" y="2174593"/>
            <a:ext cx="4041436" cy="3951849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C62BE3-87EB-419E-80D5-FAC08893F21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EF4D81-14AA-4B05-A634-25BC316657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975AC-A9DE-4575-AFF1-65F38D2C3C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30" y="272542"/>
            <a:ext cx="3007481" cy="116188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227" y="272541"/>
            <a:ext cx="5111144" cy="5853901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630" y="1434428"/>
            <a:ext cx="3007481" cy="4692014"/>
          </a:xfrm>
        </p:spPr>
        <p:txBody>
          <a:bodyPr/>
          <a:lstStyle>
            <a:lvl1pPr marL="0" indent="0">
              <a:buNone/>
              <a:defRPr sz="1300"/>
            </a:lvl1pPr>
            <a:lvl2pPr marL="412394" indent="0">
              <a:buNone/>
              <a:defRPr sz="1100"/>
            </a:lvl2pPr>
            <a:lvl3pPr marL="824789" indent="0">
              <a:buNone/>
              <a:defRPr sz="900"/>
            </a:lvl3pPr>
            <a:lvl4pPr marL="1237183" indent="0">
              <a:buNone/>
              <a:defRPr sz="800"/>
            </a:lvl4pPr>
            <a:lvl5pPr marL="1649578" indent="0">
              <a:buNone/>
              <a:defRPr sz="800"/>
            </a:lvl5pPr>
            <a:lvl6pPr marL="2061972" indent="0">
              <a:buNone/>
              <a:defRPr sz="800"/>
            </a:lvl6pPr>
            <a:lvl7pPr marL="2474366" indent="0">
              <a:buNone/>
              <a:defRPr sz="800"/>
            </a:lvl7pPr>
            <a:lvl8pPr marL="2886761" indent="0">
              <a:buNone/>
              <a:defRPr sz="800"/>
            </a:lvl8pPr>
            <a:lvl9pPr marL="3299155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08590F-B654-487C-B9AA-5601AD0266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1904" y="4801030"/>
            <a:ext cx="5487258" cy="566599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1904" y="612502"/>
            <a:ext cx="5487258" cy="4115373"/>
          </a:xfrm>
        </p:spPr>
        <p:txBody>
          <a:bodyPr/>
          <a:lstStyle>
            <a:lvl1pPr marL="0" indent="0">
              <a:buNone/>
              <a:defRPr sz="2900"/>
            </a:lvl1pPr>
            <a:lvl2pPr marL="412394" indent="0">
              <a:buNone/>
              <a:defRPr sz="2500"/>
            </a:lvl2pPr>
            <a:lvl3pPr marL="824789" indent="0">
              <a:buNone/>
              <a:defRPr sz="2200"/>
            </a:lvl3pPr>
            <a:lvl4pPr marL="1237183" indent="0">
              <a:buNone/>
              <a:defRPr sz="1800"/>
            </a:lvl4pPr>
            <a:lvl5pPr marL="1649578" indent="0">
              <a:buNone/>
              <a:defRPr sz="1800"/>
            </a:lvl5pPr>
            <a:lvl6pPr marL="2061972" indent="0">
              <a:buNone/>
              <a:defRPr sz="1800"/>
            </a:lvl6pPr>
            <a:lvl7pPr marL="2474366" indent="0">
              <a:buNone/>
              <a:defRPr sz="1800"/>
            </a:lvl7pPr>
            <a:lvl8pPr marL="2886761" indent="0">
              <a:buNone/>
              <a:defRPr sz="1800"/>
            </a:lvl8pPr>
            <a:lvl9pPr marL="3299155" indent="0">
              <a:buNone/>
              <a:defRPr sz="18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1904" y="5367629"/>
            <a:ext cx="5487258" cy="804714"/>
          </a:xfrm>
        </p:spPr>
        <p:txBody>
          <a:bodyPr/>
          <a:lstStyle>
            <a:lvl1pPr marL="0" indent="0">
              <a:buNone/>
              <a:defRPr sz="1300"/>
            </a:lvl1pPr>
            <a:lvl2pPr marL="412394" indent="0">
              <a:buNone/>
              <a:defRPr sz="1100"/>
            </a:lvl2pPr>
            <a:lvl3pPr marL="824789" indent="0">
              <a:buNone/>
              <a:defRPr sz="900"/>
            </a:lvl3pPr>
            <a:lvl4pPr marL="1237183" indent="0">
              <a:buNone/>
              <a:defRPr sz="800"/>
            </a:lvl4pPr>
            <a:lvl5pPr marL="1649578" indent="0">
              <a:buNone/>
              <a:defRPr sz="800"/>
            </a:lvl5pPr>
            <a:lvl6pPr marL="2061972" indent="0">
              <a:buNone/>
              <a:defRPr sz="800"/>
            </a:lvl6pPr>
            <a:lvl7pPr marL="2474366" indent="0">
              <a:buNone/>
              <a:defRPr sz="800"/>
            </a:lvl7pPr>
            <a:lvl8pPr marL="2886761" indent="0">
              <a:buNone/>
              <a:defRPr sz="800"/>
            </a:lvl8pPr>
            <a:lvl9pPr marL="3299155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A2C4AB-20EB-41A0-84BF-FFF1E1984DC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8" descr="C:\Documents and Settings\Rami\Desktop\Ramis Work\PresPro\Templates_07_July_2004\Biotech\JPGS\PPP_SBIOT_TXT_DNA_Structure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8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62025" y="138113"/>
            <a:ext cx="7826375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35075" y="1584325"/>
            <a:ext cx="7551738" cy="495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6525" y="6624638"/>
            <a:ext cx="1905000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defTabSz="915001">
              <a:defRPr sz="900" smtClean="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57538" y="6624638"/>
            <a:ext cx="2894012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ctr" defTabSz="915001">
              <a:defRPr sz="900" smtClean="0">
                <a:solidFill>
                  <a:srgbClr val="FFFFFF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70725" y="6624638"/>
            <a:ext cx="1905000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r" defTabSz="915001">
              <a:defRPr sz="900" smtClean="0">
                <a:solidFill>
                  <a:srgbClr val="FFFFFF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fld id="{B6F0CD1B-DE84-4448-9666-843BA4BD03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2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Arial" charset="0"/>
        </a:defRPr>
      </a:lvl5pPr>
      <a:lvl6pPr marL="412394" algn="l" defTabSz="915001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Arial" charset="0"/>
        </a:defRPr>
      </a:lvl6pPr>
      <a:lvl7pPr marL="824789" algn="l" defTabSz="915001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Arial" charset="0"/>
        </a:defRPr>
      </a:lvl7pPr>
      <a:lvl8pPr marL="1237183" algn="l" defTabSz="915001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Arial" charset="0"/>
        </a:defRPr>
      </a:lvl8pPr>
      <a:lvl9pPr marL="1649578" algn="l" defTabSz="915001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Arial" charset="0"/>
        </a:defRPr>
      </a:lvl9pPr>
    </p:titleStyle>
    <p:bodyStyle>
      <a:lvl1pPr marL="341313" indent="-341313" algn="l" rtl="0" eaLnBrk="1" fontAlgn="base" hangingPunct="1">
        <a:spcBef>
          <a:spcPct val="20000"/>
        </a:spcBef>
        <a:spcAft>
          <a:spcPct val="0"/>
        </a:spcAft>
        <a:buChar char="•"/>
        <a:defRPr sz="25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200">
          <a:solidFill>
            <a:srgbClr val="FFFFFF"/>
          </a:solidFill>
          <a:latin typeface="+mn-lt"/>
        </a:defRPr>
      </a:lvl2pPr>
      <a:lvl3pPr marL="1141413" indent="-227013" algn="l" rtl="0" eaLnBrk="1" fontAlgn="base" hangingPunct="1">
        <a:spcBef>
          <a:spcPct val="20000"/>
        </a:spcBef>
        <a:spcAft>
          <a:spcPct val="0"/>
        </a:spcAft>
        <a:buChar char="•"/>
        <a:defRPr sz="2200">
          <a:solidFill>
            <a:srgbClr val="FFFFFF"/>
          </a:solidFill>
          <a:latin typeface="+mn-lt"/>
        </a:defRPr>
      </a:lvl3pPr>
      <a:lvl4pPr marL="1598613" indent="-227013" algn="l" rtl="0" eaLnBrk="1" fontAlgn="base" hangingPunct="1">
        <a:spcBef>
          <a:spcPct val="20000"/>
        </a:spcBef>
        <a:spcAft>
          <a:spcPct val="0"/>
        </a:spcAft>
        <a:buChar char="–"/>
        <a:defRPr sz="1900">
          <a:solidFill>
            <a:srgbClr val="FFFFFF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FFFFFF"/>
          </a:solidFill>
          <a:latin typeface="+mn-lt"/>
        </a:defRPr>
      </a:lvl5pPr>
      <a:lvl6pPr marL="2470071" indent="-229108" algn="l" defTabSz="915001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FFFFFF"/>
          </a:solidFill>
          <a:latin typeface="+mn-lt"/>
        </a:defRPr>
      </a:lvl6pPr>
      <a:lvl7pPr marL="2882465" indent="-229108" algn="l" defTabSz="915001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FFFFFF"/>
          </a:solidFill>
          <a:latin typeface="+mn-lt"/>
        </a:defRPr>
      </a:lvl7pPr>
      <a:lvl8pPr marL="3294860" indent="-229108" algn="l" defTabSz="915001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FFFFFF"/>
          </a:solidFill>
          <a:latin typeface="+mn-lt"/>
        </a:defRPr>
      </a:lvl8pPr>
      <a:lvl9pPr marL="3707254" indent="-229108" algn="l" defTabSz="915001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82478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2394" algn="l" defTabSz="82478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4789" algn="l" defTabSz="82478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7183" algn="l" defTabSz="82478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9578" algn="l" defTabSz="82478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61972" algn="l" defTabSz="82478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74366" algn="l" defTabSz="82478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86761" algn="l" defTabSz="82478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99155" algn="l" defTabSz="82478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4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3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6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6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6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7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1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4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gif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150.gif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image" Target="../media/image150.gif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image" Target="../media/image166.gif"/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9.png"/><Relationship Id="rId4" Type="http://schemas.openxmlformats.org/officeDocument/2006/relationships/image" Target="../media/image162.jpeg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3.jpeg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7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7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gif"/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7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7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7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7.xml"/></Relationships>
</file>

<file path=ppt/slides/_rels/slide2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7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7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7.xml"/></Relationships>
</file>

<file path=ppt/slides/_rels/slide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12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12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7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12.xml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12.xml"/></Relationships>
</file>

<file path=ppt/slides/_rels/slide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15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8.jpeg"/></Relationships>
</file>

<file path=ppt/slides/_rels/slide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0.png"/></Relationships>
</file>

<file path=ppt/slides/_rels/slide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7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12.xml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gif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12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12.xml"/></Relationships>
</file>

<file path=ppt/slides/_rels/slide2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jpeg"/><Relationship Id="rId2" Type="http://schemas.openxmlformats.org/officeDocument/2006/relationships/image" Target="../media/image206.gif"/><Relationship Id="rId1" Type="http://schemas.openxmlformats.org/officeDocument/2006/relationships/slideLayout" Target="../slideLayouts/slideLayout2.xml"/></Relationships>
</file>

<file path=ppt/slides/_rels/slide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2.xml"/></Relationships>
</file>

<file path=ppt/slides/_rels/slide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12.xml"/></Relationships>
</file>

<file path=ppt/slides/_rels/slide2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jpeg"/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7.xml"/></Relationships>
</file>

<file path=ppt/slides/_rels/slide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2.xml"/></Relationships>
</file>

<file path=ppt/slides/_rels/slide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12.xml"/></Relationships>
</file>

<file path=ppt/slides/_rels/slide2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12.xml"/></Relationships>
</file>

<file path=ppt/slides/_rels/slide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7.xml"/></Relationships>
</file>

<file path=ppt/slides/_rels/slide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12.xml"/></Relationships>
</file>

<file path=ppt/slides/_rels/slide2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ng"/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2.xml"/></Relationships>
</file>

<file path=ppt/slides/_rels/slide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jpeg"/><Relationship Id="rId1" Type="http://schemas.openxmlformats.org/officeDocument/2006/relationships/slideLayout" Target="../slideLayouts/slideLayout7.xml"/></Relationships>
</file>

<file path=ppt/slides/_rels/slide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jpeg"/><Relationship Id="rId1" Type="http://schemas.openxmlformats.org/officeDocument/2006/relationships/slideLayout" Target="../slideLayouts/slideLayout2.xml"/></Relationships>
</file>

<file path=ppt/slides/_rels/slide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7.xml"/></Relationships>
</file>

<file path=ppt/slides/_rels/slide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7.xml"/></Relationships>
</file>

<file path=ppt/slides/_rels/slide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jpeg"/><Relationship Id="rId1" Type="http://schemas.openxmlformats.org/officeDocument/2006/relationships/slideLayout" Target="../slideLayouts/slideLayout2.xml"/></Relationships>
</file>

<file path=ppt/slides/_rels/slide2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png"/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2.xml"/></Relationships>
</file>

<file path=ppt/slides/_rels/slide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/Relationships>
</file>

<file path=ppt/slides/_rels/slide2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2.png"/></Relationships>
</file>

<file path=ppt/slides/_rels/slide2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png"/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7.xml"/></Relationships>
</file>

<file path=ppt/slides/_rels/slide2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2.xml"/></Relationships>
</file>

<file path=ppt/slides/_rels/slide2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jpeg"/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2.xml"/></Relationships>
</file>

<file path=ppt/slides/_rels/slide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7.xml"/></Relationships>
</file>

<file path=ppt/slides/_rels/slide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50.gif"/><Relationship Id="rId1" Type="http://schemas.openxmlformats.org/officeDocument/2006/relationships/slideLayout" Target="../slideLayouts/slideLayout2.xml"/></Relationships>
</file>

<file path=ppt/slides/_rels/slide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7.xml"/></Relationships>
</file>

<file path=ppt/slides/_rels/slide2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49.gif"/><Relationship Id="rId1" Type="http://schemas.openxmlformats.org/officeDocument/2006/relationships/slideLayout" Target="../slideLayouts/slideLayout2.xml"/></Relationships>
</file>

<file path=ppt/slides/_rels/slide2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jp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2.xml"/></Relationships>
</file>

<file path=ppt/slides/_rels/slide2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2.xml"/></Relationships>
</file>

<file path=ppt/slides/_rels/slide2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5.png"/></Relationships>
</file>

<file path=ppt/slides/_rels/slide2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gif"/><Relationship Id="rId1" Type="http://schemas.openxmlformats.org/officeDocument/2006/relationships/slideLayout" Target="../slideLayouts/slideLayout2.xml"/></Relationships>
</file>

<file path=ppt/slides/_rels/slide2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6.png"/><Relationship Id="rId1" Type="http://schemas.openxmlformats.org/officeDocument/2006/relationships/slideLayout" Target="../slideLayouts/slideLayout7.xml"/></Relationships>
</file>

<file path=ppt/slides/_rels/slide2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png"/><Relationship Id="rId1" Type="http://schemas.openxmlformats.org/officeDocument/2006/relationships/slideLayout" Target="../slideLayouts/slideLayout2.xml"/></Relationships>
</file>

<file path=ppt/slides/_rels/slide2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7.xml"/></Relationships>
</file>

<file path=ppt/slides/_rels/slide2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/Relationships>
</file>

<file path=ppt/slides/_rels/slide2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2.xml"/></Relationships>
</file>

<file path=ppt/slides/_rels/slide2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7.xml"/></Relationships>
</file>

<file path=ppt/slides/_rels/slide2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jpeg"/><Relationship Id="rId1" Type="http://schemas.openxmlformats.org/officeDocument/2006/relationships/slideLayout" Target="../slideLayouts/slideLayout7.xml"/></Relationships>
</file>

<file path=ppt/slides/_rels/slide2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7.png"/><Relationship Id="rId1" Type="http://schemas.openxmlformats.org/officeDocument/2006/relationships/slideLayout" Target="../slideLayouts/slideLayout7.xml"/></Relationships>
</file>

<file path=ppt/slides/_rels/slide2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9.png"/></Relationships>
</file>

<file path=ppt/slides/_rels/slide2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6.xml"/></Relationships>
</file>

<file path=ppt/slides/_rels/slide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6.xml"/></Relationships>
</file>

<file path=ppt/slides/_rels/slide2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gif"/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2.xml"/></Relationships>
</file>

<file path=ppt/slides/_rels/slide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2.xml"/></Relationships>
</file>

<file path=ppt/slides/_rels/slide2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7.xml"/></Relationships>
</file>

<file path=ppt/slides/_rels/slide2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3.png"/><Relationship Id="rId1" Type="http://schemas.openxmlformats.org/officeDocument/2006/relationships/slideLayout" Target="../slideLayouts/slideLayout7.xml"/></Relationships>
</file>

<file path=ppt/slides/_rels/slide3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7.xml"/></Relationships>
</file>

<file path=ppt/slides/_rels/slide3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5.png"/><Relationship Id="rId1" Type="http://schemas.openxmlformats.org/officeDocument/2006/relationships/slideLayout" Target="../slideLayouts/slideLayout6.xml"/></Relationships>
</file>

<file path=ppt/slides/_rels/slide3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png"/><Relationship Id="rId1" Type="http://schemas.openxmlformats.org/officeDocument/2006/relationships/slideLayout" Target="../slideLayouts/slideLayout2.xml"/></Relationships>
</file>

<file path=ppt/slides/_rels/slide3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7.png"/><Relationship Id="rId1" Type="http://schemas.openxmlformats.org/officeDocument/2006/relationships/slideLayout" Target="../slideLayouts/slideLayout7.xml"/></Relationships>
</file>

<file path=ppt/slides/_rels/slide3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8.png"/><Relationship Id="rId1" Type="http://schemas.openxmlformats.org/officeDocument/2006/relationships/slideLayout" Target="../slideLayouts/slideLayout7.xml"/></Relationships>
</file>

<file path=ppt/slides/_rels/slide3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7.xml"/></Relationships>
</file>

<file path=ppt/slides/_rels/slide3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1.png"/><Relationship Id="rId1" Type="http://schemas.openxmlformats.org/officeDocument/2006/relationships/slideLayout" Target="../slideLayouts/slideLayout7.xml"/></Relationships>
</file>

<file path=ppt/slides/_rels/slide3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7.xml"/></Relationships>
</file>

<file path=ppt/slides/_rels/slide3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png"/><Relationship Id="rId1" Type="http://schemas.openxmlformats.org/officeDocument/2006/relationships/slideLayout" Target="../slideLayouts/slideLayout7.xml"/></Relationships>
</file>

<file path=ppt/slides/_rels/slide3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8.png"/><Relationship Id="rId1" Type="http://schemas.openxmlformats.org/officeDocument/2006/relationships/slideLayout" Target="../slideLayouts/slideLayout7.xml"/></Relationships>
</file>

<file path=ppt/slides/_rels/slide3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1.png"/><Relationship Id="rId1" Type="http://schemas.openxmlformats.org/officeDocument/2006/relationships/slideLayout" Target="../slideLayouts/slideLayout7.xml"/></Relationships>
</file>

<file path=ppt/slides/_rels/slide3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3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5.png"/><Relationship Id="rId1" Type="http://schemas.openxmlformats.org/officeDocument/2006/relationships/slideLayout" Target="../slideLayouts/slideLayout7.xml"/></Relationships>
</file>

<file path=ppt/slides/_rels/slide3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6.png"/><Relationship Id="rId1" Type="http://schemas.openxmlformats.org/officeDocument/2006/relationships/slideLayout" Target="../slideLayouts/slideLayout7.xml"/></Relationships>
</file>

<file path=ppt/slides/_rels/slide3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7.png"/><Relationship Id="rId1" Type="http://schemas.openxmlformats.org/officeDocument/2006/relationships/slideLayout" Target="../slideLayouts/slideLayout2.xml"/></Relationships>
</file>

<file path=ppt/slides/_rels/slide3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e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828800" y="1524000"/>
            <a:ext cx="7773988" cy="2235200"/>
          </a:xfrm>
        </p:spPr>
        <p:txBody>
          <a:bodyPr/>
          <a:lstStyle/>
          <a:p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Lower Limb:</a:t>
            </a:r>
            <a:b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Gluteal Region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9" name="Picture 5" descr="Pelvic Bone, Torto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2850" y="933450"/>
            <a:ext cx="6718300" cy="4991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5" descr="th12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990600" y="0"/>
            <a:ext cx="7162800" cy="6858000"/>
          </a:xfrm>
          <a:noFill/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609600"/>
            <a:ext cx="8610600" cy="563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6" descr="fem1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838200" y="84138"/>
            <a:ext cx="8105775" cy="6773862"/>
          </a:xfrm>
          <a:noFill/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5" descr="th10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6248400" cy="6858000"/>
          </a:xfrm>
          <a:noFill/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75" y="1552574"/>
            <a:ext cx="3362325" cy="469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9738" y="695325"/>
            <a:ext cx="5724525" cy="546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5" descr="fem5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19200" y="0"/>
            <a:ext cx="4416425" cy="6858000"/>
          </a:xfrm>
          <a:noFill/>
        </p:spPr>
      </p:pic>
      <p:cxnSp>
        <p:nvCxnSpPr>
          <p:cNvPr id="6" name="Straight Arrow Connector 5"/>
          <p:cNvCxnSpPr/>
          <p:nvPr/>
        </p:nvCxnSpPr>
        <p:spPr>
          <a:xfrm rot="10800000">
            <a:off x="4724400" y="1295400"/>
            <a:ext cx="16764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477000" y="1066800"/>
            <a:ext cx="152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Sartorius (cut)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rot="10800000" flipV="1">
            <a:off x="4876800" y="2438400"/>
            <a:ext cx="1676400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477000" y="2057400"/>
            <a:ext cx="12954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Rectus femoris</a:t>
            </a:r>
          </a:p>
        </p:txBody>
      </p:sp>
      <p:cxnSp>
        <p:nvCxnSpPr>
          <p:cNvPr id="12" name="Straight Arrow Connector 11"/>
          <p:cNvCxnSpPr>
            <a:stCxn id="13" idx="1"/>
          </p:cNvCxnSpPr>
          <p:nvPr/>
        </p:nvCxnSpPr>
        <p:spPr>
          <a:xfrm rot="10800000" flipV="1">
            <a:off x="5029200" y="3661320"/>
            <a:ext cx="1219200" cy="22487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6248400" y="3276600"/>
            <a:ext cx="13716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Vastus lateralis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rot="10800000" flipV="1">
            <a:off x="3657600" y="4876800"/>
            <a:ext cx="2362200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943600" y="4572000"/>
            <a:ext cx="16002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Vastus medialis</a:t>
            </a:r>
          </a:p>
        </p:txBody>
      </p:sp>
      <p:cxnSp>
        <p:nvCxnSpPr>
          <p:cNvPr id="21" name="Straight Arrow Connector 20"/>
          <p:cNvCxnSpPr>
            <a:stCxn id="23" idx="1"/>
          </p:cNvCxnSpPr>
          <p:nvPr/>
        </p:nvCxnSpPr>
        <p:spPr>
          <a:xfrm rot="10800000" flipV="1">
            <a:off x="4572000" y="384720"/>
            <a:ext cx="1828800" cy="7247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6400800" y="0"/>
            <a:ext cx="27432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1-Superficial circumflex iliac a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1676400" y="533400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0" y="228600"/>
            <a:ext cx="19812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2-Superficial epigastric</a:t>
            </a:r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1066800" y="1600200"/>
            <a:ext cx="83820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0" y="1219200"/>
            <a:ext cx="152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 dirty="0">
                <a:solidFill>
                  <a:srgbClr val="FFFF00"/>
                </a:solidFill>
              </a:rPr>
              <a:t>3-Superficial external pudendal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 flipV="1">
            <a:off x="990600" y="2438400"/>
            <a:ext cx="914400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0" y="2133600"/>
            <a:ext cx="1295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dirty="0">
                <a:solidFill>
                  <a:srgbClr val="FFFF00"/>
                </a:solidFill>
              </a:rPr>
              <a:t>4-Deep external pudendal</a:t>
            </a:r>
          </a:p>
        </p:txBody>
      </p:sp>
      <p:cxnSp>
        <p:nvCxnSpPr>
          <p:cNvPr id="42" name="Straight Arrow Connector 41"/>
          <p:cNvCxnSpPr/>
          <p:nvPr/>
        </p:nvCxnSpPr>
        <p:spPr>
          <a:xfrm rot="16200000" flipH="1">
            <a:off x="2895600" y="990600"/>
            <a:ext cx="838200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2895600" y="228600"/>
            <a:ext cx="12954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Femoral a.</a:t>
            </a:r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1371600" y="2438400"/>
            <a:ext cx="1752600" cy="838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0" y="3048000"/>
            <a:ext cx="1524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Pectineus</a:t>
            </a:r>
          </a:p>
        </p:txBody>
      </p:sp>
      <p:cxnSp>
        <p:nvCxnSpPr>
          <p:cNvPr id="53" name="Straight Arrow Connector 52"/>
          <p:cNvCxnSpPr/>
          <p:nvPr/>
        </p:nvCxnSpPr>
        <p:spPr>
          <a:xfrm flipV="1">
            <a:off x="1295400" y="3276600"/>
            <a:ext cx="1295400" cy="762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0" y="3886200"/>
            <a:ext cx="13716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Adductor longus</a:t>
            </a:r>
          </a:p>
        </p:txBody>
      </p:sp>
      <p:cxnSp>
        <p:nvCxnSpPr>
          <p:cNvPr id="57" name="Straight Arrow Connector 56"/>
          <p:cNvCxnSpPr/>
          <p:nvPr/>
        </p:nvCxnSpPr>
        <p:spPr>
          <a:xfrm flipV="1">
            <a:off x="1295400" y="4495800"/>
            <a:ext cx="144780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0" y="4800600"/>
            <a:ext cx="18288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Adductor magnus</a:t>
            </a:r>
          </a:p>
        </p:txBody>
      </p:sp>
      <p:cxnSp>
        <p:nvCxnSpPr>
          <p:cNvPr id="62" name="Straight Arrow Connector 61"/>
          <p:cNvCxnSpPr/>
          <p:nvPr/>
        </p:nvCxnSpPr>
        <p:spPr>
          <a:xfrm flipV="1">
            <a:off x="1676400" y="5715000"/>
            <a:ext cx="144780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4" name="TextBox 63"/>
          <p:cNvSpPr txBox="1">
            <a:spLocks noChangeArrowheads="1"/>
          </p:cNvSpPr>
          <p:nvPr/>
        </p:nvSpPr>
        <p:spPr bwMode="auto">
          <a:xfrm>
            <a:off x="0" y="5715000"/>
            <a:ext cx="24384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End of femoral a. at adductor hiatus</a:t>
            </a:r>
          </a:p>
        </p:txBody>
      </p:sp>
      <p:cxnSp>
        <p:nvCxnSpPr>
          <p:cNvPr id="68" name="Straight Arrow Connector 67"/>
          <p:cNvCxnSpPr/>
          <p:nvPr/>
        </p:nvCxnSpPr>
        <p:spPr>
          <a:xfrm rot="10800000" flipV="1">
            <a:off x="3276600" y="6096000"/>
            <a:ext cx="2362200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5638800" y="5943600"/>
            <a:ext cx="21336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5-Descending genicular a.</a:t>
            </a:r>
          </a:p>
        </p:txBody>
      </p:sp>
      <p:cxnSp>
        <p:nvCxnSpPr>
          <p:cNvPr id="71" name="Straight Arrow Connector 70"/>
          <p:cNvCxnSpPr/>
          <p:nvPr/>
        </p:nvCxnSpPr>
        <p:spPr>
          <a:xfrm rot="10800000">
            <a:off x="3581400" y="2667000"/>
            <a:ext cx="396240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7543800" y="2971800"/>
            <a:ext cx="1752600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21299999" rev="0"/>
              </a:camera>
              <a:lightRig rig="threePt" dir="t"/>
            </a:scene3d>
            <a:sp3d extrusionH="57150" prstMaterial="dkEdge">
              <a:extrusionClr>
                <a:srgbClr val="FF0000"/>
              </a:extrusionClr>
            </a:sp3d>
          </a:bodyPr>
          <a:lstStyle/>
          <a:p>
            <a:pPr>
              <a:defRPr/>
            </a:pPr>
            <a:r>
              <a:rPr lang="en-US" b="1" dirty="0">
                <a:solidFill>
                  <a:srgbClr val="FFFF00"/>
                </a:solidFill>
                <a:cs typeface="Arial" charset="0"/>
              </a:rPr>
              <a:t>6-Profunda </a:t>
            </a:r>
            <a:r>
              <a:rPr lang="en-US" b="1" dirty="0" err="1">
                <a:solidFill>
                  <a:srgbClr val="FFFF00"/>
                </a:solidFill>
                <a:cs typeface="Arial" charset="0"/>
              </a:rPr>
              <a:t>femoris</a:t>
            </a:r>
            <a:endParaRPr lang="en-US" b="1" dirty="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3" grpId="0"/>
      <p:bldP spid="16" grpId="0"/>
      <p:bldP spid="23" grpId="0"/>
      <p:bldP spid="31" grpId="0"/>
      <p:bldP spid="35" grpId="0"/>
      <p:bldP spid="40" grpId="0"/>
      <p:bldP spid="44" grpId="0"/>
      <p:bldP spid="48" grpId="0"/>
      <p:bldP spid="55" grpId="0"/>
      <p:bldP spid="58" grpId="0"/>
      <p:bldP spid="64" grpId="0"/>
      <p:bldP spid="69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5" descr="fem2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1143000" y="457200"/>
            <a:ext cx="6423025" cy="6096000"/>
          </a:xfrm>
          <a:noFill/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Adductor (Hunter’s) Canal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8991600" cy="5089525"/>
          </a:xfrm>
        </p:spPr>
        <p:txBody>
          <a:bodyPr/>
          <a:lstStyle/>
          <a:p>
            <a:pPr eaLnBrk="1" hangingPunct="1">
              <a:buBlip>
                <a:blip r:embed="rId2"/>
              </a:buBlip>
            </a:pPr>
            <a:r>
              <a:rPr lang="en-US" sz="2400" b="1" dirty="0"/>
              <a:t>Intermuscular space extends from the apex of fem triangle to popliteal fossa &amp; beneath sartorius m. </a:t>
            </a:r>
            <a:r>
              <a:rPr lang="en-US" sz="2800" b="1" i="1" u="sng" dirty="0">
                <a:solidFill>
                  <a:srgbClr val="FFFF00"/>
                </a:solidFill>
              </a:rPr>
              <a:t>(</a:t>
            </a:r>
            <a:r>
              <a:rPr lang="en-US" sz="2800" b="1" i="1" u="sng" dirty="0" err="1">
                <a:solidFill>
                  <a:srgbClr val="FFFF00"/>
                </a:solidFill>
              </a:rPr>
              <a:t>subsartorial</a:t>
            </a:r>
            <a:r>
              <a:rPr lang="en-US" sz="2800" b="1" i="1" u="sng" dirty="0">
                <a:solidFill>
                  <a:srgbClr val="FFFF00"/>
                </a:solidFill>
              </a:rPr>
              <a:t>)</a:t>
            </a:r>
          </a:p>
          <a:p>
            <a:pPr eaLnBrk="1" hangingPunct="1">
              <a:buBlip>
                <a:blip r:embed="rId2"/>
              </a:buBlip>
            </a:pPr>
            <a:r>
              <a:rPr lang="en-US" sz="2400" b="1" dirty="0"/>
              <a:t>Lie in middle 1/3 of the thigh.</a:t>
            </a:r>
          </a:p>
          <a:p>
            <a:pPr eaLnBrk="1" hangingPunct="1">
              <a:buBlip>
                <a:blip r:embed="rId2"/>
              </a:buBlip>
            </a:pPr>
            <a:r>
              <a:rPr lang="en-US" sz="2400" b="1" dirty="0"/>
              <a:t>Contains lower 1/2 of femoral artery.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Fxn.: </a:t>
            </a:r>
            <a:r>
              <a:rPr lang="en-US" sz="2400" b="1" dirty="0"/>
              <a:t>Provides a passage for femoral vessels to popliteal fossa.</a:t>
            </a:r>
          </a:p>
          <a:p>
            <a:pPr eaLnBrk="1" hangingPunct="1">
              <a:buFontTx/>
              <a:buNone/>
            </a:pPr>
            <a:r>
              <a:rPr lang="en-US" sz="2800" b="1" i="1" u="sng" dirty="0">
                <a:solidFill>
                  <a:srgbClr val="FF0066"/>
                </a:solidFill>
              </a:rPr>
              <a:t>Boundaries:</a:t>
            </a:r>
          </a:p>
          <a:p>
            <a:pPr eaLnBrk="1" hangingPunct="1">
              <a:buClr>
                <a:srgbClr val="FFFF00"/>
              </a:buClr>
              <a:buSzPct val="134000"/>
              <a:buFont typeface="Arial" pitchFamily="34" charset="0"/>
              <a:buChar char="•"/>
            </a:pPr>
            <a:r>
              <a:rPr lang="en-US" sz="2400" b="1" dirty="0">
                <a:solidFill>
                  <a:srgbClr val="92D050"/>
                </a:solidFill>
              </a:rPr>
              <a:t>Post.: </a:t>
            </a:r>
            <a:r>
              <a:rPr lang="en-US" sz="2400" b="1" dirty="0"/>
              <a:t>Adductor longus upper 2/3 &amp; Magnus lower 1/3</a:t>
            </a:r>
          </a:p>
          <a:p>
            <a:pPr eaLnBrk="1" hangingPunct="1">
              <a:buClr>
                <a:srgbClr val="FFFF00"/>
              </a:buClr>
              <a:buSzPct val="134000"/>
              <a:buFont typeface="Arial" pitchFamily="34" charset="0"/>
              <a:buChar char="•"/>
            </a:pPr>
            <a:r>
              <a:rPr lang="en-US" sz="2400" b="1" dirty="0">
                <a:solidFill>
                  <a:srgbClr val="92D050"/>
                </a:solidFill>
              </a:rPr>
              <a:t>Antero-lat.: </a:t>
            </a:r>
            <a:r>
              <a:rPr lang="en-US" sz="2400" b="1" dirty="0"/>
              <a:t>Vastus medialis m.</a:t>
            </a:r>
          </a:p>
          <a:p>
            <a:pPr eaLnBrk="1" hangingPunct="1">
              <a:buClr>
                <a:srgbClr val="FFFF00"/>
              </a:buClr>
              <a:buSzPct val="134000"/>
              <a:buFont typeface="Arial" pitchFamily="34" charset="0"/>
              <a:buChar char="•"/>
            </a:pPr>
            <a:r>
              <a:rPr lang="en-US" sz="2400" b="1" dirty="0">
                <a:solidFill>
                  <a:srgbClr val="92D050"/>
                </a:solidFill>
              </a:rPr>
              <a:t>Antero-med. (Roof): </a:t>
            </a:r>
            <a:r>
              <a:rPr lang="en-US" sz="2400" b="1" dirty="0"/>
              <a:t>sartorius m.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fem9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2209800" y="103188"/>
            <a:ext cx="4953000" cy="6754812"/>
          </a:xfrm>
          <a:noFill/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5" descr="adductor canal, gran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5963" y="476250"/>
            <a:ext cx="2549525" cy="590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6" descr="adductor ca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77800"/>
            <a:ext cx="3865562" cy="650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9"/>
            <a:ext cx="3581400" cy="487362"/>
          </a:xfrm>
        </p:spPr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Acetabulum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85800"/>
            <a:ext cx="5486400" cy="61722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2400" b="1" dirty="0"/>
              <a:t>The socket </a:t>
            </a:r>
            <a:r>
              <a:rPr lang="en-US" sz="2400" b="1" dirty="0">
                <a:solidFill>
                  <a:srgbClr val="FFFF00"/>
                </a:solidFill>
              </a:rPr>
              <a:t>(deep depression</a:t>
            </a:r>
            <a:r>
              <a:rPr lang="en-US" sz="2400" b="1" dirty="0"/>
              <a:t>) on outer surface of hip bone, where the head of femur articulates to form the hip joint.</a:t>
            </a:r>
          </a:p>
          <a:p>
            <a:pPr>
              <a:buBlip>
                <a:blip r:embed="rId2"/>
              </a:buBlip>
            </a:pPr>
            <a:r>
              <a:rPr lang="en-US" sz="2400" b="1" dirty="0"/>
              <a:t>Made up by the 3 bones of the hip Inf. margin is deficient (not continuous):</a:t>
            </a:r>
          </a:p>
          <a:p>
            <a:pPr marL="0" indent="0">
              <a:buNone/>
            </a:pPr>
            <a:r>
              <a:rPr lang="en-US" sz="2400" b="1" dirty="0"/>
              <a:t>		</a:t>
            </a:r>
            <a:r>
              <a:rPr lang="en-US" sz="2400" b="1" dirty="0">
                <a:solidFill>
                  <a:srgbClr val="FFFF00"/>
                </a:solidFill>
              </a:rPr>
              <a:t>“acetabular notch”</a:t>
            </a:r>
            <a:endParaRPr lang="en-US" sz="2400" b="1" dirty="0"/>
          </a:p>
          <a:p>
            <a:pPr>
              <a:buBlip>
                <a:blip r:embed="rId2"/>
              </a:buBlip>
            </a:pPr>
            <a:r>
              <a:rPr lang="en-US" sz="2400" b="1" dirty="0"/>
              <a:t>Consists of 2 parts:</a:t>
            </a:r>
          </a:p>
          <a:p>
            <a:pPr>
              <a:buBlip>
                <a:blip r:embed="rId2"/>
              </a:buBlip>
            </a:pPr>
            <a:r>
              <a:rPr lang="en-US" sz="2400" b="1" dirty="0">
                <a:solidFill>
                  <a:srgbClr val="FFFF00"/>
                </a:solidFill>
              </a:rPr>
              <a:t>Articular: </a:t>
            </a:r>
            <a:r>
              <a:rPr lang="en-US" sz="2400" b="1" dirty="0"/>
              <a:t>horseshoe-shaped  area</a:t>
            </a:r>
          </a:p>
          <a:p>
            <a:pPr marL="0" indent="0">
              <a:buNone/>
            </a:pPr>
            <a:r>
              <a:rPr lang="en-US" sz="2400" b="1" dirty="0"/>
              <a:t>covered with hyaline cartilage.</a:t>
            </a:r>
          </a:p>
          <a:p>
            <a:pPr>
              <a:buBlip>
                <a:blip r:embed="rId2"/>
              </a:buBlip>
            </a:pPr>
            <a:r>
              <a:rPr lang="en-US" sz="2400" b="1" dirty="0"/>
              <a:t>Non-articular:  forms the floor of Acetabulum</a:t>
            </a:r>
          </a:p>
          <a:p>
            <a:pPr>
              <a:buBlip>
                <a:blip r:embed="rId2"/>
              </a:buBlip>
            </a:pPr>
            <a:r>
              <a:rPr lang="en-US" sz="2400" b="1" dirty="0"/>
              <a:t>		</a:t>
            </a:r>
            <a:r>
              <a:rPr lang="en-US" sz="2400" b="1" dirty="0">
                <a:solidFill>
                  <a:srgbClr val="FFFF00"/>
                </a:solidFill>
              </a:rPr>
              <a:t>“acetabular fossa”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1" y="2109788"/>
            <a:ext cx="3810000" cy="3452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563562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Contents of Adductor Canal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09600"/>
            <a:ext cx="5740400" cy="5832474"/>
          </a:xfrm>
        </p:spPr>
        <p:txBody>
          <a:bodyPr/>
          <a:lstStyle/>
          <a:p>
            <a:pPr eaLnBrk="1" hangingPunct="1">
              <a:buClr>
                <a:srgbClr val="FFFF00"/>
              </a:buClr>
              <a:buSzPct val="100000"/>
              <a:buBlip>
                <a:blip r:embed="rId2"/>
              </a:buBlip>
            </a:pPr>
            <a:r>
              <a:rPr lang="en-US" sz="2000" b="1" dirty="0"/>
              <a:t> </a:t>
            </a:r>
            <a:r>
              <a:rPr lang="en-US" b="1" dirty="0"/>
              <a:t>Femoral artery</a:t>
            </a:r>
          </a:p>
          <a:p>
            <a:pPr eaLnBrk="1" hangingPunct="1">
              <a:buClr>
                <a:srgbClr val="FFFF00"/>
              </a:buClr>
              <a:buSzPct val="100000"/>
              <a:buBlip>
                <a:blip r:embed="rId2"/>
              </a:buBlip>
            </a:pPr>
            <a:endParaRPr lang="en-US" b="1" dirty="0"/>
          </a:p>
          <a:p>
            <a:pPr eaLnBrk="1" hangingPunct="1">
              <a:buClr>
                <a:srgbClr val="FFFF00"/>
              </a:buClr>
              <a:buSzPct val="100000"/>
              <a:buBlip>
                <a:blip r:embed="rId2"/>
              </a:buBlip>
            </a:pPr>
            <a:r>
              <a:rPr lang="en-US" b="1" dirty="0"/>
              <a:t> Femoral vein</a:t>
            </a:r>
          </a:p>
          <a:p>
            <a:pPr eaLnBrk="1" hangingPunct="1">
              <a:buClr>
                <a:srgbClr val="FFFF00"/>
              </a:buClr>
              <a:buSzPct val="100000"/>
              <a:buBlip>
                <a:blip r:embed="rId2"/>
              </a:buBlip>
            </a:pPr>
            <a:endParaRPr lang="en-US" b="1" dirty="0"/>
          </a:p>
          <a:p>
            <a:pPr eaLnBrk="1" hangingPunct="1">
              <a:buClr>
                <a:srgbClr val="FFFF00"/>
              </a:buClr>
              <a:buSzPct val="100000"/>
              <a:buBlip>
                <a:blip r:embed="rId2"/>
              </a:buBlip>
            </a:pPr>
            <a:r>
              <a:rPr lang="en-US" b="1" dirty="0"/>
              <a:t> Saphenous nerve terminal branch of femoral n.</a:t>
            </a:r>
          </a:p>
          <a:p>
            <a:pPr eaLnBrk="1" hangingPunct="1">
              <a:buClr>
                <a:srgbClr val="FFFF00"/>
              </a:buClr>
              <a:buSzPct val="100000"/>
              <a:buBlip>
                <a:blip r:embed="rId2"/>
              </a:buBlip>
            </a:pPr>
            <a:endParaRPr lang="en-US" b="1" dirty="0"/>
          </a:p>
          <a:p>
            <a:pPr eaLnBrk="1" hangingPunct="1">
              <a:buClr>
                <a:srgbClr val="FFFF00"/>
              </a:buClr>
              <a:buSzPct val="100000"/>
              <a:buBlip>
                <a:blip r:embed="rId2"/>
              </a:buBlip>
            </a:pPr>
            <a:r>
              <a:rPr lang="en-US" b="1" dirty="0"/>
              <a:t> N. To Vastus medialis in the upper part</a:t>
            </a:r>
          </a:p>
          <a:p>
            <a:pPr eaLnBrk="1" hangingPunct="1">
              <a:buClr>
                <a:srgbClr val="FFFF00"/>
              </a:buClr>
              <a:buSzPct val="100000"/>
              <a:buBlip>
                <a:blip r:embed="rId2"/>
              </a:buBlip>
            </a:pPr>
            <a:endParaRPr lang="en-US" b="1" dirty="0"/>
          </a:p>
          <a:p>
            <a:pPr eaLnBrk="1" hangingPunct="1">
              <a:buClr>
                <a:srgbClr val="FFFF00"/>
              </a:buClr>
              <a:buSzPct val="100000"/>
              <a:buBlip>
                <a:blip r:embed="rId2"/>
              </a:buBlip>
            </a:pPr>
            <a:r>
              <a:rPr lang="en-US" b="1" dirty="0"/>
              <a:t>Descending genicular artery</a:t>
            </a:r>
          </a:p>
          <a:p>
            <a:pPr eaLnBrk="1" hangingPunct="1">
              <a:buClr>
                <a:srgbClr val="FFFF00"/>
              </a:buClr>
              <a:buSzPct val="100000"/>
              <a:buBlip>
                <a:blip r:embed="rId2"/>
              </a:buBlip>
            </a:pPr>
            <a:endParaRPr lang="en-US" b="1" dirty="0"/>
          </a:p>
          <a:p>
            <a:pPr eaLnBrk="1" hangingPunct="1">
              <a:buClr>
                <a:srgbClr val="FFFF00"/>
              </a:buClr>
              <a:buSzPct val="100000"/>
              <a:buBlip>
                <a:blip r:embed="rId2"/>
              </a:buBlip>
            </a:pPr>
            <a:r>
              <a:rPr lang="en-US" b="1" dirty="0"/>
              <a:t>Subsartorial plexus of nerves</a:t>
            </a:r>
          </a:p>
        </p:txBody>
      </p:sp>
      <p:pic>
        <p:nvPicPr>
          <p:cNvPr id="49156" name="Picture 4" descr="adductor canal, grant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40400" y="1125538"/>
            <a:ext cx="3251200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138113"/>
            <a:ext cx="7826375" cy="776287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Saphenous opening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143001"/>
            <a:ext cx="8915399" cy="5397500"/>
          </a:xfrm>
        </p:spPr>
        <p:txBody>
          <a:bodyPr/>
          <a:lstStyle/>
          <a:p>
            <a:pPr>
              <a:buClr>
                <a:srgbClr val="FFFF00"/>
              </a:buClr>
              <a:buSzPct val="115000"/>
              <a:buBlip>
                <a:blip r:embed="rId2"/>
              </a:buBlip>
            </a:pPr>
            <a:r>
              <a:rPr lang="en-US" b="1" dirty="0"/>
              <a:t> Is a gap in the deep fascia of the thigh below IL</a:t>
            </a:r>
          </a:p>
          <a:p>
            <a:pPr>
              <a:buClr>
                <a:srgbClr val="FFFF00"/>
              </a:buClr>
              <a:buSzPct val="115000"/>
              <a:buBlip>
                <a:blip r:embed="rId2"/>
              </a:buBlip>
            </a:pPr>
            <a:r>
              <a:rPr lang="en-US" b="1" dirty="0"/>
              <a:t>1 inch long 1/2 inch wide</a:t>
            </a:r>
          </a:p>
          <a:p>
            <a:pPr>
              <a:buClr>
                <a:srgbClr val="FFFF00"/>
              </a:buClr>
              <a:buSzPct val="115000"/>
              <a:buBlip>
                <a:blip r:embed="rId2"/>
              </a:buBlip>
            </a:pPr>
            <a:r>
              <a:rPr lang="en-US" b="1" dirty="0"/>
              <a:t> It lie1 1/2 inch below and lateral to pubic tubercle.</a:t>
            </a:r>
          </a:p>
          <a:p>
            <a:pPr>
              <a:buClr>
                <a:srgbClr val="FFFF00"/>
              </a:buClr>
              <a:buSzPct val="115000"/>
              <a:buBlip>
                <a:blip r:embed="rId2"/>
              </a:buBlip>
            </a:pPr>
            <a:r>
              <a:rPr lang="en-US" b="1" dirty="0"/>
              <a:t> The  </a:t>
            </a:r>
            <a:r>
              <a:rPr lang="en-US" b="1" dirty="0">
                <a:solidFill>
                  <a:srgbClr val="92D050"/>
                </a:solidFill>
              </a:rPr>
              <a:t>falciform margin </a:t>
            </a:r>
            <a:r>
              <a:rPr lang="en-US" b="1" dirty="0"/>
              <a:t>is the  upper, lower, lateral border of the opening form sharp Crescentic edge.</a:t>
            </a:r>
          </a:p>
          <a:p>
            <a:pPr>
              <a:buClr>
                <a:srgbClr val="FFFF00"/>
              </a:buClr>
              <a:buSzPct val="115000"/>
              <a:buBlip>
                <a:blip r:embed="rId2"/>
              </a:buBlip>
            </a:pPr>
            <a:r>
              <a:rPr lang="en-US" b="1" dirty="0"/>
              <a:t>Medial margin is at more posterior plane ,formed by deep fascia over </a:t>
            </a:r>
            <a:r>
              <a:rPr lang="en-US" b="1" dirty="0" err="1"/>
              <a:t>pectineus</a:t>
            </a:r>
            <a:r>
              <a:rPr lang="en-US" b="1" dirty="0"/>
              <a:t> m.</a:t>
            </a:r>
          </a:p>
          <a:p>
            <a:pPr>
              <a:buClr>
                <a:srgbClr val="FFFF00"/>
              </a:buClr>
              <a:buSzPct val="115000"/>
              <a:buBlip>
                <a:blip r:embed="rId2"/>
              </a:buBlip>
            </a:pPr>
            <a:r>
              <a:rPr lang="en-US" b="1" dirty="0"/>
              <a:t>Is covered by ML of superficial fascia(cribriform F)</a:t>
            </a:r>
          </a:p>
          <a:p>
            <a:pPr>
              <a:buClr>
                <a:srgbClr val="FFFF00"/>
              </a:buClr>
              <a:buSzPct val="115000"/>
              <a:buBlip>
                <a:blip r:embed="rId2"/>
              </a:buBlip>
            </a:pPr>
            <a:r>
              <a:rPr lang="en-US" sz="2700" b="1" i="1" u="sng" dirty="0">
                <a:solidFill>
                  <a:srgbClr val="FF0066"/>
                </a:solidFill>
              </a:rPr>
              <a:t>Pierced by </a:t>
            </a:r>
          </a:p>
          <a:p>
            <a:pPr>
              <a:buClr>
                <a:srgbClr val="FFFF00"/>
              </a:buClr>
              <a:buSzPct val="115000"/>
              <a:buBlip>
                <a:blip r:embed="rId2"/>
              </a:buBlip>
            </a:pPr>
            <a:r>
              <a:rPr lang="en-US" b="1" dirty="0"/>
              <a:t>GSV</a:t>
            </a:r>
          </a:p>
          <a:p>
            <a:pPr>
              <a:buClr>
                <a:srgbClr val="FFFF00"/>
              </a:buClr>
              <a:buSzPct val="115000"/>
              <a:buBlip>
                <a:blip r:embed="rId2"/>
              </a:buBlip>
            </a:pPr>
            <a:r>
              <a:rPr lang="en-US" b="1" dirty="0"/>
              <a:t>Lymph vessels from superficial-to deep LN</a:t>
            </a:r>
          </a:p>
          <a:p>
            <a:pPr>
              <a:buClr>
                <a:srgbClr val="FFFF00"/>
              </a:buClr>
              <a:buSzPct val="115000"/>
              <a:buBlip>
                <a:blip r:embed="rId2"/>
              </a:buBlip>
            </a:pPr>
            <a:r>
              <a:rPr lang="en-US" b="1" dirty="0"/>
              <a:t>Superficial branches of femoral artery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7" descr="iliotibial tract, gluteus &amp;  tens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439738"/>
            <a:ext cx="2590800" cy="597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9" descr="Fascia lata, Snel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1252538"/>
            <a:ext cx="5788025" cy="469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50838"/>
            <a:ext cx="8915400" cy="563562"/>
          </a:xfrm>
        </p:spPr>
        <p:txBody>
          <a:bodyPr/>
          <a:lstStyle/>
          <a:p>
            <a:pPr>
              <a:defRPr/>
            </a:pPr>
            <a:r>
              <a:rPr lang="en-US" sz="32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Great Saphenous Vein (</a:t>
            </a:r>
            <a:r>
              <a:rPr lang="en-US" sz="3200" b="1" dirty="0">
                <a:solidFill>
                  <a:srgbClr val="FF0066"/>
                </a:solidFill>
              </a:rPr>
              <a:t>Long saphenous v.)</a:t>
            </a:r>
            <a:br>
              <a:rPr lang="en-US" sz="3200" b="1" dirty="0">
                <a:solidFill>
                  <a:srgbClr val="FF0066"/>
                </a:solidFill>
              </a:rPr>
            </a:br>
            <a:endParaRPr lang="en-US" sz="3200" b="1" dirty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9144000" cy="5638800"/>
          </a:xfrm>
        </p:spPr>
        <p:txBody>
          <a:bodyPr/>
          <a:lstStyle/>
          <a:p>
            <a:pPr eaLnBrk="1" hangingPunct="1">
              <a:buClr>
                <a:srgbClr val="FFFF00"/>
              </a:buClr>
              <a:buSzPct val="100000"/>
              <a:buBlip>
                <a:blip r:embed="rId2"/>
              </a:buBlip>
            </a:pPr>
            <a:r>
              <a:rPr lang="en-US" sz="2300" b="1" dirty="0"/>
              <a:t> Formed by  </a:t>
            </a:r>
            <a:r>
              <a:rPr lang="en-US" sz="2300" b="1" dirty="0">
                <a:solidFill>
                  <a:srgbClr val="FFFF00"/>
                </a:solidFill>
              </a:rPr>
              <a:t>medial end dorsal venous plexus</a:t>
            </a:r>
            <a:r>
              <a:rPr lang="en-US" sz="2300" b="1" dirty="0"/>
              <a:t>(Dorsum of foot)</a:t>
            </a:r>
          </a:p>
          <a:p>
            <a:pPr eaLnBrk="1" hangingPunct="1">
              <a:buClr>
                <a:srgbClr val="FFFF00"/>
              </a:buClr>
              <a:buSzPct val="100000"/>
              <a:buBlip>
                <a:blip r:embed="rId2"/>
              </a:buBlip>
            </a:pPr>
            <a:r>
              <a:rPr lang="en-US" sz="2300" b="1" dirty="0"/>
              <a:t>Pass ant,infront of medial malleolus, with saphenous  , superficial to it in superficial fascia.</a:t>
            </a:r>
          </a:p>
          <a:p>
            <a:pPr eaLnBrk="1" hangingPunct="1">
              <a:buClr>
                <a:srgbClr val="FFFF00"/>
              </a:buClr>
              <a:buSzPct val="100000"/>
              <a:buBlip>
                <a:blip r:embed="rId2"/>
              </a:buBlip>
            </a:pPr>
            <a:r>
              <a:rPr lang="en-US" sz="2300" b="1" dirty="0"/>
              <a:t>Ascends in med. Side of leg and thigh, pass through lower part of saphenous opening to  deep fascia to end in femoral vein,4 cm below and lateral to pubic tubercle.</a:t>
            </a:r>
          </a:p>
          <a:p>
            <a:pPr eaLnBrk="1" hangingPunct="1">
              <a:buClr>
                <a:srgbClr val="FFFF00"/>
              </a:buClr>
              <a:buSzPct val="100000"/>
              <a:buBlip>
                <a:blip r:embed="rId2"/>
              </a:buBlip>
            </a:pPr>
            <a:r>
              <a:rPr lang="en-US" sz="2300" b="1" dirty="0"/>
              <a:t>It has many valves 10-20 more in leg than thigh, one valve is present at sap –fem junction and is connected to short saphenous vein behind the knee</a:t>
            </a:r>
          </a:p>
          <a:p>
            <a:pPr eaLnBrk="1" hangingPunct="1">
              <a:buClr>
                <a:srgbClr val="FFFF00"/>
              </a:buClr>
              <a:buSzPct val="100000"/>
              <a:buBlip>
                <a:blip r:embed="rId2"/>
              </a:buBlip>
            </a:pPr>
            <a:r>
              <a:rPr lang="en-US" sz="2300" b="1" dirty="0"/>
              <a:t>Perforating veins connect the saphenous with deep veins.</a:t>
            </a:r>
          </a:p>
          <a:p>
            <a:pPr eaLnBrk="1" hangingPunct="1">
              <a:buClr>
                <a:srgbClr val="FFFF00"/>
              </a:buClr>
              <a:buSzPct val="100000"/>
              <a:buBlip>
                <a:blip r:embed="rId2"/>
              </a:buBlip>
            </a:pPr>
            <a:r>
              <a:rPr lang="en-US" sz="2300" b="1" i="1" u="sng" dirty="0">
                <a:solidFill>
                  <a:srgbClr val="FF0066"/>
                </a:solidFill>
              </a:rPr>
              <a:t>Has three tributaries </a:t>
            </a:r>
          </a:p>
          <a:p>
            <a:pPr eaLnBrk="1" hangingPunct="1">
              <a:buClr>
                <a:srgbClr val="FF0000"/>
              </a:buClr>
              <a:buSzPct val="100000"/>
              <a:buBlip>
                <a:blip r:embed="rId2"/>
              </a:buBlip>
            </a:pPr>
            <a:r>
              <a:rPr lang="en-US" sz="2300" b="1" dirty="0"/>
              <a:t>Superficial circumflex</a:t>
            </a:r>
          </a:p>
          <a:p>
            <a:pPr eaLnBrk="1" hangingPunct="1">
              <a:buClr>
                <a:srgbClr val="FF0000"/>
              </a:buClr>
              <a:buSzPct val="100000"/>
              <a:buBlip>
                <a:blip r:embed="rId2"/>
              </a:buBlip>
            </a:pPr>
            <a:r>
              <a:rPr lang="en-US" sz="2300" b="1" dirty="0"/>
              <a:t>,superficial epigastric </a:t>
            </a:r>
          </a:p>
          <a:p>
            <a:pPr eaLnBrk="1" hangingPunct="1">
              <a:buClr>
                <a:srgbClr val="FF0000"/>
              </a:buClr>
              <a:buSzPct val="141000"/>
              <a:buFont typeface="Wingdings" pitchFamily="2" charset="2"/>
              <a:buChar char="§"/>
            </a:pPr>
            <a:r>
              <a:rPr lang="en-US" sz="2300" b="1" dirty="0"/>
              <a:t>Superficial external pudendal</a:t>
            </a:r>
          </a:p>
          <a:p>
            <a:pPr eaLnBrk="1" hangingPunct="1">
              <a:buFontTx/>
              <a:buNone/>
            </a:pPr>
            <a:endParaRPr lang="en-US" sz="2000" b="1" dirty="0"/>
          </a:p>
          <a:p>
            <a:pPr eaLnBrk="1" hangingPunct="1">
              <a:buFontTx/>
              <a:buNone/>
            </a:pPr>
            <a:r>
              <a:rPr lang="en-US" sz="2800" b="1" dirty="0"/>
              <a:t> 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304800"/>
            <a:ext cx="86868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5" descr="th14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914400" y="0"/>
            <a:ext cx="7162800" cy="6858000"/>
          </a:xfrm>
          <a:noFill/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642938"/>
            <a:ext cx="8610600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585788"/>
            <a:ext cx="8077199" cy="589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922337"/>
          </a:xfrm>
        </p:spPr>
        <p:txBody>
          <a:bodyPr/>
          <a:lstStyle/>
          <a:p>
            <a:pPr>
              <a:defRPr/>
            </a:pPr>
            <a:r>
              <a:rPr lang="en-US" sz="33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Small Saphenous Vein</a:t>
            </a:r>
            <a:r>
              <a:rPr lang="en-US" sz="3300" b="1" dirty="0">
                <a:solidFill>
                  <a:srgbClr val="FF0066"/>
                </a:solidFill>
              </a:rPr>
              <a:t> Short saphenous v</a:t>
            </a:r>
            <a:endParaRPr lang="en-US" sz="3300" b="1" dirty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295401"/>
            <a:ext cx="9067800" cy="5245100"/>
          </a:xfrm>
        </p:spPr>
        <p:txBody>
          <a:bodyPr/>
          <a:lstStyle/>
          <a:p>
            <a:pPr marL="0" indent="0" eaLnBrk="1" hangingPunct="1">
              <a:buNone/>
            </a:pPr>
            <a:endParaRPr lang="en-US" sz="2400" b="1" dirty="0"/>
          </a:p>
          <a:p>
            <a:pPr eaLnBrk="1" hangingPunct="1">
              <a:buBlip>
                <a:blip r:embed="rId2"/>
              </a:buBlip>
            </a:pPr>
            <a:r>
              <a:rPr lang="en-US" sz="2400" b="1" dirty="0"/>
              <a:t>Formed at dorsum of foot </a:t>
            </a:r>
            <a:r>
              <a:rPr lang="en-US" sz="2400" b="1" dirty="0">
                <a:solidFill>
                  <a:srgbClr val="FFFF00"/>
                </a:solidFill>
              </a:rPr>
              <a:t>(</a:t>
            </a:r>
            <a:r>
              <a:rPr lang="en-US" sz="2400" b="1" i="1" dirty="0">
                <a:solidFill>
                  <a:srgbClr val="FFFF00"/>
                </a:solidFill>
              </a:rPr>
              <a:t>Lat.</a:t>
            </a:r>
            <a:r>
              <a:rPr lang="en-US" sz="2400" b="1" dirty="0">
                <a:solidFill>
                  <a:srgbClr val="FFFF00"/>
                </a:solidFill>
              </a:rPr>
              <a:t>)</a:t>
            </a:r>
          </a:p>
          <a:p>
            <a:pPr eaLnBrk="1" hangingPunct="1">
              <a:buBlip>
                <a:blip r:embed="rId2"/>
              </a:buBlip>
            </a:pPr>
            <a:endParaRPr lang="en-US" sz="2400" b="1" dirty="0"/>
          </a:p>
          <a:p>
            <a:pPr eaLnBrk="1" hangingPunct="1">
              <a:buBlip>
                <a:blip r:embed="rId2"/>
              </a:buBlip>
            </a:pPr>
            <a:r>
              <a:rPr lang="en-US" sz="2400" b="1" dirty="0"/>
              <a:t>Pass post. to lat. Malleolus with sural nerve.</a:t>
            </a:r>
          </a:p>
          <a:p>
            <a:pPr eaLnBrk="1" hangingPunct="1">
              <a:buBlip>
                <a:blip r:embed="rId2"/>
              </a:buBlip>
            </a:pPr>
            <a:endParaRPr lang="en-US" sz="2400" b="1" dirty="0"/>
          </a:p>
          <a:p>
            <a:pPr eaLnBrk="1" hangingPunct="1">
              <a:buBlip>
                <a:blip r:embed="rId2"/>
              </a:buBlip>
            </a:pPr>
            <a:r>
              <a:rPr lang="en-US" sz="2400" b="1" dirty="0"/>
              <a:t>Extends in  middle of post. aspect of leg</a:t>
            </a:r>
          </a:p>
          <a:p>
            <a:pPr eaLnBrk="1" hangingPunct="1">
              <a:buBlip>
                <a:blip r:embed="rId2"/>
              </a:buBlip>
            </a:pPr>
            <a:r>
              <a:rPr lang="en-US" sz="2400" b="1" dirty="0"/>
              <a:t>Pierce deep fascia between two heads of gastrocemius muscle</a:t>
            </a:r>
          </a:p>
          <a:p>
            <a:pPr eaLnBrk="1" hangingPunct="1">
              <a:buBlip>
                <a:blip r:embed="rId2"/>
              </a:buBlip>
            </a:pPr>
            <a:r>
              <a:rPr lang="en-US" sz="2400" b="1" dirty="0"/>
              <a:t>Drains to </a:t>
            </a:r>
            <a:r>
              <a:rPr lang="en-US" sz="2400" b="1" dirty="0">
                <a:solidFill>
                  <a:srgbClr val="FFFF00"/>
                </a:solidFill>
              </a:rPr>
              <a:t>popliteal v.</a:t>
            </a:r>
            <a:r>
              <a:rPr lang="en-US" sz="2400" b="1" dirty="0"/>
              <a:t> at the      </a:t>
            </a:r>
            <a:r>
              <a:rPr lang="en-US" sz="2400" b="1" dirty="0">
                <a:solidFill>
                  <a:srgbClr val="92D050"/>
                </a:solidFill>
              </a:rPr>
              <a:t>popliteal fossa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92D050"/>
                </a:solidFill>
              </a:rPr>
              <a:t>May end in saphenous vein or 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92D050"/>
                </a:solidFill>
              </a:rPr>
              <a:t>In both veins</a:t>
            </a:r>
          </a:p>
          <a:p>
            <a:pPr eaLnBrk="1" hangingPunct="1">
              <a:buFontTx/>
              <a:buNone/>
            </a:pPr>
            <a:endParaRPr lang="en-US" sz="2800" b="1" i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7826375" cy="1376362"/>
          </a:xfrm>
        </p:spPr>
        <p:txBody>
          <a:bodyPr/>
          <a:lstStyle/>
          <a:p>
            <a:r>
              <a:rPr lang="en-US" sz="4000" b="1" dirty="0">
                <a:solidFill>
                  <a:srgbClr val="FF0000"/>
                </a:solidFill>
              </a:rPr>
              <a:t>Femoral vein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95401"/>
            <a:ext cx="8024813" cy="5245100"/>
          </a:xfrm>
        </p:spPr>
        <p:txBody>
          <a:bodyPr/>
          <a:lstStyle/>
          <a:p>
            <a:pPr>
              <a:buClr>
                <a:srgbClr val="FFFF00"/>
              </a:buClr>
              <a:buSzPct val="141000"/>
            </a:pPr>
            <a:r>
              <a:rPr lang="en-US" b="1" dirty="0"/>
              <a:t>It begins at the opening of adductor magnus as a continuation of popliteal vein</a:t>
            </a:r>
          </a:p>
          <a:p>
            <a:pPr>
              <a:buClr>
                <a:srgbClr val="FFFF00"/>
              </a:buClr>
              <a:buSzPct val="141000"/>
            </a:pPr>
            <a:r>
              <a:rPr lang="en-US" b="1" dirty="0"/>
              <a:t>End by passing behind the inguinal ligament to become external iliac vein</a:t>
            </a:r>
          </a:p>
          <a:p>
            <a:pPr>
              <a:buClr>
                <a:srgbClr val="FFFF00"/>
              </a:buClr>
              <a:buSzPct val="141000"/>
            </a:pPr>
            <a:r>
              <a:rPr lang="en-US" b="1" dirty="0"/>
              <a:t>Femoral vein is </a:t>
            </a:r>
            <a:r>
              <a:rPr lang="en-US" b="1" i="1" u="sng" dirty="0">
                <a:solidFill>
                  <a:srgbClr val="FF0066"/>
                </a:solidFill>
              </a:rPr>
              <a:t>medial</a:t>
            </a:r>
            <a:r>
              <a:rPr lang="en-US" b="1" dirty="0"/>
              <a:t> to femoral artery at base of FT,and </a:t>
            </a:r>
            <a:r>
              <a:rPr lang="en-US" b="1" i="1" u="sng" dirty="0">
                <a:solidFill>
                  <a:srgbClr val="FF0066"/>
                </a:solidFill>
              </a:rPr>
              <a:t>behind</a:t>
            </a:r>
            <a:r>
              <a:rPr lang="en-US" b="1" dirty="0"/>
              <a:t> at apex of FT.</a:t>
            </a:r>
          </a:p>
          <a:p>
            <a:pPr>
              <a:buClr>
                <a:srgbClr val="FFFF00"/>
              </a:buClr>
              <a:buSzPct val="141000"/>
              <a:buNone/>
            </a:pPr>
            <a:r>
              <a:rPr lang="en-US" sz="2800" b="1" dirty="0">
                <a:solidFill>
                  <a:srgbClr val="92D050"/>
                </a:solidFill>
              </a:rPr>
              <a:t>  Tributaries</a:t>
            </a:r>
          </a:p>
          <a:p>
            <a:pPr>
              <a:buClr>
                <a:srgbClr val="FFFF00"/>
              </a:buClr>
              <a:buSzPct val="141000"/>
            </a:pPr>
            <a:r>
              <a:rPr lang="en-US" b="1" dirty="0"/>
              <a:t>Deep external pudendal vein</a:t>
            </a:r>
          </a:p>
          <a:p>
            <a:pPr>
              <a:buClr>
                <a:srgbClr val="FFFF00"/>
              </a:buClr>
              <a:buSzPct val="141000"/>
            </a:pPr>
            <a:r>
              <a:rPr lang="en-US" b="1" dirty="0"/>
              <a:t>Profunda femoris vein</a:t>
            </a:r>
          </a:p>
          <a:p>
            <a:pPr>
              <a:buClr>
                <a:srgbClr val="FFFF00"/>
              </a:buClr>
              <a:buSzPct val="141000"/>
            </a:pPr>
            <a:r>
              <a:rPr lang="en-US" b="1" dirty="0"/>
              <a:t>Medial and lateral circumflex femoral veins</a:t>
            </a:r>
          </a:p>
          <a:p>
            <a:pPr>
              <a:buClr>
                <a:srgbClr val="FFFF00"/>
              </a:buClr>
              <a:buSzPct val="141000"/>
            </a:pPr>
            <a:r>
              <a:rPr lang="en-US" b="1" dirty="0"/>
              <a:t>GSV         Muscular veins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hip bone, outer vie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5525" y="42863"/>
            <a:ext cx="7091363" cy="67706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533400"/>
            <a:ext cx="784860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143001"/>
            <a:ext cx="8153400" cy="539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381000"/>
            <a:ext cx="8153400" cy="615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447800"/>
            <a:ext cx="46482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29200" y="1676400"/>
            <a:ext cx="4114800" cy="4419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FF0000"/>
                </a:solidFill>
              </a:rPr>
              <a:t>Varicose vein</a:t>
            </a:r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295400"/>
            <a:ext cx="4343400" cy="4724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447800"/>
            <a:ext cx="381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304800"/>
            <a:ext cx="83058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4114800"/>
            <a:ext cx="4343399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0"/>
            <a:ext cx="3114675" cy="37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67075" y="609600"/>
            <a:ext cx="5876925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2025" y="-228600"/>
            <a:ext cx="7826375" cy="1376362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Perforator veins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14800" y="4114800"/>
            <a:ext cx="47244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muscles of posterior ab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704850"/>
            <a:ext cx="4021137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7" descr="femoral triangle, grant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238125"/>
            <a:ext cx="3506787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2025" y="-304800"/>
            <a:ext cx="7826375" cy="1376362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Lumbar plexus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838200"/>
            <a:ext cx="8405813" cy="5638800"/>
          </a:xfrm>
        </p:spPr>
        <p:txBody>
          <a:bodyPr/>
          <a:lstStyle/>
          <a:p>
            <a:pPr>
              <a:buClr>
                <a:srgbClr val="FFFF00"/>
              </a:buClr>
              <a:buSzPct val="131000"/>
              <a:buFont typeface="Wingdings" pitchFamily="2" charset="2"/>
              <a:buChar char="§"/>
            </a:pPr>
            <a:r>
              <a:rPr lang="en-US" b="1" dirty="0"/>
              <a:t>Is formed in substance of psoas major muscle,infront of lower lumbar transverse processes</a:t>
            </a:r>
          </a:p>
          <a:p>
            <a:pPr>
              <a:buClr>
                <a:srgbClr val="FFFF00"/>
              </a:buClr>
              <a:buSzPct val="131000"/>
              <a:buFont typeface="Wingdings" pitchFamily="2" charset="2"/>
              <a:buChar char="§"/>
            </a:pPr>
            <a:r>
              <a:rPr lang="en-US" b="1" dirty="0"/>
              <a:t>Anterior primary rami of upper four lumbar nerves</a:t>
            </a:r>
          </a:p>
          <a:p>
            <a:pPr>
              <a:buClr>
                <a:srgbClr val="FFFF00"/>
              </a:buClr>
              <a:buSzPct val="131000"/>
              <a:buFont typeface="Wingdings" pitchFamily="2" charset="2"/>
              <a:buChar char="§"/>
            </a:pPr>
            <a:r>
              <a:rPr lang="en-US" b="1" dirty="0"/>
              <a:t>Gives six nerves </a:t>
            </a:r>
            <a:r>
              <a:rPr lang="en-US" b="1" dirty="0">
                <a:solidFill>
                  <a:srgbClr val="92D050"/>
                </a:solidFill>
              </a:rPr>
              <a:t>four small    two main nerves</a:t>
            </a:r>
          </a:p>
          <a:p>
            <a:pPr>
              <a:buClr>
                <a:srgbClr val="FFFF00"/>
              </a:buClr>
              <a:buSzPct val="100000"/>
              <a:buBlip>
                <a:blip r:embed="rId2"/>
              </a:buBlip>
            </a:pPr>
            <a:r>
              <a:rPr lang="en-US" b="1" dirty="0"/>
              <a:t> Iliohypogastric  </a:t>
            </a:r>
            <a:r>
              <a:rPr lang="en-US" b="1" dirty="0">
                <a:solidFill>
                  <a:srgbClr val="FFFF00"/>
                </a:solidFill>
              </a:rPr>
              <a:t>L1</a:t>
            </a:r>
          </a:p>
          <a:p>
            <a:pPr>
              <a:buClr>
                <a:srgbClr val="FFFF00"/>
              </a:buClr>
              <a:buSzPct val="100000"/>
              <a:buBlip>
                <a:blip r:embed="rId2"/>
              </a:buBlip>
            </a:pPr>
            <a:r>
              <a:rPr lang="en-US" b="1" dirty="0"/>
              <a:t> Ilioinguinal </a:t>
            </a:r>
            <a:r>
              <a:rPr lang="en-US" b="1" dirty="0">
                <a:solidFill>
                  <a:srgbClr val="FFFF00"/>
                </a:solidFill>
              </a:rPr>
              <a:t>L1</a:t>
            </a:r>
          </a:p>
          <a:p>
            <a:pPr>
              <a:buClr>
                <a:srgbClr val="FFFF00"/>
              </a:buClr>
              <a:buSzPct val="100000"/>
              <a:buBlip>
                <a:blip r:embed="rId2"/>
              </a:buBlip>
            </a:pPr>
            <a:r>
              <a:rPr lang="en-US" b="1" dirty="0"/>
              <a:t> Genitofemoral nerve </a:t>
            </a:r>
            <a:r>
              <a:rPr lang="en-US" b="1" dirty="0">
                <a:solidFill>
                  <a:srgbClr val="FFFF00"/>
                </a:solidFill>
              </a:rPr>
              <a:t>L1-L2</a:t>
            </a:r>
          </a:p>
          <a:p>
            <a:pPr>
              <a:buClr>
                <a:srgbClr val="FFFF00"/>
              </a:buClr>
              <a:buSzPct val="100000"/>
              <a:buBlip>
                <a:blip r:embed="rId2"/>
              </a:buBlip>
            </a:pPr>
            <a:r>
              <a:rPr lang="en-US" b="1" dirty="0"/>
              <a:t>Lateral cutaneous nerve of thigh </a:t>
            </a:r>
            <a:r>
              <a:rPr lang="en-US" b="1" dirty="0">
                <a:solidFill>
                  <a:srgbClr val="FFFF00"/>
                </a:solidFill>
              </a:rPr>
              <a:t>L2-L3</a:t>
            </a:r>
          </a:p>
          <a:p>
            <a:pPr>
              <a:buClr>
                <a:srgbClr val="FFFF00"/>
              </a:buClr>
              <a:buSzPct val="100000"/>
              <a:buBlip>
                <a:blip r:embed="rId2"/>
              </a:buBlip>
            </a:pPr>
            <a:r>
              <a:rPr lang="en-US" b="1" dirty="0"/>
              <a:t> Femoral nerve </a:t>
            </a:r>
            <a:r>
              <a:rPr lang="en-US" b="1" dirty="0">
                <a:solidFill>
                  <a:srgbClr val="FFFF00"/>
                </a:solidFill>
              </a:rPr>
              <a:t>L2-L3-L4</a:t>
            </a:r>
            <a:r>
              <a:rPr lang="en-US" b="1" dirty="0"/>
              <a:t> dorsal division</a:t>
            </a:r>
          </a:p>
          <a:p>
            <a:pPr>
              <a:buClr>
                <a:srgbClr val="FFFF00"/>
              </a:buClr>
              <a:buSzPct val="100000"/>
              <a:buBlip>
                <a:blip r:embed="rId2"/>
              </a:buBlip>
            </a:pPr>
            <a:r>
              <a:rPr lang="en-US" b="1" dirty="0"/>
              <a:t> Obturator nerve </a:t>
            </a:r>
            <a:r>
              <a:rPr lang="en-US" b="1" dirty="0">
                <a:solidFill>
                  <a:srgbClr val="FFFF00"/>
                </a:solidFill>
              </a:rPr>
              <a:t>L2-L3-L4</a:t>
            </a:r>
            <a:r>
              <a:rPr lang="en-US" b="1" dirty="0"/>
              <a:t> ventral division</a:t>
            </a:r>
          </a:p>
          <a:p>
            <a:pPr>
              <a:buClr>
                <a:srgbClr val="FFFF00"/>
              </a:buClr>
              <a:buSzPct val="100000"/>
              <a:buBlip>
                <a:blip r:embed="rId2"/>
              </a:buBlip>
            </a:pPr>
            <a:r>
              <a:rPr lang="en-US" b="1" dirty="0">
                <a:solidFill>
                  <a:srgbClr val="FFFF00"/>
                </a:solidFill>
              </a:rPr>
              <a:t> L4 </a:t>
            </a:r>
            <a:r>
              <a:rPr lang="en-US" b="1" dirty="0"/>
              <a:t>is a link between lumbar, sacral plexus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22425" y="-152400"/>
            <a:ext cx="7826375" cy="1376362"/>
          </a:xfrm>
        </p:spPr>
        <p:txBody>
          <a:bodyPr/>
          <a:lstStyle/>
          <a:p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Lumbar plexus</a:t>
            </a:r>
          </a:p>
        </p:txBody>
      </p:sp>
      <p:pic>
        <p:nvPicPr>
          <p:cNvPr id="54274" name="Picture 5" descr="vn7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4450" y="1219200"/>
            <a:ext cx="8337550" cy="5486400"/>
          </a:xfr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-152400"/>
            <a:ext cx="8229600" cy="993775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Ligaments of Gluteal Region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85800"/>
            <a:ext cx="5334000" cy="5791199"/>
          </a:xfrm>
          <a:ln>
            <a:solidFill>
              <a:srgbClr val="FF3300"/>
            </a:solidFill>
          </a:ln>
        </p:spPr>
        <p:txBody>
          <a:bodyPr/>
          <a:lstStyle/>
          <a:p>
            <a:pPr>
              <a:buFontTx/>
              <a:buNone/>
            </a:pPr>
            <a:r>
              <a:rPr lang="en-US" sz="2400" b="1" i="1" u="sng" dirty="0">
                <a:solidFill>
                  <a:srgbClr val="E19933"/>
                </a:solidFill>
              </a:rPr>
              <a:t>1. Sacrotuberous Lig.:</a:t>
            </a:r>
          </a:p>
          <a:p>
            <a:pPr>
              <a:buFontTx/>
              <a:buNone/>
            </a:pPr>
            <a:endParaRPr lang="en-US" sz="2400" b="1" i="1" u="sng" dirty="0">
              <a:solidFill>
                <a:srgbClr val="E19933"/>
              </a:solidFill>
            </a:endParaRPr>
          </a:p>
          <a:p>
            <a:pPr algn="ctr">
              <a:buFontTx/>
              <a:buNone/>
            </a:pPr>
            <a:r>
              <a:rPr lang="en-US" sz="2200" b="1" dirty="0"/>
              <a:t>Back of sacrum &amp;coccyx</a:t>
            </a:r>
          </a:p>
          <a:p>
            <a:pPr algn="ctr">
              <a:buFontTx/>
              <a:buNone/>
            </a:pPr>
            <a:r>
              <a:rPr lang="en-US" sz="2200" b="1" dirty="0">
                <a:solidFill>
                  <a:srgbClr val="FF0000"/>
                </a:solidFill>
                <a:sym typeface="Wingdings 3" pitchFamily="18" charset="2"/>
              </a:rPr>
              <a:t></a:t>
            </a:r>
          </a:p>
          <a:p>
            <a:pPr algn="ctr">
              <a:buFontTx/>
              <a:buNone/>
            </a:pPr>
            <a:r>
              <a:rPr lang="en-US" sz="2200" b="1" dirty="0">
                <a:sym typeface="Wingdings 3" pitchFamily="18" charset="2"/>
              </a:rPr>
              <a:t>Ischial tuberosity</a:t>
            </a:r>
          </a:p>
          <a:p>
            <a:pPr algn="ctr">
              <a:buFontTx/>
              <a:buNone/>
            </a:pPr>
            <a:endParaRPr lang="en-US" sz="2200" b="1" dirty="0">
              <a:sym typeface="Wingdings 3" pitchFamily="18" charset="2"/>
            </a:endParaRPr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  <a:sym typeface="Wingdings 3" pitchFamily="18" charset="2"/>
              </a:rPr>
              <a:t>Medial</a:t>
            </a:r>
            <a:r>
              <a:rPr lang="en-US" sz="2400" b="1" dirty="0">
                <a:solidFill>
                  <a:srgbClr val="CC0000"/>
                </a:solidFill>
                <a:sym typeface="Wingdings 3" pitchFamily="18" charset="2"/>
              </a:rPr>
              <a:t> </a:t>
            </a:r>
            <a:r>
              <a:rPr lang="en-US" sz="2200" b="1" dirty="0">
                <a:sym typeface="Wingdings 3" pitchFamily="18" charset="2"/>
              </a:rPr>
              <a:t>to greater &amp; lesser sciatic notches.</a:t>
            </a:r>
          </a:p>
          <a:p>
            <a:pPr>
              <a:buFontTx/>
              <a:buNone/>
            </a:pPr>
            <a:endParaRPr lang="en-US" sz="2200" b="1" dirty="0">
              <a:sym typeface="Wingdings 3" pitchFamily="18" charset="2"/>
            </a:endParaRPr>
          </a:p>
          <a:p>
            <a:pPr>
              <a:buFontTx/>
              <a:buNone/>
            </a:pPr>
            <a:r>
              <a:rPr lang="en-US" sz="2400" b="1" i="1" u="sng" dirty="0">
                <a:solidFill>
                  <a:srgbClr val="E19933"/>
                </a:solidFill>
                <a:sym typeface="Wingdings 3" pitchFamily="18" charset="2"/>
              </a:rPr>
              <a:t>Fxn.:	stabilizes </a:t>
            </a:r>
            <a:r>
              <a:rPr lang="en-US" sz="2200" b="1" dirty="0">
                <a:sym typeface="Wingdings 3" pitchFamily="18" charset="2"/>
              </a:rPr>
              <a:t>the sacrum, prevent rotation of posterior part of Ilium over sacrum, especially when getting out of chair .</a:t>
            </a:r>
          </a:p>
          <a:p>
            <a:pPr>
              <a:buFontTx/>
              <a:buNone/>
            </a:pPr>
            <a:r>
              <a:rPr lang="en-US" sz="2200" b="1" dirty="0">
                <a:sym typeface="Wingdings 3" pitchFamily="18" charset="2"/>
              </a:rPr>
              <a:t>Convert  greater, lesser sciatic curvature to foramen.</a:t>
            </a:r>
          </a:p>
          <a:p>
            <a:pPr>
              <a:buFontTx/>
              <a:buNone/>
            </a:pPr>
            <a:endParaRPr lang="en-US" sz="2000" b="1" dirty="0">
              <a:sym typeface="Wingdings 3" pitchFamily="18" charset="2"/>
            </a:endParaRPr>
          </a:p>
          <a:p>
            <a:pPr algn="ctr">
              <a:buFontTx/>
              <a:buNone/>
            </a:pPr>
            <a:endParaRPr lang="en-US" sz="2000" b="1" dirty="0"/>
          </a:p>
        </p:txBody>
      </p:sp>
      <p:pic>
        <p:nvPicPr>
          <p:cNvPr id="14340" name="Picture 4" descr="sacrotuberous &amp; spinous l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51425" y="1125538"/>
            <a:ext cx="4016375" cy="5445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722196" y="5181600"/>
            <a:ext cx="7772543" cy="1295400"/>
          </a:xfrm>
        </p:spPr>
        <p:txBody>
          <a:bodyPr/>
          <a:lstStyle/>
          <a:p>
            <a:r>
              <a:rPr lang="en-US" dirty="0" err="1"/>
              <a:t>i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81000"/>
            <a:ext cx="80010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38113"/>
            <a:ext cx="8915400" cy="1376362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How do branches leave psoas muscle?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571624"/>
            <a:ext cx="7696200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09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Femoral Nerve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85799"/>
            <a:ext cx="6400800" cy="5911851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Largest branch of lumbar plexus (L2, L3, L4)</a:t>
            </a:r>
          </a:p>
          <a:p>
            <a:pPr eaLnBrk="1" hangingPunct="1">
              <a:buClr>
                <a:srgbClr val="FFFF00"/>
              </a:buClr>
              <a:buSzPct val="114000"/>
              <a:buBlip>
                <a:blip r:embed="rId2"/>
              </a:buBlip>
            </a:pPr>
            <a:r>
              <a:rPr lang="en-US" sz="2200" b="1" dirty="0"/>
              <a:t>Before it pass deep to IL it give branch to iliacus m,after that  branch to pectineus m</a:t>
            </a:r>
          </a:p>
          <a:p>
            <a:pPr eaLnBrk="1" hangingPunct="1">
              <a:buClr>
                <a:srgbClr val="FFFF00"/>
              </a:buClr>
              <a:buSzPct val="114000"/>
              <a:buBlip>
                <a:blip r:embed="rId2"/>
              </a:buBlip>
            </a:pPr>
            <a:r>
              <a:rPr lang="en-US" sz="2200" b="1" dirty="0"/>
              <a:t>Most lat. Str. In the triangle</a:t>
            </a:r>
          </a:p>
          <a:p>
            <a:pPr eaLnBrk="1" hangingPunct="1">
              <a:buClr>
                <a:srgbClr val="FFFF00"/>
              </a:buClr>
              <a:buSzPct val="114000"/>
              <a:buBlip>
                <a:blip r:embed="rId2"/>
              </a:buBlip>
            </a:pPr>
            <a:r>
              <a:rPr lang="en-US" sz="2200" b="1" dirty="0">
                <a:solidFill>
                  <a:srgbClr val="92D050"/>
                </a:solidFill>
              </a:rPr>
              <a:t>(out of the sheath)</a:t>
            </a:r>
          </a:p>
          <a:p>
            <a:pPr eaLnBrk="1" hangingPunct="1">
              <a:buClr>
                <a:srgbClr val="FFFF00"/>
              </a:buClr>
              <a:buSzPct val="114000"/>
              <a:buBlip>
                <a:blip r:embed="rId2"/>
              </a:buBlip>
            </a:pPr>
            <a:endParaRPr lang="en-US" sz="2200" b="1" dirty="0"/>
          </a:p>
          <a:p>
            <a:pPr eaLnBrk="1" hangingPunct="1">
              <a:buClr>
                <a:srgbClr val="FFFF00"/>
              </a:buClr>
              <a:buSzPct val="114000"/>
              <a:buBlip>
                <a:blip r:embed="rId2"/>
              </a:buBlip>
            </a:pPr>
            <a:r>
              <a:rPr lang="en-US" sz="2200" b="1" dirty="0"/>
              <a:t>Divides within the triangle 1 ½ inch below IL to anterior and posterior parts</a:t>
            </a:r>
          </a:p>
          <a:p>
            <a:pPr eaLnBrk="1" hangingPunct="1">
              <a:buClr>
                <a:srgbClr val="FFFF00"/>
              </a:buClr>
              <a:buSzPct val="114000"/>
              <a:buBlip>
                <a:blip r:embed="rId2"/>
              </a:buBlip>
            </a:pPr>
            <a:r>
              <a:rPr lang="en-US" sz="2400" b="1" i="1" u="sng" dirty="0">
                <a:solidFill>
                  <a:srgbClr val="FF0066"/>
                </a:solidFill>
              </a:rPr>
              <a:t>Anterior part</a:t>
            </a:r>
          </a:p>
          <a:p>
            <a:pPr eaLnBrk="1" hangingPunct="1">
              <a:buClr>
                <a:srgbClr val="FFFF00"/>
              </a:buClr>
              <a:buSzPct val="114000"/>
              <a:buBlip>
                <a:blip r:embed="rId2"/>
              </a:buBlip>
            </a:pPr>
            <a:r>
              <a:rPr lang="en-US" sz="2200" b="1" dirty="0"/>
              <a:t>Intermediate, medial cutaneous n of thigh, sartorius m</a:t>
            </a:r>
          </a:p>
          <a:p>
            <a:pPr eaLnBrk="1" hangingPunct="1">
              <a:buClr>
                <a:srgbClr val="FFFF00"/>
              </a:buClr>
              <a:buSzPct val="114000"/>
              <a:buBlip>
                <a:blip r:embed="rId2"/>
              </a:buBlip>
            </a:pPr>
            <a:r>
              <a:rPr lang="en-US" sz="2400" b="1" i="1" u="sng" dirty="0">
                <a:solidFill>
                  <a:srgbClr val="FF0066"/>
                </a:solidFill>
              </a:rPr>
              <a:t>Posterior part </a:t>
            </a:r>
          </a:p>
          <a:p>
            <a:pPr eaLnBrk="1" hangingPunct="1">
              <a:buClr>
                <a:srgbClr val="FFFF00"/>
              </a:buClr>
              <a:buSzPct val="114000"/>
              <a:buBlip>
                <a:blip r:embed="rId2"/>
              </a:buBlip>
            </a:pPr>
            <a:r>
              <a:rPr lang="en-US" sz="2200" b="1" dirty="0"/>
              <a:t>Saphenous n, Branches to QM ,branch to knee joint.</a:t>
            </a:r>
          </a:p>
          <a:p>
            <a:pPr eaLnBrk="1" hangingPunct="1">
              <a:buFontTx/>
              <a:buNone/>
            </a:pPr>
            <a:endParaRPr lang="en-US" sz="2000" b="1" dirty="0"/>
          </a:p>
          <a:p>
            <a:pPr eaLnBrk="1" hangingPunct="1">
              <a:buFontTx/>
              <a:buNone/>
            </a:pPr>
            <a:endParaRPr lang="en-US" sz="2000" b="1" dirty="0"/>
          </a:p>
          <a:p>
            <a:pPr eaLnBrk="1" hangingPunct="1">
              <a:buFontTx/>
              <a:buNone/>
            </a:pPr>
            <a:endParaRPr lang="en-US" sz="2000" b="1" dirty="0">
              <a:solidFill>
                <a:srgbClr val="FFFF00"/>
              </a:solidFill>
            </a:endParaRPr>
          </a:p>
        </p:txBody>
      </p:sp>
      <p:pic>
        <p:nvPicPr>
          <p:cNvPr id="50180" name="Picture 4" descr="adductor canal, grant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457201"/>
            <a:ext cx="2895600" cy="614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52400"/>
            <a:ext cx="8686800" cy="640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Saphenous Nerve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5539"/>
            <a:ext cx="8786813" cy="5414962"/>
          </a:xfrm>
        </p:spPr>
        <p:txBody>
          <a:bodyPr/>
          <a:lstStyle/>
          <a:p>
            <a:pPr eaLnBrk="1" hangingPunct="1">
              <a:buBlip>
                <a:blip r:embed="rId2"/>
              </a:buBlip>
            </a:pPr>
            <a:r>
              <a:rPr lang="en-US" sz="2400" b="1" dirty="0"/>
              <a:t>Terminal branch of femoral n.</a:t>
            </a:r>
          </a:p>
          <a:p>
            <a:pPr eaLnBrk="1" hangingPunct="1">
              <a:buBlip>
                <a:blip r:embed="rId2"/>
              </a:buBlip>
            </a:pPr>
            <a:r>
              <a:rPr lang="en-US" sz="2400" b="1" dirty="0"/>
              <a:t>Arise from Pos division</a:t>
            </a:r>
          </a:p>
          <a:p>
            <a:pPr eaLnBrk="1" hangingPunct="1">
              <a:buBlip>
                <a:blip r:embed="rId2"/>
              </a:buBlip>
            </a:pPr>
            <a:r>
              <a:rPr lang="en-US" sz="2400" b="1" dirty="0"/>
              <a:t>In FT lies </a:t>
            </a:r>
            <a:r>
              <a:rPr lang="en-US" sz="2400" b="1" dirty="0" err="1"/>
              <a:t>Lat</a:t>
            </a:r>
            <a:r>
              <a:rPr lang="en-US" sz="2400" b="1" dirty="0"/>
              <a:t> to FA</a:t>
            </a:r>
          </a:p>
          <a:p>
            <a:pPr eaLnBrk="1" hangingPunct="1">
              <a:buBlip>
                <a:blip r:embed="rId2"/>
              </a:buBlip>
            </a:pPr>
            <a:r>
              <a:rPr lang="en-US" sz="2400" b="1" dirty="0"/>
              <a:t>Accompany femoral a. &amp; v. </a:t>
            </a:r>
          </a:p>
          <a:p>
            <a:pPr marL="0" indent="0" eaLnBrk="1" hangingPunct="1">
              <a:buNone/>
            </a:pPr>
            <a:r>
              <a:rPr lang="en-US" sz="2400" b="1" dirty="0">
                <a:solidFill>
                  <a:schemeClr val="bg1">
                    <a:lumMod val="20000"/>
                    <a:lumOff val="80000"/>
                  </a:schemeClr>
                </a:solidFill>
              </a:rPr>
              <a:t>in the adductor canal, lies first </a:t>
            </a:r>
            <a:r>
              <a:rPr lang="en-US" sz="2400" b="1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lat</a:t>
            </a:r>
            <a:r>
              <a:rPr lang="en-US" sz="2400" b="1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</a:p>
          <a:p>
            <a:pPr marL="0" indent="0" eaLnBrk="1" hangingPunct="1">
              <a:buNone/>
            </a:pPr>
            <a:r>
              <a:rPr lang="en-US" sz="2400" b="1" dirty="0">
                <a:solidFill>
                  <a:schemeClr val="bg1">
                    <a:lumMod val="20000"/>
                    <a:lumOff val="80000"/>
                  </a:schemeClr>
                </a:solidFill>
              </a:rPr>
              <a:t>then cross the FA from </a:t>
            </a:r>
            <a:r>
              <a:rPr lang="en-US" sz="2400" b="1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lat</a:t>
            </a:r>
            <a:r>
              <a:rPr lang="en-US" sz="2400" b="1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to med </a:t>
            </a:r>
            <a:endParaRPr lang="en-US" sz="2400" b="1" dirty="0">
              <a:solidFill>
                <a:srgbClr val="000099"/>
              </a:solidFill>
            </a:endParaRPr>
          </a:p>
          <a:p>
            <a:pPr eaLnBrk="1" hangingPunct="1">
              <a:buBlip>
                <a:blip r:embed="rId2"/>
              </a:buBlip>
            </a:pPr>
            <a:r>
              <a:rPr lang="en-US" sz="2400" b="1" dirty="0"/>
              <a:t>Then, pass superficially between </a:t>
            </a:r>
          </a:p>
          <a:p>
            <a:pPr marL="0" indent="0" eaLnBrk="1" hangingPunct="1">
              <a:buNone/>
            </a:pPr>
            <a:r>
              <a:rPr lang="en-US" sz="2400" b="1" dirty="0"/>
              <a:t>Sartorius &amp; Gracilis m.</a:t>
            </a:r>
          </a:p>
          <a:p>
            <a:pPr marL="0" indent="0" eaLnBrk="1" hangingPunct="1">
              <a:buNone/>
            </a:pPr>
            <a:r>
              <a:rPr lang="en-US" sz="2400" b="1" dirty="0"/>
              <a:t>In leg lies on medial side accompanied</a:t>
            </a:r>
          </a:p>
          <a:p>
            <a:pPr marL="0" indent="0" eaLnBrk="1" hangingPunct="1">
              <a:buNone/>
            </a:pPr>
            <a:r>
              <a:rPr lang="en-US" sz="2400" b="1" dirty="0"/>
              <a:t> by GSV</a:t>
            </a:r>
          </a:p>
          <a:p>
            <a:pPr eaLnBrk="1" hangingPunct="1">
              <a:buBlip>
                <a:blip r:embed="rId2"/>
              </a:buBlip>
            </a:pPr>
            <a:r>
              <a:rPr lang="en-US" sz="2400" b="1" dirty="0">
                <a:solidFill>
                  <a:srgbClr val="92D050"/>
                </a:solidFill>
              </a:rPr>
              <a:t>Sensory</a:t>
            </a:r>
            <a:r>
              <a:rPr lang="en-US" sz="2400" b="1" dirty="0"/>
              <a:t> to skin of</a:t>
            </a:r>
            <a:br>
              <a:rPr lang="en-US" sz="2400" b="1" dirty="0"/>
            </a:br>
            <a:r>
              <a:rPr lang="en-US" sz="2400" b="1" dirty="0"/>
              <a:t>medial leg &amp; foot</a:t>
            </a:r>
          </a:p>
          <a:p>
            <a:pPr eaLnBrk="1" hangingPunct="1">
              <a:buBlip>
                <a:blip r:embed="rId2"/>
              </a:buBlip>
            </a:pPr>
            <a:endParaRPr lang="en-US" sz="2000" b="1" dirty="0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5410199" y="1125538"/>
            <a:ext cx="3048001" cy="5135562"/>
            <a:chOff x="2971" y="709"/>
            <a:chExt cx="1778" cy="3235"/>
          </a:xfrm>
        </p:grpSpPr>
        <p:pic>
          <p:nvPicPr>
            <p:cNvPr id="52229" name="Picture 5" descr="femoral triangle, grants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971" y="709"/>
              <a:ext cx="1778" cy="3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230" name="Line 7"/>
            <p:cNvSpPr>
              <a:spLocks noChangeShapeType="1"/>
            </p:cNvSpPr>
            <p:nvPr/>
          </p:nvSpPr>
          <p:spPr bwMode="auto">
            <a:xfrm flipH="1">
              <a:off x="3878" y="3158"/>
              <a:ext cx="771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138113"/>
            <a:ext cx="7826375" cy="85248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81000"/>
            <a:ext cx="86106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Femoral nerve injury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0" y="1584325"/>
            <a:ext cx="8024813" cy="4956175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b="1" dirty="0"/>
              <a:t>Rare</a:t>
            </a:r>
          </a:p>
          <a:p>
            <a:pPr>
              <a:buBlip>
                <a:blip r:embed="rId2"/>
              </a:buBlip>
            </a:pPr>
            <a:r>
              <a:rPr lang="en-US" b="1" i="1" u="sng" dirty="0">
                <a:solidFill>
                  <a:srgbClr val="FF0066"/>
                </a:solidFill>
              </a:rPr>
              <a:t>Motor loss: </a:t>
            </a:r>
            <a:r>
              <a:rPr lang="en-US" b="1" dirty="0"/>
              <a:t>paralysis of quads muscles</a:t>
            </a:r>
          </a:p>
          <a:p>
            <a:pPr>
              <a:buBlip>
                <a:blip r:embed="rId2"/>
              </a:buBlip>
            </a:pPr>
            <a:endParaRPr lang="en-US" b="1" dirty="0"/>
          </a:p>
          <a:p>
            <a:pPr>
              <a:buBlip>
                <a:blip r:embed="rId2"/>
              </a:buBlip>
            </a:pPr>
            <a:r>
              <a:rPr lang="en-US" b="1" dirty="0"/>
              <a:t>Loss of knee extension</a:t>
            </a:r>
          </a:p>
          <a:p>
            <a:pPr>
              <a:buBlip>
                <a:blip r:embed="rId2"/>
              </a:buBlip>
            </a:pPr>
            <a:endParaRPr lang="en-US" b="1" dirty="0"/>
          </a:p>
          <a:p>
            <a:pPr>
              <a:buBlip>
                <a:blip r:embed="rId2"/>
              </a:buBlip>
            </a:pPr>
            <a:r>
              <a:rPr lang="en-US" b="1" i="1" u="sng" dirty="0">
                <a:solidFill>
                  <a:srgbClr val="FF0066"/>
                </a:solidFill>
              </a:rPr>
              <a:t>Sensory loss: </a:t>
            </a:r>
            <a:r>
              <a:rPr lang="en-US" b="1" dirty="0"/>
              <a:t>loss of sensation in front medial side of thigh ,leg and foot</a:t>
            </a:r>
          </a:p>
        </p:txBody>
      </p:sp>
    </p:spTree>
    <p:extLst>
      <p:ext uri="{BB962C8B-B14F-4D97-AF65-F5344CB8AC3E}">
        <p14:creationId xmlns:p14="http://schemas.microsoft.com/office/powerpoint/2010/main" val="3608198903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62025" y="-304800"/>
            <a:ext cx="7826375" cy="9906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Obturator nerve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533400"/>
            <a:ext cx="9143999" cy="57150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2400" b="1" dirty="0"/>
              <a:t>Arise from ventral division of </a:t>
            </a:r>
            <a:r>
              <a:rPr lang="en-US" sz="2400" b="1" i="1" u="sng" dirty="0">
                <a:solidFill>
                  <a:srgbClr val="FF0066"/>
                </a:solidFill>
              </a:rPr>
              <a:t>L2-L3-L4</a:t>
            </a:r>
          </a:p>
          <a:p>
            <a:pPr>
              <a:buBlip>
                <a:blip r:embed="rId2"/>
              </a:buBlip>
            </a:pPr>
            <a:r>
              <a:rPr lang="en-US" sz="2400" b="1" dirty="0"/>
              <a:t>Is the nerve of medial adductor compartment of the thigh, emerge from medial side of psoas m.</a:t>
            </a:r>
          </a:p>
          <a:p>
            <a:pPr>
              <a:buBlip>
                <a:blip r:embed="rId2"/>
              </a:buBlip>
            </a:pPr>
            <a:r>
              <a:rPr lang="en-US" sz="2400" b="1" dirty="0"/>
              <a:t>It reach thigh by passing through obturator canal to lie</a:t>
            </a:r>
          </a:p>
          <a:p>
            <a:pPr marL="0" indent="0">
              <a:buNone/>
            </a:pPr>
            <a:r>
              <a:rPr lang="en-US" sz="2400" b="1" dirty="0"/>
              <a:t> behind adductor longus and  divide into two divisions</a:t>
            </a:r>
          </a:p>
          <a:p>
            <a:pPr>
              <a:buBlip>
                <a:blip r:embed="rId2"/>
              </a:buBlip>
            </a:pPr>
            <a:r>
              <a:rPr lang="en-US" sz="2400" b="1" i="1" u="sng" dirty="0">
                <a:solidFill>
                  <a:srgbClr val="FFFF00"/>
                </a:solidFill>
              </a:rPr>
              <a:t>Anterior division </a:t>
            </a:r>
            <a:r>
              <a:rPr lang="en-US" sz="2400" b="1" dirty="0">
                <a:solidFill>
                  <a:srgbClr val="92D050"/>
                </a:solidFill>
              </a:rPr>
              <a:t>anterior to adductor brevis</a:t>
            </a:r>
          </a:p>
          <a:p>
            <a:pPr>
              <a:buBlip>
                <a:blip r:embed="rId3"/>
              </a:buBlip>
            </a:pPr>
            <a:r>
              <a:rPr lang="en-US" sz="2400" b="1" dirty="0"/>
              <a:t>Adductor brevis, adductor longus,gracilis</a:t>
            </a:r>
          </a:p>
          <a:p>
            <a:pPr>
              <a:buBlip>
                <a:blip r:embed="rId3"/>
              </a:buBlip>
            </a:pPr>
            <a:r>
              <a:rPr lang="en-US" sz="2400" b="1" dirty="0"/>
              <a:t>Hip joint, medial side of thigh</a:t>
            </a:r>
          </a:p>
          <a:p>
            <a:pPr>
              <a:buBlip>
                <a:blip r:embed="rId2"/>
              </a:buBlip>
            </a:pPr>
            <a:r>
              <a:rPr lang="en-US" sz="2400" b="1" i="1" u="sng" dirty="0">
                <a:solidFill>
                  <a:srgbClr val="FF0066"/>
                </a:solidFill>
              </a:rPr>
              <a:t>Posterior division </a:t>
            </a:r>
            <a:r>
              <a:rPr lang="en-US" sz="2400" b="1" dirty="0">
                <a:solidFill>
                  <a:srgbClr val="92D050"/>
                </a:solidFill>
              </a:rPr>
              <a:t>posterior to adductor brevis</a:t>
            </a:r>
          </a:p>
          <a:p>
            <a:pPr>
              <a:buBlip>
                <a:blip r:embed="rId3"/>
              </a:buBlip>
            </a:pPr>
            <a:r>
              <a:rPr lang="en-US" sz="2400" b="1" dirty="0"/>
              <a:t>Obturator externus, pubic branch of adductor magnus</a:t>
            </a:r>
          </a:p>
          <a:p>
            <a:pPr>
              <a:buBlip>
                <a:blip r:embed="rId3"/>
              </a:buBlip>
            </a:pPr>
            <a:r>
              <a:rPr lang="en-US" sz="2400" b="1" dirty="0"/>
              <a:t>Knee joint</a:t>
            </a:r>
          </a:p>
          <a:p>
            <a:pPr>
              <a:buBlip>
                <a:blip r:embed="rId2"/>
              </a:buBlip>
            </a:pPr>
            <a:r>
              <a:rPr lang="en-US" sz="2400" b="1" dirty="0">
                <a:solidFill>
                  <a:srgbClr val="FF0000"/>
                </a:solidFill>
              </a:rPr>
              <a:t>Hip pain radiate to knee joint, knee pain radiate to hip joint</a:t>
            </a:r>
          </a:p>
          <a:p>
            <a:pPr>
              <a:buBlip>
                <a:blip r:embed="rId2"/>
              </a:buBlip>
            </a:pPr>
            <a:r>
              <a:rPr lang="en-US" sz="2400" b="1" i="1" u="sng" dirty="0">
                <a:solidFill>
                  <a:srgbClr val="FFFF00"/>
                </a:solidFill>
              </a:rPr>
              <a:t>Accessory obturator nerve L3-4 30% of </a:t>
            </a:r>
            <a:r>
              <a:rPr lang="en-US" sz="2400" b="1" i="1" u="sng" dirty="0" err="1">
                <a:solidFill>
                  <a:srgbClr val="FFFF00"/>
                </a:solidFill>
              </a:rPr>
              <a:t>population,does</a:t>
            </a:r>
            <a:r>
              <a:rPr lang="en-US" sz="2400" b="1" i="1" u="sng" dirty="0">
                <a:solidFill>
                  <a:srgbClr val="FFFF00"/>
                </a:solidFill>
              </a:rPr>
              <a:t> not enter obturator </a:t>
            </a:r>
            <a:r>
              <a:rPr lang="en-US" sz="2400" b="1" i="1" u="sng" dirty="0" err="1">
                <a:solidFill>
                  <a:srgbClr val="FFFF00"/>
                </a:solidFill>
              </a:rPr>
              <a:t>mem</a:t>
            </a:r>
            <a:r>
              <a:rPr lang="en-US" sz="2400" b="1" i="1" u="sng" dirty="0">
                <a:solidFill>
                  <a:srgbClr val="FFFF00"/>
                </a:solidFill>
              </a:rPr>
              <a:t>,</a:t>
            </a:r>
          </a:p>
          <a:p>
            <a:pPr marL="0" indent="0">
              <a:buNone/>
            </a:pPr>
            <a:endParaRPr lang="en-US" sz="2800" b="1" i="1" u="sng" dirty="0">
              <a:solidFill>
                <a:srgbClr val="FFFF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81000"/>
            <a:ext cx="8610599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5" descr="lu1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381000" y="573088"/>
            <a:ext cx="8610600" cy="5405437"/>
          </a:xfrm>
          <a:noFill/>
        </p:spPr>
      </p:pic>
      <p:sp>
        <p:nvSpPr>
          <p:cNvPr id="5" name="Rectangle 4"/>
          <p:cNvSpPr/>
          <p:nvPr/>
        </p:nvSpPr>
        <p:spPr>
          <a:xfrm>
            <a:off x="6629400" y="381000"/>
            <a:ext cx="2514600" cy="5562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685800"/>
            <a:ext cx="2514600" cy="563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rot="10800000" flipV="1">
            <a:off x="5334000" y="2971800"/>
            <a:ext cx="1828800" cy="152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0800000" flipV="1">
            <a:off x="5105400" y="3886200"/>
            <a:ext cx="1752600" cy="152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4191000" y="5257800"/>
            <a:ext cx="838200" cy="685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086600" y="2514600"/>
            <a:ext cx="2057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C00000"/>
                </a:solidFill>
              </a:rPr>
              <a:t>Psoas major m.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781800" y="3429000"/>
            <a:ext cx="2362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Obturator nerve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590800" y="5867400"/>
            <a:ext cx="1600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Obturator foramen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05933" y="405466"/>
            <a:ext cx="6250927" cy="1880534"/>
          </a:xfrm>
        </p:spPr>
        <p:txBody>
          <a:bodyPr/>
          <a:lstStyle/>
          <a:p>
            <a:pPr algn="l"/>
            <a:r>
              <a:rPr lang="en-US" sz="2400" b="1" dirty="0">
                <a:solidFill>
                  <a:srgbClr val="FFFF00"/>
                </a:solidFill>
              </a:rPr>
              <a:t>Sacrotuberous ligament is </a:t>
            </a:r>
            <a:br>
              <a:rPr lang="en-US" sz="2400" b="1" dirty="0">
                <a:solidFill>
                  <a:srgbClr val="FFFF00"/>
                </a:solidFill>
              </a:rPr>
            </a:br>
            <a:r>
              <a:rPr lang="en-US" sz="2400" b="1" dirty="0">
                <a:solidFill>
                  <a:srgbClr val="FFFF00"/>
                </a:solidFill>
              </a:rPr>
              <a:t>triangular in shape narrow</a:t>
            </a:r>
            <a:br>
              <a:rPr lang="en-US" sz="2400" b="1" dirty="0">
                <a:solidFill>
                  <a:srgbClr val="FFFF00"/>
                </a:solidFill>
              </a:rPr>
            </a:br>
            <a:r>
              <a:rPr lang="en-US" sz="2400" b="1" dirty="0">
                <a:solidFill>
                  <a:srgbClr val="FFFF00"/>
                </a:solidFill>
              </a:rPr>
              <a:t> in middle part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286000"/>
            <a:ext cx="4495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sacrotuberous &amp; spinous li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5025" y="692150"/>
            <a:ext cx="4175125" cy="5661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0"/>
            <a:ext cx="89154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-304800"/>
            <a:ext cx="7826375" cy="1376362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Femur bone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85800"/>
            <a:ext cx="8991600" cy="7086600"/>
          </a:xfrm>
        </p:spPr>
        <p:txBody>
          <a:bodyPr/>
          <a:lstStyle/>
          <a:p>
            <a:pPr>
              <a:buClr>
                <a:srgbClr val="FFFF00"/>
              </a:buClr>
              <a:buSzPct val="136000"/>
            </a:pPr>
            <a:r>
              <a:rPr lang="en-US" b="1" dirty="0"/>
              <a:t>The longest and strongest bone in body 45cm long</a:t>
            </a:r>
          </a:p>
          <a:p>
            <a:pPr>
              <a:buClr>
                <a:srgbClr val="FFFF00"/>
              </a:buClr>
              <a:buSzPct val="136000"/>
            </a:pPr>
            <a:r>
              <a:rPr lang="en-US" b="1" dirty="0"/>
              <a:t>The head is 2/3 of sphere, face upward forward and medially.</a:t>
            </a:r>
          </a:p>
          <a:p>
            <a:pPr>
              <a:buClr>
                <a:srgbClr val="FFFF00"/>
              </a:buClr>
              <a:buSzPct val="136000"/>
            </a:pPr>
            <a:r>
              <a:rPr lang="en-US" b="1" dirty="0"/>
              <a:t>Neck is 5cm long connect the head with shaft, it form an angle 125</a:t>
            </a:r>
            <a:r>
              <a:rPr lang="en-US" sz="2310" b="1" baseline="30000" dirty="0"/>
              <a:t>0</a:t>
            </a:r>
            <a:r>
              <a:rPr lang="en-US" b="1" dirty="0"/>
              <a:t> with shaft, less in females more in children.</a:t>
            </a:r>
          </a:p>
          <a:p>
            <a:pPr>
              <a:buClr>
                <a:srgbClr val="FFFF00"/>
              </a:buClr>
              <a:buSzPct val="136000"/>
            </a:pPr>
            <a:r>
              <a:rPr lang="en-US" b="1" dirty="0"/>
              <a:t>Greater trochanter at lateral upper part of junction of neck with shaft.</a:t>
            </a:r>
          </a:p>
          <a:p>
            <a:pPr>
              <a:buClr>
                <a:srgbClr val="FFFF00"/>
              </a:buClr>
              <a:buSzPct val="136000"/>
            </a:pPr>
            <a:r>
              <a:rPr lang="en-US" b="1" dirty="0"/>
              <a:t>Lesser trochanter small pyramidal projection</a:t>
            </a:r>
          </a:p>
          <a:p>
            <a:pPr>
              <a:buClr>
                <a:srgbClr val="FFFF00"/>
              </a:buClr>
              <a:buSzPct val="136000"/>
            </a:pPr>
            <a:r>
              <a:rPr lang="en-US" b="1" dirty="0"/>
              <a:t>Junction between neck and shaft is marked by</a:t>
            </a:r>
          </a:p>
          <a:p>
            <a:pPr>
              <a:buClr>
                <a:srgbClr val="FFFF00"/>
              </a:buClr>
              <a:buSzPct val="136000"/>
            </a:pPr>
            <a:r>
              <a:rPr lang="en-US" b="1" dirty="0">
                <a:solidFill>
                  <a:srgbClr val="FF0066"/>
                </a:solidFill>
              </a:rPr>
              <a:t>Greater trochanter lateral</a:t>
            </a:r>
          </a:p>
          <a:p>
            <a:pPr>
              <a:buClr>
                <a:srgbClr val="FFFF00"/>
              </a:buClr>
              <a:buSzPct val="136000"/>
            </a:pPr>
            <a:r>
              <a:rPr lang="en-US" b="1" dirty="0">
                <a:solidFill>
                  <a:srgbClr val="FF0066"/>
                </a:solidFill>
              </a:rPr>
              <a:t>Lesser trochanter medial and posterior</a:t>
            </a:r>
          </a:p>
          <a:p>
            <a:pPr>
              <a:buClr>
                <a:srgbClr val="FFFF00"/>
              </a:buClr>
              <a:buSzPct val="136000"/>
            </a:pPr>
            <a:r>
              <a:rPr lang="en-US" b="1" dirty="0">
                <a:solidFill>
                  <a:srgbClr val="FF0066"/>
                </a:solidFill>
              </a:rPr>
              <a:t>Trochanteric line in front</a:t>
            </a:r>
          </a:p>
          <a:p>
            <a:pPr>
              <a:buClr>
                <a:srgbClr val="FFFF00"/>
              </a:buClr>
              <a:buSzPct val="136000"/>
            </a:pPr>
            <a:r>
              <a:rPr lang="en-US" b="1" dirty="0">
                <a:solidFill>
                  <a:srgbClr val="FF0066"/>
                </a:solidFill>
              </a:rPr>
              <a:t>Trochanteric crest behind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62025" y="-381000"/>
            <a:ext cx="7826375" cy="1376362"/>
          </a:xfrm>
        </p:spPr>
        <p:txBody>
          <a:bodyPr/>
          <a:lstStyle/>
          <a:p>
            <a:r>
              <a:rPr lang="en-US" dirty="0"/>
              <a:t>Femur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"/>
            <a:ext cx="91440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762000"/>
            <a:ext cx="48768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21224" y="1143000"/>
            <a:ext cx="3394176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SHAFT OF FEMUR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5075" y="1066801"/>
            <a:ext cx="7551738" cy="5473700"/>
          </a:xfrm>
        </p:spPr>
        <p:txBody>
          <a:bodyPr/>
          <a:lstStyle/>
          <a:p>
            <a:pPr>
              <a:buClr>
                <a:srgbClr val="FFFF00"/>
              </a:buClr>
              <a:buFont typeface="Wingdings" pitchFamily="2" charset="2"/>
              <a:buChar char="§"/>
            </a:pPr>
            <a:r>
              <a:rPr lang="en-US" b="1" dirty="0"/>
              <a:t>Cylindrical in middle part flattened at upper and lower parts</a:t>
            </a:r>
          </a:p>
          <a:p>
            <a:pPr>
              <a:buClr>
                <a:srgbClr val="FFFF00"/>
              </a:buClr>
              <a:buFont typeface="Wingdings" pitchFamily="2" charset="2"/>
              <a:buChar char="§"/>
            </a:pPr>
            <a:r>
              <a:rPr lang="en-US" b="1" dirty="0"/>
              <a:t>Smooth and rounded on anterior surface</a:t>
            </a:r>
          </a:p>
          <a:p>
            <a:pPr>
              <a:buClr>
                <a:srgbClr val="FFFF00"/>
              </a:buClr>
              <a:buFont typeface="Wingdings" pitchFamily="2" charset="2"/>
              <a:buChar char="§"/>
            </a:pPr>
            <a:r>
              <a:rPr lang="en-US" b="1" dirty="0"/>
              <a:t>Posterior surface has a ridge </a:t>
            </a:r>
            <a:r>
              <a:rPr lang="en-US" b="1" dirty="0">
                <a:solidFill>
                  <a:srgbClr val="FFFF00"/>
                </a:solidFill>
              </a:rPr>
              <a:t>linea aspera</a:t>
            </a:r>
            <a:r>
              <a:rPr lang="en-US" b="1" dirty="0"/>
              <a:t>,to which is attached many muscles, and intermuscular septum</a:t>
            </a:r>
          </a:p>
          <a:p>
            <a:pPr>
              <a:buClr>
                <a:srgbClr val="FFFF00"/>
              </a:buClr>
              <a:buFont typeface="Wingdings" pitchFamily="2" charset="2"/>
              <a:buChar char="§"/>
            </a:pPr>
            <a:r>
              <a:rPr lang="en-US" b="1" dirty="0"/>
              <a:t>Margins of linea aspera diverge from each other to form medial and lateral supracondylar ridges, popliteal surface of femur between</a:t>
            </a:r>
          </a:p>
          <a:p>
            <a:pPr>
              <a:buClr>
                <a:srgbClr val="FFFF00"/>
              </a:buClr>
              <a:buFont typeface="Wingdings" pitchFamily="2" charset="2"/>
              <a:buChar char="§"/>
            </a:pPr>
            <a:r>
              <a:rPr lang="en-US" b="1" dirty="0"/>
              <a:t>MSCR end in adductor tubercle</a:t>
            </a:r>
          </a:p>
          <a:p>
            <a:pPr>
              <a:buClr>
                <a:srgbClr val="FFFF00"/>
              </a:buClr>
              <a:buFont typeface="Wingdings" pitchFamily="2" charset="2"/>
              <a:buChar char="§"/>
            </a:pPr>
            <a:r>
              <a:rPr lang="en-US" b="1" dirty="0"/>
              <a:t>Below the greater trochanter there is gluteal tuberosity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457200"/>
            <a:ext cx="85344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-381000"/>
            <a:ext cx="7826375" cy="1376362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Lower end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482013" cy="4956175"/>
          </a:xfrm>
        </p:spPr>
        <p:txBody>
          <a:bodyPr/>
          <a:lstStyle/>
          <a:p>
            <a:pPr>
              <a:buClr>
                <a:srgbClr val="FFFF00"/>
              </a:buClr>
              <a:buSzPct val="155000"/>
            </a:pPr>
            <a:r>
              <a:rPr lang="en-US" b="1" dirty="0"/>
              <a:t>Two large condyles and two epicondyles, to articulate with tibia</a:t>
            </a:r>
          </a:p>
          <a:p>
            <a:pPr>
              <a:buClr>
                <a:srgbClr val="FFFF00"/>
              </a:buClr>
              <a:buSzPct val="155000"/>
            </a:pPr>
            <a:r>
              <a:rPr lang="en-US" b="1" dirty="0"/>
              <a:t>Condyles look like wheels 2.5cm thick</a:t>
            </a:r>
          </a:p>
          <a:p>
            <a:pPr>
              <a:buClr>
                <a:srgbClr val="FFFF00"/>
              </a:buClr>
              <a:buSzPct val="155000"/>
            </a:pPr>
            <a:r>
              <a:rPr lang="en-US" b="1" dirty="0"/>
              <a:t>Joints of femur</a:t>
            </a:r>
          </a:p>
          <a:p>
            <a:pPr>
              <a:buClr>
                <a:srgbClr val="FFFF00"/>
              </a:buClr>
              <a:buSzPct val="155000"/>
            </a:pPr>
            <a:r>
              <a:rPr lang="en-US" b="1" dirty="0"/>
              <a:t>Head articulate with Acetabulum in hip joint</a:t>
            </a:r>
          </a:p>
          <a:p>
            <a:pPr>
              <a:buClr>
                <a:srgbClr val="FFFF00"/>
              </a:buClr>
              <a:buSzPct val="155000"/>
            </a:pPr>
            <a:r>
              <a:rPr lang="en-US" b="1" dirty="0"/>
              <a:t>Two femoral condyles with tibial condyles with knee joint</a:t>
            </a:r>
          </a:p>
          <a:p>
            <a:pPr>
              <a:buClr>
                <a:srgbClr val="FFFF00"/>
              </a:buClr>
              <a:buSzPct val="155000"/>
            </a:pPr>
            <a:r>
              <a:rPr lang="en-US" b="1" dirty="0"/>
              <a:t>Anterior surface of its lower end articulate with upper 2/3 of posterior surface of patella</a:t>
            </a:r>
          </a:p>
          <a:p>
            <a:pPr>
              <a:buClr>
                <a:srgbClr val="FFFF00"/>
              </a:buClr>
              <a:buSzPct val="155000"/>
            </a:pPr>
            <a:r>
              <a:rPr lang="en-US" b="1" dirty="0"/>
              <a:t>Outer condyle is stronger  receive most of body weight</a:t>
            </a:r>
          </a:p>
          <a:p>
            <a:pPr>
              <a:buClr>
                <a:srgbClr val="FFFF00"/>
              </a:buClr>
              <a:buSzPct val="130000"/>
            </a:pPr>
            <a:endParaRPr lang="en-US" b="1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4200" y="152401"/>
            <a:ext cx="5895975" cy="6400800"/>
          </a:xfrm>
        </p:spPr>
        <p:txBody>
          <a:bodyPr/>
          <a:lstStyle/>
          <a:p>
            <a:pPr>
              <a:buNone/>
            </a:pPr>
            <a:r>
              <a:rPr lang="en-US" sz="2800" b="1" dirty="0">
                <a:solidFill>
                  <a:srgbClr val="FF0000"/>
                </a:solidFill>
              </a:rPr>
              <a:t>Blood supply of  head of femur</a:t>
            </a:r>
          </a:p>
          <a:p>
            <a:pPr>
              <a:buNone/>
            </a:pPr>
            <a:endParaRPr lang="en-US" sz="2800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b="1" dirty="0"/>
              <a:t>Blood ascending from shaft.</a:t>
            </a:r>
            <a:endParaRPr lang="en-US" dirty="0"/>
          </a:p>
          <a:p>
            <a:pPr>
              <a:buNone/>
            </a:pPr>
            <a:r>
              <a:rPr lang="en-US" b="1" dirty="0"/>
              <a:t>Blood from capsule of hip joint.</a:t>
            </a:r>
            <a:endParaRPr lang="en-US" dirty="0"/>
          </a:p>
          <a:p>
            <a:pPr>
              <a:buNone/>
            </a:pPr>
            <a:r>
              <a:rPr lang="en-US" b="1" dirty="0"/>
              <a:t>Blood from ligamentum teres.</a:t>
            </a:r>
            <a:endParaRPr lang="en-US" dirty="0"/>
          </a:p>
          <a:p>
            <a:pPr>
              <a:buNone/>
            </a:pPr>
            <a:r>
              <a:rPr lang="en-US" b="1" dirty="0">
                <a:solidFill>
                  <a:srgbClr val="FFC000"/>
                </a:solidFill>
              </a:rPr>
              <a:t>Types of fracture neck femur</a:t>
            </a:r>
            <a:endParaRPr lang="en-US" dirty="0">
              <a:solidFill>
                <a:srgbClr val="FFC000"/>
              </a:solidFill>
            </a:endParaRPr>
          </a:p>
          <a:p>
            <a:pPr>
              <a:buNone/>
            </a:pPr>
            <a:r>
              <a:rPr lang="en-US" b="1" dirty="0"/>
              <a:t>Sub capital             Transcervical</a:t>
            </a:r>
            <a:endParaRPr lang="en-US" dirty="0"/>
          </a:p>
          <a:p>
            <a:pPr>
              <a:buNone/>
            </a:pPr>
            <a:r>
              <a:rPr lang="en-US" b="1" dirty="0"/>
              <a:t>Basal                       Intertrochanteric</a:t>
            </a:r>
            <a:endParaRPr lang="en-US" dirty="0"/>
          </a:p>
          <a:p>
            <a:endParaRPr lang="en-US" dirty="0"/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820617"/>
            <a:ext cx="2795954" cy="3775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24554" y="4007811"/>
            <a:ext cx="5884984" cy="2697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Trochanteric anastomosis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>
                <a:solidFill>
                  <a:srgbClr val="FFFF00"/>
                </a:solidFill>
              </a:rPr>
              <a:t>   Main blood supply of head of femur</a:t>
            </a:r>
          </a:p>
          <a:p>
            <a:pPr>
              <a:buClr>
                <a:srgbClr val="FFFF00"/>
              </a:buClr>
              <a:buSzPct val="133000"/>
              <a:buNone/>
            </a:pPr>
            <a:r>
              <a:rPr lang="en-US" b="1" dirty="0"/>
              <a:t>Pass below the capsule of joint</a:t>
            </a:r>
          </a:p>
          <a:p>
            <a:pPr>
              <a:buClr>
                <a:srgbClr val="FFFF00"/>
              </a:buClr>
              <a:buSzPct val="107000"/>
              <a:buBlip>
                <a:blip r:embed="rId2"/>
              </a:buBlip>
            </a:pPr>
            <a:r>
              <a:rPr lang="en-US" b="1" dirty="0"/>
              <a:t>Superior gluteal artery</a:t>
            </a:r>
          </a:p>
          <a:p>
            <a:pPr>
              <a:buClr>
                <a:srgbClr val="FFFF00"/>
              </a:buClr>
              <a:buSzPct val="107000"/>
              <a:buBlip>
                <a:blip r:embed="rId2"/>
              </a:buBlip>
            </a:pPr>
            <a:r>
              <a:rPr lang="en-US" b="1" dirty="0"/>
              <a:t>Inferior gluteal artery</a:t>
            </a:r>
          </a:p>
          <a:p>
            <a:pPr>
              <a:buClr>
                <a:srgbClr val="FFFF00"/>
              </a:buClr>
              <a:buSzPct val="107000"/>
              <a:buBlip>
                <a:blip r:embed="rId2"/>
              </a:buBlip>
            </a:pPr>
            <a:r>
              <a:rPr lang="en-US" b="1" dirty="0"/>
              <a:t>Medial femoral circumflex artery</a:t>
            </a:r>
          </a:p>
          <a:p>
            <a:pPr>
              <a:buClr>
                <a:srgbClr val="FFFF00"/>
              </a:buClr>
              <a:buSzPct val="107000"/>
              <a:buBlip>
                <a:blip r:embed="rId2"/>
              </a:buBlip>
            </a:pPr>
            <a:r>
              <a:rPr lang="en-US" b="1" dirty="0"/>
              <a:t>Lateral femoral circumflex artery</a:t>
            </a: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138113"/>
            <a:ext cx="7826375" cy="1081087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Fracture neck femur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1"/>
            <a:ext cx="8634413" cy="5168900"/>
          </a:xfrm>
        </p:spPr>
        <p:txBody>
          <a:bodyPr/>
          <a:lstStyle/>
          <a:p>
            <a:pPr>
              <a:buClr>
                <a:srgbClr val="FFFF00"/>
              </a:buClr>
              <a:buSzPct val="144000"/>
            </a:pPr>
            <a:r>
              <a:rPr lang="en-US" b="1" dirty="0"/>
              <a:t>Immediately below head       </a:t>
            </a:r>
            <a:r>
              <a:rPr lang="en-US" b="1" dirty="0">
                <a:solidFill>
                  <a:srgbClr val="92D050"/>
                </a:solidFill>
              </a:rPr>
              <a:t>Subcapital</a:t>
            </a:r>
          </a:p>
          <a:p>
            <a:pPr>
              <a:buClr>
                <a:srgbClr val="FFFF00"/>
              </a:buClr>
              <a:buSzPct val="144000"/>
            </a:pPr>
            <a:r>
              <a:rPr lang="en-US" b="1" dirty="0"/>
              <a:t>Near middle of neck              </a:t>
            </a:r>
            <a:r>
              <a:rPr lang="en-US" b="1" dirty="0">
                <a:solidFill>
                  <a:srgbClr val="92D050"/>
                </a:solidFill>
              </a:rPr>
              <a:t>Transcervical</a:t>
            </a:r>
          </a:p>
          <a:p>
            <a:pPr>
              <a:buClr>
                <a:srgbClr val="FFFF00"/>
              </a:buClr>
              <a:buSzPct val="144000"/>
            </a:pPr>
            <a:r>
              <a:rPr lang="en-US" b="1" dirty="0"/>
              <a:t>Near trochanter is                 </a:t>
            </a:r>
            <a:r>
              <a:rPr lang="en-US" b="1" dirty="0">
                <a:solidFill>
                  <a:srgbClr val="92D050"/>
                </a:solidFill>
              </a:rPr>
              <a:t>Basal</a:t>
            </a:r>
          </a:p>
          <a:p>
            <a:pPr>
              <a:buClr>
                <a:srgbClr val="FFFF00"/>
              </a:buClr>
              <a:buSzPct val="144000"/>
            </a:pPr>
            <a:r>
              <a:rPr lang="en-US" b="1" dirty="0"/>
              <a:t>Between the trochanter         </a:t>
            </a:r>
            <a:r>
              <a:rPr lang="en-US" b="1" dirty="0">
                <a:solidFill>
                  <a:srgbClr val="92D050"/>
                </a:solidFill>
              </a:rPr>
              <a:t>Inter trochanteric</a:t>
            </a:r>
          </a:p>
          <a:p>
            <a:pPr>
              <a:buClr>
                <a:srgbClr val="FFFF00"/>
              </a:buClr>
              <a:buSzPct val="144000"/>
            </a:pPr>
            <a:r>
              <a:rPr lang="en-US" b="1" dirty="0">
                <a:solidFill>
                  <a:srgbClr val="33CCFF"/>
                </a:solidFill>
              </a:rPr>
              <a:t>Leg is shortened and laterally rotated</a:t>
            </a:r>
          </a:p>
          <a:p>
            <a:pPr>
              <a:buClr>
                <a:srgbClr val="FFFF00"/>
              </a:buClr>
              <a:buSzPct val="144000"/>
            </a:pPr>
            <a:endParaRPr lang="en-US" b="1" dirty="0">
              <a:solidFill>
                <a:srgbClr val="92D050"/>
              </a:solidFill>
            </a:endParaRPr>
          </a:p>
          <a:p>
            <a:pPr>
              <a:buClr>
                <a:srgbClr val="FFFF00"/>
              </a:buClr>
              <a:buSzPct val="144000"/>
            </a:pPr>
            <a:r>
              <a:rPr lang="en-US" b="1" dirty="0"/>
              <a:t>Fracture shaft of femur result in shortening of femur</a:t>
            </a:r>
          </a:p>
          <a:p>
            <a:pPr>
              <a:buClr>
                <a:srgbClr val="FFFF00"/>
              </a:buClr>
              <a:buSzPct val="144000"/>
            </a:pPr>
            <a:r>
              <a:rPr lang="en-US" b="1" dirty="0"/>
              <a:t>Upper end is </a:t>
            </a:r>
            <a:r>
              <a:rPr lang="en-US" b="1" dirty="0">
                <a:solidFill>
                  <a:srgbClr val="FFFF00"/>
                </a:solidFill>
              </a:rPr>
              <a:t>flexed</a:t>
            </a:r>
            <a:r>
              <a:rPr lang="en-US" b="1" dirty="0"/>
              <a:t> by iliopsoas</a:t>
            </a:r>
          </a:p>
          <a:p>
            <a:pPr>
              <a:buClr>
                <a:srgbClr val="FFFF00"/>
              </a:buClr>
              <a:buSzPct val="144000"/>
            </a:pPr>
            <a:r>
              <a:rPr lang="en-US" b="1" dirty="0">
                <a:solidFill>
                  <a:srgbClr val="FFFF00"/>
                </a:solidFill>
              </a:rPr>
              <a:t>Abducted</a:t>
            </a:r>
            <a:r>
              <a:rPr lang="en-US" b="1" dirty="0"/>
              <a:t> by gluteus medius and minimus</a:t>
            </a:r>
          </a:p>
          <a:p>
            <a:pPr>
              <a:buClr>
                <a:srgbClr val="FFFF00"/>
              </a:buClr>
              <a:buSzPct val="144000"/>
            </a:pPr>
            <a:r>
              <a:rPr lang="en-US" b="1" dirty="0"/>
              <a:t>Lower end is </a:t>
            </a:r>
            <a:r>
              <a:rPr lang="en-US" b="1" dirty="0">
                <a:solidFill>
                  <a:srgbClr val="FFFF00"/>
                </a:solidFill>
              </a:rPr>
              <a:t>adducted</a:t>
            </a:r>
            <a:r>
              <a:rPr lang="en-US" b="1" dirty="0"/>
              <a:t> by adductor muscles</a:t>
            </a:r>
          </a:p>
          <a:p>
            <a:pPr>
              <a:buClr>
                <a:srgbClr val="FFFF00"/>
              </a:buClr>
              <a:buSzPct val="144000"/>
            </a:pPr>
            <a:r>
              <a:rPr lang="en-US" b="1" dirty="0"/>
              <a:t>Lower end fractures get injury of popliteal vessels</a:t>
            </a:r>
          </a:p>
          <a:p>
            <a:pPr>
              <a:buClr>
                <a:srgbClr val="FFFF00"/>
              </a:buClr>
              <a:buSzPct val="144000"/>
            </a:pPr>
            <a:endParaRPr lang="en-US" b="1" dirty="0"/>
          </a:p>
          <a:p>
            <a:pPr>
              <a:buClr>
                <a:srgbClr val="FFFF00"/>
              </a:buClr>
              <a:buSzPct val="144000"/>
            </a:pPr>
            <a:endParaRPr lang="en-US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4114800" cy="485775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Sacrospinous Lig.:</a:t>
            </a:r>
          </a:p>
          <a:p>
            <a:pPr>
              <a:buFontTx/>
              <a:buNone/>
            </a:pPr>
            <a:endParaRPr lang="en-US" sz="2400" b="1" dirty="0">
              <a:solidFill>
                <a:srgbClr val="000099"/>
              </a:solidFill>
            </a:endParaRPr>
          </a:p>
          <a:p>
            <a:pPr algn="ctr">
              <a:buFontTx/>
              <a:buNone/>
            </a:pPr>
            <a:r>
              <a:rPr lang="en-US" sz="2400" b="1" dirty="0"/>
              <a:t>Back of sacrum &amp; coccyx</a:t>
            </a:r>
          </a:p>
          <a:p>
            <a:pPr algn="ctr">
              <a:buFontTx/>
              <a:buNone/>
            </a:pPr>
            <a:r>
              <a:rPr lang="en-US" sz="2400" b="1" dirty="0">
                <a:sym typeface="Wingdings 3" pitchFamily="18" charset="2"/>
              </a:rPr>
              <a:t></a:t>
            </a:r>
          </a:p>
          <a:p>
            <a:pPr algn="ctr">
              <a:buFontTx/>
              <a:buNone/>
            </a:pPr>
            <a:r>
              <a:rPr lang="en-US" sz="2400" b="1" dirty="0">
                <a:sym typeface="Wingdings 3" pitchFamily="18" charset="2"/>
              </a:rPr>
              <a:t>Ischial spine</a:t>
            </a:r>
          </a:p>
          <a:p>
            <a:pPr algn="ctr">
              <a:buFontTx/>
              <a:buNone/>
            </a:pPr>
            <a:endParaRPr lang="en-US" sz="2400" b="1" dirty="0">
              <a:sym typeface="Wingdings 3" pitchFamily="18" charset="2"/>
            </a:endParaRPr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  <a:sym typeface="Wingdings 3" pitchFamily="18" charset="2"/>
              </a:rPr>
              <a:t>Separates</a:t>
            </a:r>
            <a:r>
              <a:rPr lang="en-US" sz="2400" b="1" dirty="0">
                <a:sym typeface="Wingdings 3" pitchFamily="18" charset="2"/>
              </a:rPr>
              <a:t> between sciatic notches</a:t>
            </a:r>
          </a:p>
          <a:p>
            <a:pPr>
              <a:buFontTx/>
              <a:buNone/>
            </a:pPr>
            <a:endParaRPr lang="en-US" sz="2400" b="1" dirty="0">
              <a:sym typeface="Wingdings 3" pitchFamily="18" charset="2"/>
            </a:endParaRPr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  <a:sym typeface="Wingdings 3" pitchFamily="18" charset="2"/>
              </a:rPr>
              <a:t>Fxn.:</a:t>
            </a:r>
          </a:p>
          <a:p>
            <a:pPr>
              <a:buFontTx/>
              <a:buNone/>
            </a:pPr>
            <a:r>
              <a:rPr lang="en-US" sz="2400" b="1" dirty="0">
                <a:sym typeface="Wingdings 3" pitchFamily="18" charset="2"/>
              </a:rPr>
              <a:t>	stabilizes the sacrum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304800"/>
            <a:ext cx="4038599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8534401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8991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490538"/>
            <a:ext cx="8458200" cy="606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138113"/>
            <a:ext cx="7826375" cy="928687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HIP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473701"/>
          </a:xfrm>
        </p:spPr>
        <p:txBody>
          <a:bodyPr/>
          <a:lstStyle/>
          <a:p>
            <a:pPr>
              <a:buBlip>
                <a:blip r:embed="rId3"/>
              </a:buBlip>
            </a:pPr>
            <a:r>
              <a:rPr lang="en-US" b="1" dirty="0">
                <a:solidFill>
                  <a:srgbClr val="FFFF00"/>
                </a:solidFill>
              </a:rPr>
              <a:t>Ball and socket joint multi axial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Head of femur, Acetabulum of hip bone.</a:t>
            </a:r>
            <a:endParaRPr lang="en-US" b="1" dirty="0">
              <a:solidFill>
                <a:srgbClr val="FFFF00"/>
              </a:solidFill>
            </a:endParaRPr>
          </a:p>
          <a:p>
            <a:pPr>
              <a:buBlip>
                <a:blip r:embed="rId3"/>
              </a:buBlip>
            </a:pPr>
            <a:r>
              <a:rPr lang="en-US" b="1" dirty="0">
                <a:solidFill>
                  <a:srgbClr val="E19933"/>
                </a:solidFill>
              </a:rPr>
              <a:t>Articular surface </a:t>
            </a:r>
            <a:r>
              <a:rPr lang="en-US" b="1" dirty="0"/>
              <a:t>is hoarse shoe, deficient inferiorly at acetabular notch, through it nerves and vessels enter the hip joint.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The cavity of the joint is deepened by labrum </a:t>
            </a:r>
            <a:r>
              <a:rPr lang="en-US" b="1" dirty="0" err="1"/>
              <a:t>acetabular</a:t>
            </a:r>
            <a:r>
              <a:rPr lang="en-US" b="1" dirty="0"/>
              <a:t>.</a:t>
            </a:r>
          </a:p>
          <a:p>
            <a:pPr>
              <a:buBlip>
                <a:blip r:embed="rId3"/>
              </a:buBlip>
            </a:pPr>
            <a:r>
              <a:rPr lang="en-US" sz="2800" b="1" dirty="0">
                <a:solidFill>
                  <a:srgbClr val="E19933"/>
                </a:solidFill>
              </a:rPr>
              <a:t>Capsule </a:t>
            </a:r>
            <a:r>
              <a:rPr lang="en-US" b="1" dirty="0"/>
              <a:t>enclose the joint, attached infront and laterally to interrochanteric line, base of greater and lesser trochanter, behind to neck of femur.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Anterior neck of femur is completely inside capsule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Posterior only part of neck is inside capsule.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04800"/>
            <a:ext cx="83820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91440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-152400"/>
            <a:ext cx="7826375" cy="10668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Ligaments of hip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5791200"/>
          </a:xfrm>
        </p:spPr>
        <p:txBody>
          <a:bodyPr/>
          <a:lstStyle/>
          <a:p>
            <a:r>
              <a:rPr lang="en-US" b="1" dirty="0"/>
              <a:t>Three ligaments strengthen the capsule from outside</a:t>
            </a:r>
          </a:p>
          <a:p>
            <a:pPr>
              <a:buBlip>
                <a:blip r:embed="rId2"/>
              </a:buBlip>
            </a:pPr>
            <a:r>
              <a:rPr lang="en-US" b="1" i="1" u="sng" dirty="0">
                <a:solidFill>
                  <a:srgbClr val="FF0066"/>
                </a:solidFill>
              </a:rPr>
              <a:t>Iliofemoral ligame</a:t>
            </a:r>
            <a:r>
              <a:rPr lang="en-US" b="1" dirty="0">
                <a:solidFill>
                  <a:srgbClr val="FF0066"/>
                </a:solidFill>
              </a:rPr>
              <a:t>nt</a:t>
            </a:r>
            <a:r>
              <a:rPr lang="en-US" b="1" dirty="0">
                <a:solidFill>
                  <a:srgbClr val="FFFF00"/>
                </a:solidFill>
              </a:rPr>
              <a:t>  </a:t>
            </a:r>
            <a:r>
              <a:rPr lang="en-US" b="1" dirty="0"/>
              <a:t>very strong inverted  </a:t>
            </a:r>
            <a:r>
              <a:rPr lang="en-US" sz="2800" b="1" dirty="0">
                <a:solidFill>
                  <a:srgbClr val="FF0066"/>
                </a:solidFill>
              </a:rPr>
              <a:t>y </a:t>
            </a:r>
            <a:r>
              <a:rPr lang="en-US" b="1" dirty="0"/>
              <a:t>shape, support front of capsule</a:t>
            </a:r>
          </a:p>
          <a:p>
            <a:r>
              <a:rPr lang="en-US" b="1" dirty="0"/>
              <a:t>Attached above to AIIS</a:t>
            </a:r>
          </a:p>
          <a:p>
            <a:r>
              <a:rPr lang="en-US" b="1" dirty="0"/>
              <a:t>Below to upper and lower  ends of interrochanteric line</a:t>
            </a:r>
          </a:p>
          <a:p>
            <a:r>
              <a:rPr lang="en-US" b="1" dirty="0"/>
              <a:t>Prevent over extension</a:t>
            </a:r>
          </a:p>
          <a:p>
            <a:pPr>
              <a:buBlip>
                <a:blip r:embed="rId2"/>
              </a:buBlip>
            </a:pPr>
            <a:r>
              <a:rPr lang="en-US" b="1" i="1" u="sng" dirty="0">
                <a:solidFill>
                  <a:srgbClr val="FF0066"/>
                </a:solidFill>
              </a:rPr>
              <a:t>Pubofemoral ligament </a:t>
            </a:r>
            <a:r>
              <a:rPr lang="en-US" b="1" dirty="0"/>
              <a:t>triangular lig, support inferiomedial part of capsule</a:t>
            </a:r>
          </a:p>
          <a:p>
            <a:r>
              <a:rPr lang="en-US" b="1" dirty="0"/>
              <a:t>Prevent over extension and abduction</a:t>
            </a:r>
          </a:p>
          <a:p>
            <a:pPr>
              <a:buBlip>
                <a:blip r:embed="rId2"/>
              </a:buBlip>
            </a:pPr>
            <a:r>
              <a:rPr lang="en-US" b="1" i="1" u="sng" dirty="0">
                <a:solidFill>
                  <a:srgbClr val="FF0066"/>
                </a:solidFill>
              </a:rPr>
              <a:t>Ischiofemoral lig </a:t>
            </a:r>
            <a:r>
              <a:rPr lang="en-US" b="1" dirty="0"/>
              <a:t>spiral shape, support upper posterior part of capsule, limit extension, and excessive medial rotation</a:t>
            </a:r>
          </a:p>
          <a:p>
            <a:r>
              <a:rPr lang="en-US" b="1" dirty="0">
                <a:solidFill>
                  <a:srgbClr val="FFFF00"/>
                </a:solidFill>
              </a:rPr>
              <a:t>Transverse acetabular lig</a:t>
            </a:r>
          </a:p>
          <a:p>
            <a:endParaRPr lang="en-US" b="1" dirty="0"/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533401"/>
            <a:ext cx="83058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ounded Rectangle 1"/>
          <p:cNvSpPr/>
          <p:nvPr/>
        </p:nvSpPr>
        <p:spPr bwMode="auto">
          <a:xfrm>
            <a:off x="1752600" y="2590800"/>
            <a:ext cx="2209800" cy="381000"/>
          </a:xfrm>
          <a:prstGeom prst="roundRect">
            <a:avLst/>
          </a:prstGeom>
          <a:noFill/>
          <a:ln w="28575" cap="flat" cmpd="sng" algn="ctr">
            <a:solidFill>
              <a:srgbClr val="FF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5562600" y="4648200"/>
            <a:ext cx="2590800" cy="304800"/>
          </a:xfrm>
          <a:prstGeom prst="roundRect">
            <a:avLst/>
          </a:prstGeom>
          <a:noFill/>
          <a:ln w="28575" cap="flat" cmpd="sng" algn="ctr">
            <a:solidFill>
              <a:srgbClr val="FF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762000"/>
            <a:ext cx="8229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Oval 1"/>
          <p:cNvSpPr/>
          <p:nvPr/>
        </p:nvSpPr>
        <p:spPr bwMode="auto">
          <a:xfrm>
            <a:off x="838200" y="5257800"/>
            <a:ext cx="2590800" cy="4572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"/>
            <a:ext cx="9143999" cy="64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533401"/>
            <a:ext cx="9144000" cy="600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Synovial membrane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551738" cy="4956175"/>
          </a:xfrm>
        </p:spPr>
        <p:txBody>
          <a:bodyPr/>
          <a:lstStyle/>
          <a:p>
            <a:pPr>
              <a:buClr>
                <a:srgbClr val="00B0F0"/>
              </a:buClr>
              <a:buSzPct val="119000"/>
              <a:buBlip>
                <a:blip r:embed="rId2"/>
              </a:buBlip>
            </a:pPr>
            <a:r>
              <a:rPr lang="en-US" b="1" dirty="0"/>
              <a:t>Lines the inner aspect of capsule ,and attached to margins of articular surface</a:t>
            </a:r>
          </a:p>
          <a:p>
            <a:pPr>
              <a:buClr>
                <a:srgbClr val="00B0F0"/>
              </a:buClr>
              <a:buSzPct val="119000"/>
              <a:buBlip>
                <a:blip r:embed="rId2"/>
              </a:buBlip>
            </a:pPr>
            <a:r>
              <a:rPr lang="en-US" b="1" dirty="0"/>
              <a:t>Covers part of neck of femur within joint capsule</a:t>
            </a:r>
          </a:p>
          <a:p>
            <a:pPr>
              <a:buClr>
                <a:srgbClr val="00B0F0"/>
              </a:buClr>
              <a:buSzPct val="119000"/>
              <a:buBlip>
                <a:blip r:embed="rId2"/>
              </a:buBlip>
            </a:pPr>
            <a:r>
              <a:rPr lang="en-US" b="1" dirty="0"/>
              <a:t>All parts of hip  except the articular surface is covered SM.</a:t>
            </a:r>
          </a:p>
          <a:p>
            <a:pPr>
              <a:buClr>
                <a:srgbClr val="00B0F0"/>
              </a:buClr>
              <a:buSzPct val="119000"/>
              <a:buBlip>
                <a:blip r:embed="rId2"/>
              </a:buBlip>
            </a:pPr>
            <a:r>
              <a:rPr lang="en-US" b="1" dirty="0"/>
              <a:t>Round ligament of head of femur is covered by SM</a:t>
            </a:r>
          </a:p>
          <a:p>
            <a:pPr>
              <a:buClr>
                <a:srgbClr val="00B0F0"/>
              </a:buClr>
              <a:buSzPct val="119000"/>
              <a:buBlip>
                <a:blip r:embed="rId2"/>
              </a:buBlip>
            </a:pPr>
            <a:r>
              <a:rPr lang="en-US" b="1" dirty="0"/>
              <a:t>SM protrude from a gap in anterior wall of capsule,betwwen pubofemoral and ileofemoral lig form </a:t>
            </a:r>
            <a:r>
              <a:rPr lang="en-US" b="1" i="1" u="sng" dirty="0">
                <a:solidFill>
                  <a:srgbClr val="FF0066"/>
                </a:solidFill>
              </a:rPr>
              <a:t>psoas bursa.</a:t>
            </a: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9144000" cy="6019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Movement of hip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84325"/>
            <a:ext cx="8482013" cy="4956175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b="1" dirty="0">
                <a:solidFill>
                  <a:srgbClr val="FFFF00"/>
                </a:solidFill>
              </a:rPr>
              <a:t>Flexion</a:t>
            </a:r>
            <a:r>
              <a:rPr lang="en-US" b="1" dirty="0"/>
              <a:t> by Iliopsoas, rectus femoris ,sartorius, adductor muscles</a:t>
            </a:r>
          </a:p>
          <a:p>
            <a:pPr>
              <a:buBlip>
                <a:blip r:embed="rId2"/>
              </a:buBlip>
            </a:pPr>
            <a:r>
              <a:rPr lang="en-US" b="1" dirty="0">
                <a:solidFill>
                  <a:srgbClr val="FFFF00"/>
                </a:solidFill>
              </a:rPr>
              <a:t>Extension</a:t>
            </a:r>
            <a:r>
              <a:rPr lang="en-US" b="1" dirty="0"/>
              <a:t> Gluteus maximus and hamstring muscles</a:t>
            </a:r>
          </a:p>
          <a:p>
            <a:pPr>
              <a:buBlip>
                <a:blip r:embed="rId2"/>
              </a:buBlip>
            </a:pPr>
            <a:r>
              <a:rPr lang="en-US" b="1" dirty="0">
                <a:solidFill>
                  <a:srgbClr val="FFFF00"/>
                </a:solidFill>
              </a:rPr>
              <a:t>Abduction</a:t>
            </a:r>
            <a:r>
              <a:rPr lang="en-US" b="1" dirty="0"/>
              <a:t> Gluteus medius and minimus</a:t>
            </a:r>
          </a:p>
          <a:p>
            <a:pPr>
              <a:buBlip>
                <a:blip r:embed="rId2"/>
              </a:buBlip>
            </a:pPr>
            <a:r>
              <a:rPr lang="en-US" b="1" dirty="0">
                <a:solidFill>
                  <a:srgbClr val="FFFF00"/>
                </a:solidFill>
              </a:rPr>
              <a:t>Adduction</a:t>
            </a:r>
            <a:r>
              <a:rPr lang="en-US" b="1" dirty="0"/>
              <a:t>  Adductor longus, brevis and pubic branches of adductor magnus,gracilis</a:t>
            </a:r>
          </a:p>
          <a:p>
            <a:pPr>
              <a:buBlip>
                <a:blip r:embed="rId2"/>
              </a:buBlip>
            </a:pPr>
            <a:r>
              <a:rPr lang="en-US" b="1" dirty="0">
                <a:solidFill>
                  <a:srgbClr val="FFFF00"/>
                </a:solidFill>
              </a:rPr>
              <a:t>Lateral rotation </a:t>
            </a:r>
            <a:r>
              <a:rPr lang="en-US" b="1" dirty="0"/>
              <a:t>GM ,6 lateral rotators</a:t>
            </a:r>
          </a:p>
          <a:p>
            <a:pPr>
              <a:buBlip>
                <a:blip r:embed="rId2"/>
              </a:buBlip>
            </a:pPr>
            <a:r>
              <a:rPr lang="en-US" b="1" dirty="0">
                <a:solidFill>
                  <a:srgbClr val="FFFF00"/>
                </a:solidFill>
              </a:rPr>
              <a:t>Medial rotation </a:t>
            </a:r>
            <a:r>
              <a:rPr lang="en-US" b="1" dirty="0"/>
              <a:t>Gluteus medius and minimus TFL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</a:rPr>
              <a:t>Muscles of back of leg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84325"/>
            <a:ext cx="8991600" cy="4956175"/>
          </a:xfrm>
        </p:spPr>
        <p:txBody>
          <a:bodyPr/>
          <a:lstStyle/>
          <a:p>
            <a:r>
              <a:rPr lang="en-US" sz="3200" b="1" i="1" u="sng" dirty="0">
                <a:solidFill>
                  <a:srgbClr val="FF0066"/>
                </a:solidFill>
              </a:rPr>
              <a:t>Hamstring muscles</a:t>
            </a:r>
          </a:p>
          <a:p>
            <a:pPr marL="0" indent="0">
              <a:buNone/>
            </a:pPr>
            <a:endParaRPr lang="en-US" sz="2800" b="1" i="1" u="sng" dirty="0">
              <a:solidFill>
                <a:srgbClr val="FF0066"/>
              </a:solidFill>
            </a:endParaRPr>
          </a:p>
          <a:p>
            <a:pPr>
              <a:buClr>
                <a:srgbClr val="00B0F0"/>
              </a:buClr>
              <a:buSzPct val="98000"/>
              <a:buBlip>
                <a:blip r:embed="rId2"/>
              </a:buBlip>
            </a:pPr>
            <a:r>
              <a:rPr lang="en-US" sz="2800" b="1" dirty="0">
                <a:solidFill>
                  <a:srgbClr val="92D050"/>
                </a:solidFill>
              </a:rPr>
              <a:t>Biceps femoris</a:t>
            </a:r>
          </a:p>
          <a:p>
            <a:pPr>
              <a:buClr>
                <a:srgbClr val="00B0F0"/>
              </a:buClr>
              <a:buSzPct val="98000"/>
              <a:buBlip>
                <a:blip r:embed="rId2"/>
              </a:buBlip>
            </a:pPr>
            <a:endParaRPr lang="en-US" sz="2800" b="1" dirty="0">
              <a:solidFill>
                <a:srgbClr val="92D050"/>
              </a:solidFill>
            </a:endParaRPr>
          </a:p>
          <a:p>
            <a:pPr>
              <a:buClr>
                <a:srgbClr val="00B0F0"/>
              </a:buClr>
              <a:buSzPct val="98000"/>
              <a:buBlip>
                <a:blip r:embed="rId2"/>
              </a:buBlip>
            </a:pPr>
            <a:r>
              <a:rPr lang="en-US" sz="2800" b="1" dirty="0">
                <a:solidFill>
                  <a:srgbClr val="92D050"/>
                </a:solidFill>
              </a:rPr>
              <a:t>Semitendinosus</a:t>
            </a:r>
          </a:p>
          <a:p>
            <a:pPr>
              <a:buClr>
                <a:srgbClr val="00B0F0"/>
              </a:buClr>
              <a:buSzPct val="98000"/>
              <a:buBlip>
                <a:blip r:embed="rId2"/>
              </a:buBlip>
            </a:pPr>
            <a:endParaRPr lang="en-US" sz="2800" b="1" dirty="0">
              <a:solidFill>
                <a:srgbClr val="92D050"/>
              </a:solidFill>
            </a:endParaRPr>
          </a:p>
          <a:p>
            <a:pPr>
              <a:buClr>
                <a:srgbClr val="00B0F0"/>
              </a:buClr>
              <a:buSzPct val="98000"/>
              <a:buBlip>
                <a:blip r:embed="rId2"/>
              </a:buBlip>
            </a:pPr>
            <a:r>
              <a:rPr lang="en-US" sz="2800" b="1" dirty="0">
                <a:solidFill>
                  <a:srgbClr val="92D050"/>
                </a:solidFill>
              </a:rPr>
              <a:t>Semimembranosus</a:t>
            </a: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 descr="g1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2863" y="119063"/>
            <a:ext cx="6518275" cy="661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352800" y="228600"/>
            <a:ext cx="1981200" cy="6629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5105400" y="2514600"/>
            <a:ext cx="609600" cy="3962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rot="10800000" flipV="1">
            <a:off x="2286000" y="1219200"/>
            <a:ext cx="1295400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990600" y="3962400"/>
            <a:ext cx="685800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10800000">
            <a:off x="2133600" y="3048000"/>
            <a:ext cx="1371600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0800000">
            <a:off x="2590800" y="3886200"/>
            <a:ext cx="914400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 flipH="1" flipV="1">
            <a:off x="1638300" y="5067300"/>
            <a:ext cx="38100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676400" y="5410200"/>
            <a:ext cx="533400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1295400" y="5410200"/>
            <a:ext cx="381000" cy="76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0800000" flipV="1">
            <a:off x="2743200" y="4800600"/>
            <a:ext cx="1295400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5410200" y="4876800"/>
            <a:ext cx="1371600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10800000">
            <a:off x="6019800" y="3429000"/>
            <a:ext cx="68580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>
            <a:off x="6553200" y="3810000"/>
            <a:ext cx="228600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10800000" flipV="1">
            <a:off x="6705600" y="3581400"/>
            <a:ext cx="1066800" cy="152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3505200" y="914400"/>
            <a:ext cx="1447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Gluteus maximus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0" y="4038600"/>
            <a:ext cx="1219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Gracilis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3352800" y="2819400"/>
            <a:ext cx="1981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Semi-</a:t>
            </a:r>
            <a:r>
              <a:rPr lang="en-US" sz="2000" b="1" dirty="0" err="1">
                <a:solidFill>
                  <a:srgbClr val="FFFF00"/>
                </a:solidFill>
              </a:rPr>
              <a:t>tendinosus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3429000" y="3657600"/>
            <a:ext cx="1600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Long head of biceps</a:t>
            </a: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7696200" y="3276600"/>
            <a:ext cx="1447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Adductor magnus</a:t>
            </a: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3962400" y="4572000"/>
            <a:ext cx="1676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Short head of biceps</a:t>
            </a: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0" y="5105400"/>
            <a:ext cx="1981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Semi-</a:t>
            </a:r>
            <a:r>
              <a:rPr lang="en-US" sz="2000" b="1" dirty="0" err="1">
                <a:solidFill>
                  <a:srgbClr val="FFFF00"/>
                </a:solidFill>
              </a:rPr>
              <a:t>membranosus</a:t>
            </a:r>
            <a:endParaRPr lang="en-US" sz="2000" b="1" dirty="0">
              <a:solidFill>
                <a:srgbClr val="FFFF00"/>
              </a:solidFill>
            </a:endParaRPr>
          </a:p>
        </p:txBody>
      </p:sp>
      <p:cxnSp>
        <p:nvCxnSpPr>
          <p:cNvPr id="54" name="Straight Arrow Connector 53"/>
          <p:cNvCxnSpPr/>
          <p:nvPr/>
        </p:nvCxnSpPr>
        <p:spPr>
          <a:xfrm rot="10800000">
            <a:off x="6248400" y="4648200"/>
            <a:ext cx="1371600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7315200" y="4495800"/>
            <a:ext cx="1981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Semi-</a:t>
            </a:r>
            <a:r>
              <a:rPr lang="en-US" sz="2000" b="1" dirty="0" err="1">
                <a:solidFill>
                  <a:srgbClr val="FFFF00"/>
                </a:solidFill>
              </a:rPr>
              <a:t>membranosus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7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2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7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2" dur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  <p:bldP spid="45" grpId="0"/>
      <p:bldP spid="46" grpId="0"/>
      <p:bldP spid="52" grpId="0"/>
      <p:bldP spid="55" grpId="0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 descr="back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0"/>
            <a:ext cx="63214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Straight Arrow Connector 3"/>
          <p:cNvCxnSpPr/>
          <p:nvPr/>
        </p:nvCxnSpPr>
        <p:spPr>
          <a:xfrm rot="10800000" flipV="1">
            <a:off x="4648200" y="2743200"/>
            <a:ext cx="2819400" cy="685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rot="10800000" flipV="1">
            <a:off x="6553200" y="2743200"/>
            <a:ext cx="914400" cy="685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7429500" y="2324100"/>
            <a:ext cx="457200" cy="381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0800000">
            <a:off x="6781800" y="4572000"/>
            <a:ext cx="609600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9" idx="1"/>
          </p:cNvCxnSpPr>
          <p:nvPr/>
        </p:nvCxnSpPr>
        <p:spPr>
          <a:xfrm rot="10800000" flipV="1">
            <a:off x="6172200" y="3935413"/>
            <a:ext cx="990600" cy="1793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0800000">
            <a:off x="6477000" y="5562600"/>
            <a:ext cx="8382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32" idx="1"/>
          </p:cNvCxnSpPr>
          <p:nvPr/>
        </p:nvCxnSpPr>
        <p:spPr>
          <a:xfrm rot="10800000">
            <a:off x="6477000" y="6096000"/>
            <a:ext cx="838200" cy="1254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620000" y="1981200"/>
            <a:ext cx="152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Long head of biceps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7162800" y="3581400"/>
            <a:ext cx="1981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Semi-</a:t>
            </a:r>
            <a:r>
              <a:rPr lang="en-US" sz="2000" b="1" dirty="0" err="1">
                <a:solidFill>
                  <a:srgbClr val="FFFF00"/>
                </a:solidFill>
              </a:rPr>
              <a:t>membranosus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876800" y="3886200"/>
            <a:ext cx="1066800" cy="2362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5105400" y="3352800"/>
            <a:ext cx="685800" cy="228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105400" y="2057400"/>
            <a:ext cx="762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953000" y="990600"/>
            <a:ext cx="6096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6" name="Straight Arrow Connector 25"/>
          <p:cNvCxnSpPr/>
          <p:nvPr/>
        </p:nvCxnSpPr>
        <p:spPr>
          <a:xfrm rot="5400000" flipH="1" flipV="1">
            <a:off x="3429000" y="4343400"/>
            <a:ext cx="762000" cy="762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1828800" y="5105400"/>
            <a:ext cx="15240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2362200" y="4800600"/>
            <a:ext cx="1676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Semi-</a:t>
            </a:r>
            <a:r>
              <a:rPr lang="en-US" sz="2000" b="1" dirty="0" err="1">
                <a:solidFill>
                  <a:srgbClr val="FFFF00"/>
                </a:solidFill>
              </a:rPr>
              <a:t>tendinosus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315200" y="4419600"/>
            <a:ext cx="152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Short head of biceps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7315200" y="5181600"/>
            <a:ext cx="1828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Oblique popliteal lig.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315200" y="5867400"/>
            <a:ext cx="2209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Fascia covering popliteus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9" grpId="0"/>
      <p:bldP spid="30" grpId="0"/>
      <p:bldP spid="31" grpId="0"/>
      <p:bldP spid="32" grpId="0"/>
    </p:bld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 descr="back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5775" y="0"/>
            <a:ext cx="56324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524000" y="0"/>
            <a:ext cx="19812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91200" y="0"/>
            <a:ext cx="16764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410200" y="4953000"/>
            <a:ext cx="457200" cy="1905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276600" y="4495800"/>
            <a:ext cx="609600" cy="2362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895600" y="3810000"/>
            <a:ext cx="1143000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895600" y="4419600"/>
            <a:ext cx="152400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0800000" flipV="1">
            <a:off x="5181600" y="2971800"/>
            <a:ext cx="137160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0800000">
            <a:off x="4953000" y="5257800"/>
            <a:ext cx="1143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0800000" flipV="1">
            <a:off x="4724400" y="2057400"/>
            <a:ext cx="144780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524000" y="3429000"/>
            <a:ext cx="1981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Semi-</a:t>
            </a:r>
            <a:r>
              <a:rPr lang="en-US" sz="2000" b="1" dirty="0" err="1">
                <a:solidFill>
                  <a:srgbClr val="FFFF00"/>
                </a:solidFill>
              </a:rPr>
              <a:t>tendinosus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371600" y="4572000"/>
            <a:ext cx="1981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Semi-</a:t>
            </a:r>
            <a:r>
              <a:rPr lang="en-US" sz="2000" b="1" dirty="0" err="1">
                <a:solidFill>
                  <a:srgbClr val="FFFF00"/>
                </a:solidFill>
              </a:rPr>
              <a:t>membranosus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553200" y="2667000"/>
            <a:ext cx="1752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Long head of biceps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6096000" y="4953000"/>
            <a:ext cx="2057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Short head </a:t>
            </a:r>
          </a:p>
          <a:p>
            <a:r>
              <a:rPr lang="en-US" sz="2000" b="1" dirty="0">
                <a:solidFill>
                  <a:srgbClr val="FFFF00"/>
                </a:solidFill>
              </a:rPr>
              <a:t>of biceps</a:t>
            </a:r>
          </a:p>
        </p:txBody>
      </p:sp>
      <p:sp>
        <p:nvSpPr>
          <p:cNvPr id="7184" name="TextBox 20"/>
          <p:cNvSpPr txBox="1">
            <a:spLocks noChangeArrowheads="1"/>
          </p:cNvSpPr>
          <p:nvPr/>
        </p:nvSpPr>
        <p:spPr bwMode="auto">
          <a:xfrm>
            <a:off x="6096000" y="1752600"/>
            <a:ext cx="1828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Sciatic nerve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bo8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303213"/>
            <a:ext cx="9144000" cy="6097587"/>
          </a:xfrm>
          <a:noFill/>
        </p:spPr>
      </p:pic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52400"/>
            <a:ext cx="80772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8610600" cy="64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8534400" cy="617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52400"/>
            <a:ext cx="8534399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/>
          <a:lstStyle/>
          <a:p>
            <a:pPr eaLnBrk="1" hangingPunct="1"/>
            <a:br>
              <a:rPr lang="en-US" sz="7200" b="1" u="sng">
                <a:solidFill>
                  <a:srgbClr val="C00000"/>
                </a:solidFill>
              </a:rPr>
            </a:br>
            <a:r>
              <a:rPr lang="en-US" sz="7200" b="1" u="sng">
                <a:solidFill>
                  <a:srgbClr val="C00000"/>
                </a:solidFill>
              </a:rPr>
              <a:t>Popliteal Fossa</a:t>
            </a:r>
            <a:br>
              <a:rPr lang="en-US" sz="7200" b="1" u="sng">
                <a:solidFill>
                  <a:srgbClr val="C00000"/>
                </a:solidFill>
              </a:rPr>
            </a:br>
            <a:endParaRPr lang="en-US" sz="7200" b="1" u="sng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138113"/>
            <a:ext cx="7826375" cy="1004887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Popliteal fossa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838200"/>
            <a:ext cx="5486399" cy="5702301"/>
          </a:xfrm>
        </p:spPr>
        <p:txBody>
          <a:bodyPr/>
          <a:lstStyle/>
          <a:p>
            <a:pPr>
              <a:buSzPct val="84000"/>
              <a:buBlip>
                <a:blip r:embed="rId2"/>
              </a:buBlip>
            </a:pPr>
            <a:r>
              <a:rPr lang="en-US" sz="2400" b="1" dirty="0"/>
              <a:t>Normally closed space ,become rhomboid shape by dissection</a:t>
            </a:r>
          </a:p>
          <a:p>
            <a:pPr>
              <a:buSzPct val="84000"/>
              <a:buBlip>
                <a:blip r:embed="rId2"/>
              </a:buBlip>
            </a:pPr>
            <a:r>
              <a:rPr lang="en-US" sz="2400" b="1" dirty="0"/>
              <a:t>Partly natural ,partly artificial space , behind the knee joint</a:t>
            </a:r>
          </a:p>
          <a:p>
            <a:pPr>
              <a:buSzPct val="84000"/>
              <a:buBlip>
                <a:blip r:embed="rId2"/>
              </a:buBlip>
            </a:pPr>
            <a:r>
              <a:rPr lang="en-US" sz="2400" b="1" dirty="0">
                <a:solidFill>
                  <a:srgbClr val="FFFF00"/>
                </a:solidFill>
              </a:rPr>
              <a:t>Boundaries</a:t>
            </a:r>
            <a:r>
              <a:rPr lang="en-US" sz="2400" b="1" dirty="0"/>
              <a:t>  upper part </a:t>
            </a:r>
            <a:r>
              <a:rPr lang="en-US" sz="2400" b="1" dirty="0">
                <a:solidFill>
                  <a:srgbClr val="00B0F0"/>
                </a:solidFill>
              </a:rPr>
              <a:t>natural</a:t>
            </a:r>
            <a:r>
              <a:rPr lang="en-US" sz="2400" b="1" dirty="0"/>
              <a:t> bounded by</a:t>
            </a:r>
          </a:p>
          <a:p>
            <a:pPr>
              <a:buSzPct val="84000"/>
              <a:buBlip>
                <a:blip r:embed="rId2"/>
              </a:buBlip>
            </a:pPr>
            <a:r>
              <a:rPr lang="en-US" sz="2400" b="1" dirty="0"/>
              <a:t>Biceps femoris    </a:t>
            </a:r>
            <a:r>
              <a:rPr lang="en-US" sz="2400" b="1" dirty="0">
                <a:solidFill>
                  <a:srgbClr val="92D050"/>
                </a:solidFill>
              </a:rPr>
              <a:t>laterally</a:t>
            </a:r>
          </a:p>
          <a:p>
            <a:pPr>
              <a:buSzPct val="84000"/>
              <a:buBlip>
                <a:blip r:embed="rId2"/>
              </a:buBlip>
            </a:pPr>
            <a:r>
              <a:rPr lang="en-US" sz="2400" b="1" dirty="0"/>
              <a:t>Semitendinosus</a:t>
            </a:r>
          </a:p>
          <a:p>
            <a:pPr>
              <a:buSzPct val="84000"/>
              <a:buBlip>
                <a:blip r:embed="rId2"/>
              </a:buBlip>
            </a:pPr>
            <a:r>
              <a:rPr lang="en-US" sz="2400" b="1" dirty="0"/>
              <a:t>&amp;Semimembranosus   </a:t>
            </a:r>
            <a:r>
              <a:rPr lang="en-US" sz="2400" b="1" dirty="0">
                <a:solidFill>
                  <a:srgbClr val="92D050"/>
                </a:solidFill>
              </a:rPr>
              <a:t>medially</a:t>
            </a:r>
          </a:p>
          <a:p>
            <a:pPr>
              <a:buSzPct val="84000"/>
              <a:buBlip>
                <a:blip r:embed="rId2"/>
              </a:buBlip>
            </a:pPr>
            <a:r>
              <a:rPr lang="en-US" sz="2400" b="1" dirty="0"/>
              <a:t>Lower part is </a:t>
            </a:r>
            <a:r>
              <a:rPr lang="en-US" sz="2400" b="1" dirty="0">
                <a:solidFill>
                  <a:srgbClr val="00B0F0"/>
                </a:solidFill>
              </a:rPr>
              <a:t>artificial space </a:t>
            </a:r>
            <a:r>
              <a:rPr lang="en-US" sz="2400" b="1" dirty="0"/>
              <a:t>formed by separation of two heads of gastrocnemius muscle</a:t>
            </a:r>
          </a:p>
          <a:p>
            <a:pPr>
              <a:buSzPct val="84000"/>
              <a:buBlip>
                <a:blip r:embed="rId2"/>
              </a:buBlip>
            </a:pPr>
            <a:r>
              <a:rPr lang="en-US" sz="2400" b="1" dirty="0"/>
              <a:t>Lateral head plantaris muscle as well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1752599"/>
            <a:ext cx="3810000" cy="3810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Popliteal fossa</a:t>
            </a: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84325"/>
            <a:ext cx="8763000" cy="512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138113"/>
            <a:ext cx="7826375" cy="776287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Popliteal fossa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143001"/>
            <a:ext cx="6324599" cy="53975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3200" b="1" dirty="0">
                <a:solidFill>
                  <a:srgbClr val="FFFF00"/>
                </a:solidFill>
              </a:rPr>
              <a:t>Roof</a:t>
            </a:r>
          </a:p>
          <a:p>
            <a:pPr>
              <a:buBlip>
                <a:blip r:embed="rId3"/>
              </a:buBlip>
            </a:pPr>
            <a:r>
              <a:rPr lang="en-US" sz="2400" b="1" dirty="0"/>
              <a:t>Skin, Superficial fascia, SSV , Branches of PCNT</a:t>
            </a:r>
          </a:p>
          <a:p>
            <a:pPr>
              <a:buBlip>
                <a:blip r:embed="rId3"/>
              </a:buBlip>
            </a:pPr>
            <a:r>
              <a:rPr lang="en-US" sz="2400" b="1" dirty="0"/>
              <a:t>Deep fascia of roof, pierced by SSV</a:t>
            </a:r>
          </a:p>
          <a:p>
            <a:pPr>
              <a:buBlip>
                <a:blip r:embed="rId2"/>
              </a:buBlip>
            </a:pPr>
            <a:r>
              <a:rPr lang="en-US" sz="3200" b="1" dirty="0">
                <a:solidFill>
                  <a:srgbClr val="FFFF00"/>
                </a:solidFill>
              </a:rPr>
              <a:t>Floor</a:t>
            </a:r>
          </a:p>
          <a:p>
            <a:pPr>
              <a:buBlip>
                <a:blip r:embed="rId4"/>
              </a:buBlip>
            </a:pPr>
            <a:r>
              <a:rPr lang="en-US" sz="2400" b="1" dirty="0"/>
              <a:t>Popliteal surface of femur.</a:t>
            </a:r>
          </a:p>
          <a:p>
            <a:pPr>
              <a:buBlip>
                <a:blip r:embed="rId4"/>
              </a:buBlip>
            </a:pPr>
            <a:r>
              <a:rPr lang="en-US" sz="2400" b="1" dirty="0"/>
              <a:t>Back of capsule of knee joint.</a:t>
            </a:r>
          </a:p>
          <a:p>
            <a:pPr>
              <a:buBlip>
                <a:blip r:embed="rId4"/>
              </a:buBlip>
            </a:pPr>
            <a:r>
              <a:rPr lang="en-US" sz="2400" b="1" dirty="0"/>
              <a:t>Popliteus muscle and fascia.</a:t>
            </a: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138113"/>
            <a:ext cx="7826375" cy="547687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Content of Popliteal fossa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685800"/>
            <a:ext cx="8458199" cy="60198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2200" b="1" dirty="0">
                <a:solidFill>
                  <a:srgbClr val="FF0000"/>
                </a:solidFill>
              </a:rPr>
              <a:t>Popliteal artery</a:t>
            </a:r>
            <a:r>
              <a:rPr lang="en-US" sz="2200" b="1" dirty="0"/>
              <a:t> deepest structure of fossa</a:t>
            </a:r>
          </a:p>
          <a:p>
            <a:pPr>
              <a:buBlip>
                <a:blip r:embed="rId2"/>
              </a:buBlip>
            </a:pPr>
            <a:r>
              <a:rPr lang="en-US" sz="2200" b="1" dirty="0">
                <a:solidFill>
                  <a:srgbClr val="FF0066"/>
                </a:solidFill>
              </a:rPr>
              <a:t>Popliteal vein </a:t>
            </a:r>
            <a:r>
              <a:rPr lang="en-US" sz="2200" b="1" dirty="0"/>
              <a:t>crosses the back of </a:t>
            </a:r>
          </a:p>
          <a:p>
            <a:pPr marL="0" indent="0">
              <a:buNone/>
            </a:pPr>
            <a:r>
              <a:rPr lang="en-US" sz="2200" b="1" dirty="0"/>
              <a:t>artery from medial to lateral Intermediate</a:t>
            </a:r>
          </a:p>
          <a:p>
            <a:pPr marL="0" indent="0">
              <a:buNone/>
            </a:pPr>
            <a:r>
              <a:rPr lang="en-US" sz="2200" b="1" dirty="0">
                <a:solidFill>
                  <a:schemeClr val="bg1">
                    <a:lumMod val="20000"/>
                    <a:lumOff val="80000"/>
                  </a:schemeClr>
                </a:solidFill>
              </a:rPr>
              <a:t>Structure +end of SSV</a:t>
            </a:r>
          </a:p>
          <a:p>
            <a:pPr>
              <a:buBlip>
                <a:blip r:embed="rId2"/>
              </a:buBlip>
            </a:pPr>
            <a:r>
              <a:rPr lang="en-US" sz="2200" b="1" dirty="0">
                <a:solidFill>
                  <a:srgbClr val="FFFF00"/>
                </a:solidFill>
              </a:rPr>
              <a:t>Lateral popliteal nerve:</a:t>
            </a:r>
          </a:p>
          <a:p>
            <a:pPr>
              <a:buBlip>
                <a:blip r:embed="rId2"/>
              </a:buBlip>
            </a:pPr>
            <a:r>
              <a:rPr lang="en-US" sz="2200" b="1" dirty="0"/>
              <a:t>Enter fossa at upper angle</a:t>
            </a:r>
          </a:p>
          <a:p>
            <a:pPr>
              <a:buBlip>
                <a:blip r:embed="rId2"/>
              </a:buBlip>
            </a:pPr>
            <a:r>
              <a:rPr lang="en-US" sz="2200" b="1" dirty="0"/>
              <a:t>Pass downward, laterally close to</a:t>
            </a:r>
          </a:p>
          <a:p>
            <a:pPr marL="0" indent="0">
              <a:buNone/>
            </a:pPr>
            <a:r>
              <a:rPr lang="en-US" sz="2200" b="1" dirty="0"/>
              <a:t>biceps, leave fossa at lateral angle</a:t>
            </a:r>
          </a:p>
          <a:p>
            <a:pPr>
              <a:buBlip>
                <a:blip r:embed="rId2"/>
              </a:buBlip>
            </a:pPr>
            <a:r>
              <a:rPr lang="en-US" sz="2200" b="1" dirty="0">
                <a:solidFill>
                  <a:srgbClr val="FFFF00"/>
                </a:solidFill>
              </a:rPr>
              <a:t>Medial popliteal nerve: </a:t>
            </a:r>
            <a:r>
              <a:rPr lang="en-US" sz="2200" b="1" dirty="0"/>
              <a:t>bisect the</a:t>
            </a:r>
          </a:p>
          <a:p>
            <a:pPr marL="0" indent="0">
              <a:buNone/>
            </a:pPr>
            <a:r>
              <a:rPr lang="en-US" sz="2200" b="1" dirty="0"/>
              <a:t> whole length of fossa</a:t>
            </a:r>
          </a:p>
          <a:p>
            <a:pPr>
              <a:buBlip>
                <a:blip r:embed="rId2"/>
              </a:buBlip>
            </a:pPr>
            <a:r>
              <a:rPr lang="en-US" sz="2200" b="1" dirty="0"/>
              <a:t>In upper part lateral to vessels more superficial</a:t>
            </a:r>
          </a:p>
          <a:p>
            <a:pPr>
              <a:buBlip>
                <a:blip r:embed="rId2"/>
              </a:buBlip>
            </a:pPr>
            <a:r>
              <a:rPr lang="en-US" sz="2200" b="1" dirty="0"/>
              <a:t>In middle part crosses superficial to vessels, lateral to medial</a:t>
            </a:r>
          </a:p>
          <a:p>
            <a:pPr>
              <a:buBlip>
                <a:blip r:embed="rId2"/>
              </a:buBlip>
            </a:pPr>
            <a:r>
              <a:rPr lang="en-US" sz="2200" b="1" dirty="0"/>
              <a:t>In lower part nerve medial to  VS </a:t>
            </a:r>
          </a:p>
          <a:p>
            <a:pPr>
              <a:buBlip>
                <a:blip r:embed="rId2"/>
              </a:buBlip>
            </a:pPr>
            <a:r>
              <a:rPr lang="en-US" sz="2200" b="1" dirty="0">
                <a:solidFill>
                  <a:srgbClr val="FF0066"/>
                </a:solidFill>
              </a:rPr>
              <a:t>Popliteal LNS 6-7.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1143000"/>
            <a:ext cx="3810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685800"/>
            <a:ext cx="6553200" cy="585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1840533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762000"/>
            <a:ext cx="86106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14400"/>
            <a:ext cx="79248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2528194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138113"/>
            <a:ext cx="7826375" cy="928687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Popliteal vein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1"/>
            <a:ext cx="9144000" cy="56261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2800" b="1" dirty="0">
                <a:solidFill>
                  <a:srgbClr val="FFFF00"/>
                </a:solidFill>
              </a:rPr>
              <a:t>Begins</a:t>
            </a:r>
            <a:r>
              <a:rPr lang="en-US" b="1" dirty="0"/>
              <a:t> at lower border of Popliteus muscle by union of vena comitantes of A&amp;P tibial arteries</a:t>
            </a:r>
          </a:p>
          <a:p>
            <a:pPr>
              <a:buBlip>
                <a:blip r:embed="rId2"/>
              </a:buBlip>
            </a:pPr>
            <a:r>
              <a:rPr lang="en-US" sz="2800" b="1" dirty="0">
                <a:solidFill>
                  <a:srgbClr val="FFFF00"/>
                </a:solidFill>
              </a:rPr>
              <a:t>Ends </a:t>
            </a:r>
            <a:r>
              <a:rPr lang="en-US" b="1" dirty="0"/>
              <a:t>by entering adductor canal to become femoral vein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Popliteal vein lie between PA,MPN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Lower is medial, crosses superficial,postro lateral to A</a:t>
            </a:r>
          </a:p>
          <a:p>
            <a:pPr>
              <a:buBlip>
                <a:blip r:embed="rId2"/>
              </a:buBlip>
            </a:pPr>
            <a:r>
              <a:rPr lang="en-US" sz="2800" b="1" dirty="0">
                <a:solidFill>
                  <a:srgbClr val="FFFF00"/>
                </a:solidFill>
              </a:rPr>
              <a:t>Tributaries</a:t>
            </a:r>
            <a:r>
              <a:rPr lang="en-US" b="1" dirty="0"/>
              <a:t> SSV,veins correspond to branches of PA</a:t>
            </a:r>
          </a:p>
          <a:p>
            <a:pPr>
              <a:buBlip>
                <a:blip r:embed="rId2"/>
              </a:buBlip>
            </a:pPr>
            <a:r>
              <a:rPr lang="en-US" sz="2800" b="1" dirty="0">
                <a:solidFill>
                  <a:srgbClr val="00B0F0"/>
                </a:solidFill>
              </a:rPr>
              <a:t>Popliteal LNs  6 in number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Lie in fatty CT of popliteal fossa</a:t>
            </a:r>
          </a:p>
          <a:p>
            <a:pPr>
              <a:buBlip>
                <a:blip r:embed="rId3"/>
              </a:buBlip>
            </a:pPr>
            <a:r>
              <a:rPr lang="en-US" b="1" i="1" u="sng" dirty="0">
                <a:solidFill>
                  <a:srgbClr val="FF3300"/>
                </a:solidFill>
              </a:rPr>
              <a:t>Receiving lymphatic's from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Lateral foot, and leg, knee joint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Deep lymph vessels with A&amp;PO tibial arteries</a:t>
            </a:r>
          </a:p>
          <a:p>
            <a:pPr>
              <a:buBlip>
                <a:blip r:embed="rId3"/>
              </a:buBlip>
            </a:pPr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1" y="695325"/>
            <a:ext cx="6400800" cy="546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371600" y="1600201"/>
            <a:ext cx="6248399" cy="3989388"/>
          </a:xfrm>
        </p:spPr>
        <p:txBody>
          <a:bodyPr/>
          <a:lstStyle/>
          <a:p>
            <a:pPr>
              <a:lnSpc>
                <a:spcPct val="90000"/>
              </a:lnSpc>
              <a:buSzPct val="85000"/>
              <a:buBlip>
                <a:blip r:embed="rId2"/>
              </a:buBlip>
            </a:pP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The largest &amp; most complicated joint in the body</a:t>
            </a:r>
          </a:p>
          <a:p>
            <a:pPr>
              <a:lnSpc>
                <a:spcPct val="90000"/>
              </a:lnSpc>
              <a:buSzPct val="85000"/>
              <a:buBlip>
                <a:blip r:embed="rId2"/>
              </a:buBlip>
            </a:pPr>
            <a:r>
              <a:rPr lang="en-US" sz="2800" b="1" i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Three joints</a:t>
            </a:r>
          </a:p>
          <a:p>
            <a:pPr>
              <a:lnSpc>
                <a:spcPct val="90000"/>
              </a:lnSpc>
              <a:buSzPct val="85000"/>
              <a:buBlip>
                <a:blip r:embed="rId2"/>
              </a:buBlip>
            </a:pP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Lateral and medial femora tibial</a:t>
            </a:r>
          </a:p>
          <a:p>
            <a:pPr>
              <a:lnSpc>
                <a:spcPct val="90000"/>
              </a:lnSpc>
              <a:buSzPct val="85000"/>
              <a:buBlip>
                <a:blip r:embed="rId2"/>
              </a:buBlip>
            </a:pP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Femoropatellar joints</a:t>
            </a:r>
          </a:p>
          <a:p>
            <a:pPr>
              <a:lnSpc>
                <a:spcPct val="90000"/>
              </a:lnSpc>
              <a:buSzPct val="85000"/>
              <a:buBlip>
                <a:blip r:embed="rId2"/>
              </a:buBlip>
            </a:pP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  <a:buSzPct val="85000"/>
              <a:buBlip>
                <a:blip r:embed="rId2"/>
              </a:buBlip>
            </a:pP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Modified 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hinge synovial Joint</a:t>
            </a:r>
          </a:p>
          <a:p>
            <a:pPr marL="0" indent="0">
              <a:lnSpc>
                <a:spcPct val="90000"/>
              </a:lnSpc>
              <a:buSzPct val="85000"/>
              <a:buNone/>
            </a:pP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</a:p>
          <a:p>
            <a:pPr marL="0" indent="0">
              <a:lnSpc>
                <a:spcPct val="90000"/>
              </a:lnSpc>
              <a:buSzPct val="85000"/>
              <a:buNone/>
            </a:pP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		</a:t>
            </a: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“</a:t>
            </a:r>
            <a:r>
              <a:rPr lang="en-US" sz="2800" b="1" dirty="0">
                <a:solidFill>
                  <a:srgbClr val="FFFF00"/>
                </a:solidFill>
              </a:rPr>
              <a:t>modified = rotation</a:t>
            </a: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”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341313"/>
            <a:ext cx="8229600" cy="1143000"/>
          </a:xfrm>
        </p:spPr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Knee Joint</a:t>
            </a:r>
          </a:p>
        </p:txBody>
      </p:sp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962025" y="0"/>
            <a:ext cx="7826375" cy="1004887"/>
          </a:xfrm>
        </p:spPr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Articular Surfaces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524000"/>
            <a:ext cx="7231062" cy="4525962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2800" b="1" dirty="0"/>
              <a:t>Femoral condyles</a:t>
            </a:r>
          </a:p>
          <a:p>
            <a:pPr>
              <a:buBlip>
                <a:blip r:embed="rId2"/>
              </a:buBlip>
            </a:pPr>
            <a:endParaRPr lang="en-US" sz="2800" b="1" dirty="0"/>
          </a:p>
          <a:p>
            <a:pPr>
              <a:buBlip>
                <a:blip r:embed="rId2"/>
              </a:buBlip>
            </a:pPr>
            <a:r>
              <a:rPr lang="en-US" sz="2800" b="1" dirty="0"/>
              <a:t>Tibial condyles</a:t>
            </a:r>
          </a:p>
          <a:p>
            <a:pPr>
              <a:buBlip>
                <a:blip r:embed="rId2"/>
              </a:buBlip>
            </a:pPr>
            <a:endParaRPr lang="en-US" sz="2800" b="1" dirty="0"/>
          </a:p>
          <a:p>
            <a:pPr>
              <a:buBlip>
                <a:blip r:embed="rId2"/>
              </a:buBlip>
            </a:pPr>
            <a:r>
              <a:rPr lang="en-US" sz="2800" b="1" dirty="0"/>
              <a:t>Patella (plane gliding)</a:t>
            </a:r>
          </a:p>
          <a:p>
            <a:endParaRPr lang="en-US" sz="2800" b="1" dirty="0"/>
          </a:p>
          <a:p>
            <a:pPr marL="0" indent="0">
              <a:buNone/>
            </a:pPr>
            <a:endParaRPr lang="en-US" sz="2400" b="1" dirty="0"/>
          </a:p>
          <a:p>
            <a:endParaRPr lang="en-US" sz="2400" b="1" dirty="0"/>
          </a:p>
          <a:p>
            <a:pPr>
              <a:buFontTx/>
              <a:buNone/>
            </a:pPr>
            <a:r>
              <a:rPr lang="en-US" sz="2800" b="1" i="1" u="sng" dirty="0">
                <a:solidFill>
                  <a:srgbClr val="FFFF00"/>
                </a:solidFill>
              </a:rPr>
              <a:t>(Fibula is NOT contributing to knee joint)</a:t>
            </a:r>
          </a:p>
        </p:txBody>
      </p:sp>
      <p:pic>
        <p:nvPicPr>
          <p:cNvPr id="14340" name="Picture 4" descr="Knee articular surfac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609600"/>
            <a:ext cx="4724400" cy="495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533401"/>
            <a:ext cx="86106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236236780"/>
              </p:ext>
            </p:extLst>
          </p:nvPr>
        </p:nvGraphicFramePr>
        <p:xfrm>
          <a:off x="346075" y="914400"/>
          <a:ext cx="8569325" cy="3703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468313" y="4941888"/>
            <a:ext cx="20875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FFFF00"/>
                </a:solidFill>
              </a:rPr>
              <a:t>2 parts</a:t>
            </a: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3527425" y="4941888"/>
            <a:ext cx="208756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FFFF00"/>
                </a:solidFill>
              </a:rPr>
              <a:t>5 ligaments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6516688" y="4941888"/>
            <a:ext cx="232251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FFFF00"/>
                </a:solidFill>
              </a:rPr>
              <a:t>ACL</a:t>
            </a:r>
          </a:p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FFFF00"/>
                </a:solidFill>
              </a:rPr>
              <a:t>PCL</a:t>
            </a:r>
          </a:p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FFFF00"/>
                </a:solidFill>
              </a:rPr>
              <a:t>Menisci</a:t>
            </a:r>
          </a:p>
        </p:txBody>
      </p:sp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777875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</a:rPr>
              <a:t>Extracapsular Ligaments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5334000" cy="4525963"/>
          </a:xfrm>
        </p:spPr>
        <p:txBody>
          <a:bodyPr/>
          <a:lstStyle/>
          <a:p>
            <a:pPr>
              <a:buFontTx/>
              <a:buNone/>
            </a:pPr>
            <a:r>
              <a:rPr lang="en-US" b="1" dirty="0">
                <a:solidFill>
                  <a:srgbClr val="FFFF00"/>
                </a:solidFill>
              </a:rPr>
              <a:t>1. Patellar ligament:</a:t>
            </a:r>
          </a:p>
          <a:p>
            <a:pPr>
              <a:buFontTx/>
              <a:buNone/>
            </a:pPr>
            <a:endParaRPr lang="en-US" sz="2000" b="1" dirty="0">
              <a:solidFill>
                <a:srgbClr val="00CC00"/>
              </a:solidFill>
            </a:endParaRPr>
          </a:p>
          <a:p>
            <a:pPr>
              <a:buFontTx/>
              <a:buNone/>
            </a:pPr>
            <a:r>
              <a:rPr lang="en-US" sz="2400" b="1" dirty="0"/>
              <a:t>Distal part of quadriceps tendon</a:t>
            </a:r>
          </a:p>
          <a:p>
            <a:pPr>
              <a:buFontTx/>
              <a:buNone/>
            </a:pPr>
            <a:endParaRPr lang="en-US" sz="2400" b="1" dirty="0"/>
          </a:p>
          <a:p>
            <a:pPr>
              <a:buFontTx/>
              <a:buNone/>
            </a:pPr>
            <a:r>
              <a:rPr lang="en-US" sz="2400" b="1" dirty="0"/>
              <a:t>Extends from:</a:t>
            </a:r>
          </a:p>
          <a:p>
            <a:pPr>
              <a:buFontTx/>
              <a:buNone/>
            </a:pPr>
            <a:r>
              <a:rPr lang="en-US" sz="2400" b="1" dirty="0"/>
              <a:t>			Patellar apex</a:t>
            </a:r>
          </a:p>
          <a:p>
            <a:pPr>
              <a:buFontTx/>
              <a:buNone/>
            </a:pPr>
            <a:r>
              <a:rPr lang="en-US" sz="2400" b="1" dirty="0"/>
              <a:t>			          </a:t>
            </a:r>
            <a:r>
              <a:rPr lang="en-US" sz="2400" b="1" dirty="0">
                <a:solidFill>
                  <a:srgbClr val="FF0066"/>
                </a:solidFill>
                <a:sym typeface="Wingdings 3" pitchFamily="18" charset="2"/>
              </a:rPr>
              <a:t></a:t>
            </a:r>
          </a:p>
          <a:p>
            <a:pPr>
              <a:buFontTx/>
              <a:buNone/>
            </a:pPr>
            <a:r>
              <a:rPr lang="en-US" sz="2400" b="1" dirty="0">
                <a:sym typeface="Wingdings 3" pitchFamily="18" charset="2"/>
              </a:rPr>
              <a:t>			Tibial tuberosity</a:t>
            </a:r>
          </a:p>
        </p:txBody>
      </p:sp>
      <p:pic>
        <p:nvPicPr>
          <p:cNvPr id="16389" name="Picture 5" descr="Knee joint, patellar &amp; fibular l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600" y="0"/>
            <a:ext cx="2609850" cy="4210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836612"/>
            <a:ext cx="5111750" cy="4878387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800" b="1" dirty="0">
                <a:solidFill>
                  <a:srgbClr val="FF0000"/>
                </a:solidFill>
              </a:rPr>
              <a:t>2. Fibular Collateral Lig.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36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b="1" dirty="0"/>
              <a:t>Rounded, cord-like lig.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sz="2400" b="1" dirty="0"/>
              <a:t>lateral Epicondyle of femur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sz="2400" b="1" dirty="0">
                <a:solidFill>
                  <a:srgbClr val="FF0066"/>
                </a:solidFill>
                <a:sym typeface="Wingdings 3" pitchFamily="18" charset="2"/>
              </a:rPr>
              <a:t>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sz="2400" b="1" dirty="0">
                <a:sym typeface="Wingdings 3" pitchFamily="18" charset="2"/>
              </a:rPr>
              <a:t>Head of fibula </a:t>
            </a:r>
            <a:r>
              <a:rPr lang="en-US" sz="2400" b="1" dirty="0">
                <a:solidFill>
                  <a:srgbClr val="FFFF00"/>
                </a:solidFill>
                <a:sym typeface="Wingdings 3" pitchFamily="18" charset="2"/>
              </a:rPr>
              <a:t>(</a:t>
            </a:r>
            <a:r>
              <a:rPr lang="en-US" sz="2400" b="1" i="1" dirty="0">
                <a:solidFill>
                  <a:srgbClr val="FFFF00"/>
                </a:solidFill>
                <a:sym typeface="Wingdings 3" pitchFamily="18" charset="2"/>
              </a:rPr>
              <a:t>Lat</a:t>
            </a:r>
            <a:r>
              <a:rPr lang="en-US" sz="2400" b="1" dirty="0">
                <a:solidFill>
                  <a:srgbClr val="FFFF00"/>
                </a:solidFill>
                <a:sym typeface="Wingdings 3" pitchFamily="18" charset="2"/>
              </a:rPr>
              <a:t>)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en-US" sz="2400" b="1" dirty="0">
              <a:sym typeface="Wingdings 3" pitchFamily="18" charset="2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b="1" dirty="0">
                <a:sym typeface="Wingdings 3" pitchFamily="18" charset="2"/>
              </a:rPr>
              <a:t>Popliteus tendon pass deep to it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Symbol" pitchFamily="18" charset="2"/>
              <a:buChar char="Þ"/>
            </a:pPr>
            <a:r>
              <a:rPr lang="en-US" sz="2400" b="1" dirty="0">
                <a:solidFill>
                  <a:srgbClr val="92D050"/>
                </a:solidFill>
                <a:sym typeface="Symbol" pitchFamily="18" charset="2"/>
              </a:rPr>
              <a:t>Separates it from lat. Meniscus by pad of fat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Symbol" pitchFamily="18" charset="2"/>
              <a:buChar char="Þ"/>
            </a:pPr>
            <a:r>
              <a:rPr lang="en-US" sz="2400" b="1" dirty="0">
                <a:sym typeface="Symbol" pitchFamily="18" charset="2"/>
              </a:rPr>
              <a:t>Injured in </a:t>
            </a:r>
            <a:r>
              <a:rPr lang="en-US" sz="2400" b="1" i="1" u="sng" dirty="0">
                <a:solidFill>
                  <a:srgbClr val="FFFF00"/>
                </a:solidFill>
                <a:sym typeface="Symbol" pitchFamily="18" charset="2"/>
              </a:rPr>
              <a:t>violent abduction of knee</a:t>
            </a:r>
          </a:p>
          <a:p>
            <a:pPr>
              <a:lnSpc>
                <a:spcPct val="80000"/>
              </a:lnSpc>
              <a:buFont typeface="Symbol" pitchFamily="18" charset="2"/>
              <a:buNone/>
            </a:pPr>
            <a:endParaRPr lang="en-US" sz="2400" b="1" dirty="0">
              <a:solidFill>
                <a:srgbClr val="FF0000"/>
              </a:solidFill>
              <a:sym typeface="Symbol" pitchFamily="18" charset="2"/>
            </a:endParaRPr>
          </a:p>
          <a:p>
            <a:pPr>
              <a:lnSpc>
                <a:spcPct val="80000"/>
              </a:lnSpc>
              <a:buFont typeface="Symbol" pitchFamily="18" charset="2"/>
              <a:buNone/>
            </a:pPr>
            <a:endParaRPr lang="en-US" sz="2400" b="1" dirty="0">
              <a:solidFill>
                <a:srgbClr val="FF0000"/>
              </a:solidFill>
              <a:sym typeface="Symbol" pitchFamily="18" charset="2"/>
            </a:endParaRPr>
          </a:p>
        </p:txBody>
      </p:sp>
      <p:pic>
        <p:nvPicPr>
          <p:cNvPr id="17411" name="Picture 3" descr="popliteus musc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5600" y="549275"/>
            <a:ext cx="3708400" cy="3946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1" y="152401"/>
            <a:ext cx="4495800" cy="601345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b="1" dirty="0">
                <a:solidFill>
                  <a:srgbClr val="FF0000"/>
                </a:solidFill>
              </a:rPr>
              <a:t>3. Tibial Collateral Lig</a:t>
            </a:r>
            <a:r>
              <a:rPr lang="en-US" b="1" dirty="0">
                <a:solidFill>
                  <a:srgbClr val="FF0000"/>
                </a:solidFill>
              </a:rPr>
              <a:t>.</a:t>
            </a:r>
          </a:p>
          <a:p>
            <a:pPr>
              <a:buFontTx/>
              <a:buNone/>
            </a:pPr>
            <a:endParaRPr lang="en-US" sz="2000" dirty="0"/>
          </a:p>
          <a:p>
            <a:pPr>
              <a:buFontTx/>
              <a:buNone/>
            </a:pPr>
            <a:r>
              <a:rPr lang="en-US" sz="2400" b="1" dirty="0"/>
              <a:t>Flat band</a:t>
            </a:r>
          </a:p>
          <a:p>
            <a:pPr>
              <a:buFontTx/>
              <a:buNone/>
            </a:pPr>
            <a:endParaRPr lang="en-US" sz="2400" b="1" dirty="0"/>
          </a:p>
          <a:p>
            <a:pPr algn="ctr">
              <a:buFontTx/>
              <a:buNone/>
            </a:pPr>
            <a:r>
              <a:rPr lang="en-US" sz="2400" b="1" dirty="0"/>
              <a:t>Medial epicondyle of femur</a:t>
            </a:r>
          </a:p>
          <a:p>
            <a:pPr algn="ctr">
              <a:buFontTx/>
              <a:buNone/>
            </a:pPr>
            <a:r>
              <a:rPr lang="en-US" sz="2400" b="1" dirty="0">
                <a:solidFill>
                  <a:srgbClr val="FF0066"/>
                </a:solidFill>
                <a:sym typeface="Wingdings 3" pitchFamily="18" charset="2"/>
              </a:rPr>
              <a:t></a:t>
            </a:r>
          </a:p>
          <a:p>
            <a:pPr algn="ctr">
              <a:buFontTx/>
              <a:buNone/>
            </a:pPr>
            <a:r>
              <a:rPr lang="en-US" sz="2400" b="1" dirty="0">
                <a:sym typeface="Wingdings 3" pitchFamily="18" charset="2"/>
              </a:rPr>
              <a:t>Medial condyle &amp; surface of tibia</a:t>
            </a:r>
          </a:p>
          <a:p>
            <a:pPr algn="ctr">
              <a:buFontTx/>
              <a:buNone/>
            </a:pPr>
            <a:endParaRPr lang="en-US" sz="2400" b="1" dirty="0">
              <a:sym typeface="Wingdings 3" pitchFamily="18" charset="2"/>
            </a:endParaRPr>
          </a:p>
          <a:p>
            <a:pPr>
              <a:buFontTx/>
              <a:buNone/>
            </a:pPr>
            <a:r>
              <a:rPr lang="en-US" sz="2400" b="1" dirty="0">
                <a:sym typeface="Wingdings 3" pitchFamily="18" charset="2"/>
              </a:rPr>
              <a:t>Superficial and deep part</a:t>
            </a:r>
          </a:p>
          <a:p>
            <a:pPr>
              <a:buFontTx/>
              <a:buNone/>
            </a:pPr>
            <a:r>
              <a:rPr lang="en-US" sz="2400" b="1" dirty="0">
                <a:sym typeface="Wingdings 3" pitchFamily="18" charset="2"/>
              </a:rPr>
              <a:t>Merges with medial meniscus firmly attached to it</a:t>
            </a:r>
          </a:p>
          <a:p>
            <a:pPr>
              <a:buFontTx/>
              <a:buNone/>
            </a:pPr>
            <a:r>
              <a:rPr lang="en-US" sz="2400" b="1" dirty="0">
                <a:sym typeface="Wingdings 3" pitchFamily="18" charset="2"/>
              </a:rPr>
              <a:t>Liable to injury in full extension</a:t>
            </a:r>
          </a:p>
          <a:p>
            <a:pPr>
              <a:buFontTx/>
              <a:buNone/>
            </a:pPr>
            <a:r>
              <a:rPr lang="en-US" sz="2400" b="1" i="1" u="sng" dirty="0">
                <a:solidFill>
                  <a:srgbClr val="FFFF00"/>
                </a:solidFill>
                <a:sym typeface="Wingdings 3" pitchFamily="18" charset="2"/>
              </a:rPr>
              <a:t>Violent adduction</a:t>
            </a:r>
          </a:p>
          <a:p>
            <a:pPr>
              <a:buFontTx/>
              <a:buNone/>
            </a:pPr>
            <a:endParaRPr lang="en-US" sz="2000" b="1" i="1" u="sng" dirty="0">
              <a:solidFill>
                <a:srgbClr val="FFFF00"/>
              </a:solidFill>
              <a:sym typeface="Wingdings 3" pitchFamily="18" charset="2"/>
            </a:endParaRPr>
          </a:p>
          <a:p>
            <a:pPr>
              <a:buFontTx/>
              <a:buNone/>
            </a:pPr>
            <a:endParaRPr lang="en-US" sz="2000" b="1" dirty="0">
              <a:sym typeface="Wingdings 3" pitchFamily="18" charset="2"/>
            </a:endParaRPr>
          </a:p>
          <a:p>
            <a:pPr>
              <a:buFontTx/>
              <a:buNone/>
            </a:pPr>
            <a:r>
              <a:rPr lang="en-US" sz="2000" b="1" dirty="0">
                <a:sym typeface="Wingdings 3" pitchFamily="18" charset="2"/>
              </a:rPr>
              <a:t>	</a:t>
            </a:r>
            <a:endParaRPr lang="en-US" sz="2800" b="1" dirty="0">
              <a:sym typeface="Wingdings 3" pitchFamily="18" charset="2"/>
            </a:endParaRPr>
          </a:p>
        </p:txBody>
      </p:sp>
      <p:pic>
        <p:nvPicPr>
          <p:cNvPr id="18436" name="Picture 4" descr="popliteus musc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082675"/>
            <a:ext cx="4495800" cy="4708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685800"/>
            <a:ext cx="5562600" cy="5715000"/>
          </a:xfrm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4. Oblique Popliteal Lig.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en-US" sz="2400" b="1" dirty="0"/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US" sz="2400" b="1" dirty="0"/>
              <a:t>Reflected expansion of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US" sz="2400" b="1" dirty="0"/>
              <a:t>Semimembranosus tendon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US" sz="2400" b="1" dirty="0"/>
              <a:t>Passes upwards and laterally to lateral condyle of femur.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en-US" sz="2400" b="1" dirty="0"/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5. Arcuate Popliteal Lig.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en-US" sz="2400" b="1" dirty="0">
              <a:solidFill>
                <a:srgbClr val="00CC00"/>
              </a:solidFill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US" sz="2400" b="1" dirty="0"/>
              <a:t>Covers the popliteus tendon &amp;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US" sz="2400" b="1" dirty="0"/>
              <a:t>strengthens the capsule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en-US" sz="2400" b="1" dirty="0"/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US" sz="2400" b="1" dirty="0"/>
              <a:t>From Post. aspect of fibular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US" sz="2400" b="1" dirty="0"/>
              <a:t>head</a:t>
            </a:r>
            <a:endParaRPr lang="en-US" sz="2400" b="1" dirty="0">
              <a:sym typeface="Wingdings 3" pitchFamily="18" charset="2"/>
            </a:endParaRPr>
          </a:p>
          <a:p>
            <a:pPr marL="0" indent="0" algn="ctr">
              <a:lnSpc>
                <a:spcPct val="80000"/>
              </a:lnSpc>
              <a:buFontTx/>
              <a:buNone/>
            </a:pPr>
            <a:r>
              <a:rPr lang="en-US" sz="2400" b="1" i="1" dirty="0">
                <a:solidFill>
                  <a:srgbClr val="00B0F0"/>
                </a:solidFill>
                <a:sym typeface="Wingdings 3" pitchFamily="18" charset="2"/>
              </a:rPr>
              <a:t>Both lig. blend into fibrous capsule</a:t>
            </a:r>
          </a:p>
          <a:p>
            <a:pPr marL="0" indent="0" algn="ctr">
              <a:lnSpc>
                <a:spcPct val="80000"/>
              </a:lnSpc>
              <a:buFont typeface="Wingdings 3" pitchFamily="18" charset="2"/>
              <a:buNone/>
            </a:pPr>
            <a:endParaRPr lang="en-US" sz="2400" b="1" i="1" dirty="0">
              <a:solidFill>
                <a:srgbClr val="00B0F0"/>
              </a:solidFill>
            </a:endParaRPr>
          </a:p>
        </p:txBody>
      </p:sp>
      <p:pic>
        <p:nvPicPr>
          <p:cNvPr id="19459" name="Picture 3" descr="pos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1" y="1828800"/>
            <a:ext cx="4343399" cy="3657600"/>
          </a:xfrm>
          <a:prstGeom prst="rect">
            <a:avLst/>
          </a:prstGeom>
          <a:noFill/>
        </p:spPr>
      </p:pic>
      <p:sp>
        <p:nvSpPr>
          <p:cNvPr id="2" name="Oval 1"/>
          <p:cNvSpPr/>
          <p:nvPr/>
        </p:nvSpPr>
        <p:spPr bwMode="auto">
          <a:xfrm>
            <a:off x="5486400" y="2286000"/>
            <a:ext cx="990600" cy="762000"/>
          </a:xfrm>
          <a:prstGeom prst="ellipse">
            <a:avLst/>
          </a:prstGeom>
          <a:noFill/>
          <a:ln w="28575" cap="flat" cmpd="sng" algn="ctr">
            <a:solidFill>
              <a:srgbClr val="FF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90600"/>
            <a:ext cx="83820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2896620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pos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1665288"/>
            <a:ext cx="4549775" cy="3821112"/>
          </a:xfrm>
          <a:prstGeom prst="rect">
            <a:avLst/>
          </a:prstGeom>
          <a:noFill/>
        </p:spPr>
      </p:pic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</a:rPr>
              <a:t>Extracapsular Ligaments</a:t>
            </a:r>
          </a:p>
        </p:txBody>
      </p:sp>
      <p:pic>
        <p:nvPicPr>
          <p:cNvPr id="21509" name="Picture 5" descr="Knee joint, patellar &amp; fibular li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981075"/>
            <a:ext cx="2963863" cy="5429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9"/>
            <a:ext cx="8229600" cy="639762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Foramina of Gluteal Region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838201"/>
            <a:ext cx="5410200" cy="5730874"/>
          </a:xfrm>
        </p:spPr>
        <p:txBody>
          <a:bodyPr/>
          <a:lstStyle/>
          <a:p>
            <a:pPr>
              <a:buFontTx/>
              <a:buNone/>
            </a:pPr>
            <a:r>
              <a:rPr lang="en-US" sz="2400" b="1" dirty="0"/>
              <a:t>2 foramina:</a:t>
            </a:r>
          </a:p>
          <a:p>
            <a:pPr>
              <a:buFontTx/>
              <a:buNone/>
            </a:pPr>
            <a:r>
              <a:rPr lang="en-US" sz="2400" b="1" dirty="0"/>
              <a:t>	</a:t>
            </a:r>
            <a:r>
              <a:rPr lang="en-US" sz="2400" b="1" dirty="0">
                <a:solidFill>
                  <a:srgbClr val="FFFF00"/>
                </a:solidFill>
              </a:rPr>
              <a:t>Greater  &amp;  Lesser sciatic foramina</a:t>
            </a:r>
            <a:endParaRPr lang="en-US" sz="2400" b="1" dirty="0">
              <a:solidFill>
                <a:srgbClr val="000099"/>
              </a:solidFill>
            </a:endParaRPr>
          </a:p>
          <a:p>
            <a:pPr>
              <a:buFontTx/>
              <a:buNone/>
            </a:pPr>
            <a:r>
              <a:rPr lang="en-US" sz="2400" b="1" dirty="0"/>
              <a:t>Consist of bony &amp; ligamentum parts:</a:t>
            </a:r>
          </a:p>
          <a:p>
            <a:pPr>
              <a:buFontTx/>
              <a:buNone/>
            </a:pPr>
            <a:endParaRPr lang="en-US" sz="2400" b="1" dirty="0"/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Bony part:  </a:t>
            </a:r>
            <a:r>
              <a:rPr lang="en-US" sz="2400" b="1" dirty="0"/>
              <a:t>sciatic notches</a:t>
            </a:r>
          </a:p>
          <a:p>
            <a:pPr>
              <a:buFontTx/>
              <a:buNone/>
            </a:pPr>
            <a:endParaRPr lang="en-US" sz="2400" b="1" dirty="0">
              <a:solidFill>
                <a:srgbClr val="CC0000"/>
              </a:solidFill>
            </a:endParaRPr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Ligaments part:</a:t>
            </a:r>
          </a:p>
          <a:p>
            <a:pPr>
              <a:buFontTx/>
              <a:buNone/>
            </a:pPr>
            <a:r>
              <a:rPr lang="en-US" sz="2400" b="1" dirty="0"/>
              <a:t>	Sacrotuberous &amp; Sacrospinous</a:t>
            </a:r>
          </a:p>
          <a:p>
            <a:pPr>
              <a:buFontTx/>
              <a:buNone/>
            </a:pPr>
            <a:r>
              <a:rPr lang="en-US" sz="2400" b="1" dirty="0"/>
              <a:t>			ligaments</a:t>
            </a:r>
          </a:p>
          <a:p>
            <a:pPr>
              <a:buFontTx/>
              <a:buNone/>
            </a:pPr>
            <a:r>
              <a:rPr lang="en-US" sz="2400" b="1" dirty="0"/>
              <a:t>It is an </a:t>
            </a:r>
            <a:r>
              <a:rPr lang="en-US" sz="2400" b="1" i="1" u="sng" dirty="0">
                <a:solidFill>
                  <a:srgbClr val="E19933"/>
                </a:solidFill>
              </a:rPr>
              <a:t>exit from pelvis to gluteal region</a:t>
            </a:r>
          </a:p>
        </p:txBody>
      </p:sp>
      <p:pic>
        <p:nvPicPr>
          <p:cNvPr id="17412" name="Picture 4" descr="sacrotuberous &amp; spinous l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800" y="1052513"/>
            <a:ext cx="4068763" cy="5516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</a:rPr>
              <a:t>Intra Capsular Ligaments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4797425" cy="5135563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2800" b="1" dirty="0">
                <a:solidFill>
                  <a:srgbClr val="FFFF00"/>
                </a:solidFill>
              </a:rPr>
              <a:t>Cruciate Ligaments</a:t>
            </a:r>
            <a:endParaRPr lang="en-US" sz="2400" b="1" dirty="0">
              <a:solidFill>
                <a:srgbClr val="00CC00"/>
              </a:solidFill>
            </a:endParaRPr>
          </a:p>
          <a:p>
            <a:pPr>
              <a:buSzPct val="145000"/>
              <a:buBlip>
                <a:blip r:embed="rId2"/>
              </a:buBlip>
            </a:pPr>
            <a:r>
              <a:rPr lang="en-US" sz="2400" b="1" dirty="0"/>
              <a:t>Join the femur to intercondylar region of the tibia</a:t>
            </a:r>
          </a:p>
          <a:p>
            <a:pPr>
              <a:buSzPct val="145000"/>
              <a:buBlip>
                <a:blip r:embed="rId2"/>
              </a:buBlip>
            </a:pPr>
            <a:r>
              <a:rPr lang="en-US" sz="2400" b="1" dirty="0"/>
              <a:t>Named according to their tibial attachment</a:t>
            </a:r>
          </a:p>
          <a:p>
            <a:pPr>
              <a:buSzPct val="145000"/>
              <a:buBlip>
                <a:blip r:embed="rId2"/>
              </a:buBlip>
            </a:pPr>
            <a:r>
              <a:rPr lang="en-US" sz="2400" b="1" dirty="0"/>
              <a:t>Pass in </a:t>
            </a:r>
            <a:r>
              <a:rPr lang="en-US" sz="2400" b="1" dirty="0" err="1"/>
              <a:t>criss</a:t>
            </a:r>
            <a:r>
              <a:rPr lang="en-US" sz="2400" b="1" dirty="0"/>
              <a:t>-cross direction (X)</a:t>
            </a:r>
          </a:p>
          <a:p>
            <a:pPr>
              <a:buSzPct val="145000"/>
              <a:buBlip>
                <a:blip r:embed="rId2"/>
              </a:buBlip>
            </a:pPr>
            <a:endParaRPr lang="en-US" sz="2400" b="1" dirty="0"/>
          </a:p>
          <a:p>
            <a:pPr>
              <a:buSzPct val="145000"/>
              <a:buBlip>
                <a:blip r:embed="rId2"/>
              </a:buBlip>
            </a:pPr>
            <a:r>
              <a:rPr lang="en-US" sz="2400" b="1" dirty="0"/>
              <a:t>They are </a:t>
            </a:r>
            <a:r>
              <a:rPr lang="en-US" sz="2400" b="1" i="1" u="sng" dirty="0">
                <a:solidFill>
                  <a:srgbClr val="66CCFF"/>
                </a:solidFill>
              </a:rPr>
              <a:t>NOT</a:t>
            </a:r>
            <a:r>
              <a:rPr lang="en-US" sz="2400" b="1" dirty="0"/>
              <a:t> included within the synovial cavity</a:t>
            </a:r>
          </a:p>
          <a:p>
            <a:pPr>
              <a:buSzPct val="145000"/>
              <a:buBlip>
                <a:blip r:embed="rId2"/>
              </a:buBlip>
            </a:pPr>
            <a:endParaRPr lang="en-US" sz="2000" b="1" dirty="0"/>
          </a:p>
          <a:p>
            <a:endParaRPr lang="en-US" sz="2000" b="1" dirty="0"/>
          </a:p>
        </p:txBody>
      </p:sp>
      <p:pic>
        <p:nvPicPr>
          <p:cNvPr id="22532" name="Picture 4" descr="knee cross sect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51387" y="1508125"/>
            <a:ext cx="4392613" cy="436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533400"/>
            <a:ext cx="85344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0" y="152400"/>
            <a:ext cx="5257800" cy="7155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FFFF00"/>
                </a:solidFill>
              </a:rPr>
              <a:t>1. Ant. Cruciate Lig</a:t>
            </a:r>
            <a:r>
              <a:rPr lang="en-US" b="1" dirty="0">
                <a:solidFill>
                  <a:srgbClr val="00CC00"/>
                </a:solidFill>
              </a:rPr>
              <a:t>.</a:t>
            </a:r>
            <a:endParaRPr lang="en-US" dirty="0"/>
          </a:p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rgbClr val="FFFFFF"/>
                </a:solidFill>
              </a:rPr>
              <a:t>Ant. intercondylar area behind </a:t>
            </a:r>
          </a:p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rgbClr val="FFFFFF"/>
                </a:solidFill>
              </a:rPr>
              <a:t>anterior horn  of medial semilunar cartilage</a:t>
            </a:r>
          </a:p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rgbClr val="FF0066"/>
                </a:solidFill>
                <a:sym typeface="Wingdings 3" pitchFamily="18" charset="2"/>
              </a:rPr>
              <a:t></a:t>
            </a:r>
            <a:r>
              <a:rPr lang="en-US" b="1" dirty="0">
                <a:solidFill>
                  <a:srgbClr val="FFFFFF"/>
                </a:solidFill>
                <a:sym typeface="Wingdings 3" pitchFamily="18" charset="2"/>
              </a:rPr>
              <a:t> Postero-laterally </a:t>
            </a:r>
            <a:r>
              <a:rPr lang="en-US" b="1" dirty="0">
                <a:solidFill>
                  <a:srgbClr val="FF0066"/>
                </a:solidFill>
                <a:sym typeface="Wingdings 3" pitchFamily="18" charset="2"/>
              </a:rPr>
              <a:t></a:t>
            </a:r>
          </a:p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rgbClr val="FFFFFF"/>
                </a:solidFill>
                <a:sym typeface="Wingdings 3" pitchFamily="18" charset="2"/>
              </a:rPr>
              <a:t>Posterior surface Lateral condyle</a:t>
            </a:r>
          </a:p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rgbClr val="FFFFFF"/>
                </a:solidFill>
                <a:sym typeface="Wingdings 3" pitchFamily="18" charset="2"/>
              </a:rPr>
              <a:t> of femur</a:t>
            </a:r>
          </a:p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rgbClr val="FFFFFF"/>
                </a:solidFill>
                <a:sym typeface="Wingdings 3" pitchFamily="18" charset="2"/>
              </a:rPr>
              <a:t>Relaxed when knee is flexed, tense in extension </a:t>
            </a:r>
            <a:r>
              <a:rPr lang="en-US" b="1" i="1" u="sng" dirty="0">
                <a:solidFill>
                  <a:srgbClr val="33CCFF"/>
                </a:solidFill>
                <a:sym typeface="Wingdings 3" pitchFamily="18" charset="2"/>
              </a:rPr>
              <a:t>prevent hyper extension</a:t>
            </a:r>
          </a:p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FFFFFF"/>
                </a:solidFill>
                <a:sym typeface="Wingdings 3" pitchFamily="18" charset="2"/>
              </a:rPr>
              <a:t>Relatively weak ligament with poor bld. Supply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SzPct val="122000"/>
              <a:buFont typeface="Symbol" pitchFamily="18" charset="2"/>
              <a:buChar char="Þ"/>
            </a:pPr>
            <a:r>
              <a:rPr lang="en-US" b="1" dirty="0">
                <a:solidFill>
                  <a:srgbClr val="FFFFFF"/>
                </a:solidFill>
                <a:sym typeface="Symbol" pitchFamily="18" charset="2"/>
              </a:rPr>
              <a:t> </a:t>
            </a:r>
            <a:r>
              <a:rPr lang="en-US" b="1" i="1" u="sng" dirty="0">
                <a:solidFill>
                  <a:srgbClr val="E19933"/>
                </a:solidFill>
                <a:sym typeface="Symbol" pitchFamily="18" charset="2"/>
              </a:rPr>
              <a:t>More susceptible to injuries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SzPct val="122000"/>
              <a:buFont typeface="Symbol" pitchFamily="18" charset="2"/>
              <a:buChar char="Þ"/>
            </a:pPr>
            <a:r>
              <a:rPr lang="en-US" b="1" i="1" u="sng" dirty="0">
                <a:solidFill>
                  <a:srgbClr val="E19933"/>
                </a:solidFill>
                <a:sym typeface="Symbol" pitchFamily="18" charset="2"/>
              </a:rPr>
              <a:t>Prevent posterior displacement of femur,or anterior displacement of tibia</a:t>
            </a:r>
          </a:p>
          <a:p>
            <a:pPr algn="ctr">
              <a:spcBef>
                <a:spcPct val="50000"/>
              </a:spcBef>
            </a:pPr>
            <a:endParaRPr lang="en-US" sz="2000" b="1" dirty="0">
              <a:sym typeface="Wingdings 3" pitchFamily="18" charset="2"/>
            </a:endParaRPr>
          </a:p>
        </p:txBody>
      </p:sp>
      <p:pic>
        <p:nvPicPr>
          <p:cNvPr id="23555" name="Picture 3" descr="knee, internal l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95850" y="620713"/>
            <a:ext cx="4248150" cy="50942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609600"/>
            <a:ext cx="78486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76200" y="620713"/>
            <a:ext cx="4640263" cy="6401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FF00"/>
                </a:solidFill>
              </a:rPr>
              <a:t>2. Post. Cruciate Lig.</a:t>
            </a:r>
          </a:p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FFFFFF"/>
                </a:solidFill>
              </a:rPr>
              <a:t>Strong ligament</a:t>
            </a:r>
          </a:p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rgbClr val="FFFFFF"/>
                </a:solidFill>
              </a:rPr>
              <a:t>Most posterior part of Post. intercondylar area</a:t>
            </a:r>
          </a:p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rgbClr val="FF0000"/>
                </a:solidFill>
                <a:sym typeface="Wingdings 3" pitchFamily="18" charset="2"/>
              </a:rPr>
              <a:t> </a:t>
            </a:r>
            <a:r>
              <a:rPr lang="en-US" b="1" dirty="0">
                <a:solidFill>
                  <a:srgbClr val="FFFFFF"/>
                </a:solidFill>
                <a:sym typeface="Wingdings 3" pitchFamily="18" charset="2"/>
              </a:rPr>
              <a:t>up antero-medially </a:t>
            </a:r>
            <a:r>
              <a:rPr lang="en-US" b="1" dirty="0">
                <a:solidFill>
                  <a:srgbClr val="FF0000"/>
                </a:solidFill>
                <a:sym typeface="Wingdings 3" pitchFamily="18" charset="2"/>
              </a:rPr>
              <a:t></a:t>
            </a:r>
          </a:p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rgbClr val="FFFFFF"/>
                </a:solidFill>
                <a:sym typeface="Wingdings 3" pitchFamily="18" charset="2"/>
              </a:rPr>
              <a:t> anterior part of lateral surface of Medial condyle of femur</a:t>
            </a:r>
          </a:p>
          <a:p>
            <a:pPr algn="ctr">
              <a:spcBef>
                <a:spcPct val="50000"/>
              </a:spcBef>
            </a:pPr>
            <a:endParaRPr lang="en-US" b="1" dirty="0">
              <a:solidFill>
                <a:srgbClr val="FFFFFF"/>
              </a:solidFill>
              <a:sym typeface="Wingdings 3" pitchFamily="18" charset="2"/>
            </a:endParaRPr>
          </a:p>
          <a:p>
            <a:pPr>
              <a:spcBef>
                <a:spcPct val="50000"/>
              </a:spcBef>
            </a:pPr>
            <a:r>
              <a:rPr lang="en-US" b="1" i="1" u="sng" dirty="0">
                <a:solidFill>
                  <a:srgbClr val="FF0066"/>
                </a:solidFill>
                <a:sym typeface="Wingdings 3" pitchFamily="18" charset="2"/>
              </a:rPr>
              <a:t>Stronger</a:t>
            </a:r>
            <a:r>
              <a:rPr lang="en-US" b="1" dirty="0">
                <a:solidFill>
                  <a:srgbClr val="FF0066"/>
                </a:solidFill>
                <a:sym typeface="Wingdings 3" pitchFamily="18" charset="2"/>
              </a:rPr>
              <a:t> </a:t>
            </a:r>
            <a:r>
              <a:rPr lang="en-US" b="1" dirty="0">
                <a:solidFill>
                  <a:srgbClr val="FFFFFF"/>
                </a:solidFill>
                <a:sym typeface="Wingdings 3" pitchFamily="18" charset="2"/>
              </a:rPr>
              <a:t>than ant. Cruciate</a:t>
            </a:r>
          </a:p>
          <a:p>
            <a:pPr marL="342900" indent="-342900">
              <a:spcBef>
                <a:spcPct val="50000"/>
              </a:spcBef>
              <a:buSzPct val="130000"/>
              <a:buBlip>
                <a:blip r:embed="rId2"/>
              </a:buBlip>
            </a:pPr>
            <a:r>
              <a:rPr lang="en-US" b="1" dirty="0">
                <a:solidFill>
                  <a:srgbClr val="FFFFFF"/>
                </a:solidFill>
                <a:sym typeface="Wingdings 3" pitchFamily="18" charset="2"/>
              </a:rPr>
              <a:t>Relaxed in extension, tense in flexion</a:t>
            </a:r>
          </a:p>
          <a:p>
            <a:pPr marL="342900" indent="-342900">
              <a:spcBef>
                <a:spcPct val="50000"/>
              </a:spcBef>
              <a:buSzPct val="130000"/>
              <a:buBlip>
                <a:blip r:embed="rId2"/>
              </a:buBlip>
            </a:pPr>
            <a:r>
              <a:rPr lang="en-US" b="1" dirty="0">
                <a:solidFill>
                  <a:srgbClr val="FFFFFF"/>
                </a:solidFill>
                <a:sym typeface="Wingdings 3" pitchFamily="18" charset="2"/>
              </a:rPr>
              <a:t>Prevent forward dislocation of femur,or tibia backward</a:t>
            </a:r>
          </a:p>
          <a:p>
            <a:pPr algn="ctr">
              <a:spcBef>
                <a:spcPct val="50000"/>
              </a:spcBef>
            </a:pPr>
            <a:endParaRPr lang="en-US" sz="2000" b="1" dirty="0">
              <a:solidFill>
                <a:srgbClr val="FFFFFF"/>
              </a:solidFill>
              <a:sym typeface="Wingdings 3" pitchFamily="18" charset="2"/>
            </a:endParaRPr>
          </a:p>
        </p:txBody>
      </p:sp>
      <p:pic>
        <p:nvPicPr>
          <p:cNvPr id="24580" name="Picture 4" descr="popliteus musc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268412"/>
            <a:ext cx="4572000" cy="41417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457200"/>
            <a:ext cx="8153399" cy="5867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38113"/>
            <a:ext cx="8839199" cy="1376362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Structures attached to inter condylar area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Blip>
                <a:blip r:embed="rId2"/>
              </a:buBlip>
            </a:pPr>
            <a:r>
              <a:rPr lang="en-US" sz="2800" b="1" dirty="0">
                <a:solidFill>
                  <a:srgbClr val="FFFF00"/>
                </a:solidFill>
              </a:rPr>
              <a:t>Anterior intercondylar area</a:t>
            </a:r>
          </a:p>
          <a:p>
            <a:pPr>
              <a:buClr>
                <a:srgbClr val="00B0F0"/>
              </a:buClr>
              <a:buSzPct val="100000"/>
              <a:buBlip>
                <a:blip r:embed="rId3"/>
              </a:buBlip>
            </a:pPr>
            <a:r>
              <a:rPr lang="en-US" b="1" dirty="0"/>
              <a:t>Anterior horn of medial semilunar cartilage</a:t>
            </a:r>
          </a:p>
          <a:p>
            <a:pPr>
              <a:buClr>
                <a:srgbClr val="00B0F0"/>
              </a:buClr>
              <a:buSzPct val="100000"/>
              <a:buBlip>
                <a:blip r:embed="rId3"/>
              </a:buBlip>
            </a:pPr>
            <a:r>
              <a:rPr lang="en-US" b="1" dirty="0"/>
              <a:t>Anterior Cruciate lig</a:t>
            </a:r>
          </a:p>
          <a:p>
            <a:pPr>
              <a:buClr>
                <a:srgbClr val="00B0F0"/>
              </a:buClr>
              <a:buSzPct val="100000"/>
              <a:buBlip>
                <a:blip r:embed="rId3"/>
              </a:buBlip>
            </a:pPr>
            <a:r>
              <a:rPr lang="en-US" b="1" dirty="0"/>
              <a:t>Anterior horn of lateral semilunar cartilage</a:t>
            </a:r>
          </a:p>
          <a:p>
            <a:pPr>
              <a:buBlip>
                <a:blip r:embed="rId2"/>
              </a:buBlip>
            </a:pPr>
            <a:r>
              <a:rPr lang="en-US" b="1" dirty="0">
                <a:solidFill>
                  <a:srgbClr val="FFFF00"/>
                </a:solidFill>
              </a:rPr>
              <a:t>Posterior intercondylar area</a:t>
            </a:r>
          </a:p>
          <a:p>
            <a:pPr>
              <a:buClr>
                <a:srgbClr val="00B0F0"/>
              </a:buClr>
              <a:buSzPct val="100000"/>
              <a:buBlip>
                <a:blip r:embed="rId4"/>
              </a:buBlip>
            </a:pPr>
            <a:r>
              <a:rPr lang="en-US" b="1" dirty="0"/>
              <a:t>Posterior horn of lateral semilunar cartilage</a:t>
            </a:r>
          </a:p>
          <a:p>
            <a:pPr>
              <a:buClr>
                <a:srgbClr val="00B0F0"/>
              </a:buClr>
              <a:buSzPct val="100000"/>
              <a:buBlip>
                <a:blip r:embed="rId4"/>
              </a:buBlip>
            </a:pPr>
            <a:r>
              <a:rPr lang="en-US" b="1" dirty="0"/>
              <a:t>Posterior horn of medial semilunar cartilage</a:t>
            </a:r>
          </a:p>
          <a:p>
            <a:pPr>
              <a:buClr>
                <a:srgbClr val="00B0F0"/>
              </a:buClr>
              <a:buSzPct val="100000"/>
              <a:buBlip>
                <a:blip r:embed="rId4"/>
              </a:buBlip>
            </a:pPr>
            <a:r>
              <a:rPr lang="en-US" b="1" dirty="0"/>
              <a:t>Posterior cruciate lig</a:t>
            </a:r>
          </a:p>
          <a:p>
            <a:pPr>
              <a:buSzPct val="100000"/>
              <a:buBlip>
                <a:blip r:embed="rId4"/>
              </a:buBlip>
            </a:pPr>
            <a:endParaRPr lang="en-US" dirty="0"/>
          </a:p>
        </p:txBody>
      </p:sp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152401" y="76200"/>
            <a:ext cx="4343399" cy="603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</a:rPr>
              <a:t>3. Menisci:</a:t>
            </a:r>
          </a:p>
          <a:p>
            <a:pPr marL="342900" indent="-342900">
              <a:spcBef>
                <a:spcPct val="50000"/>
              </a:spcBef>
              <a:buSzPct val="125000"/>
              <a:buBlip>
                <a:blip r:embed="rId3"/>
              </a:buBlip>
            </a:pPr>
            <a:r>
              <a:rPr lang="en-US" sz="2400" b="1" dirty="0">
                <a:solidFill>
                  <a:srgbClr val="FFFFFF"/>
                </a:solidFill>
              </a:rPr>
              <a:t>C-shaped sheets of fibro cartilage</a:t>
            </a:r>
          </a:p>
          <a:p>
            <a:pPr marL="342900" indent="-342900">
              <a:spcBef>
                <a:spcPct val="50000"/>
              </a:spcBef>
              <a:buSzPct val="125000"/>
              <a:buBlip>
                <a:blip r:embed="rId3"/>
              </a:buBlip>
            </a:pPr>
            <a:r>
              <a:rPr lang="en-US" sz="2400" b="1" dirty="0">
                <a:solidFill>
                  <a:srgbClr val="FFFFFF"/>
                </a:solidFill>
              </a:rPr>
              <a:t>Lie on upper condyle of tibia</a:t>
            </a:r>
          </a:p>
          <a:p>
            <a:pPr marL="342900" indent="-342900">
              <a:spcBef>
                <a:spcPct val="50000"/>
              </a:spcBef>
              <a:buSzPct val="125000"/>
              <a:buBlip>
                <a:blip r:embed="rId3"/>
              </a:buBlip>
            </a:pPr>
            <a:r>
              <a:rPr lang="en-US" sz="2400" b="1" dirty="0">
                <a:solidFill>
                  <a:srgbClr val="FFFFFF"/>
                </a:solidFill>
              </a:rPr>
              <a:t>Thick convex peripheral borders </a:t>
            </a:r>
          </a:p>
          <a:p>
            <a:pPr marL="342900" indent="-342900">
              <a:spcBef>
                <a:spcPct val="50000"/>
              </a:spcBef>
              <a:buSzPct val="125000"/>
              <a:buBlip>
                <a:blip r:embed="rId3"/>
              </a:buBlip>
            </a:pPr>
            <a:r>
              <a:rPr lang="en-US" sz="2400" b="1" dirty="0">
                <a:solidFill>
                  <a:srgbClr val="FFFFFF"/>
                </a:solidFill>
              </a:rPr>
              <a:t>Attached to the capsule</a:t>
            </a:r>
          </a:p>
          <a:p>
            <a:pPr marL="342900" indent="-342900">
              <a:spcBef>
                <a:spcPct val="50000"/>
              </a:spcBef>
              <a:buSzPct val="125000"/>
              <a:buBlip>
                <a:blip r:embed="rId3"/>
              </a:buBlip>
            </a:pPr>
            <a:r>
              <a:rPr lang="en-US" sz="2400" b="1" dirty="0">
                <a:solidFill>
                  <a:srgbClr val="FFFFFF"/>
                </a:solidFill>
              </a:rPr>
              <a:t>Thin concave inner borders  attached  by anterior and posterior horn to ICA with free edge</a:t>
            </a:r>
          </a:p>
          <a:p>
            <a:pPr>
              <a:spcBef>
                <a:spcPct val="50000"/>
              </a:spcBef>
            </a:pP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52401" y="5699125"/>
            <a:ext cx="8991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CC00FF"/>
                </a:solidFill>
              </a:rPr>
              <a:t>Significance:</a:t>
            </a:r>
            <a:r>
              <a:rPr lang="en-US" sz="2400" b="1" dirty="0">
                <a:solidFill>
                  <a:srgbClr val="FFFF00"/>
                </a:solidFill>
              </a:rPr>
              <a:t>	1. Reduce friction &amp; shock absorption </a:t>
            </a:r>
          </a:p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FF00"/>
                </a:solidFill>
              </a:rPr>
              <a:t>		           2. </a:t>
            </a:r>
            <a:r>
              <a:rPr lang="en-US" sz="2400" b="1">
                <a:solidFill>
                  <a:srgbClr val="FFFF00"/>
                </a:solidFill>
              </a:rPr>
              <a:t>Deepen </a:t>
            </a:r>
            <a:r>
              <a:rPr lang="en-US" sz="2400" b="1" dirty="0">
                <a:solidFill>
                  <a:srgbClr val="FFFF00"/>
                </a:solidFill>
              </a:rPr>
              <a:t>the tibial condyles</a:t>
            </a:r>
          </a:p>
        </p:txBody>
      </p:sp>
      <p:pic>
        <p:nvPicPr>
          <p:cNvPr id="25604" name="Picture 4" descr="knee cross secti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1" y="533400"/>
            <a:ext cx="4800600" cy="47244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43401" y="533401"/>
            <a:ext cx="4800599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</a:rPr>
              <a:t>Medial semilunar cartilage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84325"/>
            <a:ext cx="8482013" cy="4956175"/>
          </a:xfrm>
        </p:spPr>
        <p:txBody>
          <a:bodyPr/>
          <a:lstStyle/>
          <a:p>
            <a:pPr>
              <a:buSzPct val="86000"/>
              <a:buBlip>
                <a:blip r:embed="rId2"/>
              </a:buBlip>
            </a:pPr>
            <a:r>
              <a:rPr lang="en-US" sz="2700" b="1" dirty="0"/>
              <a:t>C shape, border behind than in front.</a:t>
            </a:r>
          </a:p>
          <a:p>
            <a:pPr>
              <a:buSzPct val="86000"/>
              <a:buBlip>
                <a:blip r:embed="rId2"/>
              </a:buBlip>
            </a:pPr>
            <a:r>
              <a:rPr lang="en-US" sz="2700" b="1" dirty="0"/>
              <a:t>Form a small part of large circle.</a:t>
            </a:r>
          </a:p>
          <a:p>
            <a:pPr>
              <a:buSzPct val="86000"/>
              <a:buBlip>
                <a:blip r:embed="rId2"/>
              </a:buBlip>
            </a:pPr>
            <a:r>
              <a:rPr lang="en-US" sz="2700" b="1" dirty="0"/>
              <a:t>Anterior horn is connected to lateral semilunar cartilage by transverse lig of knee.</a:t>
            </a:r>
          </a:p>
          <a:p>
            <a:pPr>
              <a:buSzPct val="86000"/>
              <a:buBlip>
                <a:blip r:embed="rId2"/>
              </a:buBlip>
            </a:pPr>
            <a:r>
              <a:rPr lang="en-US" sz="2700" b="1" dirty="0"/>
              <a:t>Fixed cartilage outer border is firmly adherent to capsule of knee joint, and MCL</a:t>
            </a:r>
          </a:p>
          <a:p>
            <a:pPr>
              <a:buSzPct val="86000"/>
              <a:buBlip>
                <a:blip r:embed="rId2"/>
              </a:buBlip>
            </a:pPr>
            <a:r>
              <a:rPr lang="en-US" sz="2700" b="1" dirty="0"/>
              <a:t>It increase concavity of upper surface of medial epicondyle</a:t>
            </a:r>
          </a:p>
          <a:p>
            <a:pPr>
              <a:buSzPct val="86000"/>
              <a:buBlip>
                <a:blip r:embed="rId2"/>
              </a:buBlip>
            </a:pPr>
            <a:endParaRPr lang="en-US" sz="2700" b="1" dirty="0"/>
          </a:p>
          <a:p>
            <a:endParaRPr lang="en-US" sz="2700" dirty="0"/>
          </a:p>
        </p:txBody>
      </p:sp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28600"/>
            <a:ext cx="81534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Lower Limb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28775"/>
            <a:ext cx="3960813" cy="4525963"/>
          </a:xfrm>
        </p:spPr>
        <p:txBody>
          <a:bodyPr/>
          <a:lstStyle/>
          <a:p>
            <a:pPr>
              <a:buFontTx/>
              <a:buNone/>
            </a:pPr>
            <a:r>
              <a:rPr lang="en-US" sz="2400" b="1" dirty="0"/>
              <a:t>Divided into </a:t>
            </a:r>
            <a:r>
              <a:rPr lang="en-US" sz="2400" b="1" dirty="0">
                <a:solidFill>
                  <a:srgbClr val="66CCFF"/>
                </a:solidFill>
              </a:rPr>
              <a:t>4 </a:t>
            </a:r>
            <a:r>
              <a:rPr lang="en-US" sz="2400" b="1" dirty="0"/>
              <a:t>regions:</a:t>
            </a:r>
          </a:p>
          <a:p>
            <a:pPr>
              <a:buFontTx/>
              <a:buNone/>
            </a:pPr>
            <a:endParaRPr lang="en-US" sz="2400" b="1" dirty="0"/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Gluteal Region</a:t>
            </a:r>
            <a:r>
              <a:rPr lang="en-US" sz="2400" b="1" dirty="0">
                <a:solidFill>
                  <a:srgbClr val="000099"/>
                </a:solidFill>
              </a:rPr>
              <a:t>:</a:t>
            </a:r>
            <a:r>
              <a:rPr lang="en-US" sz="2400" b="1" dirty="0"/>
              <a:t> hip bone</a:t>
            </a:r>
          </a:p>
          <a:p>
            <a:pPr>
              <a:buFontTx/>
              <a:buNone/>
            </a:pPr>
            <a:endParaRPr lang="en-US" sz="2400" b="1" dirty="0"/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Thigh:</a:t>
            </a:r>
            <a:r>
              <a:rPr lang="en-US" sz="2400" b="1" dirty="0"/>
              <a:t> femur</a:t>
            </a:r>
          </a:p>
          <a:p>
            <a:pPr>
              <a:buFontTx/>
              <a:buNone/>
            </a:pPr>
            <a:endParaRPr lang="en-US" sz="2400" b="1" dirty="0"/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Leg:</a:t>
            </a:r>
            <a:r>
              <a:rPr lang="en-US" sz="2400" b="1" dirty="0"/>
              <a:t> tibia &amp; fibula</a:t>
            </a:r>
          </a:p>
          <a:p>
            <a:pPr>
              <a:buFontTx/>
              <a:buNone/>
            </a:pPr>
            <a:endParaRPr lang="en-US" sz="2400" b="1" dirty="0"/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Foot:</a:t>
            </a:r>
            <a:r>
              <a:rPr lang="en-US" sz="2400" b="1" dirty="0"/>
              <a:t> tarsals, metatarsals </a:t>
            </a:r>
          </a:p>
          <a:p>
            <a:pPr>
              <a:buFontTx/>
              <a:buNone/>
            </a:pPr>
            <a:r>
              <a:rPr lang="en-US" sz="2400" b="1" dirty="0"/>
              <a:t>		&amp; phalanges</a:t>
            </a:r>
          </a:p>
        </p:txBody>
      </p:sp>
      <p:pic>
        <p:nvPicPr>
          <p:cNvPr id="3077" name="Picture 5" descr="lower limb, Grant'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981075"/>
            <a:ext cx="3573463" cy="5686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400" dirty="0"/>
              <a:t>Structures 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905000"/>
            <a:ext cx="43434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52900" y="-76200"/>
            <a:ext cx="47625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685800"/>
            <a:ext cx="83058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1" y="533400"/>
            <a:ext cx="74676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</a:rPr>
              <a:t>Lateral semilunar cartilage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84325"/>
            <a:ext cx="8558213" cy="4956175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2800" b="1" dirty="0"/>
              <a:t>Anterior and posterior horn attached just infront and behind intercondylar eminence.</a:t>
            </a:r>
          </a:p>
          <a:p>
            <a:pPr>
              <a:buBlip>
                <a:blip r:embed="rId2"/>
              </a:buBlip>
            </a:pPr>
            <a:r>
              <a:rPr lang="en-US" sz="2800" b="1" dirty="0"/>
              <a:t>Large part of small circle</a:t>
            </a:r>
          </a:p>
          <a:p>
            <a:pPr>
              <a:buBlip>
                <a:blip r:embed="rId2"/>
              </a:buBlip>
            </a:pPr>
            <a:r>
              <a:rPr lang="en-US" sz="2800" b="1" dirty="0"/>
              <a:t>Outer border is thick ,inner border is thin</a:t>
            </a:r>
          </a:p>
          <a:p>
            <a:pPr>
              <a:buBlip>
                <a:blip r:embed="rId2"/>
              </a:buBlip>
            </a:pPr>
            <a:r>
              <a:rPr lang="en-US" sz="2800" b="1" dirty="0"/>
              <a:t>Less fixed more mobile than medial, as it is separated from capsule and LCL by popliteus muscle</a:t>
            </a:r>
          </a:p>
          <a:p>
            <a:pPr>
              <a:buBlip>
                <a:blip r:embed="rId2"/>
              </a:buBlip>
            </a:pPr>
            <a:r>
              <a:rPr lang="en-US" sz="2800" b="1" dirty="0"/>
              <a:t>Less liable to injury</a:t>
            </a:r>
          </a:p>
        </p:txBody>
      </p:sp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</a:rPr>
              <a:t>Injury to Cruciate ligaments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84325"/>
            <a:ext cx="8839200" cy="4956175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b="1" dirty="0"/>
              <a:t>ACL is injured violent hyperextension  or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Anterior dislocation of tibia.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PCL is injured in posterior dislocation.</a:t>
            </a:r>
          </a:p>
          <a:p>
            <a:pPr>
              <a:buBlip>
                <a:blip r:embed="rId3"/>
              </a:buBlip>
            </a:pPr>
            <a:r>
              <a:rPr lang="en-US" b="1" i="1" u="sng" dirty="0">
                <a:solidFill>
                  <a:srgbClr val="FFFF00"/>
                </a:solidFill>
              </a:rPr>
              <a:t>Semilunar cartilage meniscus injury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Only injured in flexed and rotated knee.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Medial SLC more liable to injury more fixed.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Lateral SLC is mobile less injured.</a:t>
            </a:r>
          </a:p>
        </p:txBody>
      </p:sp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295401"/>
            <a:ext cx="7848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962025" y="138113"/>
            <a:ext cx="7826375" cy="852487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Movements of Knee Joint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8077200" cy="530225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2400" b="1" dirty="0">
                <a:solidFill>
                  <a:srgbClr val="FFFF00"/>
                </a:solidFill>
              </a:rPr>
              <a:t>Flexion:</a:t>
            </a:r>
          </a:p>
          <a:p>
            <a:pPr marL="0" indent="0">
              <a:buNone/>
            </a:pPr>
            <a:r>
              <a:rPr lang="en-US" sz="2400" b="1" dirty="0"/>
              <a:t>	hamstrings, gracilis &amp; sartorius, </a:t>
            </a:r>
          </a:p>
          <a:p>
            <a:pPr marL="0" indent="0">
              <a:buNone/>
            </a:pPr>
            <a:r>
              <a:rPr lang="en-US" sz="2400" b="1" dirty="0"/>
              <a:t>	popliteus</a:t>
            </a:r>
          </a:p>
          <a:p>
            <a:pPr>
              <a:buBlip>
                <a:blip r:embed="rId2"/>
              </a:buBlip>
            </a:pPr>
            <a:endParaRPr lang="en-US" sz="2400" b="1" dirty="0"/>
          </a:p>
          <a:p>
            <a:pPr>
              <a:buBlip>
                <a:blip r:embed="rId2"/>
              </a:buBlip>
            </a:pPr>
            <a:r>
              <a:rPr lang="en-US" sz="2400" b="1" dirty="0">
                <a:solidFill>
                  <a:srgbClr val="FFFF00"/>
                </a:solidFill>
              </a:rPr>
              <a:t>Extension: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0099"/>
                </a:solidFill>
              </a:rPr>
              <a:t>	</a:t>
            </a:r>
            <a:r>
              <a:rPr lang="en-US" sz="2400" b="1" dirty="0"/>
              <a:t>quadriceps femoris</a:t>
            </a:r>
          </a:p>
          <a:p>
            <a:pPr>
              <a:buBlip>
                <a:blip r:embed="rId2"/>
              </a:buBlip>
            </a:pPr>
            <a:endParaRPr lang="en-US" sz="2400" b="1" dirty="0"/>
          </a:p>
          <a:p>
            <a:pPr>
              <a:buBlip>
                <a:blip r:embed="rId2"/>
              </a:buBlip>
            </a:pPr>
            <a:r>
              <a:rPr lang="en-US" sz="2400" b="1" dirty="0">
                <a:solidFill>
                  <a:srgbClr val="FFFF00"/>
                </a:solidFill>
              </a:rPr>
              <a:t>Rotational Movement</a:t>
            </a:r>
          </a:p>
          <a:p>
            <a:pPr>
              <a:buBlip>
                <a:blip r:embed="rId3"/>
              </a:buBlip>
            </a:pPr>
            <a:r>
              <a:rPr lang="en-US" sz="2400" b="1" dirty="0"/>
              <a:t>limited when knee is flexed</a:t>
            </a:r>
          </a:p>
          <a:p>
            <a:pPr>
              <a:buBlip>
                <a:blip r:embed="rId3"/>
              </a:buBlip>
            </a:pPr>
            <a:r>
              <a:rPr lang="en-US" sz="2400" b="1" dirty="0"/>
              <a:t>Lateral rotator biceps</a:t>
            </a:r>
          </a:p>
          <a:p>
            <a:pPr>
              <a:buBlip>
                <a:blip r:embed="rId3"/>
              </a:buBlip>
            </a:pPr>
            <a:r>
              <a:rPr lang="en-US" sz="2400" b="1" dirty="0"/>
              <a:t>Medial rotator  popliteus unlock joint</a:t>
            </a:r>
          </a:p>
          <a:p>
            <a:pPr>
              <a:buBlip>
                <a:blip r:embed="rId3"/>
              </a:buBlip>
            </a:pPr>
            <a:r>
              <a:rPr lang="en-US" sz="2400" b="1" dirty="0"/>
              <a:t>SGS +</a:t>
            </a:r>
            <a:r>
              <a:rPr lang="en-US" sz="2400" b="1" dirty="0" err="1"/>
              <a:t>semimembranosus</a:t>
            </a:r>
            <a:endParaRPr lang="en-US" sz="2400" b="1" dirty="0"/>
          </a:p>
        </p:txBody>
      </p:sp>
      <p:pic>
        <p:nvPicPr>
          <p:cNvPr id="26629" name="Picture 5" descr="popliteal foss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1200" y="2708275"/>
            <a:ext cx="2971800" cy="3933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962025" y="138113"/>
            <a:ext cx="7826375" cy="1081087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Bursae of Knee Joint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295401"/>
            <a:ext cx="7872413" cy="5245100"/>
          </a:xfrm>
        </p:spPr>
        <p:txBody>
          <a:bodyPr/>
          <a:lstStyle/>
          <a:p>
            <a:pPr>
              <a:lnSpc>
                <a:spcPct val="90000"/>
              </a:lnSpc>
              <a:buBlip>
                <a:blip r:embed="rId2"/>
              </a:buBlip>
            </a:pPr>
            <a:r>
              <a:rPr lang="en-US" sz="2800" b="1" dirty="0"/>
              <a:t>Fluid filled sacs to reduce friction</a:t>
            </a:r>
          </a:p>
          <a:p>
            <a:pPr>
              <a:lnSpc>
                <a:spcPct val="90000"/>
              </a:lnSpc>
              <a:buBlip>
                <a:blip r:embed="rId2"/>
              </a:buBlip>
            </a:pPr>
            <a:endParaRPr lang="en-US" sz="2800" b="1" dirty="0"/>
          </a:p>
          <a:p>
            <a:pPr>
              <a:lnSpc>
                <a:spcPct val="90000"/>
              </a:lnSpc>
              <a:buBlip>
                <a:blip r:embed="rId2"/>
              </a:buBlip>
            </a:pPr>
            <a:r>
              <a:rPr lang="en-US" sz="2800" b="1" dirty="0"/>
              <a:t>Usually beneath ligaments &amp; tendons</a:t>
            </a:r>
          </a:p>
          <a:p>
            <a:pPr>
              <a:lnSpc>
                <a:spcPct val="90000"/>
              </a:lnSpc>
              <a:buBlip>
                <a:blip r:embed="rId2"/>
              </a:buBlip>
            </a:pPr>
            <a:endParaRPr lang="en-US" sz="2800" b="1" dirty="0"/>
          </a:p>
          <a:p>
            <a:pPr>
              <a:lnSpc>
                <a:spcPct val="90000"/>
              </a:lnSpc>
              <a:buBlip>
                <a:blip r:embed="rId2"/>
              </a:buBlip>
            </a:pPr>
            <a:r>
              <a:rPr lang="en-US" sz="2800" b="1" dirty="0"/>
              <a:t>Some are Continuation of synovial capsule</a:t>
            </a:r>
          </a:p>
          <a:p>
            <a:pPr>
              <a:lnSpc>
                <a:spcPct val="90000"/>
              </a:lnSpc>
              <a:buBlip>
                <a:blip r:embed="rId2"/>
              </a:buBlip>
            </a:pPr>
            <a:endParaRPr lang="en-US" sz="2800" b="1" dirty="0"/>
          </a:p>
          <a:p>
            <a:pPr>
              <a:lnSpc>
                <a:spcPct val="90000"/>
              </a:lnSpc>
              <a:buBlip>
                <a:blip r:embed="rId2"/>
              </a:buBlip>
            </a:pPr>
            <a:r>
              <a:rPr lang="en-US" sz="2800" b="1" dirty="0"/>
              <a:t>Usually around </a:t>
            </a:r>
            <a:r>
              <a:rPr lang="en-US" sz="2800" b="1" dirty="0">
                <a:solidFill>
                  <a:srgbClr val="FFFF00"/>
                </a:solidFill>
              </a:rPr>
              <a:t>~ 12 bursae</a:t>
            </a:r>
          </a:p>
          <a:p>
            <a:pPr>
              <a:lnSpc>
                <a:spcPct val="90000"/>
              </a:lnSpc>
              <a:buBlip>
                <a:blip r:embed="rId2"/>
              </a:buBlip>
            </a:pPr>
            <a:r>
              <a:rPr lang="en-US" sz="2800" b="1" dirty="0"/>
              <a:t>		</a:t>
            </a:r>
            <a:r>
              <a:rPr lang="en-US" sz="3200" b="1" dirty="0">
                <a:solidFill>
                  <a:srgbClr val="FF0066"/>
                </a:solidFill>
              </a:rPr>
              <a:t>Main ones:</a:t>
            </a:r>
          </a:p>
          <a:p>
            <a:pPr>
              <a:lnSpc>
                <a:spcPct val="90000"/>
              </a:lnSpc>
              <a:buBlip>
                <a:blip r:embed="rId2"/>
              </a:buBlip>
            </a:pPr>
            <a:r>
              <a:rPr lang="en-US" sz="2800" b="1" dirty="0"/>
              <a:t>		Anterior </a:t>
            </a:r>
            <a:r>
              <a:rPr lang="en-US" sz="2800" b="1" dirty="0">
                <a:solidFill>
                  <a:srgbClr val="00B0F0"/>
                </a:solidFill>
              </a:rPr>
              <a:t>(4)</a:t>
            </a:r>
            <a:r>
              <a:rPr lang="en-US" sz="2800" b="1" dirty="0"/>
              <a:t>, medial </a:t>
            </a:r>
            <a:r>
              <a:rPr lang="en-US" sz="2800" b="1" dirty="0">
                <a:solidFill>
                  <a:srgbClr val="00B0F0"/>
                </a:solidFill>
              </a:rPr>
              <a:t>(1), </a:t>
            </a:r>
            <a:r>
              <a:rPr lang="en-US" sz="2800" b="1" dirty="0"/>
              <a:t>&amp; posterior </a:t>
            </a:r>
            <a:r>
              <a:rPr lang="en-US" sz="2800" b="1" dirty="0">
                <a:solidFill>
                  <a:srgbClr val="00B0F0"/>
                </a:solidFill>
              </a:rPr>
              <a:t>(2)</a:t>
            </a:r>
          </a:p>
        </p:txBody>
      </p:sp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0" name="Picture 6" descr="fibular l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819150"/>
            <a:ext cx="5410200" cy="5219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685800"/>
            <a:ext cx="4648201" cy="5791200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en-US" sz="3200" b="1" dirty="0">
                <a:solidFill>
                  <a:srgbClr val="FFFF00"/>
                </a:solidFill>
              </a:rPr>
              <a:t>Anterior</a:t>
            </a:r>
          </a:p>
          <a:p>
            <a:pPr marL="609600" indent="-609600">
              <a:buFontTx/>
              <a:buNone/>
            </a:pPr>
            <a:r>
              <a:rPr lang="en-US" sz="2800" b="1" dirty="0">
                <a:solidFill>
                  <a:srgbClr val="92D050"/>
                </a:solidFill>
              </a:rPr>
              <a:t>1. Suprapatellar bursa:</a:t>
            </a:r>
          </a:p>
          <a:p>
            <a:pPr marL="609600" indent="-609600">
              <a:buFontTx/>
              <a:buNone/>
            </a:pPr>
            <a:r>
              <a:rPr lang="en-US" sz="2000" b="1" dirty="0"/>
              <a:t>Beneath quadriceps tendon, communicate with joint cavity</a:t>
            </a:r>
          </a:p>
          <a:p>
            <a:pPr marL="609600" indent="-609600">
              <a:buFontTx/>
              <a:buNone/>
            </a:pPr>
            <a:r>
              <a:rPr lang="en-US" sz="2000" b="1" dirty="0"/>
              <a:t>Extend 5cm above patella in a hole in capsule</a:t>
            </a:r>
          </a:p>
          <a:p>
            <a:pPr marL="609600" indent="-609600">
              <a:buFontTx/>
              <a:buNone/>
            </a:pPr>
            <a:r>
              <a:rPr lang="en-US" sz="2800" b="1" dirty="0">
                <a:solidFill>
                  <a:srgbClr val="92D050"/>
                </a:solidFill>
              </a:rPr>
              <a:t>2. Prepatellar</a:t>
            </a:r>
          </a:p>
          <a:p>
            <a:pPr marL="609600" indent="-609600">
              <a:buFontTx/>
              <a:buNone/>
            </a:pPr>
            <a:r>
              <a:rPr lang="en-US" sz="2000" b="1" dirty="0"/>
              <a:t>Subcutaneous, infront of the patella</a:t>
            </a:r>
            <a:endParaRPr lang="en-US" sz="2400" b="1" dirty="0"/>
          </a:p>
          <a:p>
            <a:pPr marL="609600" indent="-609600">
              <a:buFontTx/>
              <a:buNone/>
            </a:pPr>
            <a:r>
              <a:rPr lang="en-US" sz="2800" b="1" dirty="0">
                <a:solidFill>
                  <a:srgbClr val="92D050"/>
                </a:solidFill>
              </a:rPr>
              <a:t>3. Superficial infrapatellar</a:t>
            </a:r>
          </a:p>
          <a:p>
            <a:pPr marL="609600" indent="-609600">
              <a:buFontTx/>
              <a:buNone/>
            </a:pPr>
            <a:r>
              <a:rPr lang="en-US" sz="2000" b="1" dirty="0"/>
              <a:t>Ant. to patellar ligament</a:t>
            </a:r>
          </a:p>
          <a:p>
            <a:pPr marL="609600" indent="-609600">
              <a:buFontTx/>
              <a:buNone/>
            </a:pPr>
            <a:r>
              <a:rPr lang="en-US" sz="2800" b="1" dirty="0">
                <a:solidFill>
                  <a:srgbClr val="92D050"/>
                </a:solidFill>
              </a:rPr>
              <a:t>4. Deep infrapatellar</a:t>
            </a:r>
          </a:p>
          <a:p>
            <a:pPr marL="609600" indent="-609600">
              <a:buFontTx/>
              <a:buNone/>
            </a:pPr>
            <a:r>
              <a:rPr lang="en-US" sz="2000" b="1" dirty="0"/>
              <a:t>Post. (beneath) the patellar lig.</a:t>
            </a:r>
          </a:p>
          <a:p>
            <a:pPr marL="609600" indent="-609600">
              <a:buFontTx/>
              <a:buNone/>
            </a:pPr>
            <a:endParaRPr lang="en-US" sz="2000" b="1" dirty="0"/>
          </a:p>
        </p:txBody>
      </p:sp>
      <p:pic>
        <p:nvPicPr>
          <p:cNvPr id="29702" name="Picture 6" descr="knee lateral, sne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60875" y="765174"/>
            <a:ext cx="4683125" cy="5407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914400"/>
            <a:ext cx="8534400" cy="5333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-152400"/>
            <a:ext cx="7826375" cy="1376362"/>
          </a:xfrm>
        </p:spPr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</a:rPr>
              <a:t>Greater sciatic foramen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8991599" cy="5562600"/>
          </a:xfrm>
        </p:spPr>
        <p:txBody>
          <a:bodyPr/>
          <a:lstStyle/>
          <a:p>
            <a:pPr>
              <a:buSzPct val="101000"/>
              <a:buBlip>
                <a:blip r:embed="rId2"/>
              </a:buBlip>
            </a:pPr>
            <a:r>
              <a:rPr lang="en-US" sz="2600" b="1" dirty="0"/>
              <a:t>It contain piriformis muscle and structure above and below muscle</a:t>
            </a:r>
          </a:p>
          <a:p>
            <a:pPr>
              <a:buSzPct val="101000"/>
              <a:buBlip>
                <a:blip r:embed="rId2"/>
              </a:buBlip>
            </a:pPr>
            <a:r>
              <a:rPr lang="en-US" sz="2600" b="1" i="1" u="sng" dirty="0">
                <a:solidFill>
                  <a:srgbClr val="FF0066"/>
                </a:solidFill>
              </a:rPr>
              <a:t>Above muscle </a:t>
            </a:r>
          </a:p>
          <a:p>
            <a:pPr>
              <a:buSzPct val="101000"/>
              <a:buBlip>
                <a:blip r:embed="rId2"/>
              </a:buBlip>
            </a:pPr>
            <a:r>
              <a:rPr lang="en-US" sz="2600" b="1" dirty="0"/>
              <a:t>Superior gluteal nerve and vessels</a:t>
            </a:r>
          </a:p>
          <a:p>
            <a:pPr>
              <a:buSzPct val="101000"/>
              <a:buBlip>
                <a:blip r:embed="rId2"/>
              </a:buBlip>
            </a:pPr>
            <a:r>
              <a:rPr lang="en-US" sz="2600" b="1" i="1" u="sng" dirty="0">
                <a:solidFill>
                  <a:srgbClr val="FF0066"/>
                </a:solidFill>
              </a:rPr>
              <a:t>Below muscle</a:t>
            </a:r>
          </a:p>
          <a:p>
            <a:pPr>
              <a:buClr>
                <a:srgbClr val="FFC000"/>
              </a:buClr>
              <a:buSzPct val="101000"/>
              <a:buBlip>
                <a:blip r:embed="rId2"/>
              </a:buBlip>
            </a:pPr>
            <a:r>
              <a:rPr lang="en-US" sz="2600" b="1" dirty="0"/>
              <a:t>Sciatic nerve</a:t>
            </a:r>
          </a:p>
          <a:p>
            <a:pPr>
              <a:buClr>
                <a:srgbClr val="FFC000"/>
              </a:buClr>
              <a:buSzPct val="101000"/>
              <a:buBlip>
                <a:blip r:embed="rId2"/>
              </a:buBlip>
            </a:pPr>
            <a:r>
              <a:rPr lang="en-US" sz="2600" b="1" dirty="0"/>
              <a:t>Posterior cutaneous nerve of thigh </a:t>
            </a:r>
            <a:r>
              <a:rPr lang="en-US" sz="2600" b="1" dirty="0">
                <a:solidFill>
                  <a:srgbClr val="33CCFF"/>
                </a:solidFill>
              </a:rPr>
              <a:t>superficial to Sciatic</a:t>
            </a:r>
          </a:p>
          <a:p>
            <a:pPr>
              <a:buClr>
                <a:srgbClr val="FFC000"/>
              </a:buClr>
              <a:buSzPct val="101000"/>
              <a:buBlip>
                <a:blip r:embed="rId2"/>
              </a:buBlip>
            </a:pPr>
            <a:r>
              <a:rPr lang="en-US" sz="2600" b="1" dirty="0"/>
              <a:t>Inferior gluteal nerves, and vessels.</a:t>
            </a:r>
          </a:p>
          <a:p>
            <a:pPr>
              <a:buClr>
                <a:srgbClr val="FFC000"/>
              </a:buClr>
              <a:buSzPct val="101000"/>
              <a:buBlip>
                <a:blip r:embed="rId2"/>
              </a:buBlip>
            </a:pPr>
            <a:r>
              <a:rPr lang="en-US" sz="2600" b="1" dirty="0"/>
              <a:t>Nerve to quadratus femoris, and obturator </a:t>
            </a:r>
            <a:r>
              <a:rPr lang="en-US" sz="2600" b="1" dirty="0" err="1"/>
              <a:t>internus</a:t>
            </a:r>
            <a:r>
              <a:rPr lang="en-US" sz="2600" b="1" dirty="0"/>
              <a:t>.</a:t>
            </a:r>
          </a:p>
          <a:p>
            <a:pPr>
              <a:buClr>
                <a:srgbClr val="FFC000"/>
              </a:buClr>
              <a:buSzPct val="101000"/>
              <a:buBlip>
                <a:blip r:embed="rId2"/>
              </a:buBlip>
            </a:pPr>
            <a:r>
              <a:rPr lang="en-US" sz="2600" b="1" dirty="0"/>
              <a:t>Pudendal nerve,  internal pudendal vessels.</a:t>
            </a:r>
          </a:p>
          <a:p>
            <a:pPr>
              <a:buSzPct val="80000"/>
              <a:buBlip>
                <a:blip r:embed="rId2"/>
              </a:buBlip>
            </a:pPr>
            <a:endParaRPr lang="en-US" b="1" dirty="0"/>
          </a:p>
        </p:txBody>
      </p:sp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76201" y="152400"/>
            <a:ext cx="4783138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FF00"/>
                </a:solidFill>
              </a:rPr>
              <a:t>Medial</a:t>
            </a:r>
          </a:p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92D050"/>
                </a:solidFill>
              </a:rPr>
              <a:t>Anserine bursa:</a:t>
            </a:r>
          </a:p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FFFF"/>
                </a:solidFill>
              </a:rPr>
              <a:t>(</a:t>
            </a:r>
            <a:r>
              <a:rPr lang="en-US" sz="2000" b="1" i="1" dirty="0">
                <a:solidFill>
                  <a:srgbClr val="FFFFFF"/>
                </a:solidFill>
              </a:rPr>
              <a:t>L, goose</a:t>
            </a:r>
            <a:r>
              <a:rPr lang="en-US" sz="2000" b="1" dirty="0">
                <a:solidFill>
                  <a:srgbClr val="FFFFFF"/>
                </a:solidFill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FFFF"/>
                </a:solidFill>
              </a:rPr>
              <a:t>between Semitendinosus, &amp; tibial collateral lig. </a:t>
            </a:r>
            <a:endParaRPr lang="en-US" sz="2000" b="1" dirty="0"/>
          </a:p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FF00"/>
                </a:solidFill>
              </a:rPr>
              <a:t>Posterior</a:t>
            </a:r>
          </a:p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92D050"/>
                </a:solidFill>
              </a:rPr>
              <a:t>1. Popliteal bursa:</a:t>
            </a:r>
          </a:p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FFFF"/>
                </a:solidFill>
              </a:rPr>
              <a:t>Beneath popliteus tendon communicate with joint cavity</a:t>
            </a:r>
          </a:p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92D050"/>
                </a:solidFill>
              </a:rPr>
              <a:t>2. Semimembranosus bursa:</a:t>
            </a:r>
          </a:p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chemeClr val="bg1">
                    <a:lumMod val="20000"/>
                    <a:lumOff val="80000"/>
                  </a:schemeClr>
                </a:solidFill>
              </a:rPr>
              <a:t>Between medial head of gastrocnemius muscle and medial femoral condyle</a:t>
            </a:r>
          </a:p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chemeClr val="bg1">
                    <a:lumMod val="20000"/>
                    <a:lumOff val="80000"/>
                  </a:schemeClr>
                </a:solidFill>
              </a:rPr>
              <a:t>Beneath semimemb. Tendon, </a:t>
            </a:r>
            <a:r>
              <a:rPr lang="en-US" sz="2000" b="1" i="1" dirty="0">
                <a:solidFill>
                  <a:srgbClr val="FF0066"/>
                </a:solidFill>
                <a:effectLst/>
              </a:rPr>
              <a:t>may communicate.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1" y="990600"/>
            <a:ext cx="4571999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" y="1219201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1" y="609600"/>
            <a:ext cx="7924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8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381000"/>
            <a:ext cx="8001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138113"/>
            <a:ext cx="7826375" cy="852487"/>
          </a:xfrm>
        </p:spPr>
        <p:txBody>
          <a:bodyPr/>
          <a:lstStyle/>
          <a:p>
            <a:r>
              <a:rPr lang="en-US" sz="4000" b="1" dirty="0">
                <a:solidFill>
                  <a:srgbClr val="FF0000"/>
                </a:solidFill>
              </a:rPr>
              <a:t>Tibia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686800" cy="4956175"/>
          </a:xfrm>
        </p:spPr>
        <p:txBody>
          <a:bodyPr/>
          <a:lstStyle/>
          <a:p>
            <a:pPr>
              <a:buSzPct val="80000"/>
              <a:buBlip>
                <a:blip r:embed="rId2"/>
              </a:buBlip>
            </a:pPr>
            <a:r>
              <a:rPr lang="en-US" b="1" dirty="0"/>
              <a:t>Receive weight from the femur ,Long bone .</a:t>
            </a:r>
          </a:p>
          <a:p>
            <a:pPr>
              <a:buSzPct val="80000"/>
              <a:buBlip>
                <a:blip r:embed="rId2"/>
              </a:buBlip>
            </a:pPr>
            <a:r>
              <a:rPr lang="en-US" b="1" dirty="0"/>
              <a:t>Upper end  the strongest part of tibia.</a:t>
            </a:r>
          </a:p>
          <a:p>
            <a:pPr>
              <a:buSzPct val="80000"/>
              <a:buBlip>
                <a:blip r:embed="rId2"/>
              </a:buBlip>
            </a:pPr>
            <a:r>
              <a:rPr lang="en-US" b="1" dirty="0"/>
              <a:t>Form flat plateau, two articular surfaces, articulate with two femoral condyles</a:t>
            </a:r>
          </a:p>
          <a:p>
            <a:pPr>
              <a:buSzPct val="80000"/>
              <a:buBlip>
                <a:blip r:embed="rId2"/>
              </a:buBlip>
            </a:pPr>
            <a:r>
              <a:rPr lang="en-US" b="1" dirty="0"/>
              <a:t>Intercondylar area in between</a:t>
            </a:r>
          </a:p>
          <a:p>
            <a:pPr>
              <a:buSzPct val="80000"/>
              <a:buNone/>
            </a:pPr>
            <a:r>
              <a:rPr lang="en-US" b="1" dirty="0">
                <a:solidFill>
                  <a:srgbClr val="FFFF00"/>
                </a:solidFill>
              </a:rPr>
              <a:t>Medial condyle has two features</a:t>
            </a:r>
          </a:p>
          <a:p>
            <a:pPr>
              <a:buSzPct val="80000"/>
              <a:buBlip>
                <a:blip r:embed="rId2"/>
              </a:buBlip>
            </a:pPr>
            <a:r>
              <a:rPr lang="en-US" b="1" dirty="0"/>
              <a:t>Articular surface is </a:t>
            </a:r>
            <a:r>
              <a:rPr lang="en-US" sz="2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oval</a:t>
            </a:r>
          </a:p>
          <a:p>
            <a:pPr>
              <a:buSzPct val="80000"/>
              <a:buBlip>
                <a:blip r:embed="rId2"/>
              </a:buBlip>
            </a:pPr>
            <a:r>
              <a:rPr lang="en-US" b="1" dirty="0"/>
              <a:t>Has a transverse groove on its posterior aspect for insertion of Semimembranosus muscle</a:t>
            </a:r>
          </a:p>
          <a:p>
            <a:pPr>
              <a:buSzPct val="80000"/>
              <a:buNone/>
            </a:pPr>
            <a:r>
              <a:rPr lang="en-US" b="1" dirty="0">
                <a:solidFill>
                  <a:srgbClr val="FFFF00"/>
                </a:solidFill>
              </a:rPr>
              <a:t>Lateral condyle has two features</a:t>
            </a:r>
          </a:p>
          <a:p>
            <a:pPr>
              <a:buSzPct val="80000"/>
              <a:buBlip>
                <a:blip r:embed="rId2"/>
              </a:buBlip>
            </a:pPr>
            <a:r>
              <a:rPr lang="en-US" b="1" dirty="0"/>
              <a:t>Articular surface is </a:t>
            </a:r>
            <a:r>
              <a:rPr lang="en-US" sz="2800" b="1" i="1" u="sng" dirty="0">
                <a:solidFill>
                  <a:srgbClr val="FF0000"/>
                </a:solidFill>
              </a:rPr>
              <a:t>circular</a:t>
            </a:r>
          </a:p>
          <a:p>
            <a:pPr>
              <a:buSzPct val="80000"/>
              <a:buBlip>
                <a:blip r:embed="rId2"/>
              </a:buBlip>
            </a:pPr>
            <a:r>
              <a:rPr lang="en-US" b="1" dirty="0"/>
              <a:t>Has a small circular facet for head of fibula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838200"/>
            <a:ext cx="8153400" cy="534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Oval 1"/>
          <p:cNvSpPr/>
          <p:nvPr/>
        </p:nvSpPr>
        <p:spPr bwMode="auto">
          <a:xfrm>
            <a:off x="3352800" y="5715000"/>
            <a:ext cx="2133600" cy="533400"/>
          </a:xfrm>
          <a:prstGeom prst="ellipse">
            <a:avLst/>
          </a:prstGeom>
          <a:noFill/>
          <a:ln w="28575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76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138113"/>
            <a:ext cx="8534400" cy="6705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 bwMode="auto">
          <a:xfrm>
            <a:off x="6858000" y="2133600"/>
            <a:ext cx="1447800" cy="457200"/>
          </a:xfrm>
          <a:prstGeom prst="rect">
            <a:avLst/>
          </a:prstGeom>
          <a:noFill/>
          <a:ln w="28575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138113"/>
            <a:ext cx="7826375" cy="852487"/>
          </a:xfrm>
        </p:spPr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</a:rPr>
              <a:t>Continue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1" y="1143001"/>
            <a:ext cx="4724400" cy="5397500"/>
          </a:xfrm>
        </p:spPr>
        <p:txBody>
          <a:bodyPr/>
          <a:lstStyle/>
          <a:p>
            <a:pPr>
              <a:buClr>
                <a:srgbClr val="FFFF00"/>
              </a:buClr>
              <a:buSzPct val="124000"/>
              <a:buFont typeface="Wingdings" pitchFamily="2" charset="2"/>
              <a:buChar char="§"/>
            </a:pPr>
            <a:r>
              <a:rPr lang="en-US" b="1" dirty="0"/>
              <a:t>Intercondylar eminence ICE is found in the middle of intercondylar area ,and consist of medial and lateral tubercle, infront and behind ICE</a:t>
            </a:r>
          </a:p>
          <a:p>
            <a:pPr>
              <a:buClr>
                <a:srgbClr val="FFFF00"/>
              </a:buClr>
              <a:buSzPct val="124000"/>
              <a:buFont typeface="Wingdings" pitchFamily="2" charset="2"/>
              <a:buChar char="§"/>
            </a:pPr>
            <a:r>
              <a:rPr lang="en-US" b="1" dirty="0"/>
              <a:t>The tibial tuberosity large prominence in anterior aspect of upper end of tibia</a:t>
            </a:r>
          </a:p>
          <a:p>
            <a:pPr>
              <a:buClr>
                <a:srgbClr val="FFFF00"/>
              </a:buClr>
              <a:buSzPct val="124000"/>
              <a:buFont typeface="Wingdings" pitchFamily="2" charset="2"/>
              <a:buChar char="§"/>
            </a:pPr>
            <a:r>
              <a:rPr lang="en-US" b="1" dirty="0"/>
              <a:t>Structures attached to inter condylar area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1676400"/>
            <a:ext cx="4267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</a:rPr>
              <a:t>Shaft of tibia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1536699"/>
            <a:ext cx="8686800" cy="5245101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b="1" dirty="0"/>
              <a:t>Thick above ,gradually become thinner below.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Junction of </a:t>
            </a:r>
            <a:r>
              <a:rPr lang="en-US" b="1" i="1" u="sng" dirty="0">
                <a:solidFill>
                  <a:srgbClr val="33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middle and lower third </a:t>
            </a:r>
            <a:r>
              <a:rPr lang="en-US" b="1" dirty="0"/>
              <a:t>of tibia is narrowest part, common site for fracture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Medial surface is subcutaneous, can be felt under the skin.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Upper end of tibia is  one of the commonest site for osteomyelitis,upper end  of shaft of tibia is extra capsular, so infection does not spread to joint.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</a:rPr>
              <a:t>Lower end of tibia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84325"/>
            <a:ext cx="8229600" cy="4956175"/>
          </a:xfrm>
        </p:spPr>
        <p:txBody>
          <a:bodyPr/>
          <a:lstStyle/>
          <a:p>
            <a:pPr marL="0" indent="0">
              <a:buNone/>
            </a:pPr>
            <a:r>
              <a:rPr lang="en-US" sz="3200" b="1" i="1" u="sng" dirty="0">
                <a:solidFill>
                  <a:srgbClr val="CC00FF"/>
                </a:solidFill>
              </a:rPr>
              <a:t>Thick  has 5 surfaces</a:t>
            </a:r>
          </a:p>
          <a:p>
            <a:pPr>
              <a:buSzPct val="82000"/>
              <a:buBlip>
                <a:blip r:embed="rId2"/>
              </a:buBlip>
            </a:pPr>
            <a:r>
              <a:rPr lang="en-US" b="1" dirty="0"/>
              <a:t>Lateral surface fibular notch for lower end of fibula</a:t>
            </a:r>
          </a:p>
          <a:p>
            <a:pPr>
              <a:buSzPct val="82000"/>
              <a:buBlip>
                <a:blip r:embed="rId2"/>
              </a:buBlip>
            </a:pPr>
            <a:r>
              <a:rPr lang="en-US" b="1" dirty="0"/>
              <a:t>Medial surface </a:t>
            </a:r>
            <a:r>
              <a:rPr lang="en-US" sz="2800" b="1" i="1" u="sng" dirty="0">
                <a:solidFill>
                  <a:srgbClr val="FF0000"/>
                </a:solidFill>
              </a:rPr>
              <a:t>medial malleolus.</a:t>
            </a:r>
          </a:p>
          <a:p>
            <a:pPr>
              <a:buSzPct val="82000"/>
              <a:buBlip>
                <a:blip r:embed="rId2"/>
              </a:buBlip>
            </a:pPr>
            <a:r>
              <a:rPr lang="en-US" b="1" dirty="0"/>
              <a:t>Inferior surface has concave four sided articular area for talus and ankle joint</a:t>
            </a:r>
          </a:p>
          <a:p>
            <a:pPr>
              <a:buClr>
                <a:schemeClr val="accent1">
                  <a:lumMod val="60000"/>
                  <a:lumOff val="40000"/>
                </a:schemeClr>
              </a:buClr>
              <a:buSzPct val="139000"/>
              <a:buFont typeface="Wingdings" panose="05000000000000000000" pitchFamily="2" charset="2"/>
              <a:buChar char="§"/>
            </a:pPr>
            <a:r>
              <a:rPr lang="en-US" sz="2800" b="1" i="1" u="sng" dirty="0">
                <a:solidFill>
                  <a:srgbClr val="33CCFF"/>
                </a:solidFill>
              </a:rPr>
              <a:t>Joints of tibia</a:t>
            </a:r>
          </a:p>
          <a:p>
            <a:pPr>
              <a:buSzPct val="82000"/>
              <a:buBlip>
                <a:blip r:embed="rId2"/>
              </a:buBlip>
            </a:pPr>
            <a:r>
              <a:rPr lang="en-US" b="1" dirty="0"/>
              <a:t>Knee joint</a:t>
            </a:r>
          </a:p>
          <a:p>
            <a:pPr>
              <a:buSzPct val="82000"/>
              <a:buBlip>
                <a:blip r:embed="rId2"/>
              </a:buBlip>
            </a:pPr>
            <a:r>
              <a:rPr lang="en-US" b="1" dirty="0"/>
              <a:t>Ankle joint </a:t>
            </a:r>
          </a:p>
          <a:p>
            <a:pPr>
              <a:buSzPct val="82000"/>
              <a:buBlip>
                <a:blip r:embed="rId2"/>
              </a:buBlip>
            </a:pPr>
            <a:r>
              <a:rPr lang="en-US" b="1" dirty="0"/>
              <a:t>Upper and lower tibiofibular joints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Lesser sciatic foramen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FF00"/>
              </a:buClr>
              <a:buSzPct val="144000"/>
              <a:buFont typeface="Arial" pitchFamily="34" charset="0"/>
              <a:buChar char="•"/>
            </a:pPr>
            <a:r>
              <a:rPr lang="en-US" b="1" dirty="0"/>
              <a:t>Lie between lesser sciatic notch, and Sacrotuberous and Sacrospinous ligaments,</a:t>
            </a:r>
          </a:p>
          <a:p>
            <a:pPr>
              <a:buClr>
                <a:srgbClr val="FFFF00"/>
              </a:buClr>
              <a:buSzPct val="144000"/>
              <a:buFont typeface="Arial" pitchFamily="34" charset="0"/>
              <a:buChar char="•"/>
            </a:pPr>
            <a:r>
              <a:rPr lang="en-US" b="1" i="1" u="sng" dirty="0">
                <a:solidFill>
                  <a:srgbClr val="E19933"/>
                </a:solidFill>
              </a:rPr>
              <a:t>It  transmit</a:t>
            </a:r>
          </a:p>
          <a:p>
            <a:pPr>
              <a:buClr>
                <a:srgbClr val="FFFF00"/>
              </a:buClr>
              <a:buSzPct val="144000"/>
              <a:buFont typeface="Arial" pitchFamily="34" charset="0"/>
              <a:buChar char="•"/>
            </a:pPr>
            <a:r>
              <a:rPr lang="en-US" b="1" dirty="0"/>
              <a:t>Tendon of obturator internus</a:t>
            </a:r>
          </a:p>
          <a:p>
            <a:pPr>
              <a:buClr>
                <a:srgbClr val="FFFF00"/>
              </a:buClr>
              <a:buSzPct val="144000"/>
              <a:buFont typeface="Arial" pitchFamily="34" charset="0"/>
              <a:buChar char="•"/>
            </a:pPr>
            <a:r>
              <a:rPr lang="en-US" b="1" dirty="0"/>
              <a:t>Nerve to obturator internus</a:t>
            </a:r>
          </a:p>
          <a:p>
            <a:pPr>
              <a:buClr>
                <a:srgbClr val="FFFF00"/>
              </a:buClr>
              <a:buSzPct val="144000"/>
              <a:buFont typeface="Arial" pitchFamily="34" charset="0"/>
              <a:buChar char="•"/>
            </a:pPr>
            <a:r>
              <a:rPr lang="en-US" b="1" dirty="0"/>
              <a:t>Pudendal nerve and internal pudendal vessels</a:t>
            </a:r>
          </a:p>
          <a:p>
            <a:pPr>
              <a:buSzPct val="144000"/>
            </a:pPr>
            <a:endParaRPr lang="en-US" dirty="0"/>
          </a:p>
        </p:txBody>
      </p:sp>
    </p:spTree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138113"/>
            <a:ext cx="7826375" cy="928687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Fibula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1"/>
            <a:ext cx="8101013" cy="5626100"/>
          </a:xfrm>
        </p:spPr>
        <p:txBody>
          <a:bodyPr/>
          <a:lstStyle/>
          <a:p>
            <a:pPr>
              <a:buClr>
                <a:srgbClr val="FFFF00"/>
              </a:buClr>
              <a:buSzPct val="124000"/>
              <a:buFont typeface="Wingdings" pitchFamily="2" charset="2"/>
              <a:buChar char="§"/>
            </a:pPr>
            <a:r>
              <a:rPr lang="en-US" b="1" dirty="0"/>
              <a:t>Very thin long bone, on lateral side of tibia.</a:t>
            </a:r>
          </a:p>
          <a:p>
            <a:pPr>
              <a:buClr>
                <a:srgbClr val="FFFF00"/>
              </a:buClr>
              <a:buSzPct val="124000"/>
              <a:buFont typeface="Wingdings" pitchFamily="2" charset="2"/>
              <a:buChar char="§"/>
            </a:pPr>
            <a:r>
              <a:rPr lang="en-US" b="1" dirty="0"/>
              <a:t>Has head neck, shaft lower limb.</a:t>
            </a:r>
          </a:p>
          <a:p>
            <a:pPr>
              <a:buClr>
                <a:srgbClr val="FFFF00"/>
              </a:buClr>
              <a:buSzPct val="124000"/>
              <a:buFont typeface="Wingdings" pitchFamily="2" charset="2"/>
              <a:buChar char="§"/>
            </a:pPr>
            <a:r>
              <a:rPr lang="en-US" b="1" dirty="0"/>
              <a:t>Head has two features .</a:t>
            </a:r>
          </a:p>
          <a:p>
            <a:pPr>
              <a:buClr>
                <a:srgbClr val="FFFF00"/>
              </a:buClr>
              <a:buSzPct val="124000"/>
              <a:buFont typeface="Wingdings" pitchFamily="2" charset="2"/>
              <a:buChar char="§"/>
            </a:pPr>
            <a:r>
              <a:rPr lang="en-US" b="1" dirty="0"/>
              <a:t>Upward projection,styloid process, for insertion of biceps.</a:t>
            </a:r>
          </a:p>
          <a:p>
            <a:pPr>
              <a:buClr>
                <a:srgbClr val="FFFF00"/>
              </a:buClr>
              <a:buSzPct val="124000"/>
              <a:buFont typeface="Wingdings" pitchFamily="2" charset="2"/>
              <a:buChar char="§"/>
            </a:pPr>
            <a:r>
              <a:rPr lang="en-US" b="1" dirty="0"/>
              <a:t>Circular articular facet with tibia</a:t>
            </a:r>
          </a:p>
          <a:p>
            <a:pPr>
              <a:buClr>
                <a:srgbClr val="FFFF00"/>
              </a:buClr>
              <a:buSzPct val="124000"/>
              <a:buFont typeface="Wingdings" pitchFamily="2" charset="2"/>
              <a:buChar char="§"/>
            </a:pPr>
            <a:r>
              <a:rPr lang="en-US" b="1" dirty="0"/>
              <a:t>Common peroneal nerve can be rolled against posteriolateral part of neck</a:t>
            </a:r>
          </a:p>
          <a:p>
            <a:pPr>
              <a:buClr>
                <a:srgbClr val="FFFF00"/>
              </a:buClr>
              <a:buSzPct val="124000"/>
              <a:buFont typeface="Wingdings" pitchFamily="2" charset="2"/>
              <a:buChar char="§"/>
            </a:pPr>
            <a:r>
              <a:rPr lang="en-US" b="1" dirty="0"/>
              <a:t>Give origin to 8 muscles</a:t>
            </a:r>
          </a:p>
          <a:p>
            <a:pPr>
              <a:buClr>
                <a:srgbClr val="FFFF00"/>
              </a:buClr>
              <a:buSzPct val="124000"/>
              <a:buFont typeface="Wingdings" pitchFamily="2" charset="2"/>
              <a:buChar char="§"/>
            </a:pPr>
            <a:r>
              <a:rPr lang="en-US" b="1" dirty="0"/>
              <a:t>Form part of ankle joint</a:t>
            </a:r>
          </a:p>
          <a:p>
            <a:pPr>
              <a:buClr>
                <a:srgbClr val="FFFF00"/>
              </a:buClr>
              <a:buSzPct val="124000"/>
              <a:buFont typeface="Wingdings" pitchFamily="2" charset="2"/>
              <a:buChar char="§"/>
            </a:pPr>
            <a:r>
              <a:rPr lang="en-US" b="1" dirty="0"/>
              <a:t>Lower end form a pulley for peroneal muscles</a:t>
            </a:r>
          </a:p>
        </p:txBody>
      </p:sp>
    </p:spTree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65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2400"/>
            <a:ext cx="86868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7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83820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0" y="533400"/>
            <a:ext cx="79248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0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4400" y="762000"/>
            <a:ext cx="75438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93775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Leg Coverings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199"/>
            <a:ext cx="9296400" cy="4521201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b="1" i="1" u="sng" dirty="0">
                <a:solidFill>
                  <a:srgbClr val="33CCFF"/>
                </a:solidFill>
              </a:rPr>
              <a:t>Skin</a:t>
            </a:r>
          </a:p>
          <a:p>
            <a:pPr eaLnBrk="1" hangingPunct="1">
              <a:buFontTx/>
              <a:buNone/>
            </a:pPr>
            <a:endParaRPr lang="en-US" sz="2800" b="1" dirty="0"/>
          </a:p>
          <a:p>
            <a:pPr eaLnBrk="1" hangingPunct="1">
              <a:buFontTx/>
              <a:buNone/>
            </a:pPr>
            <a:r>
              <a:rPr lang="en-US" sz="2800" b="1" dirty="0"/>
              <a:t>Superficial fascia: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	</a:t>
            </a:r>
            <a:r>
              <a:rPr lang="en-US" sz="2400" b="1" dirty="0">
                <a:solidFill>
                  <a:srgbClr val="FFFF00"/>
                </a:solidFill>
              </a:rPr>
              <a:t>Small &amp; Great saphenous veins</a:t>
            </a:r>
          </a:p>
          <a:p>
            <a:pPr eaLnBrk="1" hangingPunct="1">
              <a:buFontTx/>
              <a:buNone/>
            </a:pPr>
            <a:endParaRPr lang="en-US" sz="2400" b="1" dirty="0"/>
          </a:p>
          <a:p>
            <a:pPr eaLnBrk="1" hangingPunct="1">
              <a:buFontTx/>
              <a:buNone/>
            </a:pPr>
            <a:r>
              <a:rPr lang="en-US" sz="2800" b="1" dirty="0"/>
              <a:t>Deep (</a:t>
            </a:r>
            <a:r>
              <a:rPr lang="en-US" sz="2800" b="1" dirty="0" err="1">
                <a:solidFill>
                  <a:srgbClr val="CC0000"/>
                </a:solidFill>
              </a:rPr>
              <a:t>Crural</a:t>
            </a:r>
            <a:r>
              <a:rPr lang="en-US" sz="2800" b="1" dirty="0"/>
              <a:t>) fascia: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	divided by intermuscular septa into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	3 compartments: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		</a:t>
            </a:r>
            <a:r>
              <a:rPr lang="en-US" sz="2800" b="1" dirty="0">
                <a:solidFill>
                  <a:srgbClr val="FF0066"/>
                </a:solidFill>
              </a:rPr>
              <a:t>Ant.,  Lat.,  Post.</a:t>
            </a:r>
          </a:p>
        </p:txBody>
      </p:sp>
    </p:spTree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Leg, cross section, sne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61963"/>
            <a:ext cx="7924799" cy="593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1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5800" y="685800"/>
            <a:ext cx="7620000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33400"/>
            <a:ext cx="89154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Anterior Compartment of Leg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84312"/>
            <a:ext cx="4876800" cy="5221288"/>
          </a:xfrm>
          <a:ln>
            <a:solidFill>
              <a:schemeClr val="accent1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Contains 4 extensor muscles:</a:t>
            </a:r>
          </a:p>
          <a:p>
            <a:pPr eaLnBrk="1" hangingPunct="1">
              <a:buFontTx/>
              <a:buNone/>
            </a:pPr>
            <a:r>
              <a:rPr lang="en-US" sz="2400" b="1" i="1" u="sng" dirty="0">
                <a:solidFill>
                  <a:srgbClr val="FF0066"/>
                </a:solidFill>
              </a:rPr>
              <a:t>Tendon pass infront of ankle</a:t>
            </a:r>
          </a:p>
          <a:p>
            <a:pPr eaLnBrk="1" hangingPunct="1">
              <a:buBlip>
                <a:blip r:embed="rId2"/>
              </a:buBlip>
            </a:pPr>
            <a:r>
              <a:rPr lang="en-US" sz="2400" b="1" dirty="0"/>
              <a:t>Tibialis Ant.</a:t>
            </a:r>
          </a:p>
          <a:p>
            <a:pPr eaLnBrk="1" hangingPunct="1">
              <a:buBlip>
                <a:blip r:embed="rId2"/>
              </a:buBlip>
            </a:pPr>
            <a:r>
              <a:rPr lang="en-US" sz="2400" b="1" dirty="0"/>
              <a:t>Extensor digitorum longus</a:t>
            </a:r>
          </a:p>
          <a:p>
            <a:pPr eaLnBrk="1" hangingPunct="1">
              <a:buBlip>
                <a:blip r:embed="rId2"/>
              </a:buBlip>
            </a:pPr>
            <a:r>
              <a:rPr lang="en-US" sz="2400" b="1" dirty="0"/>
              <a:t>Extensor hallucis longus</a:t>
            </a:r>
          </a:p>
          <a:p>
            <a:pPr eaLnBrk="1" hangingPunct="1">
              <a:buBlip>
                <a:blip r:embed="rId2"/>
              </a:buBlip>
            </a:pPr>
            <a:r>
              <a:rPr lang="en-US" sz="2400" b="1" dirty="0"/>
              <a:t>Peroneus (Fibularis) </a:t>
            </a:r>
            <a:r>
              <a:rPr lang="en-US" sz="2400" b="1" dirty="0" err="1"/>
              <a:t>tertius</a:t>
            </a:r>
            <a:endParaRPr lang="en-US" sz="2000" b="1" dirty="0"/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Fxn.: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Dorsiflexion of ankle joint &amp; 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Extention of toes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Innervation:</a:t>
            </a:r>
            <a:r>
              <a:rPr lang="en-US" sz="2400" b="1" dirty="0"/>
              <a:t> Anterior </a:t>
            </a:r>
            <a:r>
              <a:rPr lang="en-US" sz="2400" b="1" dirty="0" err="1"/>
              <a:t>tibial</a:t>
            </a:r>
            <a:r>
              <a:rPr lang="en-US" sz="2400" b="1" dirty="0"/>
              <a:t> nerve.</a:t>
            </a:r>
          </a:p>
        </p:txBody>
      </p:sp>
      <p:pic>
        <p:nvPicPr>
          <p:cNvPr id="8196" name="Picture 4" descr="a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1220788"/>
            <a:ext cx="1462087" cy="516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 descr="la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00800" y="1295400"/>
            <a:ext cx="2590800" cy="49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Muscles of The Gluteal Region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700" b="1" dirty="0"/>
              <a:t>Most powerful muscles </a:t>
            </a:r>
          </a:p>
          <a:p>
            <a:pPr>
              <a:buNone/>
            </a:pPr>
            <a:endParaRPr lang="en-US" sz="2700" b="1" dirty="0"/>
          </a:p>
          <a:p>
            <a:pPr>
              <a:buBlip>
                <a:blip r:embed="rId3"/>
              </a:buBlip>
            </a:pPr>
            <a:r>
              <a:rPr lang="en-US" sz="2700" b="1" dirty="0"/>
              <a:t>Back of hip</a:t>
            </a:r>
          </a:p>
          <a:p>
            <a:pPr>
              <a:buBlip>
                <a:blip r:embed="rId3"/>
              </a:buBlip>
            </a:pPr>
            <a:endParaRPr lang="en-US" sz="2700" b="1" dirty="0"/>
          </a:p>
          <a:p>
            <a:pPr>
              <a:buBlip>
                <a:blip r:embed="rId3"/>
              </a:buBlip>
            </a:pPr>
            <a:r>
              <a:rPr lang="en-US" sz="2700" b="1" dirty="0"/>
              <a:t>Front of thigh</a:t>
            </a:r>
          </a:p>
          <a:p>
            <a:pPr marL="0" indent="0">
              <a:buNone/>
            </a:pPr>
            <a:endParaRPr lang="en-US" sz="2700" b="1" dirty="0"/>
          </a:p>
          <a:p>
            <a:pPr>
              <a:buBlip>
                <a:blip r:embed="rId3"/>
              </a:buBlip>
            </a:pPr>
            <a:r>
              <a:rPr lang="en-US" sz="2700" b="1" dirty="0"/>
              <a:t>Back of leg</a:t>
            </a:r>
          </a:p>
          <a:p>
            <a:endParaRPr lang="en-US" dirty="0"/>
          </a:p>
          <a:p>
            <a:pPr>
              <a:buBlip>
                <a:blip r:embed="rId4"/>
              </a:buBlip>
            </a:pPr>
            <a:r>
              <a:rPr lang="en-US" b="1" i="1" u="sng" dirty="0">
                <a:solidFill>
                  <a:srgbClr val="E19933"/>
                </a:solidFill>
              </a:rPr>
              <a:t>ANTIGRAVITY MUSCLES</a:t>
            </a:r>
          </a:p>
        </p:txBody>
      </p:sp>
    </p:spTree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leg3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-25400"/>
            <a:ext cx="8229600" cy="6883400"/>
          </a:xfrm>
          <a:noFill/>
        </p:spPr>
      </p:pic>
    </p:spTree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80559"/>
            <a:ext cx="5410199" cy="6248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8534819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457200"/>
            <a:ext cx="8077200" cy="608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leg6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533400" y="0"/>
            <a:ext cx="7848600" cy="6858000"/>
          </a:xfrm>
          <a:noFill/>
        </p:spPr>
      </p:pic>
    </p:spTree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leg5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0"/>
            <a:ext cx="8001000" cy="6858000"/>
          </a:xfrm>
          <a:noFill/>
        </p:spPr>
      </p:pic>
    </p:spTree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48200" y="1219201"/>
            <a:ext cx="4953000" cy="914399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Extensor Retinacula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04800"/>
            <a:ext cx="5638800" cy="6553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b="1" dirty="0"/>
              <a:t>Thickening of deep fascia that covers the tendons of ant. leg </a:t>
            </a:r>
            <a:r>
              <a:rPr lang="en-US" sz="2200" b="1" dirty="0"/>
              <a:t>m.</a:t>
            </a:r>
          </a:p>
          <a:p>
            <a:pPr eaLnBrk="1" hangingPunct="1">
              <a:buFontTx/>
              <a:buNone/>
            </a:pPr>
            <a:r>
              <a:rPr lang="en-US" sz="2000" b="1" dirty="0">
                <a:solidFill>
                  <a:srgbClr val="FFFF00"/>
                </a:solidFill>
              </a:rPr>
              <a:t>2 ext. retinacula:</a:t>
            </a:r>
            <a:endParaRPr lang="en-US" sz="2000" b="1" dirty="0"/>
          </a:p>
          <a:p>
            <a:pPr eaLnBrk="1" hangingPunct="1">
              <a:buFontTx/>
              <a:buNone/>
            </a:pPr>
            <a:r>
              <a:rPr lang="en-US" sz="2400" b="1" i="1" u="sng" dirty="0">
                <a:solidFill>
                  <a:srgbClr val="FF0066"/>
                </a:solidFill>
              </a:rPr>
              <a:t>Superior extensor retinaculum</a:t>
            </a:r>
            <a:r>
              <a:rPr lang="en-US" sz="2400" b="1" dirty="0">
                <a:solidFill>
                  <a:srgbClr val="FF0066"/>
                </a:solidFill>
              </a:rPr>
              <a:t>:</a:t>
            </a:r>
          </a:p>
          <a:p>
            <a:pPr eaLnBrk="1" hangingPunct="1">
              <a:buClr>
                <a:srgbClr val="FFFF00"/>
              </a:buClr>
              <a:buBlip>
                <a:blip r:embed="rId2"/>
              </a:buBlip>
            </a:pPr>
            <a:r>
              <a:rPr lang="en-US" sz="2200" b="1" dirty="0"/>
              <a:t>Rectangular band</a:t>
            </a:r>
          </a:p>
          <a:p>
            <a:pPr eaLnBrk="1" hangingPunct="1">
              <a:buClr>
                <a:srgbClr val="FFFF00"/>
              </a:buClr>
              <a:buBlip>
                <a:blip r:embed="rId2"/>
              </a:buBlip>
            </a:pPr>
            <a:r>
              <a:rPr lang="en-US" sz="2200" b="1" dirty="0"/>
              <a:t>Attaches to anterior border of</a:t>
            </a:r>
          </a:p>
          <a:p>
            <a:pPr marL="0" indent="0" eaLnBrk="1" hangingPunct="1">
              <a:buClr>
                <a:srgbClr val="FFFF00"/>
              </a:buClr>
              <a:buNone/>
            </a:pPr>
            <a:r>
              <a:rPr lang="en-US" sz="2200" b="1" dirty="0"/>
              <a:t> tibia and fibula</a:t>
            </a:r>
          </a:p>
          <a:p>
            <a:pPr eaLnBrk="1" hangingPunct="1">
              <a:buClr>
                <a:srgbClr val="FFFF00"/>
              </a:buClr>
              <a:buBlip>
                <a:blip r:embed="rId2"/>
              </a:buBlip>
            </a:pPr>
            <a:r>
              <a:rPr lang="en-US" sz="2200" b="1" dirty="0"/>
              <a:t>Medially it split to enclose tendon </a:t>
            </a:r>
            <a:r>
              <a:rPr lang="en-US" sz="2200" b="1" dirty="0" err="1"/>
              <a:t>Tibialis</a:t>
            </a:r>
            <a:r>
              <a:rPr lang="en-US" sz="2200" b="1" dirty="0"/>
              <a:t> anterior muscle</a:t>
            </a:r>
            <a:endParaRPr lang="en-US" sz="2200" b="1" dirty="0">
              <a:solidFill>
                <a:srgbClr val="CC0000"/>
              </a:solidFill>
            </a:endParaRPr>
          </a:p>
          <a:p>
            <a:pPr eaLnBrk="1" hangingPunct="1">
              <a:buFontTx/>
              <a:buNone/>
            </a:pPr>
            <a:r>
              <a:rPr lang="en-US" sz="2600" b="1" i="1" u="sng" dirty="0">
                <a:solidFill>
                  <a:srgbClr val="FF0066"/>
                </a:solidFill>
              </a:rPr>
              <a:t>Inf. extensor retinaculum:</a:t>
            </a:r>
          </a:p>
          <a:p>
            <a:pPr eaLnBrk="1" hangingPunct="1">
              <a:buBlip>
                <a:blip r:embed="rId3"/>
              </a:buBlip>
            </a:pPr>
            <a:r>
              <a:rPr lang="en-US" sz="2200" b="1" dirty="0"/>
              <a:t>More important</a:t>
            </a:r>
          </a:p>
          <a:p>
            <a:pPr eaLnBrk="1" hangingPunct="1">
              <a:buBlip>
                <a:blip r:embed="rId3"/>
              </a:buBlip>
            </a:pPr>
            <a:r>
              <a:rPr lang="en-US" sz="2200" b="1" dirty="0"/>
              <a:t>Y-shaped band</a:t>
            </a:r>
          </a:p>
          <a:p>
            <a:pPr eaLnBrk="1" hangingPunct="1">
              <a:buBlip>
                <a:blip r:embed="rId3"/>
              </a:buBlip>
            </a:pPr>
            <a:r>
              <a:rPr lang="en-US" sz="2200" b="1" dirty="0"/>
              <a:t>Attaches  to Calcaneous split to</a:t>
            </a:r>
          </a:p>
          <a:p>
            <a:pPr marL="0" indent="0" eaLnBrk="1" hangingPunct="1">
              <a:buNone/>
            </a:pPr>
            <a:r>
              <a:rPr lang="en-US" sz="2200" b="1" dirty="0"/>
              <a:t> be attached to medial malleolus, </a:t>
            </a:r>
          </a:p>
          <a:p>
            <a:pPr marL="0" indent="0" eaLnBrk="1" hangingPunct="1">
              <a:buNone/>
            </a:pPr>
            <a:r>
              <a:rPr lang="en-US" sz="2200" b="1" dirty="0"/>
              <a:t>and planter fascia of medial foot.</a:t>
            </a:r>
          </a:p>
          <a:p>
            <a:pPr eaLnBrk="1" hangingPunct="1">
              <a:buFontTx/>
              <a:buNone/>
            </a:pPr>
            <a:r>
              <a:rPr lang="en-US" sz="2000" b="1" dirty="0"/>
              <a:t>	</a:t>
            </a:r>
          </a:p>
        </p:txBody>
      </p:sp>
      <p:pic>
        <p:nvPicPr>
          <p:cNvPr id="12292" name="Picture 4" descr="a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9338" y="2133600"/>
            <a:ext cx="4056062" cy="450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a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0" y="1066800"/>
            <a:ext cx="37338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9"/>
            <a:ext cx="8229600" cy="639762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Deep Peroneal Nerve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8201"/>
            <a:ext cx="4862512" cy="6019799"/>
          </a:xfrm>
        </p:spPr>
        <p:txBody>
          <a:bodyPr/>
          <a:lstStyle/>
          <a:p>
            <a:pPr eaLnBrk="1" hangingPunct="1">
              <a:buBlip>
                <a:blip r:embed="rId3"/>
              </a:buBlip>
            </a:pPr>
            <a:r>
              <a:rPr lang="en-US" sz="2400" b="1" dirty="0"/>
              <a:t>One of two terminal branch of </a:t>
            </a:r>
          </a:p>
          <a:p>
            <a:pPr marL="0" indent="0" eaLnBrk="1" hangingPunct="1">
              <a:buNone/>
            </a:pPr>
            <a:r>
              <a:rPr lang="en-US" sz="2400" b="1" dirty="0"/>
              <a:t>common peroneal (fibular) n.,</a:t>
            </a:r>
          </a:p>
          <a:p>
            <a:pPr marL="0" indent="0" eaLnBrk="1" hangingPunct="1">
              <a:buNone/>
            </a:pPr>
            <a:r>
              <a:rPr lang="en-US" sz="2400" b="1" dirty="0"/>
              <a:t> Arise in substance of  Peroneus longus m,lateral side of neck of fibula</a:t>
            </a:r>
          </a:p>
          <a:p>
            <a:pPr eaLnBrk="1" hangingPunct="1">
              <a:buBlip>
                <a:blip r:embed="rId3"/>
              </a:buBlip>
            </a:pPr>
            <a:r>
              <a:rPr lang="en-US" sz="2400" b="1" dirty="0"/>
              <a:t>Joins ant. tibial a. in ant. compartment of leg</a:t>
            </a:r>
          </a:p>
          <a:p>
            <a:pPr eaLnBrk="1" hangingPunct="1">
              <a:buBlip>
                <a:blip r:embed="rId3"/>
              </a:buBlip>
            </a:pPr>
            <a:r>
              <a:rPr lang="en-US" sz="2400" b="1" dirty="0"/>
              <a:t>Innervates m. of ant. Leg</a:t>
            </a:r>
          </a:p>
          <a:p>
            <a:pPr eaLnBrk="1" hangingPunct="1">
              <a:buBlip>
                <a:blip r:embed="rId3"/>
              </a:buBlip>
            </a:pPr>
            <a:r>
              <a:rPr lang="en-US" sz="2400" b="1" dirty="0"/>
              <a:t>Ankle joint</a:t>
            </a:r>
          </a:p>
          <a:p>
            <a:r>
              <a:rPr lang="en-US" sz="2400" b="1" dirty="0">
                <a:solidFill>
                  <a:srgbClr val="FFFF00"/>
                </a:solidFill>
              </a:rPr>
              <a:t>Relations:</a:t>
            </a:r>
            <a:endParaRPr lang="en-US" sz="2400" b="1" dirty="0"/>
          </a:p>
          <a:p>
            <a:pPr>
              <a:buNone/>
            </a:pPr>
            <a:r>
              <a:rPr lang="en-US" sz="2400" b="1" dirty="0"/>
              <a:t> between EHL &amp; EDL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512" y="228600"/>
            <a:ext cx="4281488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7200"/>
            <a:ext cx="7391399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9" descr="fo7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85738"/>
            <a:ext cx="8991600" cy="6062662"/>
          </a:xfrm>
          <a:noFill/>
        </p:spPr>
      </p:pic>
    </p:spTree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5" descr="leg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2700"/>
            <a:ext cx="61722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563195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685800"/>
            <a:ext cx="38862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 descr="Gluteal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685800"/>
            <a:ext cx="3886200" cy="56388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48200" y="-76200"/>
            <a:ext cx="4038600" cy="922337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Gluteus Maximus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85800"/>
            <a:ext cx="7620000" cy="6934200"/>
          </a:xfrm>
        </p:spPr>
        <p:txBody>
          <a:bodyPr/>
          <a:lstStyle/>
          <a:p>
            <a:pPr>
              <a:buFontTx/>
              <a:buNone/>
            </a:pPr>
            <a:r>
              <a:rPr lang="en-US" sz="2200" b="1" dirty="0"/>
              <a:t>The </a:t>
            </a:r>
            <a:r>
              <a:rPr lang="en-US" sz="2200" b="1" dirty="0">
                <a:solidFill>
                  <a:srgbClr val="FFFF00"/>
                </a:solidFill>
              </a:rPr>
              <a:t>largest</a:t>
            </a:r>
            <a:r>
              <a:rPr lang="en-US" sz="2200" b="1" dirty="0"/>
              <a:t> m. in the body Lies </a:t>
            </a:r>
          </a:p>
          <a:p>
            <a:pPr>
              <a:buFontTx/>
              <a:buNone/>
            </a:pPr>
            <a:r>
              <a:rPr lang="en-US" sz="2200" b="1" dirty="0"/>
              <a:t>superficial in glut. Region.</a:t>
            </a:r>
          </a:p>
          <a:p>
            <a:pPr>
              <a:buFontTx/>
              <a:buNone/>
            </a:pPr>
            <a:r>
              <a:rPr lang="en-US" sz="2200" b="1" dirty="0">
                <a:solidFill>
                  <a:srgbClr val="FFFF00"/>
                </a:solidFill>
              </a:rPr>
              <a:t>Origin: </a:t>
            </a:r>
            <a:r>
              <a:rPr lang="en-US" sz="2200" b="1" dirty="0"/>
              <a:t>outer surf of Ilium</a:t>
            </a:r>
          </a:p>
          <a:p>
            <a:pPr>
              <a:buFontTx/>
              <a:buNone/>
            </a:pPr>
            <a:r>
              <a:rPr lang="en-US" sz="2200" b="1" dirty="0"/>
              <a:t> Sacrotuberous lig. back sacrum &amp; </a:t>
            </a:r>
            <a:r>
              <a:rPr lang="en-US" sz="2200" b="1" dirty="0">
                <a:solidFill>
                  <a:srgbClr val="FF3300"/>
                </a:solidFill>
              </a:rPr>
              <a:t>coccyx</a:t>
            </a:r>
          </a:p>
          <a:p>
            <a:pPr>
              <a:buFontTx/>
              <a:buNone/>
            </a:pPr>
            <a:r>
              <a:rPr lang="en-US" sz="2200" b="1" dirty="0">
                <a:solidFill>
                  <a:srgbClr val="FFFF00"/>
                </a:solidFill>
              </a:rPr>
              <a:t>Insertion:</a:t>
            </a:r>
          </a:p>
          <a:p>
            <a:pPr>
              <a:buClr>
                <a:srgbClr val="FF0066"/>
              </a:buClr>
              <a:buSzPct val="121000"/>
              <a:buFont typeface="Arial" panose="020B0604020202020204" pitchFamily="34" charset="0"/>
              <a:buChar char="•"/>
            </a:pPr>
            <a:r>
              <a:rPr lang="en-US" sz="2200" b="1" dirty="0"/>
              <a:t>Upper </a:t>
            </a:r>
            <a:r>
              <a:rPr lang="en-US" sz="2400" b="1" dirty="0"/>
              <a:t>¾  </a:t>
            </a:r>
            <a:r>
              <a:rPr lang="en-US" sz="2200" b="1" dirty="0"/>
              <a:t>iliotibial tract  </a:t>
            </a:r>
          </a:p>
          <a:p>
            <a:pPr>
              <a:buClr>
                <a:srgbClr val="FF0066"/>
              </a:buClr>
              <a:buSzPct val="121000"/>
              <a:buFont typeface="Arial" panose="020B0604020202020204" pitchFamily="34" charset="0"/>
              <a:buChar char="•"/>
            </a:pPr>
            <a:r>
              <a:rPr lang="en-US" sz="2200" b="1" dirty="0"/>
              <a:t> Deep 1/4</a:t>
            </a:r>
            <a:r>
              <a:rPr lang="en-US" sz="2200" b="1" baseline="30000" dirty="0"/>
              <a:t>th</a:t>
            </a:r>
            <a:r>
              <a:rPr lang="en-US" sz="2200" b="1" dirty="0"/>
              <a:t>  fibers gluteal tuberosity of femur.</a:t>
            </a:r>
          </a:p>
          <a:p>
            <a:pPr>
              <a:buFontTx/>
              <a:buNone/>
            </a:pPr>
            <a:r>
              <a:rPr lang="en-US" sz="2200" b="1" dirty="0">
                <a:solidFill>
                  <a:srgbClr val="FFFF00"/>
                </a:solidFill>
              </a:rPr>
              <a:t>Innervation: </a:t>
            </a:r>
            <a:r>
              <a:rPr lang="en-US" sz="2200" b="1" i="1" u="sng" dirty="0">
                <a:solidFill>
                  <a:srgbClr val="FF0000"/>
                </a:solidFill>
              </a:rPr>
              <a:t>Inf. Gluteal n. L5-S1-S2</a:t>
            </a:r>
          </a:p>
          <a:p>
            <a:pPr>
              <a:buFontTx/>
              <a:buNone/>
            </a:pPr>
            <a:r>
              <a:rPr lang="en-US" sz="2200" b="1" dirty="0">
                <a:solidFill>
                  <a:srgbClr val="FFFF00"/>
                </a:solidFill>
              </a:rPr>
              <a:t>Action:</a:t>
            </a:r>
          </a:p>
          <a:p>
            <a:pPr>
              <a:buSzPct val="126000"/>
              <a:buBlip>
                <a:blip r:embed="rId4"/>
              </a:buBlip>
            </a:pPr>
            <a:r>
              <a:rPr lang="en-US" sz="2200" b="1" dirty="0"/>
              <a:t> Main extension of hip.</a:t>
            </a:r>
          </a:p>
          <a:p>
            <a:pPr>
              <a:buSzPct val="126000"/>
              <a:buBlip>
                <a:blip r:embed="rId4"/>
              </a:buBlip>
            </a:pPr>
            <a:r>
              <a:rPr lang="en-US" sz="2200" b="1" dirty="0"/>
              <a:t> lat Rotation of hip.</a:t>
            </a:r>
          </a:p>
          <a:p>
            <a:pPr>
              <a:buSzPct val="126000"/>
              <a:buBlip>
                <a:blip r:embed="rId4"/>
              </a:buBlip>
            </a:pPr>
            <a:r>
              <a:rPr lang="en-US" sz="2200" b="1" dirty="0"/>
              <a:t>Extensor of trunk.</a:t>
            </a:r>
          </a:p>
          <a:p>
            <a:pPr>
              <a:buSzPct val="126000"/>
              <a:buBlip>
                <a:blip r:embed="rId4"/>
              </a:buBlip>
            </a:pPr>
            <a:r>
              <a:rPr lang="en-US" sz="2200" b="1" dirty="0"/>
              <a:t>Help to maintain knee joint in </a:t>
            </a:r>
            <a:r>
              <a:rPr lang="en-US" sz="2200" b="1" dirty="0">
                <a:solidFill>
                  <a:srgbClr val="FF0000"/>
                </a:solidFill>
              </a:rPr>
              <a:t>extension,throuh ilio </a:t>
            </a:r>
            <a:r>
              <a:rPr lang="en-US" sz="2200" b="1" dirty="0"/>
              <a:t>tibial tract rigid column.</a:t>
            </a:r>
          </a:p>
          <a:p>
            <a:pPr>
              <a:buFontTx/>
              <a:buNone/>
            </a:pPr>
            <a:endParaRPr lang="en-US" sz="2200" b="1" dirty="0"/>
          </a:p>
        </p:txBody>
      </p:sp>
    </p:spTree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leg25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1981200" y="0"/>
            <a:ext cx="4876800" cy="6858000"/>
          </a:xfrm>
          <a:noFill/>
        </p:spPr>
      </p:pic>
      <p:sp>
        <p:nvSpPr>
          <p:cNvPr id="3" name="Rectangle 2"/>
          <p:cNvSpPr/>
          <p:nvPr/>
        </p:nvSpPr>
        <p:spPr>
          <a:xfrm>
            <a:off x="5257800" y="0"/>
            <a:ext cx="2209800" cy="525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953000" y="838200"/>
            <a:ext cx="762000" cy="419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828800" y="0"/>
            <a:ext cx="1600200" cy="6629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562600" y="4876800"/>
            <a:ext cx="1676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477000" y="6096000"/>
            <a:ext cx="5334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124200" y="5715000"/>
            <a:ext cx="83820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886200" y="6172200"/>
            <a:ext cx="4572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rot="10800000">
            <a:off x="4343400" y="3352800"/>
            <a:ext cx="1371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0800000" flipV="1">
            <a:off x="3962400" y="1371600"/>
            <a:ext cx="182880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743200" y="2819400"/>
            <a:ext cx="12192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715000" y="2971800"/>
            <a:ext cx="2286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Anterior tibial art.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715000" y="990600"/>
            <a:ext cx="1828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Anterior tibial n.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09600" y="2438400"/>
            <a:ext cx="2286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Superficial peroneal n.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rot="10800000">
            <a:off x="5029200" y="5486400"/>
            <a:ext cx="990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 flipV="1">
            <a:off x="4724400" y="4724400"/>
            <a:ext cx="91440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048000" y="5029200"/>
            <a:ext cx="1447800" cy="777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867400" y="5105400"/>
            <a:ext cx="1905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Dorsalis pedis a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486400" y="4191000"/>
            <a:ext cx="3505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Medial division of anterior tibial n.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0" y="4572000"/>
            <a:ext cx="3429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Lateral division of anterior tibial n.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2209800" y="914400"/>
            <a:ext cx="1295400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304800" y="533400"/>
            <a:ext cx="2438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Common peroneal 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6" grpId="0"/>
      <p:bldP spid="27" grpId="0"/>
      <p:bldP spid="28" grpId="0"/>
      <p:bldP spid="31" grpId="0"/>
    </p:bldLst>
  </p:timing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9" descr="leg8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914400" y="0"/>
            <a:ext cx="7315200" cy="6858000"/>
          </a:xfrm>
          <a:noFill/>
        </p:spPr>
      </p:pic>
    </p:spTree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649287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Anterior Tibial Artery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1066801"/>
            <a:ext cx="5029200" cy="54737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b="1" dirty="0"/>
              <a:t>Ant. Interosseous a.</a:t>
            </a:r>
          </a:p>
          <a:p>
            <a:pPr eaLnBrk="1" hangingPunct="1">
              <a:buFontTx/>
              <a:buNone/>
            </a:pPr>
            <a:endParaRPr lang="en-US" sz="2400" b="1" dirty="0"/>
          </a:p>
          <a:p>
            <a:pPr eaLnBrk="1" hangingPunct="1">
              <a:buFontTx/>
              <a:buNone/>
            </a:pPr>
            <a:r>
              <a:rPr lang="en-US" sz="2400" b="1" dirty="0"/>
              <a:t>The smaller branch of popliteal a.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In lower leg: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Located between EHL &amp; EDL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In foot it becomes: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		</a:t>
            </a:r>
            <a:r>
              <a:rPr lang="en-US" sz="2800" b="1" dirty="0">
                <a:solidFill>
                  <a:srgbClr val="FFFF00"/>
                </a:solidFill>
              </a:rPr>
              <a:t>Dorsalis Pedis a</a:t>
            </a:r>
            <a:r>
              <a:rPr lang="en-US" sz="2400" b="1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buSzPct val="122000"/>
              <a:buBlip>
                <a:blip r:embed="rId2"/>
              </a:buBlip>
            </a:pPr>
            <a:r>
              <a:rPr lang="en-US" sz="2400" b="1" dirty="0"/>
              <a:t>	</a:t>
            </a:r>
            <a:r>
              <a:rPr lang="en-US" sz="2400" b="1" u="sng" dirty="0">
                <a:solidFill>
                  <a:srgbClr val="FF0066"/>
                </a:solidFill>
              </a:rPr>
              <a:t>Pulsation Half way between medial and lateral malleolus lateral to tendon of EHL one third the way down.</a:t>
            </a:r>
          </a:p>
          <a:p>
            <a:pPr eaLnBrk="1" hangingPunct="1">
              <a:buFontTx/>
              <a:buNone/>
            </a:pPr>
            <a:endParaRPr lang="en-US" sz="2000" b="1" i="1" dirty="0">
              <a:solidFill>
                <a:srgbClr val="FF0066"/>
              </a:solidFill>
            </a:endParaRPr>
          </a:p>
        </p:txBody>
      </p:sp>
      <p:pic>
        <p:nvPicPr>
          <p:cNvPr id="18436" name="Picture 5" descr="a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1125538"/>
            <a:ext cx="3365500" cy="537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Dorsalis pedis pulse </a:t>
            </a:r>
            <a:r>
              <a:rPr lang="en-US" b="1">
                <a:solidFill>
                  <a:srgbClr val="FF0000"/>
                </a:solidFill>
              </a:rPr>
              <a:t>PT pulse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8127"/>
            <a:ext cx="4371429" cy="3828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209800"/>
            <a:ext cx="46482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5345588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leg8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304800" y="0"/>
            <a:ext cx="8839200" cy="6858000"/>
          </a:xfrm>
          <a:noFill/>
        </p:spPr>
      </p:pic>
      <p:sp>
        <p:nvSpPr>
          <p:cNvPr id="7" name="Oval 6"/>
          <p:cNvSpPr/>
          <p:nvPr/>
        </p:nvSpPr>
        <p:spPr>
          <a:xfrm>
            <a:off x="5638800" y="4876800"/>
            <a:ext cx="304800" cy="838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pos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74638"/>
            <a:ext cx="3925888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7" descr="a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5675" y="549275"/>
            <a:ext cx="3776663" cy="607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9"/>
            <a:ext cx="8229600" cy="411161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Lateral Compartment of Leg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6096000" cy="6858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200" b="1" dirty="0">
                <a:solidFill>
                  <a:srgbClr val="FFFF00"/>
                </a:solidFill>
              </a:rPr>
              <a:t>Contains 2 muscles in lateral comp,tendons pass behind lateral malleolus</a:t>
            </a:r>
          </a:p>
          <a:p>
            <a:pPr eaLnBrk="1" hangingPunct="1">
              <a:buFontTx/>
              <a:buNone/>
            </a:pPr>
            <a:r>
              <a:rPr lang="en-US" sz="2200" b="1" dirty="0"/>
              <a:t>Peroneus (fibularis) longus</a:t>
            </a:r>
          </a:p>
          <a:p>
            <a:pPr eaLnBrk="1" hangingPunct="1">
              <a:buFontTx/>
              <a:buNone/>
            </a:pPr>
            <a:r>
              <a:rPr lang="en-US" sz="2200" b="1" dirty="0"/>
              <a:t>Peroneus (fibularis) brevis</a:t>
            </a:r>
          </a:p>
          <a:p>
            <a:pPr eaLnBrk="1" hangingPunct="1">
              <a:buFontTx/>
              <a:buNone/>
            </a:pPr>
            <a:r>
              <a:rPr lang="en-US" sz="2400" b="1" i="1" u="sng" dirty="0">
                <a:solidFill>
                  <a:srgbClr val="FF0000"/>
                </a:solidFill>
              </a:rPr>
              <a:t>Originate</a:t>
            </a:r>
            <a:r>
              <a:rPr lang="en-US" sz="2200" b="1" dirty="0">
                <a:solidFill>
                  <a:srgbClr val="92D050"/>
                </a:solidFill>
              </a:rPr>
              <a:t> </a:t>
            </a:r>
            <a:r>
              <a:rPr lang="en-US" sz="2200" b="1" dirty="0"/>
              <a:t>from lat. Fibula</a:t>
            </a:r>
          </a:p>
          <a:p>
            <a:pPr eaLnBrk="1" hangingPunct="1">
              <a:buFontTx/>
              <a:buNone/>
            </a:pPr>
            <a:r>
              <a:rPr lang="en-US" sz="2200" b="1" dirty="0"/>
              <a:t>PL is </a:t>
            </a:r>
            <a:r>
              <a:rPr lang="en-US" sz="2200" b="1" dirty="0">
                <a:solidFill>
                  <a:srgbClr val="92D050"/>
                </a:solidFill>
              </a:rPr>
              <a:t>inserted</a:t>
            </a:r>
            <a:r>
              <a:rPr lang="en-US" sz="2200" b="1" dirty="0"/>
              <a:t> in Base of first metatarsal bone</a:t>
            </a:r>
          </a:p>
          <a:p>
            <a:pPr eaLnBrk="1" hangingPunct="1">
              <a:buFontTx/>
              <a:buNone/>
            </a:pPr>
            <a:r>
              <a:rPr lang="en-US" sz="2200" b="1" dirty="0"/>
              <a:t>PB is </a:t>
            </a:r>
            <a:r>
              <a:rPr lang="en-US" sz="2200" b="1" dirty="0">
                <a:solidFill>
                  <a:srgbClr val="92D050"/>
                </a:solidFill>
              </a:rPr>
              <a:t>inserted</a:t>
            </a:r>
            <a:r>
              <a:rPr lang="en-US" sz="2200" b="1" dirty="0"/>
              <a:t> in Tuberosity of Base of 5</a:t>
            </a:r>
            <a:r>
              <a:rPr lang="en-US" sz="2200" b="1" baseline="30000" dirty="0"/>
              <a:t>th</a:t>
            </a:r>
            <a:r>
              <a:rPr lang="en-US" sz="2200" b="1" dirty="0"/>
              <a:t> MB</a:t>
            </a:r>
          </a:p>
          <a:p>
            <a:pPr eaLnBrk="1" hangingPunct="1">
              <a:buFontTx/>
              <a:buNone/>
            </a:pPr>
            <a:r>
              <a:rPr lang="en-US" sz="2200" b="1" dirty="0"/>
              <a:t>Involved in </a:t>
            </a:r>
            <a:r>
              <a:rPr lang="en-US" sz="2400" b="1" dirty="0">
                <a:solidFill>
                  <a:srgbClr val="FF0000"/>
                </a:solidFill>
              </a:rPr>
              <a:t>Eversion</a:t>
            </a:r>
          </a:p>
          <a:p>
            <a:pPr eaLnBrk="1" hangingPunct="1">
              <a:buFontTx/>
              <a:buNone/>
            </a:pPr>
            <a:r>
              <a:rPr lang="en-US" sz="2200" b="1" dirty="0"/>
              <a:t>PL maintain lateral arch of foot</a:t>
            </a:r>
          </a:p>
          <a:p>
            <a:pPr eaLnBrk="1" hangingPunct="1">
              <a:buFontTx/>
              <a:buNone/>
            </a:pPr>
            <a:r>
              <a:rPr lang="en-US" sz="2200" b="1" dirty="0"/>
              <a:t>Tendon can be felt behind LM,held down  by Superior F Reti</a:t>
            </a:r>
          </a:p>
          <a:p>
            <a:pPr eaLnBrk="1" hangingPunct="1">
              <a:buFontTx/>
              <a:buNone/>
            </a:pPr>
            <a:r>
              <a:rPr lang="en-US" sz="2400" b="1" i="1" u="sng" dirty="0">
                <a:solidFill>
                  <a:srgbClr val="CC00FF"/>
                </a:solidFill>
              </a:rPr>
              <a:t>Innervation</a:t>
            </a:r>
            <a:r>
              <a:rPr lang="en-US" sz="2400" b="1" dirty="0">
                <a:solidFill>
                  <a:srgbClr val="CC00FF"/>
                </a:solidFill>
              </a:rPr>
              <a:t> </a:t>
            </a:r>
            <a:r>
              <a:rPr lang="en-US" sz="2200" b="1" dirty="0"/>
              <a:t>superficial peroneal n</a:t>
            </a:r>
          </a:p>
          <a:p>
            <a:pPr eaLnBrk="1" hangingPunct="1">
              <a:buFontTx/>
              <a:buNone/>
            </a:pPr>
            <a:endParaRPr lang="en-US" sz="2200" b="1" dirty="0"/>
          </a:p>
        </p:txBody>
      </p:sp>
      <p:pic>
        <p:nvPicPr>
          <p:cNvPr id="22532" name="Picture 4" descr="la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600" y="1196974"/>
            <a:ext cx="3200400" cy="543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861512"/>
            <a:ext cx="7543800" cy="508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0964954"/>
      </p:ext>
    </p:extLst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62025" y="138113"/>
            <a:ext cx="7826375" cy="1157287"/>
          </a:xfrm>
        </p:spPr>
        <p:txBody>
          <a:bodyPr/>
          <a:lstStyle/>
          <a:p>
            <a:r>
              <a:rPr lang="en-US" b="1" dirty="0">
                <a:solidFill>
                  <a:srgbClr val="FF3300"/>
                </a:solidFill>
              </a:rPr>
              <a:t>Superficial peroneal nerve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235075" y="1600199"/>
            <a:ext cx="7551738" cy="4940301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b="1" dirty="0"/>
              <a:t>One of two terminal branches of CPN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Arise in substance of peroneus longus muscle, on lateral side of neck of fibula.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Descends between PL,and PB muscles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Lower in leg it become SC</a:t>
            </a:r>
          </a:p>
          <a:p>
            <a:pPr>
              <a:buBlip>
                <a:blip r:embed="rId3"/>
              </a:buBlip>
            </a:pPr>
            <a:r>
              <a:rPr lang="en-US" sz="2800" b="1" dirty="0">
                <a:solidFill>
                  <a:srgbClr val="B400DE"/>
                </a:solidFill>
              </a:rPr>
              <a:t>Branches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Muscular branches: PL.PB muscles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Sensory: lower part of front of leg and back of foot, except first web </a:t>
            </a:r>
            <a:r>
              <a:rPr lang="en-US" b="1" dirty="0">
                <a:solidFill>
                  <a:srgbClr val="FFFF00"/>
                </a:solidFill>
              </a:rPr>
              <a:t>(deep P), </a:t>
            </a:r>
            <a:r>
              <a:rPr lang="en-US" b="1" dirty="0"/>
              <a:t>and lateral side of little toe </a:t>
            </a:r>
            <a:r>
              <a:rPr lang="en-US" b="1" dirty="0">
                <a:solidFill>
                  <a:srgbClr val="FFFF00"/>
                </a:solidFill>
              </a:rPr>
              <a:t>(sural n)</a:t>
            </a:r>
          </a:p>
          <a:p>
            <a:pPr>
              <a:buBlip>
                <a:blip r:embed="rId2"/>
              </a:buBlip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43033145"/>
      </p:ext>
    </p:extLst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7" descr="leg12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1676400" y="0"/>
            <a:ext cx="5703888" cy="6858000"/>
          </a:xfrm>
          <a:noFill/>
        </p:spPr>
      </p:pic>
      <p:sp>
        <p:nvSpPr>
          <p:cNvPr id="5" name="Rectangle 4"/>
          <p:cNvSpPr/>
          <p:nvPr/>
        </p:nvSpPr>
        <p:spPr>
          <a:xfrm>
            <a:off x="5105400" y="228600"/>
            <a:ext cx="2057400" cy="5410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562600" y="5486400"/>
            <a:ext cx="1828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447800" y="0"/>
            <a:ext cx="16002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495800" y="3581400"/>
            <a:ext cx="685800" cy="2057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257800" y="0"/>
            <a:ext cx="1219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724400" y="1524000"/>
            <a:ext cx="609600" cy="1828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895600" y="152400"/>
            <a:ext cx="533400" cy="1905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819400" y="4267200"/>
            <a:ext cx="685800" cy="2362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172200" y="5943600"/>
            <a:ext cx="1143000" cy="381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2209800" y="2514600"/>
            <a:ext cx="1676400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6200000" flipH="1">
            <a:off x="2057400" y="2819400"/>
            <a:ext cx="1905000" cy="1600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10800000">
            <a:off x="3962400" y="4495800"/>
            <a:ext cx="1371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0800000" flipV="1">
            <a:off x="3733800" y="4495800"/>
            <a:ext cx="8382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0800000" flipV="1">
            <a:off x="4419600" y="2438400"/>
            <a:ext cx="1447800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10800000">
            <a:off x="4114800" y="3505200"/>
            <a:ext cx="12192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381000" y="2286000"/>
            <a:ext cx="2209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Peroneus longus m</a:t>
            </a:r>
            <a:r>
              <a:rPr lang="en-US" sz="2400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334000" y="4038600"/>
            <a:ext cx="1828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Peroneus brevis m</a:t>
            </a:r>
            <a:r>
              <a:rPr lang="en-US" sz="2400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5867400" y="2057400"/>
            <a:ext cx="2209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Tibialis anterior m</a:t>
            </a:r>
            <a:r>
              <a:rPr lang="en-US" sz="2400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5334000" y="3124200"/>
            <a:ext cx="3810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Extensor digitorum longus m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29" grpId="0"/>
      <p:bldP spid="3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-304800"/>
            <a:ext cx="7826375" cy="1376362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Continue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066800"/>
            <a:ext cx="5562599" cy="4956175"/>
          </a:xfrm>
        </p:spPr>
        <p:txBody>
          <a:bodyPr/>
          <a:lstStyle/>
          <a:p>
            <a:pPr>
              <a:buClr>
                <a:srgbClr val="FFFF00"/>
              </a:buClr>
              <a:buSzPct val="104000"/>
              <a:buBlip>
                <a:blip r:embed="rId2"/>
              </a:buBlip>
            </a:pPr>
            <a:r>
              <a:rPr lang="en-US" b="1" dirty="0"/>
              <a:t>Three bursae lie under gluteal region</a:t>
            </a:r>
          </a:p>
          <a:p>
            <a:pPr>
              <a:buClr>
                <a:srgbClr val="FFFF00"/>
              </a:buClr>
              <a:buSzPct val="104000"/>
              <a:buBlip>
                <a:blip r:embed="rId2"/>
              </a:buBlip>
            </a:pPr>
            <a:r>
              <a:rPr lang="en-US" b="1" dirty="0"/>
              <a:t>Bursa separate lower part of muscle from Ischial tuberosity.</a:t>
            </a:r>
          </a:p>
          <a:p>
            <a:pPr>
              <a:buClr>
                <a:srgbClr val="FFFF00"/>
              </a:buClr>
              <a:buSzPct val="104000"/>
              <a:buBlip>
                <a:blip r:embed="rId2"/>
              </a:buBlip>
            </a:pPr>
            <a:r>
              <a:rPr lang="en-US" b="1" dirty="0"/>
              <a:t>A large bursa separate muscle from greater trochanter of femur.</a:t>
            </a:r>
          </a:p>
          <a:p>
            <a:pPr>
              <a:buClr>
                <a:srgbClr val="FFFF00"/>
              </a:buClr>
              <a:buSzPct val="104000"/>
              <a:buBlip>
                <a:blip r:embed="rId2"/>
              </a:buBlip>
            </a:pPr>
            <a:r>
              <a:rPr lang="en-US" b="1" dirty="0"/>
              <a:t>Large bursa separate muscle from Vastus lateralis muscle</a:t>
            </a:r>
          </a:p>
          <a:p>
            <a:pPr>
              <a:buClr>
                <a:srgbClr val="FFFF00"/>
              </a:buClr>
              <a:buSzPct val="104000"/>
              <a:buBlip>
                <a:blip r:embed="rId2"/>
              </a:buBlip>
            </a:pPr>
            <a:r>
              <a:rPr lang="en-US" b="1" i="1" u="sng" dirty="0">
                <a:solidFill>
                  <a:srgbClr val="FF0000"/>
                </a:solidFill>
              </a:rPr>
              <a:t>Natal fold</a:t>
            </a:r>
            <a:r>
              <a:rPr lang="en-US" b="1" dirty="0"/>
              <a:t>( fold of buttocks) is made by binding superficial to deep fascia not by muscle.</a:t>
            </a:r>
          </a:p>
          <a:p>
            <a:pPr>
              <a:buSzPct val="104000"/>
              <a:buBlip>
                <a:blip r:embed="rId2"/>
              </a:buBlip>
            </a:pPr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00675" y="1557338"/>
            <a:ext cx="3743325" cy="408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5" descr="leg19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2751138" y="277813"/>
            <a:ext cx="5097462" cy="6580187"/>
          </a:xfrm>
          <a:noFill/>
        </p:spPr>
      </p:pic>
      <p:sp>
        <p:nvSpPr>
          <p:cNvPr id="5" name="Rectangle 4"/>
          <p:cNvSpPr/>
          <p:nvPr/>
        </p:nvSpPr>
        <p:spPr>
          <a:xfrm>
            <a:off x="7086600" y="838200"/>
            <a:ext cx="838200" cy="449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629400" y="2286000"/>
            <a:ext cx="533400" cy="2819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800600" y="2133600"/>
            <a:ext cx="914400" cy="266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953000" y="762000"/>
            <a:ext cx="914400" cy="1447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562600" y="228600"/>
            <a:ext cx="24384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667000" y="1371600"/>
            <a:ext cx="838200" cy="381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781800" y="1981200"/>
            <a:ext cx="685800" cy="685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419600" y="4191000"/>
            <a:ext cx="914400" cy="1752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953000" y="6019800"/>
            <a:ext cx="32766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191000" y="4800600"/>
            <a:ext cx="457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rot="10800000" flipV="1">
            <a:off x="6019800" y="2133600"/>
            <a:ext cx="1447800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10800000" flipV="1">
            <a:off x="6019800" y="3886200"/>
            <a:ext cx="1219200" cy="762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0800000" flipV="1">
            <a:off x="3657600" y="2133600"/>
            <a:ext cx="3810000" cy="1600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10800000" flipV="1">
            <a:off x="3733800" y="3886200"/>
            <a:ext cx="3505200" cy="1600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7239000" y="1676400"/>
            <a:ext cx="1905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Peroneus longus m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239000" y="3581400"/>
            <a:ext cx="1905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Peroneus brevis m</a:t>
            </a:r>
            <a:r>
              <a:rPr lang="en-US" sz="2400" b="1" dirty="0">
                <a:solidFill>
                  <a:srgbClr val="C000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304800"/>
            <a:ext cx="8458199" cy="6248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962025" y="138113"/>
            <a:ext cx="7826375" cy="928687"/>
          </a:xfrm>
        </p:spPr>
        <p:txBody>
          <a:bodyPr/>
          <a:lstStyle/>
          <a:p>
            <a:br>
              <a:rPr lang="en-US" sz="6600" b="1" u="sng" dirty="0">
                <a:solidFill>
                  <a:srgbClr val="FF0000"/>
                </a:solidFill>
              </a:rPr>
            </a:br>
            <a:r>
              <a:rPr lang="en-US" sz="3200" b="1" u="sng" dirty="0">
                <a:solidFill>
                  <a:srgbClr val="FFFF00"/>
                </a:solidFill>
              </a:rPr>
              <a:t>Peroneal Retinacula</a:t>
            </a:r>
            <a:br>
              <a:rPr lang="en-US" sz="3200" b="1" u="sng" dirty="0">
                <a:solidFill>
                  <a:srgbClr val="FFFF00"/>
                </a:solidFill>
              </a:rPr>
            </a:br>
            <a:r>
              <a:rPr lang="en-US" sz="3200" b="1" u="sng" dirty="0">
                <a:solidFill>
                  <a:srgbClr val="FFFF00"/>
                </a:solidFill>
              </a:rPr>
              <a:t>(Superior &amp; Inferior)</a:t>
            </a:r>
            <a:br>
              <a:rPr lang="en-US" sz="3200" b="1" u="sng" dirty="0">
                <a:solidFill>
                  <a:srgbClr val="FF0000"/>
                </a:solidFill>
              </a:rPr>
            </a:br>
            <a:endParaRPr lang="en-US" sz="3200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84325"/>
            <a:ext cx="8253413" cy="4956175"/>
          </a:xfrm>
        </p:spPr>
        <p:txBody>
          <a:bodyPr/>
          <a:lstStyle/>
          <a:p>
            <a:pPr>
              <a:buClr>
                <a:srgbClr val="FFFF00"/>
              </a:buClr>
              <a:buSzPct val="118000"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CC00FF"/>
                </a:solidFill>
              </a:rPr>
              <a:t>Superior peroneal retinaculum</a:t>
            </a:r>
          </a:p>
          <a:p>
            <a:pPr>
              <a:buClr>
                <a:srgbClr val="FFFF00"/>
              </a:buClr>
              <a:buSzPct val="94000"/>
              <a:buBlip>
                <a:blip r:embed="rId2"/>
              </a:buBlip>
            </a:pPr>
            <a:r>
              <a:rPr lang="en-US" b="1" dirty="0"/>
              <a:t>Lie over Peroneus longus and brevis</a:t>
            </a:r>
          </a:p>
          <a:p>
            <a:pPr>
              <a:buClr>
                <a:srgbClr val="FFFF00"/>
              </a:buClr>
              <a:buSzPct val="94000"/>
              <a:buBlip>
                <a:blip r:embed="rId2"/>
              </a:buBlip>
            </a:pPr>
            <a:r>
              <a:rPr lang="en-US" b="1" dirty="0"/>
              <a:t>Lie on back of lateral malleolus, lateral surface of Calcaneus</a:t>
            </a:r>
          </a:p>
          <a:p>
            <a:pPr marL="0" indent="0">
              <a:buClr>
                <a:srgbClr val="FFFF00"/>
              </a:buClr>
              <a:buSzPct val="94000"/>
              <a:buNone/>
            </a:pPr>
            <a:endParaRPr lang="en-US" sz="2800" b="1" dirty="0"/>
          </a:p>
          <a:p>
            <a:pPr>
              <a:buClr>
                <a:srgbClr val="FFFF00"/>
              </a:buClr>
              <a:buSzPct val="129000"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CC00FF"/>
                </a:solidFill>
              </a:rPr>
              <a:t>Inferior peroneal retinaculum</a:t>
            </a:r>
          </a:p>
          <a:p>
            <a:pPr>
              <a:buClr>
                <a:srgbClr val="FFFF00"/>
              </a:buClr>
              <a:buSzPct val="94000"/>
              <a:buBlip>
                <a:blip r:embed="rId2"/>
              </a:buBlip>
            </a:pPr>
            <a:r>
              <a:rPr lang="en-US" b="1" dirty="0"/>
              <a:t>Continuous with stem of  inferior Exten Retinaculum</a:t>
            </a:r>
          </a:p>
          <a:p>
            <a:pPr>
              <a:buClr>
                <a:srgbClr val="FFFF00"/>
              </a:buClr>
              <a:buSzPct val="94000"/>
              <a:buBlip>
                <a:blip r:embed="rId2"/>
              </a:buBlip>
            </a:pPr>
            <a:r>
              <a:rPr lang="en-US" b="1" dirty="0"/>
              <a:t>Attached to Calcaneous bone</a:t>
            </a:r>
          </a:p>
          <a:p>
            <a:pPr>
              <a:buSzPct val="94000"/>
              <a:buBlip>
                <a:blip r:embed="rId2"/>
              </a:buBlip>
            </a:pPr>
            <a:endParaRPr lang="en-US" dirty="0"/>
          </a:p>
        </p:txBody>
      </p:sp>
    </p:spTree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9" descr="fo7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85738"/>
            <a:ext cx="8991600" cy="6062662"/>
          </a:xfrm>
          <a:noFill/>
        </p:spPr>
      </p:pic>
    </p:spTree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24400" y="1776698"/>
            <a:ext cx="4343400" cy="4571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70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2152650"/>
            <a:ext cx="4572000" cy="401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 descr="ret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447801"/>
            <a:ext cx="5892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Straight Arrow Connector 3"/>
          <p:cNvCxnSpPr/>
          <p:nvPr/>
        </p:nvCxnSpPr>
        <p:spPr>
          <a:xfrm>
            <a:off x="1905000" y="3581400"/>
            <a:ext cx="1295400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16200000" flipV="1">
            <a:off x="3009900" y="4610100"/>
            <a:ext cx="1371600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28600" y="2895600"/>
            <a:ext cx="2362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Superior peroneal retinaculum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14600" y="5311775"/>
            <a:ext cx="3657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Inferior peroneal retinaculum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6" descr="Gastrocnemius &amp; Soleus, Sne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10100" y="1052513"/>
            <a:ext cx="4300538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9"/>
            <a:ext cx="8229600" cy="487362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Posterior Compartment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8201"/>
            <a:ext cx="4648200" cy="57594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b="1" dirty="0"/>
              <a:t>		</a:t>
            </a:r>
            <a:r>
              <a:rPr lang="en-US" sz="2400" b="1" dirty="0"/>
              <a:t>2 groups of m.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I- </a:t>
            </a:r>
            <a:r>
              <a:rPr lang="en-US" sz="2800" b="1" dirty="0">
                <a:solidFill>
                  <a:srgbClr val="FFFF00"/>
                </a:solidFill>
              </a:rPr>
              <a:t>Superficial muscles:</a:t>
            </a:r>
            <a:endParaRPr lang="en-US" sz="2800" b="1" dirty="0">
              <a:solidFill>
                <a:srgbClr val="000099"/>
              </a:solidFill>
            </a:endParaRPr>
          </a:p>
          <a:p>
            <a:pPr eaLnBrk="1" hangingPunct="1">
              <a:buFontTx/>
              <a:buNone/>
            </a:pPr>
            <a:r>
              <a:rPr lang="en-US" sz="2400" b="1" dirty="0"/>
              <a:t>	</a:t>
            </a:r>
            <a:r>
              <a:rPr lang="en-US" sz="2800" b="1" i="1" u="sng" dirty="0">
                <a:solidFill>
                  <a:srgbClr val="FF0000"/>
                </a:solidFill>
              </a:rPr>
              <a:t>1. Gastrocnemius: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2 Heads; med. &amp; lat. From condyles of femur 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	</a:t>
            </a:r>
            <a:r>
              <a:rPr lang="en-US" sz="2800" b="1" i="1" u="sng" dirty="0">
                <a:solidFill>
                  <a:srgbClr val="FF0000"/>
                </a:solidFill>
              </a:rPr>
              <a:t>2. Soleus: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Beneath gastrocnemius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Arise from soleal line of tibia and p surface of fibula</a:t>
            </a:r>
          </a:p>
          <a:p>
            <a:pPr eaLnBrk="1" hangingPunct="1">
              <a:buClr>
                <a:srgbClr val="FF0000"/>
              </a:buClr>
              <a:buFont typeface="Symbol" pitchFamily="18" charset="2"/>
              <a:buChar char="Þ"/>
            </a:pPr>
            <a:r>
              <a:rPr lang="en-US" sz="2400" b="1" dirty="0">
                <a:sym typeface="Symbol" pitchFamily="18" charset="2"/>
              </a:rPr>
              <a:t>Both m. inserted into </a:t>
            </a:r>
          </a:p>
          <a:p>
            <a:pPr eaLnBrk="1" hangingPunct="1">
              <a:buFont typeface="Symbol" pitchFamily="18" charset="2"/>
              <a:buNone/>
            </a:pPr>
            <a:r>
              <a:rPr lang="en-US" sz="2400" b="1" dirty="0">
                <a:sym typeface="Symbol" pitchFamily="18" charset="2"/>
              </a:rPr>
              <a:t>calcaneus bone via: </a:t>
            </a:r>
          </a:p>
          <a:p>
            <a:pPr eaLnBrk="1" hangingPunct="1">
              <a:buFont typeface="Symbol" pitchFamily="18" charset="2"/>
              <a:buNone/>
            </a:pPr>
            <a:r>
              <a:rPr lang="en-US" sz="2400" b="1" i="1" u="sng" dirty="0">
                <a:solidFill>
                  <a:srgbClr val="FFC000"/>
                </a:solidFill>
                <a:sym typeface="Symbol" pitchFamily="18" charset="2"/>
              </a:rPr>
              <a:t>calcaneal tendon = Achilles tendon</a:t>
            </a:r>
          </a:p>
        </p:txBody>
      </p:sp>
    </p:spTree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2400"/>
            <a:ext cx="82296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00075"/>
            <a:ext cx="7467599" cy="565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5624160"/>
      </p:ext>
    </p:extLst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 of both muscles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7551738" cy="4956175"/>
          </a:xfrm>
        </p:spPr>
        <p:txBody>
          <a:bodyPr/>
          <a:lstStyle/>
          <a:p>
            <a:pPr>
              <a:buSzPct val="90000"/>
              <a:buBlip>
                <a:blip r:embed="rId2"/>
              </a:buBlip>
            </a:pPr>
            <a:r>
              <a:rPr lang="en-US" b="1" dirty="0"/>
              <a:t>Powerful </a:t>
            </a:r>
            <a:r>
              <a:rPr lang="en-US" b="1" i="1" u="sng" dirty="0">
                <a:solidFill>
                  <a:srgbClr val="92D050"/>
                </a:solidFill>
              </a:rPr>
              <a:t>planter flexion </a:t>
            </a:r>
            <a:r>
              <a:rPr lang="en-US" b="1" dirty="0"/>
              <a:t>of ankle</a:t>
            </a:r>
          </a:p>
          <a:p>
            <a:pPr>
              <a:buSzPct val="90000"/>
              <a:buBlip>
                <a:blip r:embed="rId2"/>
              </a:buBlip>
            </a:pPr>
            <a:r>
              <a:rPr lang="en-US" b="1" i="1" u="sng" dirty="0">
                <a:solidFill>
                  <a:srgbClr val="FFC000"/>
                </a:solidFill>
              </a:rPr>
              <a:t>Soleus is the strongest PF of ankle.</a:t>
            </a:r>
          </a:p>
          <a:p>
            <a:pPr>
              <a:buSzPct val="90000"/>
              <a:buBlip>
                <a:blip r:embed="rId2"/>
              </a:buBlip>
            </a:pPr>
            <a:r>
              <a:rPr lang="en-US" b="1" dirty="0"/>
              <a:t>Gastrocnemius </a:t>
            </a:r>
            <a:r>
              <a:rPr lang="en-US" b="1" i="1" u="sng" dirty="0">
                <a:solidFill>
                  <a:srgbClr val="FF0066"/>
                </a:solidFill>
              </a:rPr>
              <a:t>flex the knee as well.</a:t>
            </a:r>
          </a:p>
          <a:p>
            <a:pPr>
              <a:buSzPct val="90000"/>
              <a:buBlip>
                <a:blip r:embed="rId2"/>
              </a:buBlip>
            </a:pPr>
            <a:r>
              <a:rPr lang="en-US" b="1" dirty="0"/>
              <a:t>GC m cannot do both action as fibers are short.</a:t>
            </a:r>
          </a:p>
          <a:p>
            <a:pPr>
              <a:buSzPct val="90000"/>
              <a:buBlip>
                <a:blip r:embed="rId2"/>
              </a:buBlip>
            </a:pPr>
            <a:r>
              <a:rPr lang="en-US" b="1" dirty="0"/>
              <a:t>GC flex the ankle in extended knee only ;standing on tip of toes.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M1QKESJ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199" y="1108075"/>
            <a:ext cx="4038601" cy="464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 descr="gluteus maximus, snel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698500"/>
            <a:ext cx="4670425" cy="5459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092200"/>
            <a:ext cx="4413250" cy="49291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b="1" dirty="0">
                <a:solidFill>
                  <a:srgbClr val="FFFF00"/>
                </a:solidFill>
              </a:rPr>
              <a:t>3. plantaris:</a:t>
            </a:r>
          </a:p>
          <a:p>
            <a:pPr eaLnBrk="1" hangingPunct="1">
              <a:buFontTx/>
              <a:buNone/>
            </a:pPr>
            <a:endParaRPr lang="en-US" sz="2000" b="1" dirty="0">
              <a:solidFill>
                <a:srgbClr val="CC0000"/>
              </a:solidFill>
            </a:endParaRPr>
          </a:p>
          <a:p>
            <a:pPr eaLnBrk="1" hangingPunct="1">
              <a:buFontTx/>
              <a:buNone/>
            </a:pPr>
            <a:r>
              <a:rPr lang="en-US" sz="2400" b="1" dirty="0"/>
              <a:t>Lat. Supracondylar ridge of femur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			</a:t>
            </a:r>
            <a:r>
              <a:rPr lang="en-US" sz="2400" b="1" dirty="0">
                <a:solidFill>
                  <a:srgbClr val="FF0000"/>
                </a:solidFill>
                <a:sym typeface="Wingdings 3" pitchFamily="18" charset="2"/>
              </a:rPr>
              <a:t>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ym typeface="Wingdings 3" pitchFamily="18" charset="2"/>
              </a:rPr>
              <a:t>		Post. calcaneus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ym typeface="Wingdings 3" pitchFamily="18" charset="2"/>
              </a:rPr>
              <a:t>	(med. To Achilles tendon)</a:t>
            </a:r>
          </a:p>
          <a:p>
            <a:pPr eaLnBrk="1" hangingPunct="1">
              <a:buFontTx/>
              <a:buNone/>
            </a:pPr>
            <a:endParaRPr lang="en-US" sz="2400" b="1" dirty="0">
              <a:sym typeface="Wingdings 3" pitchFamily="18" charset="2"/>
            </a:endParaRP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0000"/>
                </a:solidFill>
                <a:sym typeface="Wingdings 3" pitchFamily="18" charset="2"/>
              </a:rPr>
              <a:t>NOT</a:t>
            </a:r>
            <a:r>
              <a:rPr lang="en-US" sz="2400" b="1" dirty="0">
                <a:sym typeface="Wingdings 3" pitchFamily="18" charset="2"/>
              </a:rPr>
              <a:t> of that significant importance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4859338" y="1196975"/>
            <a:ext cx="4184650" cy="5184775"/>
            <a:chOff x="3061" y="754"/>
            <a:chExt cx="2636" cy="3266"/>
          </a:xfrm>
        </p:grpSpPr>
        <p:pic>
          <p:nvPicPr>
            <p:cNvPr id="31748" name="Picture 5" descr="Gastrocnemius &amp; Soleus, Snell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061" y="754"/>
              <a:ext cx="2636" cy="3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749" name="Line 6"/>
            <p:cNvSpPr>
              <a:spLocks noChangeShapeType="1"/>
            </p:cNvSpPr>
            <p:nvPr/>
          </p:nvSpPr>
          <p:spPr bwMode="auto">
            <a:xfrm>
              <a:off x="4468" y="1888"/>
              <a:ext cx="408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"/>
            <a:ext cx="8686800" cy="6400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II- </a:t>
            </a:r>
            <a:r>
              <a:rPr lang="en-US" sz="2800" b="1" dirty="0">
                <a:solidFill>
                  <a:srgbClr val="FFFF00"/>
                </a:solidFill>
              </a:rPr>
              <a:t>Deep m. group:</a:t>
            </a:r>
          </a:p>
          <a:p>
            <a:pPr eaLnBrk="1" hangingPunct="1">
              <a:buFontTx/>
              <a:buNone/>
            </a:pPr>
            <a:endParaRPr lang="en-US" sz="2800" b="1" dirty="0">
              <a:solidFill>
                <a:srgbClr val="FFFF00"/>
              </a:solidFill>
            </a:endParaRPr>
          </a:p>
          <a:p>
            <a:pPr eaLnBrk="1" hangingPunct="1">
              <a:buFontTx/>
              <a:buNone/>
            </a:pPr>
            <a:r>
              <a:rPr lang="en-US" sz="2600" b="1" dirty="0">
                <a:solidFill>
                  <a:srgbClr val="FF0066"/>
                </a:solidFill>
              </a:rPr>
              <a:t> </a:t>
            </a:r>
            <a:r>
              <a:rPr lang="en-US" sz="2600" b="1" dirty="0" err="1">
                <a:solidFill>
                  <a:srgbClr val="FF0066"/>
                </a:solidFill>
              </a:rPr>
              <a:t>Tibialis</a:t>
            </a:r>
            <a:r>
              <a:rPr lang="en-US" sz="2600" b="1" dirty="0">
                <a:solidFill>
                  <a:srgbClr val="FF0066"/>
                </a:solidFill>
              </a:rPr>
              <a:t> posterior</a:t>
            </a:r>
          </a:p>
          <a:p>
            <a:pPr eaLnBrk="1" hangingPunct="1">
              <a:buFontTx/>
              <a:buNone/>
            </a:pPr>
            <a:endParaRPr lang="en-US" sz="2600" b="1" dirty="0">
              <a:solidFill>
                <a:srgbClr val="FF0066"/>
              </a:solidFill>
            </a:endParaRPr>
          </a:p>
          <a:p>
            <a:pPr eaLnBrk="1" hangingPunct="1">
              <a:buFontTx/>
              <a:buNone/>
            </a:pPr>
            <a:endParaRPr lang="en-US" sz="2600" b="1" dirty="0">
              <a:solidFill>
                <a:srgbClr val="FF0066"/>
              </a:solidFill>
            </a:endParaRPr>
          </a:p>
          <a:p>
            <a:pPr eaLnBrk="1" hangingPunct="1">
              <a:buFontTx/>
              <a:buNone/>
            </a:pPr>
            <a:r>
              <a:rPr lang="en-US" sz="2600" b="1" dirty="0">
                <a:solidFill>
                  <a:srgbClr val="FF0066"/>
                </a:solidFill>
              </a:rPr>
              <a:t>Flexor digitorum </a:t>
            </a:r>
            <a:r>
              <a:rPr lang="en-US" sz="2600" b="1" dirty="0" err="1">
                <a:solidFill>
                  <a:srgbClr val="FF0066"/>
                </a:solidFill>
              </a:rPr>
              <a:t>longus</a:t>
            </a:r>
            <a:endParaRPr lang="en-US" sz="2600" b="1" dirty="0">
              <a:solidFill>
                <a:srgbClr val="FF0066"/>
              </a:solidFill>
            </a:endParaRPr>
          </a:p>
          <a:p>
            <a:pPr eaLnBrk="1" hangingPunct="1">
              <a:buFontTx/>
              <a:buNone/>
            </a:pPr>
            <a:endParaRPr lang="en-US" sz="2600" b="1" dirty="0">
              <a:solidFill>
                <a:srgbClr val="FF0066"/>
              </a:solidFill>
            </a:endParaRPr>
          </a:p>
          <a:p>
            <a:pPr eaLnBrk="1" hangingPunct="1">
              <a:buFontTx/>
              <a:buNone/>
            </a:pPr>
            <a:endParaRPr lang="en-US" sz="2600" b="1" dirty="0">
              <a:solidFill>
                <a:srgbClr val="FF0066"/>
              </a:solidFill>
            </a:endParaRPr>
          </a:p>
          <a:p>
            <a:pPr eaLnBrk="1" hangingPunct="1">
              <a:buFontTx/>
              <a:buNone/>
            </a:pPr>
            <a:r>
              <a:rPr lang="en-US" sz="2600" b="1" dirty="0">
                <a:solidFill>
                  <a:srgbClr val="FF0066"/>
                </a:solidFill>
              </a:rPr>
              <a:t>Flexor </a:t>
            </a:r>
            <a:r>
              <a:rPr lang="en-US" sz="2600" b="1" dirty="0" err="1">
                <a:solidFill>
                  <a:srgbClr val="FF0066"/>
                </a:solidFill>
              </a:rPr>
              <a:t>hallusis</a:t>
            </a:r>
            <a:r>
              <a:rPr lang="en-US" sz="2600" b="1" dirty="0">
                <a:solidFill>
                  <a:srgbClr val="FF0066"/>
                </a:solidFill>
              </a:rPr>
              <a:t> </a:t>
            </a:r>
            <a:r>
              <a:rPr lang="en-US" sz="2600" b="1" dirty="0" err="1">
                <a:solidFill>
                  <a:srgbClr val="FF0066"/>
                </a:solidFill>
              </a:rPr>
              <a:t>longus</a:t>
            </a:r>
            <a:endParaRPr lang="en-US" sz="2600" b="1" dirty="0">
              <a:solidFill>
                <a:srgbClr val="FF0066"/>
              </a:solidFill>
            </a:endParaRPr>
          </a:p>
        </p:txBody>
      </p:sp>
      <p:pic>
        <p:nvPicPr>
          <p:cNvPr id="32771" name="Picture 6" descr="pos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32438" y="669925"/>
            <a:ext cx="3432175" cy="551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76263"/>
            <a:ext cx="3581400" cy="582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opliteus musc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1371600"/>
            <a:ext cx="3581400" cy="40386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76200" y="152400"/>
            <a:ext cx="914400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sz="2800" b="1" i="1" u="sng" dirty="0" err="1">
                <a:solidFill>
                  <a:srgbClr val="FF3300"/>
                </a:solidFill>
              </a:rPr>
              <a:t>Popliteus</a:t>
            </a:r>
            <a:r>
              <a:rPr lang="en-US" sz="2800" b="1" i="1" u="sng" dirty="0">
                <a:solidFill>
                  <a:srgbClr val="FF3300"/>
                </a:solidFill>
              </a:rPr>
              <a:t>:</a:t>
            </a:r>
          </a:p>
          <a:p>
            <a:pPr eaLnBrk="1" hangingPunct="1">
              <a:buFontTx/>
              <a:buNone/>
            </a:pPr>
            <a:endParaRPr lang="en-US" sz="2400" b="1" i="1" u="sng" dirty="0">
              <a:solidFill>
                <a:srgbClr val="FF3300"/>
              </a:solidFill>
            </a:endParaRP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FF"/>
                </a:solidFill>
              </a:rPr>
              <a:t>Thin triangular m. in popliteal fossa</a:t>
            </a:r>
          </a:p>
          <a:p>
            <a:pPr eaLnBrk="1" hangingPunct="1">
              <a:buFontTx/>
              <a:buNone/>
            </a:pPr>
            <a:endParaRPr lang="en-US" sz="2400" b="1" dirty="0">
              <a:solidFill>
                <a:srgbClr val="FFFFFF"/>
              </a:solidFill>
            </a:endParaRP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i="1" u="sng" dirty="0">
                <a:solidFill>
                  <a:srgbClr val="FF0066"/>
                </a:solidFill>
                <a:effectLst/>
              </a:rPr>
              <a:t>Origin</a:t>
            </a:r>
            <a:r>
              <a:rPr lang="en-US" sz="2400" b="1" dirty="0">
                <a:solidFill>
                  <a:srgbClr val="FFFFFF"/>
                </a:solidFill>
              </a:rPr>
              <a:t> Lat. Femoral condyle &amp; </a:t>
            </a:r>
            <a:r>
              <a:rPr lang="en-US" sz="2400" b="1" dirty="0">
                <a:solidFill>
                  <a:srgbClr val="FFFF00"/>
                </a:solidFill>
              </a:rPr>
              <a:t>lat. Meniscus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FF"/>
                </a:solidFill>
              </a:rPr>
              <a:t>			   </a:t>
            </a:r>
            <a:r>
              <a:rPr lang="en-US" sz="2400" b="1" dirty="0">
                <a:solidFill>
                  <a:srgbClr val="FF0066"/>
                </a:solidFill>
                <a:sym typeface="Wingdings 3" pitchFamily="18" charset="2"/>
              </a:rPr>
              <a:t>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FF"/>
                </a:solidFill>
                <a:sym typeface="Wingdings 3" pitchFamily="18" charset="2"/>
              </a:rPr>
              <a:t>    Pierces knee joint capsule Posteriorly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FF"/>
                </a:solidFill>
                <a:sym typeface="Wingdings 3" pitchFamily="18" charset="2"/>
              </a:rPr>
              <a:t>			   </a:t>
            </a:r>
            <a:r>
              <a:rPr lang="en-US" sz="2400" b="1" dirty="0">
                <a:solidFill>
                  <a:srgbClr val="FF0066"/>
                </a:solidFill>
                <a:sym typeface="Wingdings 3" pitchFamily="18" charset="2"/>
              </a:rPr>
              <a:t>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FF"/>
                </a:solidFill>
                <a:sym typeface="Wingdings 3" pitchFamily="18" charset="2"/>
              </a:rPr>
              <a:t>		         Post. Tibia</a:t>
            </a:r>
          </a:p>
          <a:p>
            <a:pPr eaLnBrk="1" hangingPunct="1">
              <a:buFontTx/>
              <a:buNone/>
            </a:pPr>
            <a:endParaRPr lang="en-US" sz="2400" b="1" dirty="0">
              <a:solidFill>
                <a:srgbClr val="FFFFFF"/>
              </a:solidFill>
              <a:sym typeface="Wingdings 3" pitchFamily="18" charset="2"/>
            </a:endParaRPr>
          </a:p>
          <a:p>
            <a:pPr eaLnBrk="1" hangingPunct="1">
              <a:buFontTx/>
              <a:buNone/>
            </a:pPr>
            <a:r>
              <a:rPr lang="en-US" sz="2800" b="1" i="1" u="sng" dirty="0">
                <a:solidFill>
                  <a:srgbClr val="FF0066"/>
                </a:solidFill>
              </a:rPr>
              <a:t>Action</a:t>
            </a:r>
          </a:p>
          <a:p>
            <a:pPr eaLnBrk="1" hangingPunct="1">
              <a:buFontTx/>
              <a:buNone/>
            </a:pPr>
            <a:r>
              <a:rPr lang="en-US" sz="2800" b="1" i="1" u="sng" dirty="0" err="1">
                <a:solidFill>
                  <a:srgbClr val="FF0066"/>
                </a:solidFill>
              </a:rPr>
              <a:t>Unlockling</a:t>
            </a:r>
            <a:r>
              <a:rPr lang="en-US" sz="2800" b="1" i="1" u="sng" dirty="0">
                <a:solidFill>
                  <a:srgbClr val="FF0066"/>
                </a:solidFill>
              </a:rPr>
              <a:t> of knee joint</a:t>
            </a:r>
          </a:p>
          <a:p>
            <a:pPr eaLnBrk="1" hangingPunct="1">
              <a:buFontTx/>
              <a:buNone/>
            </a:pPr>
            <a:r>
              <a:rPr lang="en-US" sz="2400" b="1" i="1" u="sng" dirty="0">
                <a:solidFill>
                  <a:srgbClr val="33CCFF"/>
                </a:solidFill>
              </a:rPr>
              <a:t>Lateral rotation of femoral condyle to begin </a:t>
            </a:r>
          </a:p>
          <a:p>
            <a:pPr eaLnBrk="1" hangingPunct="1">
              <a:buFontTx/>
              <a:buNone/>
            </a:pPr>
            <a:r>
              <a:rPr lang="en-US" sz="2400" b="1" i="1" u="sng" dirty="0">
                <a:solidFill>
                  <a:srgbClr val="33CCFF"/>
                </a:solidFill>
              </a:rPr>
              <a:t>Flexion of the knee is made by </a:t>
            </a:r>
            <a:r>
              <a:rPr lang="en-US" sz="2400" b="1" i="1" u="sng" dirty="0" err="1">
                <a:solidFill>
                  <a:srgbClr val="33CCFF"/>
                </a:solidFill>
              </a:rPr>
              <a:t>popliteus</a:t>
            </a:r>
            <a:r>
              <a:rPr lang="en-US" sz="2400" b="1" i="1" u="sng" dirty="0">
                <a:solidFill>
                  <a:srgbClr val="33CCFF"/>
                </a:solidFill>
              </a:rPr>
              <a:t> m  </a:t>
            </a:r>
            <a:r>
              <a:rPr lang="en-US" sz="2400" b="1" i="1" u="sng" dirty="0">
                <a:solidFill>
                  <a:srgbClr val="FF0000"/>
                </a:solidFill>
              </a:rPr>
              <a:t>UN locking</a:t>
            </a:r>
          </a:p>
          <a:p>
            <a:pPr eaLnBrk="1" hangingPunct="1">
              <a:buFontTx/>
              <a:buNone/>
            </a:pPr>
            <a:endParaRPr lang="en-US" sz="2400" b="1" i="1" u="sng" dirty="0">
              <a:solidFill>
                <a:srgbClr val="33CCFF"/>
              </a:solidFill>
            </a:endParaRPr>
          </a:p>
          <a:p>
            <a:pPr eaLnBrk="1" hangingPunct="1">
              <a:buFontTx/>
              <a:buNone/>
            </a:pPr>
            <a:r>
              <a:rPr lang="en-US" sz="2800" b="1" i="1" u="sng" dirty="0">
                <a:solidFill>
                  <a:srgbClr val="FFFF00"/>
                </a:solidFill>
              </a:rPr>
              <a:t>Locking</a:t>
            </a:r>
            <a:r>
              <a:rPr lang="en-US" sz="2400" b="1" i="1" u="sng" dirty="0">
                <a:solidFill>
                  <a:srgbClr val="33CCFF"/>
                </a:solidFill>
              </a:rPr>
              <a:t> of knee joint is medial rotation of femoral condyle in full extension</a:t>
            </a:r>
          </a:p>
        </p:txBody>
      </p:sp>
    </p:spTree>
    <p:extLst>
      <p:ext uri="{BB962C8B-B14F-4D97-AF65-F5344CB8AC3E}">
        <p14:creationId xmlns:p14="http://schemas.microsoft.com/office/powerpoint/2010/main" val="1145369731"/>
      </p:ext>
    </p:extLst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pos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76875" y="1052513"/>
            <a:ext cx="3343275" cy="537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9"/>
            <a:ext cx="4267200" cy="474663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Tibial Nerve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914401"/>
            <a:ext cx="4876799" cy="56261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en-US" sz="2400" b="1" dirty="0"/>
              <a:t>Descends behind knee joint in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400" b="1" dirty="0"/>
              <a:t>popliteal fossa.</a:t>
            </a:r>
          </a:p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en-US" sz="2400" b="1" dirty="0"/>
              <a:t>Lies superficial to poplit. Vessels.</a:t>
            </a:r>
          </a:p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en-US" sz="2400" b="1" dirty="0"/>
              <a:t>Then deep to gastrocnemius &amp; soleus m.</a:t>
            </a:r>
          </a:p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en-US" sz="2400" b="1" dirty="0"/>
              <a:t>N lies on medial side of TA,then crosses superf,then lies lateral to it.</a:t>
            </a:r>
          </a:p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en-US" sz="2400" b="1" dirty="0">
                <a:solidFill>
                  <a:srgbClr val="FFFF00"/>
                </a:solidFill>
              </a:rPr>
              <a:t>At ankle:</a:t>
            </a:r>
          </a:p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en-US" sz="2400" b="1" dirty="0"/>
              <a:t>Pass post. to med. Malleolus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400" b="1" dirty="0"/>
              <a:t> Between FDL &amp; FHL</a:t>
            </a:r>
          </a:p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en-US" sz="2400" b="1" dirty="0">
                <a:solidFill>
                  <a:srgbClr val="CC00FF"/>
                </a:solidFill>
              </a:rPr>
              <a:t>Divides </a:t>
            </a:r>
            <a:r>
              <a:rPr lang="en-US" sz="2400" b="1" dirty="0"/>
              <a:t>into:</a:t>
            </a:r>
          </a:p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en-US" sz="2400" b="1" dirty="0"/>
              <a:t>Med. &amp; lat. Plantar n.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0800"/>
            <a:ext cx="4419600" cy="665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9"/>
            <a:ext cx="8229600" cy="792162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Posterior Tibial Artery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8686800" cy="5457825"/>
          </a:xfrm>
        </p:spPr>
        <p:txBody>
          <a:bodyPr/>
          <a:lstStyle/>
          <a:p>
            <a:pPr eaLnBrk="1" hangingPunct="1">
              <a:buBlip>
                <a:blip r:embed="rId2"/>
              </a:buBlip>
            </a:pPr>
            <a:r>
              <a:rPr lang="en-US" sz="2200" b="1" dirty="0"/>
              <a:t>The larger terminal branch of popliteal a.</a:t>
            </a:r>
          </a:p>
          <a:p>
            <a:pPr eaLnBrk="1" hangingPunct="1">
              <a:buBlip>
                <a:blip r:embed="rId2"/>
              </a:buBlip>
            </a:pPr>
            <a:r>
              <a:rPr lang="en-US" sz="2200" b="1" dirty="0"/>
              <a:t>Main bld. Supply to the foot</a:t>
            </a:r>
          </a:p>
          <a:p>
            <a:pPr eaLnBrk="1" hangingPunct="1">
              <a:buBlip>
                <a:blip r:embed="rId2"/>
              </a:buBlip>
            </a:pPr>
            <a:r>
              <a:rPr lang="en-US" sz="2200" b="1" dirty="0"/>
              <a:t>It start at lower border of popliteus M</a:t>
            </a:r>
          </a:p>
          <a:p>
            <a:pPr eaLnBrk="1" hangingPunct="1">
              <a:buBlip>
                <a:blip r:embed="rId2"/>
              </a:buBlip>
            </a:pPr>
            <a:r>
              <a:rPr lang="en-US" sz="2200" b="1" dirty="0"/>
              <a:t>Accompany tibial n. between FDP,FHL</a:t>
            </a:r>
          </a:p>
          <a:p>
            <a:pPr eaLnBrk="1" hangingPunct="1">
              <a:buBlip>
                <a:blip r:embed="rId2"/>
              </a:buBlip>
            </a:pPr>
            <a:r>
              <a:rPr lang="en-US" sz="2200" b="1" dirty="0">
                <a:solidFill>
                  <a:srgbClr val="FFFF00"/>
                </a:solidFill>
              </a:rPr>
              <a:t>At ankle:</a:t>
            </a:r>
          </a:p>
          <a:p>
            <a:pPr eaLnBrk="1" hangingPunct="1">
              <a:buBlip>
                <a:blip r:embed="rId2"/>
              </a:buBlip>
            </a:pPr>
            <a:r>
              <a:rPr lang="en-US" sz="2200" b="1" dirty="0"/>
              <a:t>Post. to med. Malleolus &amp; Divide into</a:t>
            </a:r>
          </a:p>
          <a:p>
            <a:pPr eaLnBrk="1" hangingPunct="1">
              <a:buBlip>
                <a:blip r:embed="rId2"/>
              </a:buBlip>
            </a:pPr>
            <a:r>
              <a:rPr lang="en-US" sz="2200" b="1" dirty="0"/>
              <a:t> Med. &amp; lat. Plantar a.</a:t>
            </a:r>
          </a:p>
          <a:p>
            <a:pPr eaLnBrk="1" hangingPunct="1">
              <a:buFontTx/>
              <a:buNone/>
            </a:pPr>
            <a:r>
              <a:rPr lang="en-US" sz="2200" b="1" i="1" dirty="0">
                <a:solidFill>
                  <a:srgbClr val="CC0000"/>
                </a:solidFill>
              </a:rPr>
              <a:t>*</a:t>
            </a:r>
            <a:r>
              <a:rPr lang="en-US" sz="2400" b="1" i="1" u="sng" dirty="0">
                <a:solidFill>
                  <a:srgbClr val="FF0066"/>
                </a:solidFill>
              </a:rPr>
              <a:t>Post. Tibial pulse Half way</a:t>
            </a:r>
          </a:p>
          <a:p>
            <a:pPr eaLnBrk="1" hangingPunct="1">
              <a:buFontTx/>
              <a:buNone/>
            </a:pPr>
            <a:r>
              <a:rPr lang="en-US" sz="2400" b="1" i="1" u="sng" dirty="0">
                <a:solidFill>
                  <a:srgbClr val="FF0066"/>
                </a:solidFill>
              </a:rPr>
              <a:t> between MM </a:t>
            </a:r>
          </a:p>
          <a:p>
            <a:pPr eaLnBrk="1" hangingPunct="1">
              <a:buFontTx/>
              <a:buNone/>
            </a:pPr>
            <a:r>
              <a:rPr lang="en-US" sz="2400" b="1" i="1" u="sng" dirty="0">
                <a:solidFill>
                  <a:srgbClr val="FF0066"/>
                </a:solidFill>
              </a:rPr>
              <a:t>And heel bone always present</a:t>
            </a:r>
          </a:p>
          <a:p>
            <a:pPr>
              <a:buBlip>
                <a:blip r:embed="rId2"/>
              </a:buBlip>
            </a:pPr>
            <a:r>
              <a:rPr lang="en-US" sz="2200" b="1" dirty="0"/>
              <a:t>Its largest branch is: </a:t>
            </a:r>
            <a:r>
              <a:rPr lang="en-US" sz="2200" b="1" dirty="0">
                <a:solidFill>
                  <a:srgbClr val="FFFF00"/>
                </a:solidFill>
              </a:rPr>
              <a:t>fibular (peroneal) a. arise close to origin </a:t>
            </a:r>
            <a:r>
              <a:rPr lang="en-US" sz="2800" b="1" dirty="0">
                <a:solidFill>
                  <a:srgbClr val="FFFF00"/>
                </a:solidFill>
              </a:rPr>
              <a:t>of </a:t>
            </a:r>
            <a:r>
              <a:rPr lang="en-US" sz="2200" b="1" dirty="0">
                <a:solidFill>
                  <a:srgbClr val="FFFF00"/>
                </a:solidFill>
              </a:rPr>
              <a:t>PTA</a:t>
            </a:r>
          </a:p>
          <a:p>
            <a:pPr>
              <a:buBlip>
                <a:blip r:embed="rId2"/>
              </a:buBlip>
            </a:pPr>
            <a:r>
              <a:rPr lang="en-US" sz="2200" b="1" dirty="0">
                <a:solidFill>
                  <a:srgbClr val="FFFF00"/>
                </a:solidFill>
              </a:rPr>
              <a:t>Is artery of lateral comp of leg</a:t>
            </a:r>
            <a:endParaRPr lang="en-US" sz="2200" b="1" dirty="0"/>
          </a:p>
          <a:p>
            <a:pPr eaLnBrk="1" hangingPunct="1">
              <a:buFontTx/>
              <a:buNone/>
            </a:pPr>
            <a:endParaRPr lang="en-US" sz="2600" b="1" i="1" u="sng" dirty="0">
              <a:solidFill>
                <a:srgbClr val="CC00FF"/>
              </a:solidFill>
            </a:endParaRPr>
          </a:p>
        </p:txBody>
      </p:sp>
      <p:pic>
        <p:nvPicPr>
          <p:cNvPr id="34820" name="Picture 5" descr="pos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685800"/>
            <a:ext cx="36576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4572000" cy="623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81000"/>
            <a:ext cx="40386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0972241"/>
      </p:ext>
    </p:extLst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99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" y="0"/>
            <a:ext cx="8991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Review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71328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b="1" dirty="0"/>
              <a:t>3 leg compartments:</a:t>
            </a:r>
          </a:p>
          <a:p>
            <a:pPr eaLnBrk="1" hangingPunct="1">
              <a:buFontTx/>
              <a:buNone/>
            </a:pPr>
            <a:endParaRPr lang="en-US" sz="2400" b="1" dirty="0"/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Ant.:</a:t>
            </a:r>
            <a:r>
              <a:rPr lang="en-US" sz="2400" b="1" dirty="0"/>
              <a:t> 3 + 1 m.</a:t>
            </a:r>
          </a:p>
          <a:p>
            <a:pPr eaLnBrk="1" hangingPunct="1">
              <a:buFontTx/>
              <a:buNone/>
            </a:pPr>
            <a:endParaRPr lang="en-US" sz="2400" b="1" dirty="0"/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92D050"/>
                </a:solidFill>
              </a:rPr>
              <a:t>Lat</a:t>
            </a:r>
            <a:r>
              <a:rPr lang="en-US" sz="2400" b="1" dirty="0"/>
              <a:t>.: 2 m.</a:t>
            </a:r>
          </a:p>
          <a:p>
            <a:pPr eaLnBrk="1" hangingPunct="1">
              <a:buFontTx/>
              <a:buNone/>
            </a:pPr>
            <a:endParaRPr lang="en-US" sz="2400" b="1" dirty="0"/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E19933"/>
                </a:solidFill>
              </a:rPr>
              <a:t>Post</a:t>
            </a:r>
            <a:r>
              <a:rPr lang="en-US" sz="2400" b="1" dirty="0"/>
              <a:t>.: 3 superficial m. &amp; 4 deep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5106988" y="1125538"/>
            <a:ext cx="3786187" cy="4579937"/>
            <a:chOff x="3157" y="981"/>
            <a:chExt cx="2385" cy="2885"/>
          </a:xfrm>
        </p:grpSpPr>
        <p:pic>
          <p:nvPicPr>
            <p:cNvPr id="35845" name="Picture 4" descr="ant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740" y="981"/>
              <a:ext cx="802" cy="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46" name="Picture 5" descr="post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157" y="981"/>
              <a:ext cx="1572" cy="28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89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" y="1066800"/>
            <a:ext cx="8991600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09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4400" y="533401"/>
            <a:ext cx="7619999" cy="600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993775"/>
          </a:xfrm>
        </p:spPr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</a:rPr>
              <a:t>Pyriformis Muscle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838200"/>
            <a:ext cx="4572000" cy="5715000"/>
          </a:xfrm>
        </p:spPr>
        <p:txBody>
          <a:bodyPr/>
          <a:lstStyle/>
          <a:p>
            <a:pPr>
              <a:buClr>
                <a:srgbClr val="FFFF00"/>
              </a:buClr>
              <a:buSzPct val="132000"/>
              <a:buBlip>
                <a:blip r:embed="rId2"/>
              </a:buBlip>
            </a:pPr>
            <a:r>
              <a:rPr lang="en-US" sz="2400" b="1" dirty="0"/>
              <a:t>Pass through greater sciatic foramen to glut. Region.</a:t>
            </a:r>
          </a:p>
          <a:p>
            <a:pPr>
              <a:buClr>
                <a:srgbClr val="FFFF00"/>
              </a:buClr>
              <a:buSzPct val="132000"/>
              <a:buBlip>
                <a:blip r:embed="rId2"/>
              </a:buBlip>
            </a:pPr>
            <a:endParaRPr lang="en-US" sz="2400" b="1" dirty="0"/>
          </a:p>
          <a:p>
            <a:pPr>
              <a:buClr>
                <a:srgbClr val="FFFF00"/>
              </a:buClr>
              <a:buSzPct val="132000"/>
              <a:buBlip>
                <a:blip r:embed="rId2"/>
              </a:buBlip>
            </a:pPr>
            <a:r>
              <a:rPr lang="en-US" sz="2400" b="1" dirty="0"/>
              <a:t>Separates gluteal region into sup. &amp; inf. Parts.</a:t>
            </a:r>
          </a:p>
          <a:p>
            <a:pPr>
              <a:buClr>
                <a:srgbClr val="FFFF00"/>
              </a:buClr>
              <a:buSzPct val="132000"/>
              <a:buBlip>
                <a:blip r:embed="rId2"/>
              </a:buBlip>
            </a:pPr>
            <a:endParaRPr lang="en-US" sz="2400" b="1" dirty="0"/>
          </a:p>
          <a:p>
            <a:pPr>
              <a:buClr>
                <a:srgbClr val="FFFF00"/>
              </a:buClr>
              <a:buSzPct val="132000"/>
              <a:buBlip>
                <a:blip r:embed="rId2"/>
              </a:buBlip>
            </a:pPr>
            <a:r>
              <a:rPr lang="en-US" sz="2400" b="1" dirty="0"/>
              <a:t>Neurovascular bundles are divided by piriformis into:</a:t>
            </a:r>
          </a:p>
          <a:p>
            <a:pPr>
              <a:buClr>
                <a:srgbClr val="FFFF00"/>
              </a:buClr>
              <a:buSzPct val="132000"/>
              <a:buBlip>
                <a:blip r:embed="rId2"/>
              </a:buBlip>
            </a:pPr>
            <a:r>
              <a:rPr lang="en-US" sz="2400" b="1" dirty="0"/>
              <a:t>Sup. &amp; inf. Bundles.</a:t>
            </a:r>
          </a:p>
          <a:p>
            <a:pPr>
              <a:buClr>
                <a:srgbClr val="FFFF00"/>
              </a:buClr>
              <a:buSzPct val="132000"/>
              <a:buBlip>
                <a:blip r:embed="rId2"/>
              </a:buBlip>
            </a:pPr>
            <a:endParaRPr lang="en-US" sz="2400" b="1" dirty="0"/>
          </a:p>
          <a:p>
            <a:pPr>
              <a:buClr>
                <a:srgbClr val="FFFF00"/>
              </a:buClr>
              <a:buSzPct val="132000"/>
              <a:buBlip>
                <a:blip r:embed="rId2"/>
              </a:buBlip>
            </a:pPr>
            <a:r>
              <a:rPr lang="en-US" sz="2400" b="1" dirty="0"/>
              <a:t>Sciatic n. most commonly (</a:t>
            </a:r>
            <a:r>
              <a:rPr lang="en-US" sz="2400" b="1" dirty="0">
                <a:sym typeface="Symbol" pitchFamily="18" charset="2"/>
              </a:rPr>
              <a:t>80%) lies inferior to it.</a:t>
            </a:r>
          </a:p>
          <a:p>
            <a:pPr>
              <a:buBlip>
                <a:blip r:embed="rId2"/>
              </a:buBlip>
            </a:pPr>
            <a:endParaRPr lang="en-US" sz="2000" b="1" dirty="0">
              <a:sym typeface="Symbol" pitchFamily="18" charset="2"/>
            </a:endParaRPr>
          </a:p>
        </p:txBody>
      </p:sp>
      <p:pic>
        <p:nvPicPr>
          <p:cNvPr id="4" name="Picture 5" descr="ligaments of gluteal reg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620712"/>
            <a:ext cx="4419600" cy="57038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Flexor retinaculum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84325"/>
            <a:ext cx="8177213" cy="4956175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b="1" dirty="0"/>
              <a:t>Is present between tubercle of calcaneous,and medial malleolus attached to both bones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It hold and protect the tendons which enter the foot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These structures are 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Tendon of Tibialis posterior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Tendon of flexor digitorum longus 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Posterior tibial vessels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Posterior tibial nerve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Tendon of flexor hallucis longus</a:t>
            </a:r>
          </a:p>
        </p:txBody>
      </p:sp>
    </p:spTree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609600"/>
            <a:ext cx="7086600" cy="593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4910846"/>
      </p:ext>
    </p:extLst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Compartment syndrome</a:t>
            </a:r>
          </a:p>
        </p:txBody>
      </p:sp>
      <p:sp>
        <p:nvSpPr>
          <p:cNvPr id="10242" name="Rectangle 1027"/>
          <p:cNvSpPr>
            <a:spLocks noGrp="1" noChangeArrowheads="1"/>
          </p:cNvSpPr>
          <p:nvPr>
            <p:ph idx="1"/>
          </p:nvPr>
        </p:nvSpPr>
        <p:spPr>
          <a:xfrm>
            <a:off x="76200" y="1584325"/>
            <a:ext cx="9067800" cy="4956175"/>
          </a:xfrm>
        </p:spPr>
        <p:txBody>
          <a:bodyPr/>
          <a:lstStyle/>
          <a:p>
            <a:pPr eaLnBrk="1" hangingPunct="1">
              <a:buSzPct val="131000"/>
              <a:buBlip>
                <a:blip r:embed="rId2"/>
              </a:buBlip>
            </a:pPr>
            <a:r>
              <a:rPr lang="en-US" b="1" dirty="0">
                <a:ea typeface="ＭＳ Ｐゴシック" pitchFamily="34" charset="-128"/>
              </a:rPr>
              <a:t> Increase in hydrostatic pressure in closed osteofascial space resulting in </a:t>
            </a:r>
            <a:r>
              <a:rPr lang="en-US" sz="2800" b="1" i="1" u="sng" dirty="0">
                <a:solidFill>
                  <a:srgbClr val="FF0066"/>
                </a:solidFill>
                <a:ea typeface="ＭＳ Ｐゴシック" pitchFamily="34" charset="-128"/>
              </a:rPr>
              <a:t>decreased perfusion</a:t>
            </a:r>
            <a:r>
              <a:rPr lang="en-US" sz="2800" b="1" i="1" dirty="0">
                <a:solidFill>
                  <a:srgbClr val="FF0066"/>
                </a:solidFill>
                <a:ea typeface="ＭＳ Ｐゴシック" pitchFamily="34" charset="-128"/>
              </a:rPr>
              <a:t> </a:t>
            </a:r>
            <a:r>
              <a:rPr lang="en-US" b="1" dirty="0">
                <a:ea typeface="ＭＳ Ｐゴシック" pitchFamily="34" charset="-128"/>
              </a:rPr>
              <a:t>of muscle and nerves within compartment</a:t>
            </a:r>
          </a:p>
          <a:p>
            <a:pPr eaLnBrk="1" hangingPunct="1">
              <a:buFontTx/>
              <a:buNone/>
            </a:pPr>
            <a:r>
              <a:rPr lang="en-US" sz="2800" b="1" dirty="0">
                <a:solidFill>
                  <a:srgbClr val="FFFF00"/>
                </a:solidFill>
                <a:ea typeface="ＭＳ Ｐゴシック" pitchFamily="34" charset="-128"/>
              </a:rPr>
              <a:t>Causes </a:t>
            </a:r>
          </a:p>
          <a:p>
            <a:pPr eaLnBrk="1" hangingPunct="1">
              <a:buBlip>
                <a:blip r:embed="rId3"/>
              </a:buBlip>
            </a:pPr>
            <a:r>
              <a:rPr lang="en-US" b="1" dirty="0">
                <a:ea typeface="ＭＳ Ｐゴシック" pitchFamily="34" charset="-128"/>
              </a:rPr>
              <a:t>Fractures</a:t>
            </a:r>
          </a:p>
          <a:p>
            <a:pPr eaLnBrk="1" hangingPunct="1">
              <a:buBlip>
                <a:blip r:embed="rId3"/>
              </a:buBlip>
            </a:pPr>
            <a:r>
              <a:rPr lang="en-US" b="1" dirty="0">
                <a:ea typeface="ＭＳ Ｐゴシック" pitchFamily="34" charset="-128"/>
              </a:rPr>
              <a:t>Burns</a:t>
            </a:r>
          </a:p>
          <a:p>
            <a:pPr eaLnBrk="1" hangingPunct="1">
              <a:buBlip>
                <a:blip r:embed="rId3"/>
              </a:buBlip>
            </a:pPr>
            <a:r>
              <a:rPr lang="en-US" b="1" dirty="0">
                <a:ea typeface="ＭＳ Ｐゴシック" pitchFamily="34" charset="-128"/>
              </a:rPr>
              <a:t>Soft tissue injury</a:t>
            </a:r>
          </a:p>
          <a:p>
            <a:pPr eaLnBrk="1" hangingPunct="1">
              <a:buBlip>
                <a:blip r:embed="rId3"/>
              </a:buBlip>
            </a:pPr>
            <a:r>
              <a:rPr lang="en-US" b="1" dirty="0">
                <a:ea typeface="ＭＳ Ｐゴシック" pitchFamily="34" charset="-128"/>
              </a:rPr>
              <a:t>Reperfusion</a:t>
            </a:r>
          </a:p>
          <a:p>
            <a:pPr eaLnBrk="1" hangingPunct="1">
              <a:buBlip>
                <a:blip r:embed="rId3"/>
              </a:buBlip>
            </a:pPr>
            <a:r>
              <a:rPr lang="en-US" b="1" dirty="0">
                <a:ea typeface="ＭＳ Ｐゴシック" pitchFamily="34" charset="-128"/>
              </a:rPr>
              <a:t>Tight plaster</a:t>
            </a:r>
          </a:p>
          <a:p>
            <a:pPr eaLnBrk="1" hangingPunct="1">
              <a:buFontTx/>
              <a:buNone/>
            </a:pPr>
            <a:endParaRPr lang="en-US" dirty="0">
              <a:ea typeface="ＭＳ Ｐゴシック" pitchFamily="34" charset="-128"/>
            </a:endParaRPr>
          </a:p>
          <a:p>
            <a:pPr eaLnBrk="1" hangingPunct="1">
              <a:buFontTx/>
              <a:buNone/>
            </a:pPr>
            <a:endParaRPr lang="en-US" dirty="0"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</a:rPr>
              <a:t>Symptoms and signs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84325"/>
            <a:ext cx="8177213" cy="4956175"/>
          </a:xfrm>
        </p:spPr>
        <p:txBody>
          <a:bodyPr/>
          <a:lstStyle/>
          <a:p>
            <a:pPr>
              <a:buSzPct val="80000"/>
              <a:buBlip>
                <a:blip r:embed="rId2"/>
              </a:buBlip>
            </a:pPr>
            <a:r>
              <a:rPr lang="en-US" b="1" dirty="0"/>
              <a:t>Pain out of proportion</a:t>
            </a:r>
          </a:p>
          <a:p>
            <a:pPr>
              <a:buSzPct val="80000"/>
              <a:buBlip>
                <a:blip r:embed="rId2"/>
              </a:buBlip>
            </a:pPr>
            <a:r>
              <a:rPr lang="en-US" b="1" dirty="0"/>
              <a:t>Pain on passive stretch, not relieved by elevation</a:t>
            </a:r>
          </a:p>
          <a:p>
            <a:pPr>
              <a:buSzPct val="80000"/>
              <a:buBlip>
                <a:blip r:embed="rId2"/>
              </a:buBlip>
            </a:pPr>
            <a:r>
              <a:rPr lang="en-US" b="1" dirty="0"/>
              <a:t>Not relieved by rest, worsening</a:t>
            </a:r>
          </a:p>
          <a:p>
            <a:pPr>
              <a:buSzPct val="80000"/>
              <a:buBlip>
                <a:blip r:embed="rId2"/>
              </a:buBlip>
            </a:pPr>
            <a:r>
              <a:rPr lang="en-US" b="1" dirty="0"/>
              <a:t>Parathesia,pins and needles</a:t>
            </a:r>
          </a:p>
          <a:p>
            <a:pPr>
              <a:buSzPct val="80000"/>
              <a:buBlip>
                <a:blip r:embed="rId2"/>
              </a:buBlip>
            </a:pPr>
            <a:r>
              <a:rPr lang="en-US" b="1" dirty="0"/>
              <a:t>Paralysis</a:t>
            </a:r>
          </a:p>
          <a:p>
            <a:pPr>
              <a:buSzPct val="80000"/>
              <a:buBlip>
                <a:blip r:embed="rId2"/>
              </a:buBlip>
            </a:pPr>
            <a:r>
              <a:rPr lang="en-US" b="1" dirty="0"/>
              <a:t>Pallor </a:t>
            </a:r>
          </a:p>
          <a:p>
            <a:pPr>
              <a:buSzPct val="80000"/>
              <a:buBlip>
                <a:blip r:embed="rId2"/>
              </a:buBlip>
            </a:pPr>
            <a:r>
              <a:rPr lang="en-US" b="1" dirty="0"/>
              <a:t>Pulseless</a:t>
            </a:r>
          </a:p>
          <a:p>
            <a:pPr>
              <a:buSzPct val="80000"/>
              <a:buBlip>
                <a:blip r:embed="rId2"/>
              </a:buBlip>
            </a:pPr>
            <a:endParaRPr lang="en-US" b="1" i="1" u="sng" dirty="0">
              <a:solidFill>
                <a:srgbClr val="33CCFF"/>
              </a:solidFill>
            </a:endParaRPr>
          </a:p>
          <a:p>
            <a:pPr>
              <a:buSzPct val="80000"/>
              <a:buBlip>
                <a:blip r:embed="rId3"/>
              </a:buBlip>
            </a:pPr>
            <a:r>
              <a:rPr lang="en-US" sz="2700" b="1" i="1" u="sng" dirty="0">
                <a:solidFill>
                  <a:srgbClr val="33CCFF"/>
                </a:solidFill>
              </a:rPr>
              <a:t>Treatment is decompression by Fasciotomy</a:t>
            </a:r>
          </a:p>
        </p:txBody>
      </p:sp>
    </p:spTree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continue</a:t>
            </a:r>
          </a:p>
        </p:txBody>
      </p:sp>
      <p:pic>
        <p:nvPicPr>
          <p:cNvPr id="1986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48200" y="1605197"/>
            <a:ext cx="4419600" cy="4948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030" descr="&#10;Picture 1.pdf                                                  000200A4Frank's Mac                    BB38B8A7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6200" y="2057400"/>
            <a:ext cx="4543425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Compartment syndrome</a:t>
            </a:r>
          </a:p>
        </p:txBody>
      </p:sp>
      <p:pic>
        <p:nvPicPr>
          <p:cNvPr id="2150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1447800"/>
            <a:ext cx="8610599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63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29200" y="1600200"/>
            <a:ext cx="4114800" cy="423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763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571625"/>
            <a:ext cx="4791075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0" y="138113"/>
            <a:ext cx="5359400" cy="776287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Ankle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33400"/>
            <a:ext cx="9144000" cy="6007101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b="1" dirty="0"/>
              <a:t>Hinge joint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Trochlear surface of body of talus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Two malleoli,lower end of tibia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Both bones are firmly connected by inferior tibiofibular fibrous joint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Capsule fits closely around articular surface</a:t>
            </a:r>
          </a:p>
          <a:p>
            <a:pPr>
              <a:buBlip>
                <a:blip r:embed="rId2"/>
              </a:buBlip>
            </a:pPr>
            <a:r>
              <a:rPr lang="en-US" sz="2800" b="1" dirty="0">
                <a:solidFill>
                  <a:srgbClr val="FF0066"/>
                </a:solidFill>
              </a:rPr>
              <a:t>Deltoid ligaments: </a:t>
            </a:r>
            <a:r>
              <a:rPr lang="en-US" b="1" dirty="0"/>
              <a:t>is medial ligament of ankle, is very strong lig attached by apex to medial malleolus.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Lower part is attached from front to back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Navicular bone, spring lig, neck and body of talus, calcaneus bone</a:t>
            </a:r>
          </a:p>
          <a:p>
            <a:pPr>
              <a:buBlip>
                <a:blip r:embed="rId2"/>
              </a:buBlip>
            </a:pPr>
            <a:r>
              <a:rPr lang="en-US" b="1" i="1" u="sng" dirty="0">
                <a:solidFill>
                  <a:srgbClr val="FFC000"/>
                </a:solidFill>
              </a:rPr>
              <a:t>Lateral lig of ankle </a:t>
            </a:r>
            <a:r>
              <a:rPr lang="en-US" b="1" dirty="0"/>
              <a:t>3 separate bands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Weaker than medial lig,ant, pos </a:t>
            </a:r>
            <a:r>
              <a:rPr lang="en-US" b="1" dirty="0" err="1"/>
              <a:t>talo</a:t>
            </a:r>
            <a:r>
              <a:rPr lang="en-US" b="1" dirty="0"/>
              <a:t> fibular, </a:t>
            </a:r>
            <a:r>
              <a:rPr lang="en-US" b="1" dirty="0" err="1"/>
              <a:t>calcaneo</a:t>
            </a:r>
            <a:r>
              <a:rPr lang="en-US" b="1" dirty="0"/>
              <a:t>-fibular.</a:t>
            </a:r>
          </a:p>
        </p:txBody>
      </p:sp>
    </p:spTree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/>
          <p:cNvPicPr>
            <a:picLocks noChangeAspect="1" noChangeArrowheads="1"/>
          </p:cNvPicPr>
          <p:nvPr/>
        </p:nvPicPr>
        <p:blipFill>
          <a:blip r:embed="rId2"/>
          <a:srcRect l="42470" t="26042" r="3917" b="22917"/>
          <a:stretch>
            <a:fillRect/>
          </a:stretch>
        </p:blipFill>
        <p:spPr bwMode="auto">
          <a:xfrm>
            <a:off x="304800" y="304800"/>
            <a:ext cx="8605838" cy="623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066800"/>
            <a:ext cx="69342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74664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Piriformis Muscle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4343400" cy="4857750"/>
          </a:xfrm>
        </p:spPr>
        <p:txBody>
          <a:bodyPr/>
          <a:lstStyle/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Origin:</a:t>
            </a:r>
          </a:p>
          <a:p>
            <a:pPr>
              <a:buFontTx/>
              <a:buNone/>
            </a:pPr>
            <a:r>
              <a:rPr lang="en-US" sz="2400" b="1" dirty="0"/>
              <a:t>	Ant. surface of sacrum.</a:t>
            </a:r>
          </a:p>
          <a:p>
            <a:pPr>
              <a:buFontTx/>
              <a:buNone/>
            </a:pPr>
            <a:endParaRPr lang="en-US" sz="2400" b="1" dirty="0"/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Insertion:</a:t>
            </a:r>
          </a:p>
          <a:p>
            <a:pPr>
              <a:buFontTx/>
              <a:buNone/>
            </a:pPr>
            <a:r>
              <a:rPr lang="en-US" sz="2400" b="1" dirty="0"/>
              <a:t>	Greater trochanter of femur.</a:t>
            </a:r>
          </a:p>
          <a:p>
            <a:pPr>
              <a:buFontTx/>
              <a:buNone/>
            </a:pPr>
            <a:endParaRPr lang="en-US" sz="2400" b="1" dirty="0"/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Innervation:</a:t>
            </a:r>
          </a:p>
          <a:p>
            <a:pPr>
              <a:buFontTx/>
              <a:buNone/>
            </a:pPr>
            <a:r>
              <a:rPr lang="en-US" sz="2400" b="1" dirty="0"/>
              <a:t>	N. to Piriformis (S1 &amp; S2)</a:t>
            </a:r>
          </a:p>
          <a:p>
            <a:pPr>
              <a:buFontTx/>
              <a:buNone/>
            </a:pPr>
            <a:endParaRPr lang="en-US" sz="2400" b="1" dirty="0"/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Action:</a:t>
            </a:r>
          </a:p>
          <a:p>
            <a:pPr>
              <a:buFontTx/>
              <a:buNone/>
            </a:pPr>
            <a:r>
              <a:rPr lang="en-US" sz="2400" b="1" dirty="0"/>
              <a:t>	lat. rotation</a:t>
            </a:r>
          </a:p>
        </p:txBody>
      </p:sp>
      <p:pic>
        <p:nvPicPr>
          <p:cNvPr id="22534" name="Picture 6" descr="M0JQFAS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1125538"/>
            <a:ext cx="4275138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476250"/>
            <a:ext cx="8207375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06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609600"/>
            <a:ext cx="876300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476250"/>
            <a:ext cx="8064500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92088"/>
            <a:ext cx="4724400" cy="647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138113"/>
            <a:ext cx="7826375" cy="776287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Relation of ankle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762000"/>
            <a:ext cx="4648199" cy="6095999"/>
          </a:xfrm>
        </p:spPr>
        <p:txBody>
          <a:bodyPr/>
          <a:lstStyle/>
          <a:p>
            <a:pPr>
              <a:buSzPct val="132000"/>
            </a:pPr>
            <a:r>
              <a:rPr lang="en-US" b="1" i="1" u="sng" dirty="0">
                <a:solidFill>
                  <a:srgbClr val="FF0066"/>
                </a:solidFill>
              </a:rPr>
              <a:t>Anteriorly from M to L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TA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EHL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ATV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ATN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EDL</a:t>
            </a:r>
          </a:p>
          <a:p>
            <a:pPr>
              <a:buSzPct val="146000"/>
            </a:pPr>
            <a:r>
              <a:rPr lang="en-US" b="1" i="1" u="sng" dirty="0">
                <a:solidFill>
                  <a:srgbClr val="FF0066"/>
                </a:solidFill>
              </a:rPr>
              <a:t>Posteriorly from M to L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TP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FDL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PTV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PTN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FHL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57200"/>
            <a:ext cx="6019800" cy="608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1637205"/>
      </p:ext>
    </p:extLst>
  </p:cSld>
  <p:clrMapOvr>
    <a:masterClrMapping/>
  </p:clrMapOvr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138113"/>
            <a:ext cx="7826375" cy="928687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Bones of the foot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1" y="914401"/>
            <a:ext cx="5410199" cy="38100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b="1" dirty="0"/>
              <a:t>Root of the foot tarsus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Middle of the foot  metatarsus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Toes </a:t>
            </a:r>
          </a:p>
        </p:txBody>
      </p:sp>
      <p:pic>
        <p:nvPicPr>
          <p:cNvPr id="1976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5" y="2667000"/>
            <a:ext cx="7827963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Tarsus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84325"/>
            <a:ext cx="8915399" cy="4956175"/>
          </a:xfrm>
        </p:spPr>
        <p:txBody>
          <a:bodyPr/>
          <a:lstStyle/>
          <a:p>
            <a:pPr>
              <a:buClr>
                <a:srgbClr val="FFFF00"/>
              </a:buClr>
              <a:buSzPct val="143000"/>
              <a:buFont typeface="Wingdings" pitchFamily="2" charset="2"/>
              <a:buChar char="§"/>
            </a:pPr>
            <a:r>
              <a:rPr lang="en-US" b="1" dirty="0"/>
              <a:t>Tarsus forms ½ of skeleton of the foot</a:t>
            </a:r>
          </a:p>
          <a:p>
            <a:pPr>
              <a:buClr>
                <a:srgbClr val="FFFF00"/>
              </a:buClr>
              <a:buSzPct val="143000"/>
              <a:buFont typeface="Wingdings" pitchFamily="2" charset="2"/>
              <a:buChar char="§"/>
            </a:pPr>
            <a:endParaRPr lang="en-US" b="1" dirty="0"/>
          </a:p>
          <a:p>
            <a:pPr>
              <a:buClr>
                <a:srgbClr val="FFFF00"/>
              </a:buClr>
              <a:buSzPct val="143000"/>
              <a:buFont typeface="Wingdings" pitchFamily="2" charset="2"/>
              <a:buChar char="§"/>
            </a:pPr>
            <a:r>
              <a:rPr lang="en-US" b="1" dirty="0"/>
              <a:t>7 Bones  2 large calcaneus talus</a:t>
            </a:r>
          </a:p>
          <a:p>
            <a:pPr>
              <a:buClr>
                <a:srgbClr val="FFFF00"/>
              </a:buClr>
              <a:buSzPct val="143000"/>
              <a:buFont typeface="Wingdings" pitchFamily="2" charset="2"/>
              <a:buChar char="§"/>
            </a:pPr>
            <a:r>
              <a:rPr lang="en-US" b="1" dirty="0"/>
              <a:t> 5 Small Navicular ,cuboid,3 cuneiform bones</a:t>
            </a:r>
          </a:p>
          <a:p>
            <a:pPr>
              <a:buClr>
                <a:srgbClr val="FFFF00"/>
              </a:buClr>
              <a:buSzPct val="143000"/>
              <a:buFont typeface="Wingdings" pitchFamily="2" charset="2"/>
              <a:buChar char="§"/>
            </a:pPr>
            <a:r>
              <a:rPr lang="en-US" b="1" dirty="0"/>
              <a:t>Calcaneous ,the largest,longest,most posterior</a:t>
            </a:r>
          </a:p>
          <a:p>
            <a:pPr>
              <a:buClr>
                <a:srgbClr val="FFFF00"/>
              </a:buClr>
              <a:buSzPct val="143000"/>
              <a:buFont typeface="Wingdings" pitchFamily="2" charset="2"/>
              <a:buChar char="§"/>
            </a:pPr>
            <a:r>
              <a:rPr lang="en-US" b="1" dirty="0"/>
              <a:t>Talus lie on top of calcaneus</a:t>
            </a:r>
          </a:p>
          <a:p>
            <a:pPr>
              <a:buClr>
                <a:srgbClr val="FFFF00"/>
              </a:buClr>
              <a:buSzPct val="143000"/>
              <a:buFont typeface="Wingdings" pitchFamily="2" charset="2"/>
              <a:buChar char="§"/>
            </a:pPr>
            <a:r>
              <a:rPr lang="en-US" b="1" i="1" u="sng" dirty="0">
                <a:solidFill>
                  <a:srgbClr val="FFC000"/>
                </a:solidFill>
              </a:rPr>
              <a:t>Navicular </a:t>
            </a:r>
            <a:r>
              <a:rPr lang="en-US" b="1" dirty="0"/>
              <a:t>lie between head of talus and 3 cuneiform bones</a:t>
            </a:r>
          </a:p>
          <a:p>
            <a:pPr>
              <a:buClr>
                <a:srgbClr val="FFFF00"/>
              </a:buClr>
              <a:buSzPct val="143000"/>
              <a:buFont typeface="Wingdings" pitchFamily="2" charset="2"/>
              <a:buChar char="§"/>
            </a:pPr>
            <a:r>
              <a:rPr lang="en-US" b="1" i="1" u="sng" dirty="0">
                <a:solidFill>
                  <a:srgbClr val="FFC000"/>
                </a:solidFill>
              </a:rPr>
              <a:t>Cuboid</a:t>
            </a:r>
            <a:r>
              <a:rPr lang="en-US" b="1" dirty="0"/>
              <a:t> lie between calcaneus lateral 2 metatarsal</a:t>
            </a:r>
          </a:p>
        </p:txBody>
      </p:sp>
    </p:spTree>
  </p:cSld>
  <p:clrMapOvr>
    <a:masterClrMapping/>
  </p:clrMapOvr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Slide Number Placeholder 3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/>
            <a:fld id="{2693C552-15B7-465F-962C-36AEA5C29718}" type="slidenum">
              <a:rPr lang="ar-SA" sz="1400"/>
              <a:pPr algn="l"/>
              <a:t>287</a:t>
            </a:fld>
            <a:endParaRPr lang="en-GB" sz="140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304800"/>
            <a:ext cx="83058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val 1"/>
          <p:cNvSpPr/>
          <p:nvPr/>
        </p:nvSpPr>
        <p:spPr bwMode="auto">
          <a:xfrm>
            <a:off x="6019800" y="2209800"/>
            <a:ext cx="914400" cy="5334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4724400" y="4191000"/>
            <a:ext cx="1524000" cy="3810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838200"/>
            <a:ext cx="8458200" cy="570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138113"/>
            <a:ext cx="7826375" cy="776287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Arches of the foot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1"/>
            <a:ext cx="9144000" cy="51054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b="1" dirty="0"/>
              <a:t>2 longitudinal arches medial and lateral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1 Transverse arch at base of MT bones,cuboid 3 C bones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Arches of the feet are the bones which don't come in contact with ground during standing.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Each LA has an anterior and posterior pillar.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Common posterior pillar is calcaneus.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Anterior pillar of MLA IS pad under 1</a:t>
            </a:r>
            <a:r>
              <a:rPr lang="en-US" b="1" baseline="30000" dirty="0"/>
              <a:t>st</a:t>
            </a:r>
            <a:r>
              <a:rPr lang="en-US" b="1" dirty="0"/>
              <a:t> MT head.</a:t>
            </a:r>
          </a:p>
          <a:p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3" y="4114800"/>
            <a:ext cx="7570787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85090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Muscles of Sup. Gluteal Region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4572000" cy="532765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2800" b="1" dirty="0">
                <a:solidFill>
                  <a:srgbClr val="33CC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en-US" sz="2400" b="1" dirty="0">
                <a:solidFill>
                  <a:srgbClr val="33CC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Gluteus Medius</a:t>
            </a:r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Origin</a:t>
            </a:r>
            <a:r>
              <a:rPr lang="en-US" sz="2400" b="1" dirty="0"/>
              <a:t>	Outer surface of ilium,between iliac crest and middle gluteal line.</a:t>
            </a:r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Insertion:</a:t>
            </a:r>
          </a:p>
          <a:p>
            <a:pPr>
              <a:buFontTx/>
              <a:buNone/>
            </a:pPr>
            <a:r>
              <a:rPr lang="en-US" sz="2400" b="1" dirty="0"/>
              <a:t>	Greater trochanter</a:t>
            </a:r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Innervations:</a:t>
            </a:r>
          </a:p>
          <a:p>
            <a:pPr>
              <a:buFontTx/>
              <a:buNone/>
            </a:pPr>
            <a:r>
              <a:rPr lang="en-US" sz="2400" b="1" i="1" u="sng" dirty="0">
                <a:solidFill>
                  <a:srgbClr val="FF0000"/>
                </a:solidFill>
              </a:rPr>
              <a:t>Sup. Gluteal n. L4-L5-S1</a:t>
            </a:r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Action:</a:t>
            </a:r>
          </a:p>
          <a:p>
            <a:pPr>
              <a:buFontTx/>
              <a:buNone/>
            </a:pPr>
            <a:r>
              <a:rPr lang="en-US" sz="2400" b="1" dirty="0"/>
              <a:t>	</a:t>
            </a:r>
            <a:r>
              <a:rPr lang="en-US" sz="24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 abductor of thigh</a:t>
            </a:r>
          </a:p>
          <a:p>
            <a:pPr>
              <a:buFontTx/>
              <a:buNone/>
            </a:pPr>
            <a:r>
              <a:rPr lang="en-US" sz="2400" b="1" dirty="0"/>
              <a:t>	 Anterior part thicker medial rotation of thigh</a:t>
            </a:r>
          </a:p>
        </p:txBody>
      </p:sp>
      <p:pic>
        <p:nvPicPr>
          <p:cNvPr id="24580" name="Picture 4" descr="Gluteal Region, Sne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1268413"/>
            <a:ext cx="4648200" cy="53736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5" descr=" 08.17.jpg                                                      000080FFtor15014                       B8893C0B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700213"/>
            <a:ext cx="8351838" cy="477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7" name="TextBox 4"/>
          <p:cNvSpPr txBox="1">
            <a:spLocks noChangeArrowheads="1"/>
          </p:cNvSpPr>
          <p:nvPr/>
        </p:nvSpPr>
        <p:spPr bwMode="auto">
          <a:xfrm>
            <a:off x="457200" y="609600"/>
            <a:ext cx="533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GB" sz="2800" b="1" dirty="0">
                <a:solidFill>
                  <a:srgbClr val="FF0000"/>
                </a:solidFill>
              </a:rPr>
              <a:t>Arches of the foot:-</a:t>
            </a:r>
          </a:p>
        </p:txBody>
      </p:sp>
      <p:cxnSp>
        <p:nvCxnSpPr>
          <p:cNvPr id="49158" name="Straight Connector 6"/>
          <p:cNvCxnSpPr>
            <a:cxnSpLocks noChangeShapeType="1"/>
          </p:cNvCxnSpPr>
          <p:nvPr/>
        </p:nvCxnSpPr>
        <p:spPr bwMode="auto">
          <a:xfrm>
            <a:off x="1295400" y="2971800"/>
            <a:ext cx="1676400" cy="1588"/>
          </a:xfrm>
          <a:prstGeom prst="line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</p:spPr>
      </p:cxnSp>
      <p:cxnSp>
        <p:nvCxnSpPr>
          <p:cNvPr id="49159" name="Straight Connector 8"/>
          <p:cNvCxnSpPr>
            <a:cxnSpLocks noChangeShapeType="1"/>
          </p:cNvCxnSpPr>
          <p:nvPr/>
        </p:nvCxnSpPr>
        <p:spPr bwMode="auto">
          <a:xfrm>
            <a:off x="6096000" y="4495800"/>
            <a:ext cx="2133600" cy="1588"/>
          </a:xfrm>
          <a:prstGeom prst="line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</p:spPr>
      </p:cxnSp>
      <p:cxnSp>
        <p:nvCxnSpPr>
          <p:cNvPr id="49160" name="Straight Connector 13"/>
          <p:cNvCxnSpPr>
            <a:cxnSpLocks noChangeShapeType="1"/>
          </p:cNvCxnSpPr>
          <p:nvPr/>
        </p:nvCxnSpPr>
        <p:spPr bwMode="auto">
          <a:xfrm>
            <a:off x="4191000" y="4267200"/>
            <a:ext cx="1752600" cy="1588"/>
          </a:xfrm>
          <a:prstGeom prst="line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</p:spPr>
      </p:cxnSp>
    </p:spTree>
  </p:cSld>
  <p:clrMapOvr>
    <a:masterClrMapping/>
  </p:clrMapOvr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057400"/>
            <a:ext cx="8229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b="1" dirty="0">
                <a:solidFill>
                  <a:srgbClr val="FF0000"/>
                </a:solidFill>
              </a:rPr>
              <a:t>Arches of the foot:-</a:t>
            </a:r>
            <a:br>
              <a:rPr lang="en-GB" sz="3600" b="1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838200"/>
            <a:ext cx="5486399" cy="5702301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2400" b="1" dirty="0"/>
              <a:t>MLA is formed of  </a:t>
            </a:r>
            <a:r>
              <a:rPr lang="en-US" sz="2400" b="1" i="1" u="sng" dirty="0">
                <a:solidFill>
                  <a:srgbClr val="FF0066"/>
                </a:solidFill>
              </a:rPr>
              <a:t>9 </a:t>
            </a:r>
            <a:r>
              <a:rPr lang="en-US" sz="2400" b="1" dirty="0"/>
              <a:t>bones,calcaneus,talus,navicular,3 cuneiform,3MT, higher than lateral arch.</a:t>
            </a:r>
          </a:p>
          <a:p>
            <a:pPr>
              <a:buBlip>
                <a:blip r:embed="rId2"/>
              </a:buBlip>
            </a:pPr>
            <a:r>
              <a:rPr lang="en-US" sz="2400" b="1" dirty="0"/>
              <a:t>LLA is formed of </a:t>
            </a:r>
            <a:r>
              <a:rPr lang="en-US" sz="2400" b="1" dirty="0">
                <a:solidFill>
                  <a:srgbClr val="FF0066"/>
                </a:solidFill>
              </a:rPr>
              <a:t>4 </a:t>
            </a:r>
            <a:r>
              <a:rPr lang="en-US" sz="2400" b="1" dirty="0"/>
              <a:t>bones calcaneus cuboid,2 lateral MT</a:t>
            </a:r>
          </a:p>
          <a:p>
            <a:pPr>
              <a:buBlip>
                <a:blip r:embed="rId2"/>
              </a:buBlip>
            </a:pPr>
            <a:r>
              <a:rPr lang="en-US" sz="2400" b="1" dirty="0"/>
              <a:t>LA support weight of body</a:t>
            </a:r>
          </a:p>
          <a:p>
            <a:pPr>
              <a:buBlip>
                <a:blip r:embed="rId2"/>
              </a:buBlip>
            </a:pPr>
            <a:r>
              <a:rPr lang="en-US" sz="2400" b="1" dirty="0"/>
              <a:t>MA is concerned with elastic propulsion during walking</a:t>
            </a:r>
          </a:p>
          <a:p>
            <a:pPr>
              <a:buBlip>
                <a:blip r:embed="rId2"/>
              </a:buBlip>
            </a:pPr>
            <a:r>
              <a:rPr lang="en-US" sz="2400" b="1" i="1" u="sng" dirty="0">
                <a:solidFill>
                  <a:srgbClr val="FFFF00"/>
                </a:solidFill>
              </a:rPr>
              <a:t>Pes planus flat foot</a:t>
            </a:r>
          </a:p>
          <a:p>
            <a:pPr>
              <a:buBlip>
                <a:blip r:embed="rId2"/>
              </a:buBlip>
            </a:pPr>
            <a:r>
              <a:rPr lang="en-US" sz="2400" b="1" dirty="0"/>
              <a:t>Medial LA is collapsed may be congenital or acquired</a:t>
            </a:r>
          </a:p>
          <a:p>
            <a:pPr>
              <a:buBlip>
                <a:blip r:embed="rId2"/>
              </a:buBlip>
            </a:pPr>
            <a:r>
              <a:rPr lang="en-US" sz="2400" b="1" i="1" u="sng" dirty="0">
                <a:solidFill>
                  <a:srgbClr val="FFFF00"/>
                </a:solidFill>
              </a:rPr>
              <a:t>Pes cavus  </a:t>
            </a:r>
            <a:r>
              <a:rPr lang="en-US" sz="2400" b="1" dirty="0"/>
              <a:t>high arch</a:t>
            </a:r>
          </a:p>
          <a:p>
            <a:endParaRPr lang="en-US" dirty="0"/>
          </a:p>
        </p:txBody>
      </p:sp>
      <p:pic>
        <p:nvPicPr>
          <p:cNvPr id="2007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72100" y="1295400"/>
            <a:ext cx="3771900" cy="283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070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4086225"/>
            <a:ext cx="4105275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/>
          <p:cNvPicPr>
            <a:picLocks noChangeAspect="1" noChangeArrowheads="1"/>
          </p:cNvPicPr>
          <p:nvPr/>
        </p:nvPicPr>
        <p:blipFill>
          <a:blip r:embed="rId2"/>
          <a:srcRect l="38911" t="8376" r="2719" b="61633"/>
          <a:stretch>
            <a:fillRect/>
          </a:stretch>
        </p:blipFill>
        <p:spPr bwMode="auto">
          <a:xfrm>
            <a:off x="0" y="1400175"/>
            <a:ext cx="9144000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3" name="Line 6"/>
          <p:cNvSpPr>
            <a:spLocks noChangeShapeType="1"/>
          </p:cNvSpPr>
          <p:nvPr/>
        </p:nvSpPr>
        <p:spPr bwMode="auto">
          <a:xfrm>
            <a:off x="381000" y="685800"/>
            <a:ext cx="152400" cy="0"/>
          </a:xfrm>
          <a:prstGeom prst="line">
            <a:avLst/>
          </a:prstGeom>
          <a:noFill/>
          <a:ln w="2730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2025" y="138113"/>
            <a:ext cx="7826375" cy="1081087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Medial longitudinal arch</a:t>
            </a:r>
          </a:p>
        </p:txBody>
      </p:sp>
    </p:spTree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4"/>
          <p:cNvPicPr>
            <a:picLocks noChangeAspect="1" noChangeArrowheads="1"/>
          </p:cNvPicPr>
          <p:nvPr/>
        </p:nvPicPr>
        <p:blipFill>
          <a:blip r:embed="rId2"/>
          <a:srcRect l="38911" t="38380" r="2719" b="29129"/>
          <a:stretch>
            <a:fillRect/>
          </a:stretch>
        </p:blipFill>
        <p:spPr bwMode="auto">
          <a:xfrm>
            <a:off x="0" y="1412875"/>
            <a:ext cx="9144000" cy="470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Line 5"/>
          <p:cNvSpPr>
            <a:spLocks noChangeShapeType="1"/>
          </p:cNvSpPr>
          <p:nvPr/>
        </p:nvSpPr>
        <p:spPr bwMode="auto">
          <a:xfrm>
            <a:off x="381000" y="685800"/>
            <a:ext cx="304800" cy="0"/>
          </a:xfrm>
          <a:prstGeom prst="line">
            <a:avLst/>
          </a:prstGeom>
          <a:noFill/>
          <a:ln w="3873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Lateral longitudinal arch</a:t>
            </a:r>
          </a:p>
        </p:txBody>
      </p:sp>
    </p:spTree>
  </p:cSld>
  <p:clrMapOvr>
    <a:masterClrMapping/>
  </p:clrMapOvr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4"/>
          <p:cNvPicPr>
            <a:picLocks noChangeAspect="1" noChangeArrowheads="1"/>
          </p:cNvPicPr>
          <p:nvPr/>
        </p:nvPicPr>
        <p:blipFill>
          <a:blip r:embed="rId2"/>
          <a:srcRect l="41859" t="59375" r="14886" b="10959"/>
          <a:stretch>
            <a:fillRect/>
          </a:stretch>
        </p:blipFill>
        <p:spPr bwMode="auto">
          <a:xfrm>
            <a:off x="3760787" y="1125538"/>
            <a:ext cx="5535613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1" name="Line 6"/>
          <p:cNvSpPr>
            <a:spLocks noChangeShapeType="1"/>
          </p:cNvSpPr>
          <p:nvPr/>
        </p:nvSpPr>
        <p:spPr bwMode="auto">
          <a:xfrm>
            <a:off x="381000" y="990600"/>
            <a:ext cx="152400" cy="0"/>
          </a:xfrm>
          <a:prstGeom prst="line">
            <a:avLst/>
          </a:prstGeom>
          <a:noFill/>
          <a:ln w="3810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138113"/>
            <a:ext cx="7826375" cy="1157287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Transverse 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84325"/>
            <a:ext cx="4724401" cy="4956175"/>
          </a:xfrm>
        </p:spPr>
        <p:txBody>
          <a:bodyPr/>
          <a:lstStyle/>
          <a:p>
            <a:pPr>
              <a:buBlip>
                <a:blip r:embed="rId3"/>
              </a:buBlip>
            </a:pPr>
            <a:r>
              <a:rPr lang="en-US" sz="2800" b="1" dirty="0"/>
              <a:t>Made by Bases of</a:t>
            </a:r>
          </a:p>
          <a:p>
            <a:pPr>
              <a:buBlip>
                <a:blip r:embed="rId3"/>
              </a:buBlip>
            </a:pPr>
            <a:r>
              <a:rPr lang="en-US" sz="2800" b="1" dirty="0"/>
              <a:t> Metatarsal bone ,</a:t>
            </a:r>
          </a:p>
          <a:p>
            <a:pPr>
              <a:buBlip>
                <a:blip r:embed="rId3"/>
              </a:buBlip>
            </a:pPr>
            <a:r>
              <a:rPr lang="en-US" sz="2800" b="1" dirty="0"/>
              <a:t>Cuboid</a:t>
            </a:r>
          </a:p>
          <a:p>
            <a:pPr>
              <a:buBlip>
                <a:blip r:embed="rId3"/>
              </a:buBlip>
            </a:pPr>
            <a:r>
              <a:rPr lang="en-US" sz="2800" b="1" dirty="0"/>
              <a:t>And 3 cuneiform </a:t>
            </a:r>
            <a:r>
              <a:rPr lang="en-US" sz="2800" b="1" dirty="0">
                <a:solidFill>
                  <a:srgbClr val="FFC000"/>
                </a:solidFill>
              </a:rPr>
              <a:t>bones</a:t>
            </a:r>
          </a:p>
        </p:txBody>
      </p:sp>
    </p:spTree>
  </p:cSld>
  <p:clrMapOvr>
    <a:masterClrMapping/>
  </p:clrMapOvr>
</p:sld>
</file>

<file path=ppt/slides/slide2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304800"/>
            <a:ext cx="8229600" cy="6172200"/>
          </a:xfrm>
        </p:spPr>
        <p:txBody>
          <a:bodyPr/>
          <a:lstStyle/>
          <a:p>
            <a:pPr>
              <a:buNone/>
            </a:pP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Factors which maintain longitudinal arches</a:t>
            </a:r>
          </a:p>
          <a:p>
            <a:pPr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pPr>
              <a:buBlip>
                <a:blip r:embed="rId2"/>
              </a:buBlip>
            </a:pPr>
            <a:r>
              <a:rPr lang="en-US" b="1" dirty="0"/>
              <a:t>Shape of bones.</a:t>
            </a:r>
          </a:p>
          <a:p>
            <a:pPr>
              <a:buBlip>
                <a:blip r:embed="rId2"/>
              </a:buBlip>
            </a:pPr>
            <a:endParaRPr lang="en-US" b="1" dirty="0"/>
          </a:p>
          <a:p>
            <a:pPr>
              <a:buBlip>
                <a:blip r:embed="rId2"/>
              </a:buBlip>
            </a:pPr>
            <a:r>
              <a:rPr lang="en-US" b="1" dirty="0"/>
              <a:t>Ligaments of foot, plantar aponeurosis.</a:t>
            </a:r>
          </a:p>
          <a:p>
            <a:pPr>
              <a:buBlip>
                <a:blip r:embed="rId2"/>
              </a:buBlip>
            </a:pPr>
            <a:endParaRPr lang="en-US" b="1" dirty="0"/>
          </a:p>
          <a:p>
            <a:pPr>
              <a:buBlip>
                <a:blip r:embed="rId2"/>
              </a:buBlip>
            </a:pPr>
            <a:r>
              <a:rPr lang="en-US" b="1" dirty="0"/>
              <a:t>Action of certain muscles.</a:t>
            </a:r>
          </a:p>
          <a:p>
            <a:pPr>
              <a:buBlip>
                <a:blip r:embed="rId2"/>
              </a:buBlip>
            </a:pPr>
            <a:endParaRPr lang="en-US" b="1" dirty="0"/>
          </a:p>
          <a:p>
            <a:pPr>
              <a:buClr>
                <a:srgbClr val="B400DE"/>
              </a:buClr>
              <a:buSzPct val="113000"/>
              <a:buFont typeface="Wingdings" panose="05000000000000000000" pitchFamily="2" charset="2"/>
              <a:buChar char="q"/>
            </a:pPr>
            <a:r>
              <a:rPr lang="en-US" sz="2700" b="1" i="1" u="sng" dirty="0">
                <a:solidFill>
                  <a:srgbClr val="FFC000"/>
                </a:solidFill>
              </a:rPr>
              <a:t>Transmission of body weight</a:t>
            </a:r>
          </a:p>
          <a:p>
            <a:pPr marL="0" indent="0">
              <a:buNone/>
            </a:pPr>
            <a:r>
              <a:rPr lang="en-US" b="1" dirty="0"/>
              <a:t>VC ,SIJ,Hip joint, Lateral FC,tibia,talus,1/2 back to calcaneous,1/2 anterior 6 bones lateral 4 MTB,2 sesamoid bones below first MTB</a:t>
            </a:r>
          </a:p>
          <a:p>
            <a:pPr>
              <a:buBlip>
                <a:blip r:embed="rId2"/>
              </a:buBlip>
            </a:pPr>
            <a:endParaRPr lang="en-US" b="1" dirty="0"/>
          </a:p>
          <a:p>
            <a:endParaRPr lang="en-US" b="1" dirty="0"/>
          </a:p>
          <a:p>
            <a:endParaRPr lang="en-US" b="1" dirty="0"/>
          </a:p>
        </p:txBody>
      </p:sp>
    </p:spTree>
  </p:cSld>
  <p:clrMapOvr>
    <a:masterClrMapping/>
  </p:clrMapOvr>
</p:sld>
</file>

<file path=ppt/slides/slide2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62025" y="138113"/>
            <a:ext cx="7826375" cy="852487"/>
          </a:xfrm>
        </p:spPr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</a:rPr>
              <a:t>Planter aponeurosis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" y="1143001"/>
            <a:ext cx="8915400" cy="5397500"/>
          </a:xfrm>
        </p:spPr>
        <p:txBody>
          <a:bodyPr/>
          <a:lstStyle/>
          <a:p>
            <a:pPr>
              <a:buSzPct val="79000"/>
              <a:buBlip>
                <a:blip r:embed="rId2"/>
              </a:buBlip>
            </a:pPr>
            <a:r>
              <a:rPr lang="en-US" b="1" dirty="0"/>
              <a:t>Triangular in shape ,is part of deep fascia of sole of foot.</a:t>
            </a:r>
          </a:p>
          <a:p>
            <a:pPr>
              <a:buSzPct val="79000"/>
              <a:buBlip>
                <a:blip r:embed="rId2"/>
              </a:buBlip>
            </a:pPr>
            <a:r>
              <a:rPr lang="en-US" b="1" dirty="0"/>
              <a:t>Narrow behind attached to medial and lateral tubercles of calcaneus.</a:t>
            </a:r>
          </a:p>
          <a:p>
            <a:pPr>
              <a:buSzPct val="79000"/>
              <a:buBlip>
                <a:blip r:embed="rId2"/>
              </a:buBlip>
            </a:pPr>
            <a:r>
              <a:rPr lang="en-US" b="1" dirty="0"/>
              <a:t>Near heads of MT bone it split to 5 processes.</a:t>
            </a:r>
          </a:p>
          <a:p>
            <a:pPr>
              <a:buSzPct val="79000"/>
              <a:buBlip>
                <a:blip r:embed="rId2"/>
              </a:buBlip>
            </a:pPr>
            <a:r>
              <a:rPr lang="en-US" b="1" dirty="0"/>
              <a:t>Digital slips bifurcate for passage of flexor tendons .</a:t>
            </a:r>
          </a:p>
          <a:p>
            <a:pPr>
              <a:buSzPct val="79000"/>
              <a:buBlip>
                <a:blip r:embed="rId2"/>
              </a:buBlip>
            </a:pPr>
            <a:r>
              <a:rPr lang="en-US" b="1" dirty="0"/>
              <a:t>Medial and lateral border of PA is continuous with deep fascia covering abductors of 1</a:t>
            </a:r>
            <a:r>
              <a:rPr lang="en-US" b="1" baseline="30000" dirty="0"/>
              <a:t>st</a:t>
            </a:r>
            <a:r>
              <a:rPr lang="en-US" b="1" dirty="0"/>
              <a:t>,5</a:t>
            </a:r>
            <a:r>
              <a:rPr lang="en-US" b="1" baseline="30000" dirty="0"/>
              <a:t>th</a:t>
            </a:r>
            <a:r>
              <a:rPr lang="en-US" b="1" dirty="0"/>
              <a:t> toe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FF00"/>
                </a:solidFill>
              </a:rPr>
              <a:t>Functions 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Firm attachment of skin of sole.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 Protection .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 Support arches.</a:t>
            </a:r>
          </a:p>
        </p:txBody>
      </p:sp>
    </p:spTree>
  </p:cSld>
  <p:clrMapOvr>
    <a:masterClrMapping/>
  </p:clrMapOvr>
</p:sld>
</file>

<file path=ppt/slides/slide2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/>
          <p:cNvPicPr>
            <a:picLocks noChangeAspect="1" noChangeArrowheads="1"/>
          </p:cNvPicPr>
          <p:nvPr/>
        </p:nvPicPr>
        <p:blipFill>
          <a:blip r:embed="rId2"/>
          <a:srcRect l="38281" t="8334" r="3125" b="6250"/>
          <a:stretch>
            <a:fillRect/>
          </a:stretch>
        </p:blipFill>
        <p:spPr bwMode="auto">
          <a:xfrm>
            <a:off x="1143000" y="609600"/>
            <a:ext cx="67818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 Box 4"/>
          <p:cNvSpPr txBox="1">
            <a:spLocks noChangeArrowheads="1"/>
          </p:cNvSpPr>
          <p:nvPr/>
        </p:nvSpPr>
        <p:spPr bwMode="auto">
          <a:xfrm>
            <a:off x="3733800" y="152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en-US" sz="1200" b="1" dirty="0">
                <a:solidFill>
                  <a:srgbClr val="FFFF00"/>
                </a:solidFill>
              </a:rPr>
              <a:t>Digital branches of </a:t>
            </a:r>
          </a:p>
          <a:p>
            <a:pPr algn="ctr" rtl="0"/>
            <a:r>
              <a:rPr lang="en-US" sz="1200" b="1" dirty="0">
                <a:solidFill>
                  <a:srgbClr val="FFFF00"/>
                </a:solidFill>
              </a:rPr>
              <a:t>medial planter nerve</a:t>
            </a:r>
          </a:p>
        </p:txBody>
      </p:sp>
    </p:spTree>
  </p:cSld>
  <p:clrMapOvr>
    <a:masterClrMapping/>
  </p:clrMapOvr>
</p:sld>
</file>

<file path=ppt/slides/slide2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Muscles of sole of foot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584325"/>
            <a:ext cx="9144000" cy="4956175"/>
          </a:xfrm>
        </p:spPr>
        <p:txBody>
          <a:bodyPr/>
          <a:lstStyle/>
          <a:p>
            <a:pPr>
              <a:buSzPct val="125000"/>
              <a:buBlip>
                <a:blip r:embed="rId2"/>
              </a:buBlip>
            </a:pPr>
            <a:r>
              <a:rPr lang="en-US" sz="2600" b="1" i="1" u="sng" dirty="0">
                <a:solidFill>
                  <a:srgbClr val="FF0066"/>
                </a:solidFill>
              </a:rPr>
              <a:t>There are 4 layers of muscles and tendons, separated by layers of fascia, where vessels and nerves lie.</a:t>
            </a:r>
          </a:p>
          <a:p>
            <a:r>
              <a:rPr lang="en-US" b="1" dirty="0">
                <a:solidFill>
                  <a:srgbClr val="FFFF00"/>
                </a:solidFill>
              </a:rPr>
              <a:t>First layer  </a:t>
            </a:r>
            <a:r>
              <a:rPr lang="en-US" b="1" dirty="0"/>
              <a:t>3 muscles  Abductors hallucis,minimi,FDB</a:t>
            </a:r>
          </a:p>
          <a:p>
            <a:endParaRPr lang="en-US" b="1" dirty="0"/>
          </a:p>
          <a:p>
            <a:r>
              <a:rPr lang="en-US" sz="2800" b="1" dirty="0">
                <a:solidFill>
                  <a:srgbClr val="FFFF00"/>
                </a:solidFill>
              </a:rPr>
              <a:t>2</a:t>
            </a:r>
            <a:r>
              <a:rPr lang="en-US" sz="2800" b="1" baseline="30000" dirty="0">
                <a:solidFill>
                  <a:srgbClr val="FFFF00"/>
                </a:solidFill>
              </a:rPr>
              <a:t>nd</a:t>
            </a:r>
            <a:r>
              <a:rPr lang="en-US" sz="2800" b="1" dirty="0">
                <a:solidFill>
                  <a:srgbClr val="FFFF00"/>
                </a:solidFill>
              </a:rPr>
              <a:t> layer </a:t>
            </a:r>
            <a:r>
              <a:rPr lang="en-US" b="1" dirty="0"/>
              <a:t>2 tendons FHL,FDL,5 muscles 4 lumbricals</a:t>
            </a:r>
          </a:p>
          <a:p>
            <a:endParaRPr lang="en-US" b="1" dirty="0"/>
          </a:p>
          <a:p>
            <a:r>
              <a:rPr lang="en-US" sz="2800" b="1" dirty="0">
                <a:solidFill>
                  <a:srgbClr val="FFFF00"/>
                </a:solidFill>
              </a:rPr>
              <a:t>3</a:t>
            </a:r>
            <a:r>
              <a:rPr lang="en-US" sz="2800" b="1" baseline="30000" dirty="0">
                <a:solidFill>
                  <a:srgbClr val="FFFF00"/>
                </a:solidFill>
              </a:rPr>
              <a:t>rd</a:t>
            </a:r>
            <a:r>
              <a:rPr lang="en-US" sz="2800" b="1" dirty="0">
                <a:solidFill>
                  <a:srgbClr val="FFFF00"/>
                </a:solidFill>
              </a:rPr>
              <a:t>  layer  </a:t>
            </a:r>
            <a:r>
              <a:rPr lang="en-US" b="1" dirty="0"/>
              <a:t>3 muscles adductor,FHB,FDMB</a:t>
            </a:r>
          </a:p>
          <a:p>
            <a:endParaRPr lang="en-US" sz="2800" b="1" dirty="0"/>
          </a:p>
          <a:p>
            <a:r>
              <a:rPr lang="en-US" sz="2800" b="1" dirty="0">
                <a:solidFill>
                  <a:srgbClr val="FFFF00"/>
                </a:solidFill>
              </a:rPr>
              <a:t>4</a:t>
            </a:r>
            <a:r>
              <a:rPr lang="en-US" sz="2800" b="1" baseline="30000" dirty="0">
                <a:solidFill>
                  <a:srgbClr val="FFFF00"/>
                </a:solidFill>
              </a:rPr>
              <a:t>th</a:t>
            </a:r>
            <a:r>
              <a:rPr lang="en-US" sz="2800" b="1" dirty="0">
                <a:solidFill>
                  <a:srgbClr val="FFFF00"/>
                </a:solidFill>
              </a:rPr>
              <a:t> layer </a:t>
            </a:r>
            <a:r>
              <a:rPr lang="en-US" b="1" dirty="0"/>
              <a:t>2 tendons Peroneus longus, Tibialis posterior, 7 Interosseii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22337"/>
          </a:xfrm>
        </p:spPr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Hip Bone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5486400"/>
          </a:xfrm>
        </p:spPr>
        <p:txBody>
          <a:bodyPr/>
          <a:lstStyle/>
          <a:p>
            <a:pPr>
              <a:buFontTx/>
              <a:buNone/>
            </a:pPr>
            <a:r>
              <a:rPr lang="en-US" sz="2600" b="1" dirty="0"/>
              <a:t>Made up of 3 bones:</a:t>
            </a:r>
          </a:p>
          <a:p>
            <a:pPr>
              <a:buFontTx/>
              <a:buNone/>
            </a:pPr>
            <a:r>
              <a:rPr lang="en-US" sz="2600" b="1" dirty="0"/>
              <a:t>	</a:t>
            </a:r>
            <a:r>
              <a:rPr lang="en-US" sz="2600" b="1" dirty="0">
                <a:solidFill>
                  <a:srgbClr val="FF0066"/>
                </a:solidFill>
              </a:rPr>
              <a:t>Ilium</a:t>
            </a:r>
            <a:r>
              <a:rPr lang="en-US" sz="2600" b="1" dirty="0"/>
              <a:t> </a:t>
            </a:r>
            <a:r>
              <a:rPr lang="en-US" sz="2600" b="1" dirty="0">
                <a:solidFill>
                  <a:srgbClr val="00B0F0"/>
                </a:solidFill>
              </a:rPr>
              <a:t>(flat)</a:t>
            </a:r>
            <a:r>
              <a:rPr lang="en-US" sz="2600" b="1" dirty="0"/>
              <a:t>		</a:t>
            </a:r>
            <a:r>
              <a:rPr lang="en-US" sz="2600" b="1" dirty="0">
                <a:solidFill>
                  <a:srgbClr val="FF0066"/>
                </a:solidFill>
              </a:rPr>
              <a:t>ischium</a:t>
            </a:r>
            <a:r>
              <a:rPr lang="en-US" sz="2600" b="1" dirty="0"/>
              <a:t> (</a:t>
            </a:r>
            <a:r>
              <a:rPr lang="en-US" sz="2600" b="1" dirty="0">
                <a:solidFill>
                  <a:srgbClr val="00B0F0"/>
                </a:solidFill>
              </a:rPr>
              <a:t>L</a:t>
            </a:r>
            <a:r>
              <a:rPr lang="en-US" sz="2600" b="1" dirty="0"/>
              <a:t>)		</a:t>
            </a:r>
            <a:r>
              <a:rPr lang="en-US" sz="2600" b="1" dirty="0">
                <a:solidFill>
                  <a:srgbClr val="FF0066"/>
                </a:solidFill>
              </a:rPr>
              <a:t>pubis</a:t>
            </a:r>
            <a:r>
              <a:rPr lang="en-US" sz="2600" b="1" dirty="0"/>
              <a:t> (</a:t>
            </a:r>
            <a:r>
              <a:rPr lang="en-US" sz="2600" b="1" dirty="0">
                <a:solidFill>
                  <a:srgbClr val="00B0F0"/>
                </a:solidFill>
              </a:rPr>
              <a:t>V</a:t>
            </a:r>
            <a:r>
              <a:rPr lang="en-US" sz="2600" b="1" dirty="0"/>
              <a:t>)</a:t>
            </a:r>
          </a:p>
          <a:p>
            <a:pPr>
              <a:buFontTx/>
              <a:buNone/>
            </a:pPr>
            <a:endParaRPr lang="en-US" sz="2600" b="1" dirty="0"/>
          </a:p>
          <a:p>
            <a:pPr>
              <a:buFontTx/>
              <a:buNone/>
            </a:pPr>
            <a:r>
              <a:rPr lang="en-US" sz="2600" b="1" dirty="0"/>
              <a:t>Meet at the </a:t>
            </a:r>
            <a:r>
              <a:rPr lang="en-US" sz="2600" b="1" dirty="0">
                <a:solidFill>
                  <a:srgbClr val="FFFF00"/>
                </a:solidFill>
              </a:rPr>
              <a:t>Acetabulum: </a:t>
            </a:r>
          </a:p>
          <a:p>
            <a:pPr>
              <a:buFontTx/>
              <a:buNone/>
            </a:pPr>
            <a:r>
              <a:rPr lang="en-US" sz="2600" b="1" dirty="0"/>
              <a:t>	</a:t>
            </a:r>
            <a:r>
              <a:rPr lang="en-US" sz="2600" b="1" dirty="0">
                <a:solidFill>
                  <a:schemeClr val="bg1">
                    <a:lumMod val="20000"/>
                    <a:lumOff val="80000"/>
                  </a:schemeClr>
                </a:solidFill>
              </a:rPr>
              <a:t>a socket where the femur head articulates to form the hip joint.</a:t>
            </a:r>
          </a:p>
          <a:p>
            <a:pPr>
              <a:buFontTx/>
              <a:buNone/>
            </a:pPr>
            <a:endParaRPr lang="en-US" sz="2600" b="1" dirty="0">
              <a:solidFill>
                <a:srgbClr val="000099"/>
              </a:solidFill>
            </a:endParaRPr>
          </a:p>
          <a:p>
            <a:pPr>
              <a:buFontTx/>
              <a:buNone/>
            </a:pPr>
            <a:r>
              <a:rPr lang="en-US" sz="2600" b="1" dirty="0"/>
              <a:t>Beneath the Acetabulum is an opening:</a:t>
            </a:r>
          </a:p>
          <a:p>
            <a:pPr>
              <a:buFontTx/>
              <a:buNone/>
            </a:pPr>
            <a:r>
              <a:rPr lang="en-US" sz="2600" b="1" dirty="0"/>
              <a:t>				</a:t>
            </a:r>
            <a:r>
              <a:rPr lang="en-US" sz="2600" b="1" dirty="0">
                <a:solidFill>
                  <a:srgbClr val="33CCFF"/>
                </a:solidFill>
              </a:rPr>
              <a:t>“Obturator Foramen</a:t>
            </a:r>
            <a:r>
              <a:rPr lang="en-US" sz="2600" b="1" dirty="0"/>
              <a:t>		</a:t>
            </a:r>
          </a:p>
          <a:p>
            <a:pPr>
              <a:buFontTx/>
              <a:buNone/>
            </a:pPr>
            <a:endParaRPr lang="en-US" sz="2600" b="1" dirty="0"/>
          </a:p>
          <a:p>
            <a:pPr>
              <a:buFontTx/>
              <a:buNone/>
            </a:pPr>
            <a:r>
              <a:rPr lang="en-US" sz="2600" b="1" dirty="0"/>
              <a:t>Posterior:</a:t>
            </a:r>
          </a:p>
          <a:p>
            <a:pPr>
              <a:buFontTx/>
              <a:buNone/>
            </a:pPr>
            <a:r>
              <a:rPr lang="en-US" sz="2600" b="1" dirty="0"/>
              <a:t>	2 notches </a:t>
            </a:r>
            <a:r>
              <a:rPr lang="en-US" sz="2600" b="1" dirty="0">
                <a:solidFill>
                  <a:srgbClr val="FFFF00"/>
                </a:solidFill>
              </a:rPr>
              <a:t>(greater &amp; lesser sciatic notches</a:t>
            </a:r>
            <a:r>
              <a:rPr lang="en-US" sz="2400" b="1" dirty="0">
                <a:solidFill>
                  <a:srgbClr val="FFFF00"/>
                </a:solidFill>
              </a:rPr>
              <a:t>)</a:t>
            </a:r>
          </a:p>
          <a:p>
            <a:pPr>
              <a:buFontTx/>
              <a:buNone/>
            </a:pPr>
            <a:endParaRPr lang="en-US" sz="2000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2400"/>
            <a:ext cx="8458200" cy="649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Oval 3"/>
          <p:cNvSpPr/>
          <p:nvPr/>
        </p:nvSpPr>
        <p:spPr bwMode="auto">
          <a:xfrm>
            <a:off x="3124200" y="304800"/>
            <a:ext cx="838200" cy="381000"/>
          </a:xfrm>
          <a:prstGeom prst="ellipse">
            <a:avLst/>
          </a:prstGeom>
          <a:noFill/>
          <a:ln w="28575" cap="flat" cmpd="sng" algn="ctr">
            <a:solidFill>
              <a:srgbClr val="FF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7162800" y="685800"/>
            <a:ext cx="762000" cy="304800"/>
          </a:xfrm>
          <a:prstGeom prst="roundRect">
            <a:avLst/>
          </a:prstGeom>
          <a:noFill/>
          <a:ln w="19050" cap="flat" cmpd="sng" algn="ctr">
            <a:solidFill>
              <a:srgbClr val="33CC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</p:sld>
</file>

<file path=ppt/slides/slide3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/>
          <p:cNvPicPr>
            <a:picLocks noChangeAspect="1" noChangeArrowheads="1"/>
          </p:cNvPicPr>
          <p:nvPr/>
        </p:nvPicPr>
        <p:blipFill>
          <a:blip r:embed="rId2"/>
          <a:srcRect l="24219" t="14583" r="65524" b="15625"/>
          <a:stretch>
            <a:fillRect/>
          </a:stretch>
        </p:blipFill>
        <p:spPr bwMode="auto">
          <a:xfrm>
            <a:off x="304800" y="0"/>
            <a:ext cx="2438400" cy="682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4"/>
          <p:cNvPicPr>
            <a:picLocks noChangeAspect="1" noChangeArrowheads="1"/>
          </p:cNvPicPr>
          <p:nvPr/>
        </p:nvPicPr>
        <p:blipFill>
          <a:blip r:embed="rId2"/>
          <a:srcRect l="76642" t="14583" r="7813" b="15625"/>
          <a:stretch>
            <a:fillRect/>
          </a:stretch>
        </p:blipFill>
        <p:spPr bwMode="auto">
          <a:xfrm>
            <a:off x="4800600" y="0"/>
            <a:ext cx="3581400" cy="682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/>
          <a:srcRect l="60117" t="14583" r="29057" b="15625"/>
          <a:stretch>
            <a:fillRect/>
          </a:stretch>
        </p:blipFill>
        <p:spPr bwMode="auto">
          <a:xfrm>
            <a:off x="2743200" y="0"/>
            <a:ext cx="2057400" cy="682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5"/>
          <p:cNvPicPr>
            <a:picLocks noChangeAspect="1" noChangeArrowheads="1"/>
          </p:cNvPicPr>
          <p:nvPr/>
        </p:nvPicPr>
        <p:blipFill>
          <a:blip r:embed="rId2"/>
          <a:srcRect l="38281" t="8334" r="9375" b="6250"/>
          <a:stretch>
            <a:fillRect/>
          </a:stretch>
        </p:blipFill>
        <p:spPr bwMode="auto">
          <a:xfrm>
            <a:off x="990600" y="0"/>
            <a:ext cx="68580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/>
          <p:cNvPicPr>
            <a:picLocks noChangeAspect="1" noChangeArrowheads="1"/>
          </p:cNvPicPr>
          <p:nvPr/>
        </p:nvPicPr>
        <p:blipFill>
          <a:blip r:embed="rId2"/>
          <a:srcRect l="24219" t="11458" r="64844" b="46819"/>
          <a:stretch>
            <a:fillRect/>
          </a:stretch>
        </p:blipFill>
        <p:spPr bwMode="auto">
          <a:xfrm>
            <a:off x="0" y="1143000"/>
            <a:ext cx="2971800" cy="413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4"/>
          <p:cNvPicPr>
            <a:picLocks noChangeAspect="1" noChangeArrowheads="1"/>
          </p:cNvPicPr>
          <p:nvPr/>
        </p:nvPicPr>
        <p:blipFill>
          <a:blip r:embed="rId2"/>
          <a:srcRect l="61719" t="11458" r="28125" b="46875"/>
          <a:stretch>
            <a:fillRect/>
          </a:stretch>
        </p:blipFill>
        <p:spPr bwMode="auto">
          <a:xfrm>
            <a:off x="2895600" y="1143000"/>
            <a:ext cx="2895600" cy="413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/>
          <a:srcRect l="77344" t="11458" r="5469" b="46875"/>
          <a:stretch>
            <a:fillRect/>
          </a:stretch>
        </p:blipFill>
        <p:spPr bwMode="auto">
          <a:xfrm>
            <a:off x="5715000" y="1143000"/>
            <a:ext cx="3429000" cy="412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2</a:t>
            </a:r>
            <a:r>
              <a:rPr lang="en-US" b="1" baseline="30000" dirty="0">
                <a:solidFill>
                  <a:srgbClr val="FF0000"/>
                </a:solidFill>
              </a:rPr>
              <a:t>nd</a:t>
            </a:r>
            <a:r>
              <a:rPr lang="en-US" b="1" dirty="0">
                <a:solidFill>
                  <a:srgbClr val="FF0000"/>
                </a:solidFill>
              </a:rPr>
              <a:t> layer</a:t>
            </a:r>
          </a:p>
        </p:txBody>
      </p:sp>
    </p:spTree>
  </p:cSld>
  <p:clrMapOvr>
    <a:masterClrMapping/>
  </p:clrMapOvr>
</p:sld>
</file>

<file path=ppt/slides/slide3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 l="39063" t="8333" r="8594" b="5208"/>
          <a:stretch>
            <a:fillRect/>
          </a:stretch>
        </p:blipFill>
        <p:spPr bwMode="auto">
          <a:xfrm>
            <a:off x="1371600" y="0"/>
            <a:ext cx="6553200" cy="679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/>
          <p:cNvPicPr>
            <a:picLocks noChangeAspect="1" noChangeArrowheads="1"/>
          </p:cNvPicPr>
          <p:nvPr/>
        </p:nvPicPr>
        <p:blipFill>
          <a:blip r:embed="rId2"/>
          <a:srcRect l="23438" t="14583" r="64844" b="7292"/>
          <a:stretch>
            <a:fillRect/>
          </a:stretch>
        </p:blipFill>
        <p:spPr bwMode="auto">
          <a:xfrm>
            <a:off x="1066800" y="0"/>
            <a:ext cx="1981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4"/>
          <p:cNvPicPr>
            <a:picLocks noChangeAspect="1" noChangeArrowheads="1"/>
          </p:cNvPicPr>
          <p:nvPr/>
        </p:nvPicPr>
        <p:blipFill>
          <a:blip r:embed="rId2"/>
          <a:srcRect l="60938" t="19792" r="28125" b="7292"/>
          <a:stretch>
            <a:fillRect/>
          </a:stretch>
        </p:blipFill>
        <p:spPr bwMode="auto">
          <a:xfrm>
            <a:off x="3048000" y="457200"/>
            <a:ext cx="20574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/>
          <a:srcRect l="77344" t="19792" r="3125" b="7292"/>
          <a:stretch>
            <a:fillRect/>
          </a:stretch>
        </p:blipFill>
        <p:spPr bwMode="auto">
          <a:xfrm>
            <a:off x="5105400" y="457200"/>
            <a:ext cx="3429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/>
          <p:cNvPicPr>
            <a:picLocks noChangeAspect="1" noChangeArrowheads="1"/>
          </p:cNvPicPr>
          <p:nvPr/>
        </p:nvPicPr>
        <p:blipFill>
          <a:blip r:embed="rId2"/>
          <a:srcRect l="38281" t="8333" r="3125" b="6250"/>
          <a:stretch>
            <a:fillRect/>
          </a:stretch>
        </p:blipFill>
        <p:spPr bwMode="auto">
          <a:xfrm>
            <a:off x="1295400" y="0"/>
            <a:ext cx="7086600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/>
          <p:cNvPicPr>
            <a:picLocks noChangeAspect="1" noChangeArrowheads="1"/>
          </p:cNvPicPr>
          <p:nvPr/>
        </p:nvPicPr>
        <p:blipFill>
          <a:blip r:embed="rId3"/>
          <a:srcRect l="23438" t="15625" r="64844" b="25000"/>
          <a:stretch>
            <a:fillRect/>
          </a:stretch>
        </p:blipFill>
        <p:spPr bwMode="auto">
          <a:xfrm>
            <a:off x="609600" y="0"/>
            <a:ext cx="2362200" cy="688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4"/>
          <p:cNvPicPr>
            <a:picLocks noChangeAspect="1" noChangeArrowheads="1"/>
          </p:cNvPicPr>
          <p:nvPr/>
        </p:nvPicPr>
        <p:blipFill>
          <a:blip r:embed="rId3"/>
          <a:srcRect l="61719" t="21875" r="28125" b="25000"/>
          <a:stretch>
            <a:fillRect/>
          </a:stretch>
        </p:blipFill>
        <p:spPr bwMode="auto">
          <a:xfrm>
            <a:off x="2895600" y="685800"/>
            <a:ext cx="2257425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/>
          <a:srcRect l="77344" t="21875" r="3125" b="25000"/>
          <a:stretch>
            <a:fillRect/>
          </a:stretch>
        </p:blipFill>
        <p:spPr bwMode="auto">
          <a:xfrm>
            <a:off x="5105400" y="685800"/>
            <a:ext cx="40386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/>
          <p:cNvPicPr>
            <a:picLocks noChangeAspect="1" noChangeArrowheads="1"/>
          </p:cNvPicPr>
          <p:nvPr/>
        </p:nvPicPr>
        <p:blipFill>
          <a:blip r:embed="rId2"/>
          <a:srcRect l="51563" t="19792" r="18750" b="52083"/>
          <a:stretch>
            <a:fillRect/>
          </a:stretch>
        </p:blipFill>
        <p:spPr bwMode="auto">
          <a:xfrm>
            <a:off x="1143000" y="914400"/>
            <a:ext cx="7239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Straight Connector 3"/>
          <p:cNvCxnSpPr/>
          <p:nvPr/>
        </p:nvCxnSpPr>
        <p:spPr>
          <a:xfrm rot="16200000" flipH="1">
            <a:off x="381000" y="3276600"/>
            <a:ext cx="472440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6200000" flipH="1">
            <a:off x="3657600" y="3124200"/>
            <a:ext cx="472440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/>
          <p:cNvPicPr>
            <a:picLocks noChangeAspect="1" noChangeArrowheads="1"/>
          </p:cNvPicPr>
          <p:nvPr/>
        </p:nvPicPr>
        <p:blipFill>
          <a:blip r:embed="rId2"/>
          <a:srcRect l="38281" t="7292" r="3125" b="6250"/>
          <a:stretch>
            <a:fillRect/>
          </a:stretch>
        </p:blipFill>
        <p:spPr bwMode="auto">
          <a:xfrm>
            <a:off x="1752600" y="0"/>
            <a:ext cx="6234113" cy="689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138113"/>
            <a:ext cx="7826375" cy="623887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Arteries of sole of foot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066801"/>
            <a:ext cx="5257799" cy="54737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b="1" dirty="0">
                <a:solidFill>
                  <a:srgbClr val="FFFF00"/>
                </a:solidFill>
              </a:rPr>
              <a:t>Medial planter artery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Smaller of two terminal branches of posterior tibial A </a:t>
            </a:r>
            <a:endParaRPr lang="en-US" dirty="0"/>
          </a:p>
          <a:p>
            <a:pPr>
              <a:buBlip>
                <a:blip r:embed="rId2"/>
              </a:buBlip>
            </a:pPr>
            <a:r>
              <a:rPr lang="en-US" b="1" dirty="0">
                <a:solidFill>
                  <a:srgbClr val="FFFF00"/>
                </a:solidFill>
              </a:rPr>
              <a:t>Lateral planter artery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Larger of two terminal branches of posterior tibial artery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Form the planter arch at the base of 5</a:t>
            </a:r>
            <a:r>
              <a:rPr lang="en-US" b="1" baseline="30000" dirty="0"/>
              <a:t>th</a:t>
            </a:r>
            <a:r>
              <a:rPr lang="en-US" b="1" dirty="0"/>
              <a:t> MT bone</a:t>
            </a:r>
          </a:p>
          <a:p>
            <a:pPr>
              <a:buBlip>
                <a:blip r:embed="rId2"/>
              </a:buBlip>
            </a:pPr>
            <a:r>
              <a:rPr lang="en-US" b="1" dirty="0">
                <a:solidFill>
                  <a:srgbClr val="FFFF00"/>
                </a:solidFill>
              </a:rPr>
              <a:t>Dorsalis pedis artery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Enter the sole between 2 heads of dorsal interosseus muscle, join lateral planter artery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52463"/>
            <a:ext cx="4267200" cy="567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304800"/>
            <a:ext cx="4552950" cy="6081713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 Gluteus Minimus</a:t>
            </a:r>
          </a:p>
          <a:p>
            <a:pPr algn="ctr">
              <a:buFontTx/>
              <a:buNone/>
            </a:pP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Tx/>
              <a:buNone/>
            </a:pPr>
            <a:r>
              <a:rPr lang="en-US" sz="2400" b="1" dirty="0">
                <a:solidFill>
                  <a:srgbClr val="33CCFF"/>
                </a:solidFill>
              </a:rPr>
              <a:t>Deep</a:t>
            </a:r>
            <a:r>
              <a:rPr lang="en-US" sz="2000" b="1" dirty="0">
                <a:solidFill>
                  <a:srgbClr val="CC0000"/>
                </a:solidFill>
              </a:rPr>
              <a:t> </a:t>
            </a:r>
            <a:r>
              <a:rPr lang="en-US" sz="2000" b="1" dirty="0"/>
              <a:t>to gluteus medius ,between middle and inferior gluteal lines</a:t>
            </a:r>
          </a:p>
          <a:p>
            <a:pPr>
              <a:buFontTx/>
              <a:buNone/>
            </a:pPr>
            <a:endParaRPr lang="en-US" sz="2000" b="1" dirty="0"/>
          </a:p>
          <a:p>
            <a:pPr algn="ctr">
              <a:buFontTx/>
              <a:buNone/>
            </a:pPr>
            <a:r>
              <a:rPr lang="en-US" sz="2000" b="1" dirty="0"/>
              <a:t>Outer surface of Ilium</a:t>
            </a:r>
          </a:p>
          <a:p>
            <a:pPr algn="ctr">
              <a:buFontTx/>
              <a:buNone/>
            </a:pPr>
            <a:r>
              <a:rPr lang="en-US" sz="2000" b="1" dirty="0">
                <a:solidFill>
                  <a:srgbClr val="FF0000"/>
                </a:solidFill>
                <a:sym typeface="Wingdings 3" pitchFamily="18" charset="2"/>
              </a:rPr>
              <a:t></a:t>
            </a:r>
          </a:p>
          <a:p>
            <a:pPr algn="ctr">
              <a:buFontTx/>
              <a:buNone/>
            </a:pPr>
            <a:r>
              <a:rPr lang="en-US" sz="2000" b="1" dirty="0">
                <a:sym typeface="Wingdings 3" pitchFamily="18" charset="2"/>
              </a:rPr>
              <a:t>Greater trochanter</a:t>
            </a:r>
          </a:p>
          <a:p>
            <a:pPr algn="ctr">
              <a:buFontTx/>
              <a:buNone/>
            </a:pPr>
            <a:endParaRPr lang="en-US" sz="2000" b="1" dirty="0">
              <a:sym typeface="Wingdings 3" pitchFamily="18" charset="2"/>
            </a:endParaRPr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  <a:sym typeface="Wingdings 3" pitchFamily="18" charset="2"/>
              </a:rPr>
              <a:t>Innervation:</a:t>
            </a:r>
          </a:p>
          <a:p>
            <a:pPr>
              <a:buFontTx/>
              <a:buNone/>
            </a:pPr>
            <a:r>
              <a:rPr lang="en-US" sz="2000" b="1" dirty="0">
                <a:sym typeface="Wingdings 3" pitchFamily="18" charset="2"/>
              </a:rPr>
              <a:t>	Sup. Gluteal n.</a:t>
            </a:r>
          </a:p>
          <a:p>
            <a:pPr>
              <a:buFontTx/>
              <a:buNone/>
            </a:pPr>
            <a:endParaRPr lang="en-US" sz="2000" b="1" dirty="0">
              <a:sym typeface="Wingdings 3" pitchFamily="18" charset="2"/>
            </a:endParaRPr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  <a:sym typeface="Wingdings 3" pitchFamily="18" charset="2"/>
              </a:rPr>
              <a:t>Action:</a:t>
            </a:r>
          </a:p>
          <a:p>
            <a:pPr>
              <a:buFontTx/>
              <a:buNone/>
            </a:pPr>
            <a:r>
              <a:rPr lang="en-US" sz="2000" b="1" dirty="0">
                <a:sym typeface="Wingdings 3" pitchFamily="18" charset="2"/>
              </a:rPr>
              <a:t>	Abduction &amp; medial rotation</a:t>
            </a:r>
          </a:p>
          <a:p>
            <a:pPr>
              <a:buFontTx/>
              <a:buNone/>
            </a:pPr>
            <a:r>
              <a:rPr lang="en-US" sz="2000" b="1" dirty="0">
                <a:sym typeface="Wingdings 3" pitchFamily="18" charset="2"/>
              </a:rPr>
              <a:t>	of thigh</a:t>
            </a:r>
          </a:p>
        </p:txBody>
      </p:sp>
      <p:pic>
        <p:nvPicPr>
          <p:cNvPr id="25604" name="Picture 4" descr="MU4FMAP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92612" y="1511300"/>
            <a:ext cx="4598988" cy="435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5"/>
          <p:cNvPicPr>
            <a:picLocks noChangeAspect="1" noChangeArrowheads="1"/>
          </p:cNvPicPr>
          <p:nvPr/>
        </p:nvPicPr>
        <p:blipFill>
          <a:blip r:embed="rId2"/>
          <a:srcRect l="38281" t="8334" r="9375" b="6250"/>
          <a:stretch>
            <a:fillRect/>
          </a:stretch>
        </p:blipFill>
        <p:spPr bwMode="auto">
          <a:xfrm>
            <a:off x="990600" y="0"/>
            <a:ext cx="68580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/>
          <p:cNvPicPr>
            <a:picLocks noChangeAspect="1" noChangeArrowheads="1"/>
          </p:cNvPicPr>
          <p:nvPr/>
        </p:nvPicPr>
        <p:blipFill>
          <a:blip r:embed="rId2"/>
          <a:srcRect l="39063" t="8333" r="8594" b="5208"/>
          <a:stretch>
            <a:fillRect/>
          </a:stretch>
        </p:blipFill>
        <p:spPr bwMode="auto">
          <a:xfrm>
            <a:off x="1371600" y="0"/>
            <a:ext cx="6553200" cy="679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1" name="Line 4"/>
          <p:cNvSpPr>
            <a:spLocks noChangeShapeType="1"/>
          </p:cNvSpPr>
          <p:nvPr/>
        </p:nvSpPr>
        <p:spPr bwMode="auto">
          <a:xfrm flipV="1">
            <a:off x="3429000" y="5486400"/>
            <a:ext cx="12192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892" name="Text Box 5"/>
          <p:cNvSpPr txBox="1">
            <a:spLocks noChangeArrowheads="1"/>
          </p:cNvSpPr>
          <p:nvPr/>
        </p:nvSpPr>
        <p:spPr bwMode="auto">
          <a:xfrm>
            <a:off x="2209800" y="5726113"/>
            <a:ext cx="14478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en-US" sz="1400" b="1" dirty="0"/>
              <a:t>Quadratus</a:t>
            </a:r>
          </a:p>
          <a:p>
            <a:pPr algn="ctr" rtl="0"/>
            <a:r>
              <a:rPr lang="en-US" sz="1400" b="1" dirty="0" err="1"/>
              <a:t>plantae</a:t>
            </a:r>
            <a:endParaRPr lang="en-US" sz="1400" b="1" dirty="0"/>
          </a:p>
        </p:txBody>
      </p:sp>
      <p:sp>
        <p:nvSpPr>
          <p:cNvPr id="37893" name="Text Box 6"/>
          <p:cNvSpPr txBox="1">
            <a:spLocks noChangeArrowheads="1"/>
          </p:cNvSpPr>
          <p:nvPr/>
        </p:nvSpPr>
        <p:spPr bwMode="auto">
          <a:xfrm>
            <a:off x="365125" y="265113"/>
            <a:ext cx="1212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en-US"/>
              <a:t>Fig. 10-56</a:t>
            </a:r>
          </a:p>
        </p:txBody>
      </p:sp>
    </p:spTree>
  </p:cSld>
  <p:clrMapOvr>
    <a:masterClrMapping/>
  </p:clrMapOvr>
</p:sld>
</file>

<file path=ppt/slides/slide3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/>
          <p:cNvPicPr>
            <a:picLocks noChangeAspect="1" noChangeArrowheads="1"/>
          </p:cNvPicPr>
          <p:nvPr/>
        </p:nvPicPr>
        <p:blipFill>
          <a:blip r:embed="rId2"/>
          <a:srcRect l="38281" t="8333" r="3125" b="6250"/>
          <a:stretch>
            <a:fillRect/>
          </a:stretch>
        </p:blipFill>
        <p:spPr bwMode="auto">
          <a:xfrm>
            <a:off x="1295400" y="0"/>
            <a:ext cx="7086600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Text Box 4"/>
          <p:cNvSpPr txBox="1">
            <a:spLocks noChangeArrowheads="1"/>
          </p:cNvSpPr>
          <p:nvPr/>
        </p:nvSpPr>
        <p:spPr bwMode="auto">
          <a:xfrm>
            <a:off x="517525" y="341313"/>
            <a:ext cx="1212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en-US"/>
              <a:t>Fig. 10-58</a:t>
            </a:r>
          </a:p>
        </p:txBody>
      </p:sp>
    </p:spTree>
  </p:cSld>
  <p:clrMapOvr>
    <a:masterClrMapping/>
  </p:clrMapOvr>
</p:sld>
</file>

<file path=ppt/slides/slide3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/>
          <p:cNvPicPr>
            <a:picLocks noChangeAspect="1" noChangeArrowheads="1"/>
          </p:cNvPicPr>
          <p:nvPr/>
        </p:nvPicPr>
        <p:blipFill>
          <a:blip r:embed="rId2"/>
          <a:srcRect l="38281" t="7292" r="3125" b="6250"/>
          <a:stretch>
            <a:fillRect/>
          </a:stretch>
        </p:blipFill>
        <p:spPr bwMode="auto">
          <a:xfrm>
            <a:off x="1752600" y="0"/>
            <a:ext cx="6234113" cy="689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Text Box 4"/>
          <p:cNvSpPr txBox="1">
            <a:spLocks noChangeArrowheads="1"/>
          </p:cNvSpPr>
          <p:nvPr/>
        </p:nvSpPr>
        <p:spPr bwMode="auto">
          <a:xfrm>
            <a:off x="365125" y="265113"/>
            <a:ext cx="1212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en-US"/>
              <a:t>Fig. 10-59</a:t>
            </a:r>
          </a:p>
        </p:txBody>
      </p:sp>
    </p:spTree>
  </p:cSld>
  <p:clrMapOvr>
    <a:masterClrMapping/>
  </p:clrMapOvr>
</p:sld>
</file>

<file path=ppt/slides/slide3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Nerves of sole of foot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Blip>
                <a:blip r:embed="rId2"/>
              </a:buBlip>
            </a:pPr>
            <a:r>
              <a:rPr lang="en-US" b="1" dirty="0">
                <a:solidFill>
                  <a:srgbClr val="FFFF00"/>
                </a:solidFill>
              </a:rPr>
              <a:t>Medial planter nerve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Terminal branch of tibial nerve, accompany medial planter artery</a:t>
            </a:r>
          </a:p>
          <a:p>
            <a:pPr>
              <a:buBlip>
                <a:blip r:embed="rId2"/>
              </a:buBlip>
            </a:pPr>
            <a:r>
              <a:rPr lang="en-US" b="1" dirty="0">
                <a:solidFill>
                  <a:srgbClr val="FFFF00"/>
                </a:solidFill>
              </a:rPr>
              <a:t>Lateral planter nerve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Terminal branch of tibial nerve, accompany lateral planter artery</a:t>
            </a:r>
          </a:p>
          <a:p>
            <a:pPr>
              <a:buBlip>
                <a:blip r:embed="rId3"/>
              </a:buBlip>
            </a:pPr>
            <a:r>
              <a:rPr lang="en-US" b="1" dirty="0"/>
              <a:t>At base of 5</a:t>
            </a:r>
            <a:r>
              <a:rPr lang="en-US" b="1" baseline="30000" dirty="0"/>
              <a:t>th</a:t>
            </a:r>
            <a:r>
              <a:rPr lang="en-US" b="1" dirty="0"/>
              <a:t> MT bone divide into superficial and deep branches</a:t>
            </a:r>
          </a:p>
        </p:txBody>
      </p:sp>
    </p:spTree>
  </p:cSld>
  <p:clrMapOvr>
    <a:masterClrMapping/>
  </p:clrMapOvr>
</p:sld>
</file>

<file path=ppt/slides/slide3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l"/>
            <a:r>
              <a:rPr lang="en-GB" sz="2800" b="1" dirty="0">
                <a:solidFill>
                  <a:srgbClr val="FF0000"/>
                </a:solidFill>
              </a:rPr>
              <a:t>Summary of the sensory supply of the foot</a:t>
            </a:r>
            <a:r>
              <a:rPr lang="en-GB" sz="2800" b="1" dirty="0"/>
              <a:t>:-</a:t>
            </a:r>
          </a:p>
        </p:txBody>
      </p:sp>
      <p:pic>
        <p:nvPicPr>
          <p:cNvPr id="34819" name="Picture 2" descr="C:\Users\nehal\Desktop\N.S. of foot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1676400"/>
            <a:ext cx="8229600" cy="4800600"/>
          </a:xfrm>
          <a:noFill/>
        </p:spPr>
      </p:pic>
      <p:sp>
        <p:nvSpPr>
          <p:cNvPr id="34820" name="Slide Number Placeholder 7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/>
            <a:fld id="{CE50162A-59B8-4638-B242-E814D482B8B3}" type="slidenum">
              <a:rPr lang="ar-SA" sz="1400"/>
              <a:pPr algn="l"/>
              <a:t>315</a:t>
            </a:fld>
            <a:endParaRPr lang="en-GB" sz="1400"/>
          </a:p>
        </p:txBody>
      </p:sp>
    </p:spTree>
  </p:cSld>
  <p:clrMapOvr>
    <a:masterClrMapping/>
  </p:clrMapOvr>
</p:sld>
</file>

<file path=ppt/slides/slide3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57199"/>
            <a:ext cx="6734175" cy="6248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4644192"/>
      </p:ext>
    </p:extLst>
  </p:cSld>
  <p:clrMapOvr>
    <a:masterClrMapping/>
  </p:clrMapOvr>
</p:sld>
</file>

<file path=ppt/slides/slide3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06680"/>
            <a:ext cx="7467600" cy="656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5121065"/>
      </p:ext>
    </p:extLst>
  </p:cSld>
  <p:clrMapOvr>
    <a:masterClrMapping/>
  </p:clrMapOvr>
</p:sld>
</file>

<file path=ppt/slides/slide3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19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533400"/>
            <a:ext cx="8153399" cy="6007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29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0" y="1447800"/>
            <a:ext cx="5903550" cy="495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850900"/>
          </a:xfrm>
        </p:spPr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Clinical: Trendelenburg Sign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85800"/>
            <a:ext cx="9144000" cy="4525962"/>
          </a:xfrm>
        </p:spPr>
        <p:txBody>
          <a:bodyPr/>
          <a:lstStyle/>
          <a:p>
            <a:pPr>
              <a:buClr>
                <a:srgbClr val="FF0066"/>
              </a:buClr>
              <a:buSzPct val="136000"/>
              <a:buFont typeface="Wingdings" panose="05000000000000000000" pitchFamily="2" charset="2"/>
              <a:buChar char="§"/>
            </a:pPr>
            <a:r>
              <a:rPr lang="en-US" sz="2400" b="1" dirty="0"/>
              <a:t>Sagging (tilting) of the pelvis downward after lifting the lower limb.</a:t>
            </a:r>
          </a:p>
          <a:p>
            <a:pPr>
              <a:buClr>
                <a:srgbClr val="FF0066"/>
              </a:buClr>
              <a:buSzPct val="136000"/>
              <a:buFont typeface="Wingdings" panose="05000000000000000000" pitchFamily="2" charset="2"/>
              <a:buChar char="§"/>
            </a:pPr>
            <a:r>
              <a:rPr lang="en-US" sz="2400" b="1" dirty="0"/>
              <a:t>Due to injury or paralysis in gluteus medius &amp; minimus of the other side</a:t>
            </a:r>
          </a:p>
          <a:p>
            <a:pPr>
              <a:buClr>
                <a:srgbClr val="FF0066"/>
              </a:buClr>
              <a:buSzPct val="136000"/>
              <a:buFont typeface="Wingdings" panose="05000000000000000000" pitchFamily="2" charset="2"/>
              <a:buChar char="§"/>
            </a:pPr>
            <a:r>
              <a:rPr lang="en-US" sz="2400" b="1" dirty="0"/>
              <a:t>Congenital dislocation of hip</a:t>
            </a:r>
          </a:p>
          <a:p>
            <a:pPr marL="0" indent="0" algn="ctr">
              <a:buFontTx/>
              <a:buNone/>
            </a:pPr>
            <a:r>
              <a:rPr lang="en-US" sz="2800" b="1" i="1" u="sng" dirty="0">
                <a:solidFill>
                  <a:srgbClr val="FF0066"/>
                </a:solidFill>
              </a:rPr>
              <a:t>Waddling gate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276600"/>
            <a:ext cx="35814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3352800"/>
            <a:ext cx="424815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914400"/>
            <a:ext cx="7619999" cy="55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-228600"/>
            <a:ext cx="7826375" cy="1376362"/>
          </a:xfrm>
        </p:spPr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TENSOR FACIAE LATAE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914400"/>
            <a:ext cx="6400800" cy="5943600"/>
          </a:xfrm>
        </p:spPr>
        <p:txBody>
          <a:bodyPr/>
          <a:lstStyle/>
          <a:p>
            <a:r>
              <a:rPr lang="en-US" b="1" i="1" u="sng" dirty="0">
                <a:solidFill>
                  <a:srgbClr val="FF0066"/>
                </a:solidFill>
              </a:rPr>
              <a:t>Origin</a:t>
            </a:r>
            <a:r>
              <a:rPr lang="en-US" dirty="0"/>
              <a:t> : </a:t>
            </a:r>
            <a:r>
              <a:rPr lang="en-US" b="1" dirty="0"/>
              <a:t>Outer border of iliac crest</a:t>
            </a:r>
          </a:p>
          <a:p>
            <a:r>
              <a:rPr lang="en-US" b="1" i="1" u="sng" dirty="0">
                <a:solidFill>
                  <a:srgbClr val="FFFF00"/>
                </a:solidFill>
              </a:rPr>
              <a:t>Insertion:</a:t>
            </a:r>
            <a:r>
              <a:rPr lang="en-US" b="1" i="1" u="sng" dirty="0"/>
              <a:t> </a:t>
            </a:r>
            <a:r>
              <a:rPr lang="en-US" b="1" dirty="0" err="1"/>
              <a:t>Iliotibial</a:t>
            </a:r>
            <a:r>
              <a:rPr lang="en-US" b="1" dirty="0"/>
              <a:t> tract</a:t>
            </a:r>
          </a:p>
          <a:p>
            <a:r>
              <a:rPr lang="en-US" b="1" i="1" u="sng" dirty="0">
                <a:solidFill>
                  <a:srgbClr val="FF3300"/>
                </a:solidFill>
              </a:rPr>
              <a:t>Nerve supply :</a:t>
            </a:r>
            <a:r>
              <a:rPr lang="en-US" b="1" dirty="0"/>
              <a:t>Superior gluteal nerve</a:t>
            </a:r>
          </a:p>
          <a:p>
            <a:r>
              <a:rPr lang="en-US" b="1" i="1" u="sng" dirty="0">
                <a:solidFill>
                  <a:srgbClr val="92D050"/>
                </a:solidFill>
              </a:rPr>
              <a:t>Action</a:t>
            </a:r>
            <a:r>
              <a:rPr lang="en-US" b="1" dirty="0"/>
              <a:t> :Traction on ilio tibial tract, make lower limb a rigid column</a:t>
            </a:r>
          </a:p>
          <a:p>
            <a:r>
              <a:rPr lang="en-US" b="1" dirty="0"/>
              <a:t>Keeping knee extended</a:t>
            </a:r>
            <a:endParaRPr lang="en-US" dirty="0"/>
          </a:p>
          <a:p>
            <a:r>
              <a:rPr lang="en-US" sz="2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Iliotibial tract  :</a:t>
            </a:r>
            <a:r>
              <a:rPr lang="en-US" b="1" dirty="0"/>
              <a:t>Thickened lateral part of deep fascia of the thigh, attached above to iliac tubercle, below to lateral condyle of tibia, 5 cm wide above, thin below.</a:t>
            </a:r>
          </a:p>
          <a:p>
            <a:r>
              <a:rPr lang="en-US" b="1" dirty="0"/>
              <a:t>It receive insertion of greater part 3/4 gluteus max. and TFL muscles.</a:t>
            </a:r>
          </a:p>
        </p:txBody>
      </p:sp>
      <p:pic>
        <p:nvPicPr>
          <p:cNvPr id="4" name="Picture 6" descr="iliotibial tract, gluteus &amp;  tens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01579" y="1109663"/>
            <a:ext cx="2942421" cy="5400675"/>
          </a:xfrm>
          <a:prstGeom prst="rect">
            <a:avLst/>
          </a:prstGeom>
          <a:noFill/>
        </p:spPr>
      </p:pic>
      <p:cxnSp>
        <p:nvCxnSpPr>
          <p:cNvPr id="6" name="Straight Arrow Connector 5"/>
          <p:cNvCxnSpPr/>
          <p:nvPr/>
        </p:nvCxnSpPr>
        <p:spPr bwMode="auto">
          <a:xfrm flipH="1">
            <a:off x="8229600" y="685800"/>
            <a:ext cx="228600" cy="990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H="1" flipV="1">
            <a:off x="8229600" y="5943600"/>
            <a:ext cx="762000" cy="2286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66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8200"/>
            <a:ext cx="57912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275" y="633413"/>
            <a:ext cx="3590925" cy="5919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Muscles of Inf. Gluteal Region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82700"/>
            <a:ext cx="4552950" cy="359410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b="1" i="1" u="sng" dirty="0">
                <a:solidFill>
                  <a:srgbClr val="33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Six lateral rotator of hip</a:t>
            </a:r>
          </a:p>
          <a:p>
            <a:pPr algn="ctr">
              <a:buFontTx/>
              <a:buNone/>
            </a:pPr>
            <a:endParaRPr lang="en-US" sz="28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Blip>
                <a:blip r:embed="rId2"/>
              </a:buBlip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Piriformis</a:t>
            </a:r>
          </a:p>
          <a:p>
            <a:pPr>
              <a:buBlip>
                <a:blip r:embed="rId2"/>
              </a:buBlip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Gemellus Superior</a:t>
            </a:r>
          </a:p>
          <a:p>
            <a:pPr>
              <a:buBlip>
                <a:blip r:embed="rId2"/>
              </a:buBlip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Obturator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Internus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Blip>
                <a:blip r:embed="rId2"/>
              </a:buBlip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Obturator externus</a:t>
            </a:r>
          </a:p>
          <a:p>
            <a:pPr>
              <a:buBlip>
                <a:blip r:embed="rId2"/>
              </a:buBlip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Gemellus Inferior</a:t>
            </a:r>
          </a:p>
          <a:p>
            <a:pPr>
              <a:buBlip>
                <a:blip r:embed="rId2"/>
              </a:buBlip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Quadratus Femoris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1223963" y="5805488"/>
            <a:ext cx="6696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 dirty="0">
                <a:solidFill>
                  <a:srgbClr val="FFFF00"/>
                </a:solidFill>
              </a:rPr>
              <a:t>Origins?	Insertions?	Innervation?	 Action?</a:t>
            </a:r>
          </a:p>
        </p:txBody>
      </p:sp>
      <p:pic>
        <p:nvPicPr>
          <p:cNvPr id="26630" name="Picture 6" descr="Gluteal region m, in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1320800"/>
            <a:ext cx="2286000" cy="4216400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275" y="1320800"/>
            <a:ext cx="4962525" cy="421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Nerves of Gluteal Region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341438"/>
            <a:ext cx="4279900" cy="4895850"/>
          </a:xfrm>
        </p:spPr>
        <p:txBody>
          <a:bodyPr/>
          <a:lstStyle/>
          <a:p>
            <a:pPr>
              <a:buFontTx/>
              <a:buNone/>
            </a:pPr>
            <a:r>
              <a:rPr lang="en-US" sz="2200" b="1" dirty="0"/>
              <a:t>1</a:t>
            </a:r>
            <a:r>
              <a:rPr lang="en-US" sz="2400" b="1" dirty="0"/>
              <a:t>.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/>
              <a:t>Sciatic nerve</a:t>
            </a:r>
          </a:p>
          <a:p>
            <a:pPr>
              <a:buFontTx/>
              <a:buNone/>
            </a:pPr>
            <a:r>
              <a:rPr lang="en-US" sz="2400" b="1" dirty="0"/>
              <a:t>2. Post. cutaneous n. of thigh</a:t>
            </a:r>
          </a:p>
          <a:p>
            <a:pPr>
              <a:buFontTx/>
              <a:buNone/>
            </a:pPr>
            <a:r>
              <a:rPr lang="en-US" sz="2400" b="1" dirty="0"/>
              <a:t>3. Sup. Gluteal n.</a:t>
            </a:r>
          </a:p>
          <a:p>
            <a:pPr>
              <a:buFontTx/>
              <a:buNone/>
            </a:pPr>
            <a:r>
              <a:rPr lang="en-US" sz="2400" b="1" dirty="0"/>
              <a:t>4. Inf. gluteal n.</a:t>
            </a:r>
          </a:p>
          <a:p>
            <a:pPr>
              <a:buFontTx/>
              <a:buNone/>
            </a:pPr>
            <a:r>
              <a:rPr lang="en-US" sz="2400" b="1" dirty="0"/>
              <a:t>5. Pudendal n.</a:t>
            </a:r>
          </a:p>
          <a:p>
            <a:pPr>
              <a:buFontTx/>
              <a:buNone/>
            </a:pPr>
            <a:r>
              <a:rPr lang="en-US" sz="2400" b="1" dirty="0"/>
              <a:t>6. n. To obturator internus m.</a:t>
            </a:r>
          </a:p>
          <a:p>
            <a:pPr>
              <a:buFontTx/>
              <a:buNone/>
            </a:pPr>
            <a:r>
              <a:rPr lang="en-US" sz="2400" b="1" dirty="0"/>
              <a:t>7. n. To quadratus femoris m.</a:t>
            </a:r>
          </a:p>
        </p:txBody>
      </p:sp>
      <p:pic>
        <p:nvPicPr>
          <p:cNvPr id="27652" name="Picture 4" descr="Gluteal Region, Sne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638" y="1196975"/>
            <a:ext cx="4629150" cy="5229225"/>
          </a:xfrm>
          <a:prstGeom prst="rect">
            <a:avLst/>
          </a:prstGeom>
          <a:noFill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525" y="1196975"/>
            <a:ext cx="4943475" cy="522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</a:rPr>
              <a:t>Sacral plexus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1"/>
            <a:ext cx="8763000" cy="5321300"/>
          </a:xfrm>
        </p:spPr>
        <p:txBody>
          <a:bodyPr/>
          <a:lstStyle/>
          <a:p>
            <a:pPr>
              <a:buClr>
                <a:srgbClr val="FFFF00"/>
              </a:buClr>
              <a:buSzPct val="100000"/>
              <a:buBlip>
                <a:blip r:embed="rId2"/>
              </a:buBlip>
            </a:pPr>
            <a:r>
              <a:rPr lang="en-US" b="1" dirty="0"/>
              <a:t>Formed by lumbosacral trunk </a:t>
            </a:r>
            <a:r>
              <a:rPr lang="en-US" b="1" i="1" u="sng" dirty="0">
                <a:solidFill>
                  <a:srgbClr val="FFFF00"/>
                </a:solidFill>
              </a:rPr>
              <a:t>L4-L5.</a:t>
            </a:r>
          </a:p>
          <a:p>
            <a:pPr>
              <a:buClr>
                <a:srgbClr val="FFFF00"/>
              </a:buClr>
              <a:buSzPct val="100000"/>
              <a:buBlip>
                <a:blip r:embed="rId2"/>
              </a:buBlip>
            </a:pPr>
            <a:r>
              <a:rPr lang="en-US" b="1" i="1" u="sng" dirty="0">
                <a:solidFill>
                  <a:srgbClr val="FFFF00"/>
                </a:solidFill>
              </a:rPr>
              <a:t>Anterior primary rami of the upper four </a:t>
            </a:r>
            <a:r>
              <a:rPr lang="en-US" b="1" i="1" u="sng" dirty="0"/>
              <a:t>sacral nerves.</a:t>
            </a:r>
          </a:p>
          <a:p>
            <a:pPr>
              <a:buClr>
                <a:srgbClr val="FFFF00"/>
              </a:buClr>
              <a:buSzPct val="100000"/>
              <a:buBlip>
                <a:blip r:embed="rId2"/>
              </a:buBlip>
            </a:pPr>
            <a:r>
              <a:rPr lang="en-US" b="1" dirty="0"/>
              <a:t>L4 is a link between lumbar and sacral plexuses, with L5 forming a thick LS trunk.</a:t>
            </a:r>
          </a:p>
          <a:p>
            <a:pPr>
              <a:buClr>
                <a:srgbClr val="FFFF00"/>
              </a:buClr>
              <a:buSzPct val="100000"/>
              <a:buBlip>
                <a:blip r:embed="rId2"/>
              </a:buBlip>
            </a:pPr>
            <a:r>
              <a:rPr lang="en-US" b="1" dirty="0"/>
              <a:t>LS trunk emerges from the medial border of psoas major</a:t>
            </a:r>
          </a:p>
          <a:p>
            <a:pPr>
              <a:buClr>
                <a:srgbClr val="FFFF00"/>
              </a:buClr>
              <a:buSzPct val="100000"/>
              <a:buBlip>
                <a:blip r:embed="rId2"/>
              </a:buBlip>
            </a:pPr>
            <a:r>
              <a:rPr lang="en-US" b="1" dirty="0"/>
              <a:t>Anterior primary rami of the upper four sacral nerves, leave the sacral canal through the anterior sacral foramina, and unit </a:t>
            </a:r>
            <a:r>
              <a:rPr lang="en-US" b="1" i="1" u="sng" dirty="0">
                <a:solidFill>
                  <a:srgbClr val="FF0000"/>
                </a:solidFill>
              </a:rPr>
              <a:t>in front of the piriformis muscle</a:t>
            </a:r>
            <a:r>
              <a:rPr lang="en-US" b="1" dirty="0"/>
              <a:t>, here they are joined by LST.</a:t>
            </a:r>
          </a:p>
          <a:p>
            <a:pPr>
              <a:buClr>
                <a:srgbClr val="FFFF00"/>
              </a:buClr>
              <a:buSzPct val="100000"/>
              <a:buBlip>
                <a:blip r:embed="rId2"/>
              </a:buBlip>
            </a:pPr>
            <a:r>
              <a:rPr lang="en-US" b="1" dirty="0"/>
              <a:t>End at GSF by dividing into two terminal branches.</a:t>
            </a:r>
          </a:p>
          <a:p>
            <a:endParaRPr lang="en-US" b="1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304800"/>
            <a:ext cx="88392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Oval 3"/>
          <p:cNvSpPr/>
          <p:nvPr/>
        </p:nvSpPr>
        <p:spPr bwMode="auto">
          <a:xfrm>
            <a:off x="1828800" y="5257800"/>
            <a:ext cx="1066800" cy="228600"/>
          </a:xfrm>
          <a:prstGeom prst="ellipse">
            <a:avLst/>
          </a:prstGeom>
          <a:noFill/>
          <a:ln w="19050" cap="flat" cmpd="sng" algn="ctr">
            <a:solidFill>
              <a:srgbClr val="FF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2819400" y="3276600"/>
            <a:ext cx="1295400" cy="228600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Branches of sacral plexus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84325"/>
            <a:ext cx="8329613" cy="4956175"/>
          </a:xfrm>
        </p:spPr>
        <p:txBody>
          <a:bodyPr/>
          <a:lstStyle/>
          <a:p>
            <a:pPr>
              <a:buClr>
                <a:srgbClr val="FFFF00"/>
              </a:buClr>
              <a:buSzPct val="85000"/>
              <a:buBlip>
                <a:blip r:embed="rId2"/>
              </a:buBlip>
            </a:pPr>
            <a:r>
              <a:rPr lang="en-US" b="1" dirty="0"/>
              <a:t>Superior gluteal nerve L4-L5-S1</a:t>
            </a:r>
          </a:p>
          <a:p>
            <a:pPr>
              <a:buClr>
                <a:srgbClr val="FFFF00"/>
              </a:buClr>
              <a:buSzPct val="85000"/>
              <a:buBlip>
                <a:blip r:embed="rId2"/>
              </a:buBlip>
            </a:pPr>
            <a:r>
              <a:rPr lang="en-US" b="1" dirty="0"/>
              <a:t>Inferior gluteal nerve  L5-S1-S2</a:t>
            </a:r>
          </a:p>
          <a:p>
            <a:pPr>
              <a:buClr>
                <a:srgbClr val="FFFF00"/>
              </a:buClr>
              <a:buSzPct val="85000"/>
              <a:buBlip>
                <a:blip r:embed="rId2"/>
              </a:buBlip>
            </a:pPr>
            <a:r>
              <a:rPr lang="en-US" b="1" dirty="0"/>
              <a:t>Nerve to quadratus femoris</a:t>
            </a:r>
          </a:p>
          <a:p>
            <a:pPr>
              <a:buClr>
                <a:srgbClr val="FFFF00"/>
              </a:buClr>
              <a:buSzPct val="85000"/>
              <a:buBlip>
                <a:blip r:embed="rId2"/>
              </a:buBlip>
            </a:pPr>
            <a:r>
              <a:rPr lang="en-US" b="1" dirty="0"/>
              <a:t>Nerve to obturator internus</a:t>
            </a:r>
          </a:p>
          <a:p>
            <a:pPr>
              <a:buClr>
                <a:srgbClr val="FFFF00"/>
              </a:buClr>
              <a:buSzPct val="85000"/>
              <a:buBlip>
                <a:blip r:embed="rId2"/>
              </a:buBlip>
            </a:pPr>
            <a:r>
              <a:rPr lang="en-US" b="1" dirty="0"/>
              <a:t>Perforating cutaneous nerve</a:t>
            </a:r>
          </a:p>
          <a:p>
            <a:pPr>
              <a:buClr>
                <a:srgbClr val="FFFF00"/>
              </a:buClr>
              <a:buSzPct val="85000"/>
              <a:buBlip>
                <a:blip r:embed="rId2"/>
              </a:buBlip>
            </a:pPr>
            <a:r>
              <a:rPr lang="en-US" b="1" dirty="0"/>
              <a:t>Posterior cutaneous nerve of thigh S2-S3</a:t>
            </a:r>
          </a:p>
          <a:p>
            <a:pPr>
              <a:buClr>
                <a:srgbClr val="FFFF00"/>
              </a:buClr>
              <a:buSzPct val="85000"/>
              <a:buBlip>
                <a:blip r:embed="rId2"/>
              </a:buBlip>
            </a:pPr>
            <a:r>
              <a:rPr lang="en-US" b="1" dirty="0"/>
              <a:t>Branch to piriformis</a:t>
            </a:r>
          </a:p>
          <a:p>
            <a:pPr>
              <a:buClr>
                <a:srgbClr val="FFFF00"/>
              </a:buClr>
              <a:buSzPct val="85000"/>
              <a:buBlip>
                <a:blip r:embed="rId2"/>
              </a:buBlip>
            </a:pPr>
            <a:r>
              <a:rPr lang="en-US" b="1" dirty="0"/>
              <a:t>Pelvic splanchnic nerve </a:t>
            </a:r>
            <a:r>
              <a:rPr lang="en-US" b="1" i="1" u="sng" dirty="0">
                <a:solidFill>
                  <a:srgbClr val="FFFF00"/>
                </a:solidFill>
              </a:rPr>
              <a:t>S2-S3-S4</a:t>
            </a:r>
          </a:p>
          <a:p>
            <a:pPr>
              <a:buClr>
                <a:srgbClr val="FFFF00"/>
              </a:buClr>
              <a:buSzPct val="85000"/>
              <a:buBlip>
                <a:blip r:embed="rId2"/>
              </a:buBlip>
            </a:pPr>
            <a:r>
              <a:rPr lang="en-US" b="1" i="1" u="sng" dirty="0">
                <a:solidFill>
                  <a:srgbClr val="FF0000"/>
                </a:solidFill>
              </a:rPr>
              <a:t>Sciatic nerve    </a:t>
            </a:r>
            <a:r>
              <a:rPr lang="en-US" sz="2400" b="1" i="1" u="sng" dirty="0">
                <a:solidFill>
                  <a:srgbClr val="FFFF00"/>
                </a:solidFill>
              </a:rPr>
              <a:t>(L4, L5; S1, S2, S3)</a:t>
            </a:r>
            <a:endParaRPr lang="en-US" b="1" i="1" u="sng" dirty="0">
              <a:solidFill>
                <a:srgbClr val="FF0000"/>
              </a:solidFill>
            </a:endParaRPr>
          </a:p>
          <a:p>
            <a:pPr>
              <a:buClr>
                <a:srgbClr val="FFFF00"/>
              </a:buClr>
              <a:buSzPct val="85000"/>
              <a:buBlip>
                <a:blip r:embed="rId2"/>
              </a:buBlip>
            </a:pPr>
            <a:r>
              <a:rPr lang="en-US" b="1" i="1" u="sng" dirty="0">
                <a:solidFill>
                  <a:srgbClr val="FF0000"/>
                </a:solidFill>
              </a:rPr>
              <a:t>Pudendal nerve </a:t>
            </a:r>
            <a:r>
              <a:rPr lang="en-US" b="1" i="1" u="sng" dirty="0">
                <a:solidFill>
                  <a:srgbClr val="FFFF00"/>
                </a:solidFill>
              </a:rPr>
              <a:t>(S2-S3-S4)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Hip Bone, Sne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2150" y="1168400"/>
            <a:ext cx="5219700" cy="4521200"/>
          </a:xfrm>
          <a:prstGeom prst="rect">
            <a:avLst/>
          </a:prstGeom>
          <a:noFill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600"/>
            <a:ext cx="89916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457200"/>
            <a:ext cx="8458200" cy="617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066800"/>
            <a:ext cx="4419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609600"/>
            <a:ext cx="48006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85344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Sciatic Nerve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14400"/>
            <a:ext cx="8686800" cy="5486399"/>
          </a:xfrm>
        </p:spPr>
        <p:txBody>
          <a:bodyPr/>
          <a:lstStyle/>
          <a:p>
            <a:pPr>
              <a:buFontTx/>
              <a:buNone/>
            </a:pPr>
            <a:r>
              <a:rPr lang="en-US" sz="2400" b="1" dirty="0"/>
              <a:t>The largest nerve in the body</a:t>
            </a:r>
          </a:p>
          <a:p>
            <a:pPr>
              <a:buFontTx/>
              <a:buNone/>
            </a:pPr>
            <a:r>
              <a:rPr lang="en-US" sz="2600" b="1" i="1" u="sng" dirty="0">
                <a:solidFill>
                  <a:srgbClr val="FFFF00"/>
                </a:solidFill>
              </a:rPr>
              <a:t>(L4, L5; S1, S2, S3)</a:t>
            </a:r>
          </a:p>
          <a:p>
            <a:pPr>
              <a:buClr>
                <a:srgbClr val="FFFF00"/>
              </a:buClr>
              <a:buSzPct val="112000"/>
              <a:buBlip>
                <a:blip r:embed="rId2"/>
              </a:buBlip>
            </a:pPr>
            <a:r>
              <a:rPr lang="en-US" sz="2400" b="1" dirty="0"/>
              <a:t>Arise from sacral plexus.</a:t>
            </a:r>
          </a:p>
          <a:p>
            <a:pPr>
              <a:buClr>
                <a:srgbClr val="FFFF00"/>
              </a:buClr>
              <a:buSzPct val="112000"/>
              <a:buBlip>
                <a:blip r:embed="rId2"/>
              </a:buBlip>
            </a:pPr>
            <a:r>
              <a:rPr lang="en-US" sz="2400" b="1" dirty="0"/>
              <a:t>Ends at level of middle of back of thigh by dividing in to</a:t>
            </a:r>
          </a:p>
          <a:p>
            <a:pPr>
              <a:buBlip>
                <a:blip r:embed="rId2"/>
              </a:buBlip>
            </a:pPr>
            <a:r>
              <a:rPr lang="en-US" sz="2400" b="1" dirty="0"/>
              <a:t>	</a:t>
            </a:r>
            <a:r>
              <a:rPr lang="en-US" sz="2400" b="1" dirty="0">
                <a:solidFill>
                  <a:srgbClr val="33CCFF"/>
                </a:solidFill>
              </a:rPr>
              <a:t>Tibial n.		</a:t>
            </a:r>
          </a:p>
          <a:p>
            <a:pPr>
              <a:buBlip>
                <a:blip r:embed="rId2"/>
              </a:buBlip>
            </a:pPr>
            <a:r>
              <a:rPr lang="en-US" sz="2400" b="1" dirty="0">
                <a:solidFill>
                  <a:srgbClr val="33CCFF"/>
                </a:solidFill>
              </a:rPr>
              <a:t>	Common peroneal n.</a:t>
            </a:r>
          </a:p>
          <a:p>
            <a:pPr>
              <a:buClr>
                <a:srgbClr val="FFFF00"/>
              </a:buClr>
              <a:buSzPct val="107000"/>
              <a:buBlip>
                <a:blip r:embed="rId2"/>
              </a:buBlip>
            </a:pPr>
            <a:r>
              <a:rPr lang="en-US" sz="2400" b="1" dirty="0"/>
              <a:t>Largest of two terminal branches of sacral plexus.</a:t>
            </a:r>
          </a:p>
          <a:p>
            <a:pPr>
              <a:buClr>
                <a:srgbClr val="FFFF00"/>
              </a:buClr>
              <a:buSzPct val="107000"/>
              <a:buBlip>
                <a:blip r:embed="rId2"/>
              </a:buBlip>
            </a:pPr>
            <a:r>
              <a:rPr lang="en-US" sz="2400" b="1" dirty="0"/>
              <a:t>Flat at its origin ,rounded at it is end.</a:t>
            </a:r>
          </a:p>
          <a:p>
            <a:pPr>
              <a:buClr>
                <a:srgbClr val="FFFF00"/>
              </a:buClr>
              <a:buSzPct val="107000"/>
              <a:buBlip>
                <a:blip r:embed="rId2"/>
              </a:buBlip>
            </a:pPr>
            <a:r>
              <a:rPr lang="en-US" sz="2400" b="1" dirty="0"/>
              <a:t>Leaves pelvis through lower part of GSF,below piriformis muscle.</a:t>
            </a:r>
          </a:p>
          <a:p>
            <a:pPr>
              <a:buClr>
                <a:srgbClr val="FFFF00"/>
              </a:buClr>
              <a:buSzPct val="107000"/>
              <a:buBlip>
                <a:blip r:embed="rId2"/>
              </a:buBlip>
            </a:pPr>
            <a:r>
              <a:rPr lang="en-US" sz="2400" b="1" i="1" u="sng" dirty="0">
                <a:solidFill>
                  <a:srgbClr val="FF0066"/>
                </a:solidFill>
              </a:rPr>
              <a:t>Innervates all muscles in post. aspect of thigh, and  leg and foot.</a:t>
            </a:r>
          </a:p>
          <a:p>
            <a:pPr>
              <a:buFontTx/>
              <a:buNone/>
            </a:pPr>
            <a:endParaRPr lang="en-US" sz="2000" b="1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777875"/>
          </a:xfrm>
        </p:spPr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Sciatic Nerve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14401"/>
            <a:ext cx="8686800" cy="6553199"/>
          </a:xfrm>
        </p:spPr>
        <p:txBody>
          <a:bodyPr/>
          <a:lstStyle/>
          <a:p>
            <a:pPr>
              <a:buFontTx/>
              <a:buNone/>
            </a:pPr>
            <a:r>
              <a:rPr lang="en-US" sz="2200" b="1" dirty="0"/>
              <a:t>Pass through greater sciatic foramen Beneath (inf.) piriformis .</a:t>
            </a:r>
          </a:p>
          <a:p>
            <a:pPr>
              <a:buFontTx/>
              <a:buNone/>
            </a:pPr>
            <a:r>
              <a:rPr lang="en-US" sz="2200" b="1" dirty="0">
                <a:solidFill>
                  <a:srgbClr val="FFFF00"/>
                </a:solidFill>
              </a:rPr>
              <a:t>(most common scenario)</a:t>
            </a:r>
            <a:endParaRPr lang="en-US" sz="2200" b="1" dirty="0"/>
          </a:p>
          <a:p>
            <a:pPr>
              <a:buFontTx/>
              <a:buNone/>
            </a:pPr>
            <a:r>
              <a:rPr lang="en-US" sz="2200" b="1" dirty="0">
                <a:solidFill>
                  <a:srgbClr val="FFFF00"/>
                </a:solidFill>
              </a:rPr>
              <a:t>Post.</a:t>
            </a:r>
            <a:r>
              <a:rPr lang="en-US" sz="2200" b="1" dirty="0"/>
              <a:t> Posterior surface of ischium,</a:t>
            </a:r>
          </a:p>
          <a:p>
            <a:pPr>
              <a:buFontTx/>
              <a:buNone/>
            </a:pPr>
            <a:r>
              <a:rPr lang="en-US" sz="2200" b="1" dirty="0"/>
              <a:t>OI,2G ,QF which separate it from hip</a:t>
            </a:r>
          </a:p>
          <a:p>
            <a:pPr>
              <a:buFontTx/>
              <a:buNone/>
            </a:pPr>
            <a:r>
              <a:rPr lang="en-US" sz="2200" b="1" dirty="0"/>
              <a:t> joint</a:t>
            </a:r>
            <a:r>
              <a:rPr lang="en-US" sz="2200" b="1" dirty="0">
                <a:solidFill>
                  <a:srgbClr val="FFFF00"/>
                </a:solidFill>
              </a:rPr>
              <a:t>&amp; ant. </a:t>
            </a:r>
            <a:r>
              <a:rPr lang="en-US" sz="2200" b="1" dirty="0"/>
              <a:t>to gluteus </a:t>
            </a:r>
            <a:r>
              <a:rPr lang="en-US" sz="2200" b="1" dirty="0" err="1"/>
              <a:t>maximus</a:t>
            </a:r>
            <a:r>
              <a:rPr lang="en-US" sz="2200" b="1" dirty="0"/>
              <a:t>.</a:t>
            </a:r>
          </a:p>
          <a:p>
            <a:pPr>
              <a:buFontTx/>
              <a:buNone/>
            </a:pPr>
            <a:r>
              <a:rPr lang="en-US" sz="2200" b="1" dirty="0"/>
              <a:t>It leave buttock passing deep to long head of biceps muscle, to reach back of thigh.</a:t>
            </a:r>
          </a:p>
          <a:p>
            <a:pPr>
              <a:buFontTx/>
              <a:buNone/>
            </a:pPr>
            <a:r>
              <a:rPr lang="en-US" sz="2200" b="1" dirty="0"/>
              <a:t>All branches come out from  </a:t>
            </a:r>
          </a:p>
          <a:p>
            <a:pPr>
              <a:buFontTx/>
              <a:buNone/>
            </a:pPr>
            <a:r>
              <a:rPr lang="en-US" sz="2200" b="1" i="1" u="sng" dirty="0">
                <a:solidFill>
                  <a:srgbClr val="FF0066"/>
                </a:solidFill>
              </a:rPr>
              <a:t>medial part of nerve except nerve </a:t>
            </a:r>
          </a:p>
          <a:p>
            <a:pPr>
              <a:buFontTx/>
              <a:buNone/>
            </a:pPr>
            <a:r>
              <a:rPr lang="en-US" sz="2200" b="1" i="1" u="sng" dirty="0">
                <a:solidFill>
                  <a:srgbClr val="FF0066"/>
                </a:solidFill>
              </a:rPr>
              <a:t>short head of biceps.  </a:t>
            </a:r>
          </a:p>
          <a:p>
            <a:pPr>
              <a:buFontTx/>
              <a:buNone/>
            </a:pPr>
            <a:r>
              <a:rPr lang="en-US" sz="2200" b="1" dirty="0"/>
              <a:t>Small artery from inferior gluteal </a:t>
            </a:r>
          </a:p>
          <a:p>
            <a:pPr>
              <a:buFontTx/>
              <a:buNone/>
            </a:pPr>
            <a:r>
              <a:rPr lang="en-US" sz="2200" b="1" dirty="0"/>
              <a:t>artery accompanies the nerve </a:t>
            </a:r>
          </a:p>
          <a:p>
            <a:pPr>
              <a:buFontTx/>
              <a:buNone/>
            </a:pPr>
            <a:r>
              <a:rPr lang="en-US" sz="2400" b="1" dirty="0">
                <a:solidFill>
                  <a:srgbClr val="FF0066"/>
                </a:solidFill>
              </a:rPr>
              <a:t>bleed excessively </a:t>
            </a:r>
            <a:r>
              <a:rPr lang="en-US" sz="2400" b="1" dirty="0"/>
              <a:t>in AKA.</a:t>
            </a:r>
          </a:p>
        </p:txBody>
      </p:sp>
      <p:pic>
        <p:nvPicPr>
          <p:cNvPr id="30724" name="Picture 4" descr="Gluteal Region, Sne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1523999"/>
            <a:ext cx="3962400" cy="5334001"/>
          </a:xfrm>
          <a:prstGeom prst="rect">
            <a:avLst/>
          </a:prstGeom>
          <a:noFill/>
        </p:spPr>
      </p:pic>
      <p:sp>
        <p:nvSpPr>
          <p:cNvPr id="2" name="Oval 1"/>
          <p:cNvSpPr/>
          <p:nvPr/>
        </p:nvSpPr>
        <p:spPr bwMode="auto">
          <a:xfrm>
            <a:off x="6705600" y="6629400"/>
            <a:ext cx="914400" cy="152400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8458200" cy="623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4800599" cy="59436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2400" b="1" dirty="0"/>
              <a:t>From lumbosacral plexus</a:t>
            </a:r>
          </a:p>
          <a:p>
            <a:pPr marL="0" indent="0">
              <a:buFontTx/>
              <a:buNone/>
            </a:pPr>
            <a:r>
              <a:rPr lang="en-US" sz="2400" b="1" dirty="0"/>
              <a:t>(L4, L5, S1)</a:t>
            </a:r>
          </a:p>
          <a:p>
            <a:pPr marL="0" indent="0">
              <a:buFontTx/>
              <a:buNone/>
            </a:pPr>
            <a:r>
              <a:rPr lang="en-US" sz="2400" b="1" dirty="0"/>
              <a:t>Pass through greater sciatic F.</a:t>
            </a:r>
          </a:p>
          <a:p>
            <a:pPr marL="0" indent="0">
              <a:buFontTx/>
              <a:buNone/>
            </a:pPr>
            <a:r>
              <a:rPr lang="en-US" sz="2400" b="1" dirty="0"/>
              <a:t>&amp; above piriformis m.</a:t>
            </a:r>
          </a:p>
          <a:p>
            <a:pPr marL="0" indent="0">
              <a:buFontTx/>
              <a:buNone/>
            </a:pPr>
            <a:endParaRPr lang="en-US" sz="2400" b="1" dirty="0"/>
          </a:p>
          <a:p>
            <a:pPr marL="0" indent="0">
              <a:buFontTx/>
              <a:buNone/>
            </a:pPr>
            <a:r>
              <a:rPr lang="en-US" sz="2400" b="1" dirty="0"/>
              <a:t>Lies </a:t>
            </a:r>
            <a:r>
              <a:rPr lang="en-US" sz="2400" b="1" dirty="0">
                <a:solidFill>
                  <a:srgbClr val="CC0000"/>
                </a:solidFill>
              </a:rPr>
              <a:t>between</a:t>
            </a:r>
            <a:r>
              <a:rPr lang="en-US" sz="2400" b="1" dirty="0"/>
              <a:t> gluteus </a:t>
            </a:r>
            <a:r>
              <a:rPr lang="en-US" sz="2400" b="1" dirty="0">
                <a:solidFill>
                  <a:srgbClr val="CC0000"/>
                </a:solidFill>
              </a:rPr>
              <a:t>medius</a:t>
            </a:r>
            <a:r>
              <a:rPr lang="en-US" sz="2400" b="1" dirty="0"/>
              <a:t> &amp;Gluteus </a:t>
            </a:r>
            <a:r>
              <a:rPr lang="en-US" sz="2400" b="1" dirty="0">
                <a:solidFill>
                  <a:srgbClr val="CC0000"/>
                </a:solidFill>
              </a:rPr>
              <a:t>minimus</a:t>
            </a:r>
          </a:p>
          <a:p>
            <a:pPr marL="0" indent="0">
              <a:buFontTx/>
              <a:buNone/>
            </a:pPr>
            <a:endParaRPr lang="en-US" sz="2400" b="1" dirty="0">
              <a:solidFill>
                <a:srgbClr val="CC0000"/>
              </a:solidFill>
            </a:endParaRPr>
          </a:p>
          <a:p>
            <a:pPr marL="0" indent="0">
              <a:buFontTx/>
              <a:buNone/>
            </a:pPr>
            <a:r>
              <a:rPr lang="en-US" sz="2400" b="1" dirty="0"/>
              <a:t>Innervates both muscles. and</a:t>
            </a:r>
          </a:p>
          <a:p>
            <a:pPr marL="0" indent="0">
              <a:buFontTx/>
              <a:buNone/>
            </a:pPr>
            <a:r>
              <a:rPr lang="en-US" sz="2400" b="1" dirty="0"/>
              <a:t>	</a:t>
            </a:r>
            <a:r>
              <a:rPr lang="en-US" sz="2400" b="1" i="1" dirty="0">
                <a:solidFill>
                  <a:srgbClr val="FFFF00"/>
                </a:solidFill>
              </a:rPr>
              <a:t>tensor fascia lata</a:t>
            </a: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85090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Superior Gluteal Nerve</a:t>
            </a:r>
          </a:p>
        </p:txBody>
      </p:sp>
      <p:pic>
        <p:nvPicPr>
          <p:cNvPr id="31748" name="Picture 4" descr="Gluteal Region, Sne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663" y="1125538"/>
            <a:ext cx="4756150" cy="5373687"/>
          </a:xfrm>
          <a:prstGeom prst="rect">
            <a:avLst/>
          </a:prstGeom>
          <a:noFill/>
        </p:spPr>
      </p:pic>
      <p:sp>
        <p:nvSpPr>
          <p:cNvPr id="2" name="Oval 1"/>
          <p:cNvSpPr/>
          <p:nvPr/>
        </p:nvSpPr>
        <p:spPr bwMode="auto">
          <a:xfrm>
            <a:off x="7162800" y="2971800"/>
            <a:ext cx="1524000" cy="457200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1066800"/>
            <a:ext cx="4495799" cy="4784725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2400" b="1" dirty="0"/>
              <a:t>From lumbosacral plexus</a:t>
            </a:r>
          </a:p>
          <a:p>
            <a:pPr marL="0" indent="0">
              <a:buFontTx/>
              <a:buNone/>
            </a:pPr>
            <a:r>
              <a:rPr lang="en-US" sz="2400" b="1" dirty="0"/>
              <a:t>(L5, S1, S2)</a:t>
            </a:r>
          </a:p>
          <a:p>
            <a:pPr marL="0" indent="0">
              <a:buFontTx/>
              <a:buNone/>
            </a:pPr>
            <a:endParaRPr lang="en-US" sz="2400" b="1" dirty="0"/>
          </a:p>
          <a:p>
            <a:pPr marL="0" indent="0">
              <a:buFontTx/>
              <a:buNone/>
            </a:pPr>
            <a:r>
              <a:rPr lang="en-US" sz="2400" b="1" dirty="0"/>
              <a:t>Pass through greater sciatic F.</a:t>
            </a:r>
          </a:p>
          <a:p>
            <a:pPr marL="0" indent="0">
              <a:buFontTx/>
              <a:buNone/>
            </a:pPr>
            <a:r>
              <a:rPr lang="en-US" sz="2400" b="1" dirty="0"/>
              <a:t>&amp; below piriformis m.</a:t>
            </a:r>
          </a:p>
          <a:p>
            <a:pPr marL="0" indent="0">
              <a:buFontTx/>
              <a:buNone/>
            </a:pPr>
            <a:endParaRPr lang="en-US" sz="2400" b="1" dirty="0"/>
          </a:p>
          <a:p>
            <a:pPr marL="0" indent="0">
              <a:buFontTx/>
              <a:buNone/>
            </a:pPr>
            <a:r>
              <a:rPr lang="en-US" sz="2400" b="1" dirty="0"/>
              <a:t>Lies </a:t>
            </a:r>
            <a:r>
              <a:rPr lang="en-US" sz="2400" b="1" dirty="0">
                <a:solidFill>
                  <a:srgbClr val="00B0F0"/>
                </a:solidFill>
              </a:rPr>
              <a:t>close </a:t>
            </a:r>
            <a:r>
              <a:rPr lang="en-US" sz="2400" b="1" dirty="0"/>
              <a:t>to post. cutaneous n.</a:t>
            </a:r>
          </a:p>
          <a:p>
            <a:pPr marL="0" indent="0">
              <a:buFontTx/>
              <a:buNone/>
            </a:pPr>
            <a:r>
              <a:rPr lang="en-US" sz="2400" b="1" dirty="0"/>
              <a:t>of thigh &amp; sciatic</a:t>
            </a:r>
          </a:p>
          <a:p>
            <a:pPr marL="0" indent="0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Innervates </a:t>
            </a:r>
          </a:p>
          <a:p>
            <a:pPr marL="0" indent="0">
              <a:buFontTx/>
              <a:buNone/>
            </a:pPr>
            <a:r>
              <a:rPr lang="en-US" sz="2400" b="1" dirty="0"/>
              <a:t>	</a:t>
            </a:r>
            <a:r>
              <a:rPr lang="en-US" sz="2400" b="1" dirty="0">
                <a:solidFill>
                  <a:srgbClr val="00B0F0"/>
                </a:solidFill>
              </a:rPr>
              <a:t>Gluteus Maximus m.</a:t>
            </a:r>
            <a:endParaRPr lang="en-US" sz="2400" b="1" i="1" dirty="0">
              <a:solidFill>
                <a:srgbClr val="00B0F0"/>
              </a:solidFill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090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Inferior Gluteal Nerve</a:t>
            </a:r>
          </a:p>
        </p:txBody>
      </p:sp>
      <p:pic>
        <p:nvPicPr>
          <p:cNvPr id="33796" name="Picture 4" descr="Gluteal Region, Sne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1999" y="1125538"/>
            <a:ext cx="4468813" cy="53736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57199"/>
            <a:ext cx="8839200" cy="1057275"/>
          </a:xfrm>
        </p:spPr>
        <p:txBody>
          <a:bodyPr/>
          <a:lstStyle/>
          <a:p>
            <a:r>
              <a:rPr lang="en-US" sz="3200" b="1" dirty="0">
                <a:solidFill>
                  <a:srgbClr val="FFFF00"/>
                </a:solidFill>
              </a:rPr>
              <a:t>Posterior cutaneous nerve of thigh S2-S3</a:t>
            </a:r>
            <a:br>
              <a:rPr lang="en-US" sz="3200" b="1" dirty="0">
                <a:solidFill>
                  <a:srgbClr val="FFFF00"/>
                </a:solidFill>
              </a:rPr>
            </a:b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84325"/>
            <a:ext cx="8482013" cy="4956175"/>
          </a:xfrm>
        </p:spPr>
        <p:txBody>
          <a:bodyPr/>
          <a:lstStyle/>
          <a:p>
            <a:pPr>
              <a:buClr>
                <a:srgbClr val="FFFF00"/>
              </a:buClr>
              <a:buSzPct val="126000"/>
              <a:buBlip>
                <a:blip r:embed="rId2"/>
              </a:buBlip>
            </a:pPr>
            <a:r>
              <a:rPr lang="en-US" b="1" dirty="0"/>
              <a:t>Enter gluteal region below piriformis.</a:t>
            </a:r>
          </a:p>
          <a:p>
            <a:pPr>
              <a:buClr>
                <a:srgbClr val="FFFF00"/>
              </a:buClr>
              <a:buSzPct val="126000"/>
              <a:buBlip>
                <a:blip r:embed="rId2"/>
              </a:buBlip>
            </a:pPr>
            <a:endParaRPr lang="en-US" b="1" dirty="0"/>
          </a:p>
          <a:p>
            <a:pPr>
              <a:buClr>
                <a:srgbClr val="FFFF00"/>
              </a:buClr>
              <a:buSzPct val="126000"/>
              <a:buBlip>
                <a:blip r:embed="rId2"/>
              </a:buBlip>
            </a:pPr>
            <a:r>
              <a:rPr lang="en-US" b="1" dirty="0"/>
              <a:t>It pass on posterior surface of sciatic nerve.</a:t>
            </a:r>
          </a:p>
          <a:p>
            <a:pPr>
              <a:buClr>
                <a:srgbClr val="FFFF00"/>
              </a:buClr>
              <a:buSzPct val="126000"/>
              <a:buBlip>
                <a:blip r:embed="rId2"/>
              </a:buBlip>
            </a:pPr>
            <a:endParaRPr lang="en-US" b="1" dirty="0"/>
          </a:p>
          <a:p>
            <a:pPr>
              <a:buClr>
                <a:srgbClr val="FFFF00"/>
              </a:buClr>
              <a:buSzPct val="126000"/>
              <a:buBlip>
                <a:blip r:embed="rId2"/>
              </a:buBlip>
            </a:pPr>
            <a:r>
              <a:rPr lang="en-US" b="1" dirty="0"/>
              <a:t>Below buttock pass vertically in mid line.</a:t>
            </a:r>
          </a:p>
          <a:p>
            <a:pPr>
              <a:buClr>
                <a:srgbClr val="FFFF00"/>
              </a:buClr>
              <a:buSzPct val="126000"/>
              <a:buBlip>
                <a:blip r:embed="rId2"/>
              </a:buBlip>
            </a:pPr>
            <a:endParaRPr lang="en-US" b="1" dirty="0"/>
          </a:p>
          <a:p>
            <a:pPr>
              <a:buClr>
                <a:srgbClr val="FFFF00"/>
              </a:buClr>
              <a:buSzPct val="126000"/>
              <a:buBlip>
                <a:blip r:embed="rId2"/>
              </a:buBlip>
            </a:pPr>
            <a:r>
              <a:rPr lang="en-US" b="1" dirty="0"/>
              <a:t>Ends in popliteal fossa.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8915400" cy="623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762000"/>
            <a:ext cx="8382000" cy="548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75404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762000"/>
            <a:ext cx="8534400" cy="581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777875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Pudendal Nerve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066800"/>
            <a:ext cx="8610600" cy="5486400"/>
          </a:xfrm>
        </p:spPr>
        <p:txBody>
          <a:bodyPr/>
          <a:lstStyle/>
          <a:p>
            <a:pPr>
              <a:buFontTx/>
              <a:buNone/>
            </a:pPr>
            <a:r>
              <a:rPr lang="en-US" sz="2400" b="1" dirty="0"/>
              <a:t>The</a:t>
            </a:r>
            <a:r>
              <a:rPr lang="en-US" sz="2400" b="1" dirty="0">
                <a:solidFill>
                  <a:srgbClr val="000099"/>
                </a:solidFill>
              </a:rPr>
              <a:t> </a:t>
            </a:r>
            <a:r>
              <a:rPr lang="en-US" sz="2800" b="1" dirty="0">
                <a:solidFill>
                  <a:srgbClr val="FFFF00"/>
                </a:solidFill>
              </a:rPr>
              <a:t>main</a:t>
            </a:r>
            <a:r>
              <a:rPr lang="en-US" sz="2400" b="1" dirty="0">
                <a:solidFill>
                  <a:srgbClr val="CC0000"/>
                </a:solidFill>
              </a:rPr>
              <a:t> </a:t>
            </a:r>
            <a:r>
              <a:rPr lang="en-US" sz="2400" b="1" dirty="0"/>
              <a:t>nerve of the perineum.</a:t>
            </a:r>
          </a:p>
          <a:p>
            <a:pPr>
              <a:buFontTx/>
              <a:buNone/>
            </a:pPr>
            <a:endParaRPr lang="en-US" sz="2400" b="1" dirty="0"/>
          </a:p>
          <a:p>
            <a:pPr>
              <a:buFontTx/>
              <a:buNone/>
            </a:pPr>
            <a:r>
              <a:rPr lang="en-US" sz="2400" b="1" dirty="0"/>
              <a:t>Supplies most of perineum structures.:</a:t>
            </a:r>
          </a:p>
          <a:p>
            <a:pPr>
              <a:buFontTx/>
              <a:buNone/>
            </a:pPr>
            <a:r>
              <a:rPr lang="en-US" sz="2400" b="1" dirty="0"/>
              <a:t>	skin, muscles, organs	</a:t>
            </a:r>
          </a:p>
          <a:p>
            <a:pPr>
              <a:buFontTx/>
              <a:buNone/>
            </a:pPr>
            <a:r>
              <a:rPr lang="en-US" sz="2400" b="1" dirty="0"/>
              <a:t>Involved in:</a:t>
            </a:r>
          </a:p>
          <a:p>
            <a:pPr>
              <a:buFontTx/>
              <a:buNone/>
            </a:pPr>
            <a:r>
              <a:rPr lang="en-US" sz="2400" b="1" dirty="0"/>
              <a:t>Micturation, Defecation, Erection &amp; ejaculation, orgasm. </a:t>
            </a:r>
          </a:p>
          <a:p>
            <a:pPr>
              <a:buFontTx/>
              <a:buNone/>
            </a:pPr>
            <a:endParaRPr lang="en-US" sz="2400" b="1" dirty="0"/>
          </a:p>
          <a:p>
            <a:pPr>
              <a:buFontTx/>
              <a:buNone/>
            </a:pPr>
            <a:r>
              <a:rPr lang="en-US" sz="2400" b="1" dirty="0"/>
              <a:t>Originate from lumbosacral plexus.</a:t>
            </a:r>
          </a:p>
          <a:p>
            <a:pPr algn="ctr">
              <a:buFontTx/>
              <a:buNone/>
            </a:pPr>
            <a:r>
              <a:rPr lang="en-US" sz="3200" b="1" u="sng" dirty="0"/>
              <a:t>(</a:t>
            </a:r>
            <a:r>
              <a:rPr lang="en-US" sz="3200" b="1" u="sng" dirty="0">
                <a:solidFill>
                  <a:srgbClr val="CC0000"/>
                </a:solidFill>
              </a:rPr>
              <a:t>S2, S3, S4</a:t>
            </a:r>
            <a:r>
              <a:rPr lang="en-US" sz="3200" b="1" u="sng" dirty="0"/>
              <a:t>)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Pudendal Nerve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57338"/>
            <a:ext cx="5181600" cy="4691062"/>
          </a:xfrm>
        </p:spPr>
        <p:txBody>
          <a:bodyPr/>
          <a:lstStyle/>
          <a:p>
            <a:pPr>
              <a:buFontTx/>
              <a:buNone/>
            </a:pPr>
            <a:r>
              <a:rPr lang="en-US" sz="2000" b="1" dirty="0"/>
              <a:t>Enters through </a:t>
            </a:r>
            <a:r>
              <a:rPr lang="en-US" sz="2400" b="1" dirty="0">
                <a:solidFill>
                  <a:srgbClr val="FFFF00"/>
                </a:solidFill>
              </a:rPr>
              <a:t>greater sciatic F</a:t>
            </a:r>
            <a:r>
              <a:rPr lang="en-US" sz="2000" b="1" dirty="0">
                <a:solidFill>
                  <a:srgbClr val="CC0000"/>
                </a:solidFill>
              </a:rPr>
              <a:t>.</a:t>
            </a:r>
          </a:p>
          <a:p>
            <a:pPr>
              <a:buFontTx/>
              <a:buNone/>
            </a:pPr>
            <a:r>
              <a:rPr lang="en-US" sz="2000" b="1" dirty="0"/>
              <a:t>&amp; inf. to piriformis</a:t>
            </a:r>
          </a:p>
          <a:p>
            <a:pPr>
              <a:buFontTx/>
              <a:buNone/>
            </a:pPr>
            <a:endParaRPr lang="en-US" sz="2000" b="1" dirty="0"/>
          </a:p>
          <a:p>
            <a:pPr>
              <a:buFontTx/>
              <a:buNone/>
            </a:pPr>
            <a:r>
              <a:rPr lang="en-US" sz="2000" b="1" dirty="0"/>
              <a:t>Pass post. to Sacrospinous lig.</a:t>
            </a:r>
          </a:p>
          <a:p>
            <a:pPr>
              <a:buFontTx/>
              <a:buNone/>
            </a:pPr>
            <a:endParaRPr lang="en-US" sz="2000" b="1" dirty="0"/>
          </a:p>
          <a:p>
            <a:pPr>
              <a:buFontTx/>
              <a:buNone/>
            </a:pPr>
            <a:r>
              <a:rPr lang="en-US" sz="2000" b="1" dirty="0"/>
              <a:t>Leaves to perineum through </a:t>
            </a:r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lesser sciatic F.</a:t>
            </a:r>
          </a:p>
          <a:p>
            <a:pPr>
              <a:buFontTx/>
              <a:buNone/>
            </a:pPr>
            <a:endParaRPr lang="en-US" sz="2000" b="1" dirty="0">
              <a:solidFill>
                <a:srgbClr val="CC0000"/>
              </a:solidFill>
            </a:endParaRPr>
          </a:p>
          <a:p>
            <a:pPr algn="ctr">
              <a:buFontTx/>
              <a:buNone/>
            </a:pPr>
            <a:r>
              <a:rPr lang="en-US" sz="2400" b="1" i="1" dirty="0">
                <a:solidFill>
                  <a:srgbClr val="00B0F0"/>
                </a:solidFill>
              </a:rPr>
              <a:t>No branches in G.R.</a:t>
            </a:r>
          </a:p>
          <a:p>
            <a:pPr>
              <a:buFontTx/>
              <a:buNone/>
            </a:pPr>
            <a:endParaRPr lang="en-US" sz="2000" b="1" i="1" dirty="0">
              <a:solidFill>
                <a:srgbClr val="000099"/>
              </a:solidFill>
            </a:endParaRPr>
          </a:p>
        </p:txBody>
      </p:sp>
      <p:pic>
        <p:nvPicPr>
          <p:cNvPr id="34820" name="Picture 4" descr="Gluteal Region, Sne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533400"/>
            <a:ext cx="4926013" cy="5894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" y="457200"/>
            <a:ext cx="88392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533400"/>
            <a:ext cx="4248150" cy="58674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2400" b="1" dirty="0">
                <a:solidFill>
                  <a:srgbClr val="FF0000"/>
                </a:solidFill>
              </a:rPr>
              <a:t>N. to obturator internus</a:t>
            </a:r>
          </a:p>
          <a:p>
            <a:pPr>
              <a:buFontTx/>
              <a:buNone/>
            </a:pPr>
            <a:r>
              <a:rPr lang="en-US" sz="2000" b="1" dirty="0"/>
              <a:t>Enters thorough greater Sci. F.</a:t>
            </a:r>
          </a:p>
          <a:p>
            <a:pPr>
              <a:buFontTx/>
              <a:buNone/>
            </a:pPr>
            <a:endParaRPr lang="en-US" sz="2000" b="1" dirty="0"/>
          </a:p>
          <a:p>
            <a:pPr>
              <a:buFontTx/>
              <a:buNone/>
            </a:pPr>
            <a:r>
              <a:rPr lang="en-US" sz="2000" b="1" dirty="0"/>
              <a:t>Leaves through lesser sci. F.</a:t>
            </a:r>
          </a:p>
          <a:p>
            <a:pPr>
              <a:buFontTx/>
              <a:buNone/>
            </a:pPr>
            <a:endParaRPr lang="en-US" sz="2000" b="1" dirty="0"/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Supply:</a:t>
            </a:r>
          </a:p>
          <a:p>
            <a:pPr>
              <a:buFontTx/>
              <a:buNone/>
            </a:pPr>
            <a:r>
              <a:rPr lang="en-US" sz="2000" b="1" dirty="0"/>
              <a:t>Sup. Gemellus &amp; obturator int.</a:t>
            </a:r>
          </a:p>
          <a:p>
            <a:pPr>
              <a:buFontTx/>
              <a:buNone/>
            </a:pPr>
            <a:endParaRPr lang="en-US" sz="2000" b="1" dirty="0"/>
          </a:p>
          <a:p>
            <a:pPr>
              <a:buFontTx/>
              <a:buNone/>
            </a:pPr>
            <a:endParaRPr lang="en-US" sz="2000" b="1" dirty="0"/>
          </a:p>
          <a:p>
            <a:pPr>
              <a:buFontTx/>
              <a:buNone/>
            </a:pPr>
            <a:endParaRPr lang="en-US" sz="2000" b="1" dirty="0"/>
          </a:p>
          <a:p>
            <a:pPr algn="ctr">
              <a:buFontTx/>
              <a:buNone/>
            </a:pPr>
            <a:r>
              <a:rPr lang="en-US" sz="2000" b="1" dirty="0">
                <a:solidFill>
                  <a:srgbClr val="FFFF00"/>
                </a:solidFill>
              </a:rPr>
              <a:t>N. To quadratus femoris </a:t>
            </a:r>
          </a:p>
          <a:p>
            <a:pPr>
              <a:buFontTx/>
              <a:buNone/>
            </a:pPr>
            <a:r>
              <a:rPr lang="en-US" sz="2000" b="1" dirty="0"/>
              <a:t>Enters through greater sciatic F.</a:t>
            </a:r>
          </a:p>
          <a:p>
            <a:pPr>
              <a:buFontTx/>
              <a:buNone/>
            </a:pPr>
            <a:endParaRPr lang="en-US" sz="2000" b="1" dirty="0"/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Supply:</a:t>
            </a:r>
          </a:p>
          <a:p>
            <a:pPr>
              <a:buFontTx/>
              <a:buNone/>
            </a:pPr>
            <a:r>
              <a:rPr lang="en-US" sz="2000" b="1" dirty="0"/>
              <a:t>Inf. gemellus &amp; quadratus </a:t>
            </a:r>
          </a:p>
        </p:txBody>
      </p:sp>
      <p:pic>
        <p:nvPicPr>
          <p:cNvPr id="35844" name="Picture 4" descr="gluteal region, deep, sne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274638"/>
            <a:ext cx="4171950" cy="6308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425575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Arteries of Gluteal Region</a:t>
            </a:r>
            <a:b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4724400" cy="5486400"/>
          </a:xfrm>
        </p:spPr>
        <p:txBody>
          <a:bodyPr/>
          <a:lstStyle/>
          <a:p>
            <a:pPr>
              <a:buFontTx/>
              <a:buNone/>
            </a:pPr>
            <a:r>
              <a:rPr lang="en-US" sz="2200" b="1" dirty="0"/>
              <a:t>3 arteries:</a:t>
            </a:r>
          </a:p>
          <a:p>
            <a:pPr>
              <a:buFontTx/>
              <a:buNone/>
            </a:pPr>
            <a:r>
              <a:rPr lang="en-US" sz="2200" b="1" dirty="0"/>
              <a:t>	Sup. gluteal a. from internal iliac artery.</a:t>
            </a:r>
          </a:p>
          <a:p>
            <a:pPr>
              <a:buFontTx/>
              <a:buNone/>
            </a:pPr>
            <a:r>
              <a:rPr lang="en-US" sz="2200" b="1" dirty="0"/>
              <a:t>	Inf. gluteal a. ILA</a:t>
            </a:r>
          </a:p>
          <a:p>
            <a:pPr>
              <a:buFontTx/>
              <a:buNone/>
            </a:pPr>
            <a:r>
              <a:rPr lang="en-US" sz="2200" b="1" dirty="0"/>
              <a:t>	internal pudendal a.</a:t>
            </a:r>
          </a:p>
          <a:p>
            <a:pPr>
              <a:buFontTx/>
              <a:buNone/>
            </a:pPr>
            <a:endParaRPr lang="en-US" sz="2200" b="1" dirty="0"/>
          </a:p>
          <a:p>
            <a:pPr>
              <a:buFontTx/>
              <a:buNone/>
            </a:pPr>
            <a:r>
              <a:rPr lang="en-US" sz="2200" b="1" dirty="0"/>
              <a:t>2 anastomosis:</a:t>
            </a:r>
          </a:p>
          <a:p>
            <a:pPr>
              <a:buFontTx/>
              <a:buNone/>
            </a:pPr>
            <a:r>
              <a:rPr lang="en-US" sz="2200" b="1" dirty="0"/>
              <a:t>	</a:t>
            </a:r>
            <a:r>
              <a:rPr lang="en-US" sz="2200" b="1" dirty="0">
                <a:solidFill>
                  <a:srgbClr val="33CCFF"/>
                </a:solidFill>
              </a:rPr>
              <a:t>trochanteric anastomosis</a:t>
            </a:r>
          </a:p>
          <a:p>
            <a:pPr>
              <a:buFontTx/>
              <a:buNone/>
            </a:pPr>
            <a:r>
              <a:rPr lang="en-US" sz="2200" b="1" dirty="0">
                <a:solidFill>
                  <a:srgbClr val="FFFF00"/>
                </a:solidFill>
              </a:rPr>
              <a:t>Main supply of head of femur</a:t>
            </a:r>
          </a:p>
          <a:p>
            <a:pPr>
              <a:buFontTx/>
              <a:buNone/>
            </a:pPr>
            <a:r>
              <a:rPr lang="en-US" sz="2200" b="1" dirty="0">
                <a:solidFill>
                  <a:srgbClr val="FFFF00"/>
                </a:solidFill>
              </a:rPr>
              <a:t>SGA, IGA , medial </a:t>
            </a:r>
            <a:r>
              <a:rPr lang="en-US" sz="2200" b="1" dirty="0">
                <a:solidFill>
                  <a:srgbClr val="CC0000"/>
                </a:solidFill>
              </a:rPr>
              <a:t>,</a:t>
            </a:r>
            <a:r>
              <a:rPr lang="en-US" sz="2200" b="1" dirty="0">
                <a:solidFill>
                  <a:srgbClr val="FFFF00"/>
                </a:solidFill>
              </a:rPr>
              <a:t>lateral circumflex arteries</a:t>
            </a:r>
          </a:p>
          <a:p>
            <a:pPr>
              <a:buFontTx/>
              <a:buNone/>
            </a:pPr>
            <a:r>
              <a:rPr lang="en-US" sz="2200" b="1" dirty="0"/>
              <a:t>	</a:t>
            </a:r>
            <a:r>
              <a:rPr lang="en-US" sz="2200" b="1" dirty="0">
                <a:solidFill>
                  <a:srgbClr val="33CCFF"/>
                </a:solidFill>
              </a:rPr>
              <a:t>cruciate anastomosis</a:t>
            </a:r>
          </a:p>
          <a:p>
            <a:pPr>
              <a:buFontTx/>
              <a:buNone/>
            </a:pPr>
            <a:r>
              <a:rPr lang="en-US" sz="2200" b="1" dirty="0"/>
              <a:t>	Connection  between , ILA, Femoral artery</a:t>
            </a:r>
            <a:endParaRPr lang="en-US" sz="2200" b="1" dirty="0">
              <a:solidFill>
                <a:srgbClr val="CC0000"/>
              </a:solidFill>
            </a:endParaRPr>
          </a:p>
        </p:txBody>
      </p:sp>
      <p:pic>
        <p:nvPicPr>
          <p:cNvPr id="36868" name="Picture 4" descr="Gluteal Region, Sne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84687" y="1143000"/>
            <a:ext cx="4659313" cy="5495925"/>
          </a:xfrm>
          <a:prstGeom prst="rect">
            <a:avLst/>
          </a:prstGeom>
          <a:noFill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87" y="1076325"/>
            <a:ext cx="4735514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Thigh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09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Thigh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6096000" cy="5562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b="1" dirty="0"/>
              <a:t>The region that extends from hip joint to knee joint</a:t>
            </a:r>
          </a:p>
          <a:p>
            <a:pPr eaLnBrk="1" hangingPunct="1">
              <a:buFontTx/>
              <a:buNone/>
            </a:pPr>
            <a:endParaRPr lang="en-US" sz="2400" b="1" dirty="0"/>
          </a:p>
          <a:p>
            <a:pPr algn="ctr" eaLnBrk="1" hangingPunct="1">
              <a:buFontTx/>
              <a:buNone/>
            </a:pPr>
            <a:r>
              <a:rPr lang="en-US" sz="2400" b="1" dirty="0"/>
              <a:t>Inguinal lig. &amp; gluteal fold</a:t>
            </a:r>
          </a:p>
          <a:p>
            <a:pPr algn="ctr" eaLnBrk="1" hangingPunct="1">
              <a:buFontTx/>
              <a:buNone/>
            </a:pPr>
            <a:r>
              <a:rPr lang="en-US" sz="2400" b="1" dirty="0">
                <a:solidFill>
                  <a:srgbClr val="FF0000"/>
                </a:solidFill>
                <a:sym typeface="Wingdings 3" pitchFamily="18" charset="2"/>
              </a:rPr>
              <a:t></a:t>
            </a:r>
          </a:p>
          <a:p>
            <a:pPr algn="ctr" eaLnBrk="1" hangingPunct="1">
              <a:buFontTx/>
              <a:buNone/>
            </a:pPr>
            <a:r>
              <a:rPr lang="en-US" sz="2400" b="1" dirty="0">
                <a:sym typeface="Wingdings 3" pitchFamily="18" charset="2"/>
              </a:rPr>
              <a:t>Patella &amp; popliteal fossa</a:t>
            </a:r>
          </a:p>
          <a:p>
            <a:pPr algn="ctr" eaLnBrk="1" hangingPunct="1">
              <a:buFontTx/>
              <a:buNone/>
            </a:pPr>
            <a:endParaRPr lang="en-US" sz="2400" b="1" dirty="0">
              <a:sym typeface="Wingdings 3" pitchFamily="18" charset="2"/>
            </a:endParaRPr>
          </a:p>
          <a:p>
            <a:pPr eaLnBrk="1" hangingPunct="1">
              <a:buFontTx/>
              <a:buNone/>
            </a:pPr>
            <a:r>
              <a:rPr lang="en-US" sz="2400" b="1" dirty="0">
                <a:sym typeface="Wingdings 3" pitchFamily="18" charset="2"/>
              </a:rPr>
              <a:t>Coverings of thigh: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ym typeface="Wingdings 3" pitchFamily="18" charset="2"/>
              </a:rPr>
              <a:t>Skin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ym typeface="Wingdings 3" pitchFamily="18" charset="2"/>
              </a:rPr>
              <a:t>Superficial fascia (</a:t>
            </a:r>
            <a:r>
              <a:rPr lang="en-US" sz="2400" b="1" dirty="0">
                <a:solidFill>
                  <a:srgbClr val="FFFF00"/>
                </a:solidFill>
                <a:sym typeface="Wingdings 3" pitchFamily="18" charset="2"/>
              </a:rPr>
              <a:t>great saphenous v.)</a:t>
            </a:r>
          </a:p>
          <a:p>
            <a:pPr eaLnBrk="1" hangingPunct="1">
              <a:buFontTx/>
              <a:buNone/>
            </a:pPr>
            <a:endParaRPr lang="en-US" sz="2400" b="1" dirty="0">
              <a:sym typeface="Wingdings 3" pitchFamily="18" charset="2"/>
            </a:endParaRPr>
          </a:p>
          <a:p>
            <a:pPr eaLnBrk="1" hangingPunct="1">
              <a:buFontTx/>
              <a:buNone/>
            </a:pPr>
            <a:r>
              <a:rPr lang="en-US" sz="2400" b="1" dirty="0">
                <a:sym typeface="Wingdings 3" pitchFamily="18" charset="2"/>
              </a:rPr>
              <a:t>Deep fascia </a:t>
            </a:r>
            <a:r>
              <a:rPr lang="en-US" sz="2400" b="1" dirty="0">
                <a:solidFill>
                  <a:srgbClr val="FFFF00"/>
                </a:solidFill>
                <a:sym typeface="Wingdings 3" pitchFamily="18" charset="2"/>
              </a:rPr>
              <a:t>(fascia lata)</a:t>
            </a:r>
          </a:p>
        </p:txBody>
      </p:sp>
      <p:pic>
        <p:nvPicPr>
          <p:cNvPr id="4100" name="Picture 5" descr="lower limb, Grant'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600" y="1125538"/>
            <a:ext cx="3200400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Fascia Lata</a:t>
            </a:r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52400" y="1219200"/>
            <a:ext cx="8915400" cy="53340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z="2400" b="1" dirty="0"/>
              <a:t>The </a:t>
            </a:r>
            <a:r>
              <a:rPr lang="en-US" sz="2700" b="1" i="1" u="sng" dirty="0">
                <a:solidFill>
                  <a:srgbClr val="FF0066"/>
                </a:solidFill>
              </a:rPr>
              <a:t>deep fascia of the thigh</a:t>
            </a:r>
          </a:p>
          <a:p>
            <a:pPr marL="0" indent="0" eaLnBrk="1" hangingPunct="1">
              <a:buFontTx/>
              <a:buNone/>
            </a:pPr>
            <a:endParaRPr lang="en-US" sz="2400" b="1" dirty="0"/>
          </a:p>
          <a:p>
            <a:pPr marL="0" indent="0" eaLnBrk="1" hangingPunct="1">
              <a:buFontTx/>
              <a:buNone/>
            </a:pPr>
            <a:r>
              <a:rPr lang="en-US" sz="2400" b="1" dirty="0"/>
              <a:t>Laterally thickened to become:</a:t>
            </a:r>
          </a:p>
          <a:p>
            <a:pPr marL="0" indent="0" algn="ctr"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“Iliotibial tract”</a:t>
            </a:r>
          </a:p>
          <a:p>
            <a:pPr marL="0" indent="0" algn="ctr" eaLnBrk="1" hangingPunct="1">
              <a:buFontTx/>
              <a:buNone/>
            </a:pPr>
            <a:r>
              <a:rPr lang="en-US" sz="2400" b="1" dirty="0"/>
              <a:t>Extension &amp; muscle attachments</a:t>
            </a:r>
          </a:p>
          <a:p>
            <a:pPr marL="0" indent="0" algn="ctr" eaLnBrk="1" hangingPunct="1">
              <a:buFontTx/>
              <a:buNone/>
            </a:pPr>
            <a:endParaRPr lang="en-US" sz="2400" b="1" dirty="0"/>
          </a:p>
          <a:p>
            <a:pPr marL="0" indent="0" eaLnBrk="1" hangingPunct="1">
              <a:buFontTx/>
              <a:buNone/>
            </a:pPr>
            <a:r>
              <a:rPr lang="en-US" sz="2400" b="1" dirty="0"/>
              <a:t>Medially: small opening</a:t>
            </a:r>
          </a:p>
          <a:p>
            <a:pPr marL="0" indent="0" algn="ctr"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“Saphenous opening”</a:t>
            </a:r>
          </a:p>
          <a:p>
            <a:pPr marL="0" indent="0" eaLnBrk="1" hangingPunct="1">
              <a:buFontTx/>
              <a:buNone/>
            </a:pPr>
            <a:endParaRPr lang="en-US" sz="2400" b="1" dirty="0"/>
          </a:p>
          <a:p>
            <a:pPr marL="0" indent="0" eaLnBrk="1" hangingPunct="1">
              <a:buFontTx/>
              <a:buNone/>
            </a:pPr>
            <a:r>
              <a:rPr lang="en-US" sz="2400" b="1" dirty="0"/>
              <a:t>Sends </a:t>
            </a:r>
            <a:r>
              <a:rPr lang="en-US" sz="2400" b="1" dirty="0">
                <a:solidFill>
                  <a:srgbClr val="FFFF00"/>
                </a:solidFill>
              </a:rPr>
              <a:t>3 intermuscular septa </a:t>
            </a:r>
            <a:r>
              <a:rPr lang="en-US" sz="2400" b="1" dirty="0"/>
              <a:t>that divides thigh into 3 compartments:	</a:t>
            </a:r>
          </a:p>
          <a:p>
            <a:pPr marL="0" indent="0" algn="ctr" eaLnBrk="1" hangingPunct="1">
              <a:buFontTx/>
              <a:buNone/>
            </a:pPr>
            <a:r>
              <a:rPr lang="en-US" sz="2400" b="1" dirty="0">
                <a:solidFill>
                  <a:srgbClr val="66CCFF"/>
                </a:solidFill>
              </a:rPr>
              <a:t>anterior, medial &amp; posterior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Thigh Cross section, Sne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1371601"/>
            <a:ext cx="5003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57200"/>
            <a:ext cx="8686800" cy="6096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Ant. Compartment</a:t>
            </a:r>
            <a:r>
              <a:rPr lang="en-US" sz="2600" b="1" i="1" u="sng" dirty="0">
                <a:solidFill>
                  <a:srgbClr val="FF0066"/>
                </a:solidFill>
              </a:rPr>
              <a:t>:(Quadriceps)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	</a:t>
            </a:r>
            <a:r>
              <a:rPr lang="en-US" sz="2400" b="1" dirty="0">
                <a:solidFill>
                  <a:srgbClr val="33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muscles (hip flexors/ knee extensors)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	femoral VAN</a:t>
            </a:r>
          </a:p>
          <a:p>
            <a:pPr eaLnBrk="1" hangingPunct="1">
              <a:buFontTx/>
              <a:buNone/>
            </a:pPr>
            <a:endParaRPr lang="en-US" sz="2400" b="1" dirty="0"/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Medial Compartment: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	</a:t>
            </a:r>
            <a:r>
              <a:rPr lang="en-US" sz="2400" b="1" dirty="0">
                <a:solidFill>
                  <a:srgbClr val="33CCFF"/>
                </a:solidFill>
              </a:rPr>
              <a:t>muscles </a:t>
            </a:r>
            <a:r>
              <a:rPr lang="en-US" sz="2400" b="1" i="1" u="sng" dirty="0">
                <a:solidFill>
                  <a:srgbClr val="FF0066"/>
                </a:solidFill>
              </a:rPr>
              <a:t>(hip adductors)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	obturator n.</a:t>
            </a:r>
          </a:p>
          <a:p>
            <a:pPr eaLnBrk="1" hangingPunct="1">
              <a:buFontTx/>
              <a:buNone/>
            </a:pPr>
            <a:endParaRPr lang="en-US" sz="2400" b="1" dirty="0"/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Post. compartment: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	</a:t>
            </a:r>
            <a:r>
              <a:rPr lang="en-US" sz="2400" b="1" dirty="0">
                <a:solidFill>
                  <a:srgbClr val="33CCFF"/>
                </a:solidFill>
              </a:rPr>
              <a:t>muscles</a:t>
            </a:r>
            <a:r>
              <a:rPr lang="en-US" sz="2400" b="1" dirty="0"/>
              <a:t> </a:t>
            </a:r>
            <a:r>
              <a:rPr lang="en-US" sz="2800" b="1" i="1" u="sng" dirty="0">
                <a:solidFill>
                  <a:srgbClr val="FF0066"/>
                </a:solidFill>
              </a:rPr>
              <a:t>(hamstring)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	</a:t>
            </a:r>
            <a:r>
              <a:rPr lang="en-US" sz="2400" b="1" dirty="0">
                <a:solidFill>
                  <a:srgbClr val="33CCFF"/>
                </a:solidFill>
              </a:rPr>
              <a:t>(hip extensors/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33CCFF"/>
                </a:solidFill>
              </a:rPr>
              <a:t>knee flexors</a:t>
            </a:r>
            <a:r>
              <a:rPr lang="en-US" sz="2400" b="1" dirty="0"/>
              <a:t>)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	</a:t>
            </a:r>
            <a:r>
              <a:rPr lang="en-US" sz="2400" b="1" dirty="0">
                <a:solidFill>
                  <a:srgbClr val="FFC000"/>
                </a:solidFill>
              </a:rPr>
              <a:t>sciatic 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922337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Ischium (L-shaped)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609600"/>
            <a:ext cx="5181600" cy="5943600"/>
          </a:xfrm>
        </p:spPr>
        <p:txBody>
          <a:bodyPr/>
          <a:lstStyle/>
          <a:p>
            <a:pPr>
              <a:buFontTx/>
              <a:buNone/>
            </a:pPr>
            <a:endParaRPr lang="en-US" sz="2000" b="1" dirty="0"/>
          </a:p>
          <a:p>
            <a:pPr>
              <a:buFontTx/>
              <a:buNone/>
            </a:pPr>
            <a:r>
              <a:rPr lang="en-US" sz="2400" b="1" dirty="0"/>
              <a:t>Forms infero posterior part of hip bone 2/5.</a:t>
            </a:r>
          </a:p>
          <a:p>
            <a:pPr>
              <a:buFontTx/>
              <a:buNone/>
            </a:pPr>
            <a:endParaRPr lang="en-US" sz="2400" b="1" dirty="0"/>
          </a:p>
          <a:p>
            <a:pPr>
              <a:buFontTx/>
              <a:buNone/>
            </a:pPr>
            <a:r>
              <a:rPr lang="en-US" sz="2400" b="1" dirty="0"/>
              <a:t>Consists of:</a:t>
            </a:r>
          </a:p>
          <a:p>
            <a:pPr>
              <a:buFontTx/>
              <a:buNone/>
            </a:pPr>
            <a:endParaRPr lang="en-US" sz="2400" b="1" dirty="0"/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Body </a:t>
            </a:r>
            <a:r>
              <a:rPr lang="en-US" sz="2400" b="1" dirty="0"/>
              <a:t>upper thicker part.</a:t>
            </a:r>
          </a:p>
          <a:p>
            <a:pPr>
              <a:buFontTx/>
              <a:buNone/>
            </a:pPr>
            <a:endParaRPr lang="en-US" sz="2400" b="1" dirty="0"/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Ramus </a:t>
            </a:r>
            <a:r>
              <a:rPr lang="en-US" sz="2400" b="1" dirty="0"/>
              <a:t>lower thinner part</a:t>
            </a:r>
          </a:p>
          <a:p>
            <a:pPr>
              <a:buFontTx/>
              <a:buNone/>
            </a:pPr>
            <a:endParaRPr lang="en-US" sz="2400" b="1" dirty="0"/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Spine </a:t>
            </a:r>
            <a:r>
              <a:rPr lang="en-US" sz="2400" b="1" dirty="0"/>
              <a:t>between greater and lesser sciatic notches.</a:t>
            </a:r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Tuberosity </a:t>
            </a:r>
            <a:r>
              <a:rPr lang="en-US" sz="2400" b="1" dirty="0"/>
              <a:t>posterior of    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inferior part of body</a:t>
            </a:r>
          </a:p>
        </p:txBody>
      </p:sp>
      <p:pic>
        <p:nvPicPr>
          <p:cNvPr id="9222" name="Picture 6" descr="Hip Bone, Sne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1447800"/>
            <a:ext cx="4191000" cy="48767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Anterior Thigh Muscles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7162800" cy="5715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b="1" dirty="0">
                <a:solidFill>
                  <a:srgbClr val="FFFF00"/>
                </a:solidFill>
              </a:rPr>
              <a:t>1. </a:t>
            </a:r>
            <a:r>
              <a:rPr lang="en-US" sz="2800" b="1" i="1" u="sng" dirty="0">
                <a:solidFill>
                  <a:srgbClr val="FFFF00"/>
                </a:solidFill>
              </a:rPr>
              <a:t>Quadriceps Femoris: </a:t>
            </a:r>
          </a:p>
          <a:p>
            <a:pPr eaLnBrk="1" hangingPunct="1">
              <a:buClr>
                <a:srgbClr val="FF0066"/>
              </a:buClr>
              <a:buSzPct val="125000"/>
              <a:buFont typeface="Wingdings" panose="05000000000000000000" pitchFamily="2" charset="2"/>
              <a:buChar char="§"/>
            </a:pPr>
            <a:r>
              <a:rPr lang="en-US" sz="2400" b="1" dirty="0"/>
              <a:t>Rectus femoris</a:t>
            </a:r>
          </a:p>
          <a:p>
            <a:pPr eaLnBrk="1" hangingPunct="1">
              <a:buClr>
                <a:srgbClr val="FF0066"/>
              </a:buClr>
              <a:buSzPct val="125000"/>
              <a:buFont typeface="Wingdings" panose="05000000000000000000" pitchFamily="2" charset="2"/>
              <a:buChar char="§"/>
            </a:pPr>
            <a:r>
              <a:rPr lang="en-US" sz="2400" b="1" dirty="0"/>
              <a:t>Vastus medialis</a:t>
            </a:r>
          </a:p>
          <a:p>
            <a:pPr eaLnBrk="1" hangingPunct="1">
              <a:buClr>
                <a:srgbClr val="FF0066"/>
              </a:buClr>
              <a:buSzPct val="125000"/>
              <a:buFont typeface="Wingdings" panose="05000000000000000000" pitchFamily="2" charset="2"/>
              <a:buChar char="§"/>
            </a:pPr>
            <a:r>
              <a:rPr lang="en-US" sz="2400" b="1" dirty="0"/>
              <a:t>Vastus intermedius (deep to rectus femoris)</a:t>
            </a:r>
          </a:p>
          <a:p>
            <a:pPr eaLnBrk="1" hangingPunct="1">
              <a:buClr>
                <a:srgbClr val="FF0066"/>
              </a:buClr>
              <a:buSzPct val="125000"/>
              <a:buFont typeface="Wingdings" panose="05000000000000000000" pitchFamily="2" charset="2"/>
              <a:buChar char="§"/>
            </a:pPr>
            <a:r>
              <a:rPr lang="en-US" sz="2400" b="1" dirty="0"/>
              <a:t>Vastus lateralis</a:t>
            </a:r>
          </a:p>
          <a:p>
            <a:pPr algn="ctr" eaLnBrk="1" hangingPunct="1">
              <a:buFontTx/>
              <a:buNone/>
            </a:pPr>
            <a:r>
              <a:rPr lang="en-US" sz="2400" b="1" i="1" u="sng" dirty="0">
                <a:solidFill>
                  <a:srgbClr val="33CCFF"/>
                </a:solidFill>
              </a:rPr>
              <a:t>chief extensor of knee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2. Sartorius:</a:t>
            </a:r>
            <a:r>
              <a:rPr lang="en-US" sz="2400" b="1" dirty="0">
                <a:solidFill>
                  <a:srgbClr val="000099"/>
                </a:solidFill>
              </a:rPr>
              <a:t> </a:t>
            </a:r>
            <a:r>
              <a:rPr lang="en-US" sz="2400" b="1" dirty="0">
                <a:solidFill>
                  <a:srgbClr val="FFFF00"/>
                </a:solidFill>
              </a:rPr>
              <a:t>(</a:t>
            </a:r>
            <a:r>
              <a:rPr lang="en-US" sz="2400" b="1" i="1" dirty="0">
                <a:solidFill>
                  <a:srgbClr val="FFFF00"/>
                </a:solidFill>
              </a:rPr>
              <a:t>L, tailor</a:t>
            </a:r>
            <a:r>
              <a:rPr lang="en-US" sz="2400" b="1" dirty="0">
                <a:solidFill>
                  <a:srgbClr val="FFFF00"/>
                </a:solidFill>
              </a:rPr>
              <a:t>)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Longest m. </a:t>
            </a:r>
            <a:r>
              <a:rPr lang="en-US" sz="2400" b="1" dirty="0"/>
              <a:t>in the body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Most superficial m. in thigh</a:t>
            </a:r>
          </a:p>
          <a:p>
            <a:pPr algn="ctr" eaLnBrk="1" hangingPunct="1">
              <a:buFontTx/>
              <a:buNone/>
            </a:pPr>
            <a:r>
              <a:rPr lang="en-US" sz="2400" b="1" dirty="0"/>
              <a:t>ant. sup. iliac spine</a:t>
            </a:r>
          </a:p>
          <a:p>
            <a:pPr algn="ctr" eaLnBrk="1" hangingPunct="1">
              <a:buFontTx/>
              <a:buNone/>
            </a:pPr>
            <a:r>
              <a:rPr lang="en-US" sz="2400" b="1" dirty="0">
                <a:solidFill>
                  <a:srgbClr val="FF0000"/>
                </a:solidFill>
                <a:sym typeface="Wingdings 3" pitchFamily="18" charset="2"/>
              </a:rPr>
              <a:t></a:t>
            </a:r>
          </a:p>
          <a:p>
            <a:pPr algn="ctr" eaLnBrk="1" hangingPunct="1">
              <a:buFontTx/>
              <a:buNone/>
            </a:pPr>
            <a:r>
              <a:rPr lang="en-US" sz="2400" b="1" dirty="0">
                <a:sym typeface="Wingdings 3" pitchFamily="18" charset="2"/>
              </a:rPr>
              <a:t>Medial surface of tibia</a:t>
            </a:r>
          </a:p>
          <a:p>
            <a:pPr eaLnBrk="1" hangingPunct="1">
              <a:buFontTx/>
              <a:buNone/>
            </a:pPr>
            <a:endParaRPr lang="en-US" sz="2000" b="1" dirty="0"/>
          </a:p>
        </p:txBody>
      </p:sp>
      <p:pic>
        <p:nvPicPr>
          <p:cNvPr id="8196" name="Picture 4" descr="a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3201" y="609600"/>
            <a:ext cx="2209800" cy="605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91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-233362"/>
            <a:ext cx="7826375" cy="1376362"/>
          </a:xfrm>
        </p:spPr>
        <p:txBody>
          <a:bodyPr/>
          <a:lstStyle/>
          <a:p>
            <a:r>
              <a:rPr lang="en-US" sz="3600" b="1" dirty="0">
                <a:solidFill>
                  <a:srgbClr val="FFFF00"/>
                </a:solidFill>
              </a:rPr>
              <a:t>. </a:t>
            </a:r>
            <a:r>
              <a:rPr lang="en-US" sz="4000" b="1" dirty="0">
                <a:solidFill>
                  <a:srgbClr val="FFFF00"/>
                </a:solidFill>
              </a:rPr>
              <a:t>Quadriceps Femoris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914400"/>
            <a:ext cx="8686799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81000"/>
            <a:ext cx="84582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2400"/>
            <a:ext cx="7239000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471634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228601"/>
            <a:ext cx="9144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5715000" cy="64531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3. Tensor fascia lata: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Ant. iliac crest </a:t>
            </a:r>
            <a:r>
              <a:rPr lang="en-US" sz="2400" b="1" dirty="0">
                <a:solidFill>
                  <a:srgbClr val="FF0066"/>
                </a:solidFill>
                <a:sym typeface="Wingdings 3" pitchFamily="18" charset="2"/>
              </a:rPr>
              <a:t></a:t>
            </a:r>
            <a:r>
              <a:rPr lang="en-US" sz="2400" b="1" dirty="0">
                <a:sym typeface="Wingdings 3" pitchFamily="18" charset="2"/>
              </a:rPr>
              <a:t> iliotibial tract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ym typeface="Wingdings 3" pitchFamily="18" charset="2"/>
              </a:rPr>
              <a:t>Tenses </a:t>
            </a:r>
            <a:r>
              <a:rPr lang="en-US" sz="2400" b="1" dirty="0" err="1">
                <a:sym typeface="Wingdings 3" pitchFamily="18" charset="2"/>
              </a:rPr>
              <a:t>iliotibial</a:t>
            </a:r>
            <a:r>
              <a:rPr lang="en-US" sz="2400" b="1" dirty="0">
                <a:sym typeface="Wingdings 3" pitchFamily="18" charset="2"/>
              </a:rPr>
              <a:t> tract.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  <a:sym typeface="Wingdings 3" pitchFamily="18" charset="2"/>
              </a:rPr>
              <a:t>4. </a:t>
            </a:r>
            <a:r>
              <a:rPr lang="en-US" sz="2400" b="1" i="1" u="sng" dirty="0">
                <a:solidFill>
                  <a:srgbClr val="FFFF00"/>
                </a:solidFill>
                <a:sym typeface="Wingdings 3" pitchFamily="18" charset="2"/>
              </a:rPr>
              <a:t>Pectineus: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ym typeface="Wingdings 3" pitchFamily="18" charset="2"/>
              </a:rPr>
              <a:t>Flat m. at super medial aspect of thigh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E19933"/>
                </a:solidFill>
                <a:sym typeface="Wingdings 3" pitchFamily="18" charset="2"/>
              </a:rPr>
              <a:t>Origin </a:t>
            </a:r>
            <a:r>
              <a:rPr lang="en-US" sz="2400" b="1" dirty="0" err="1">
                <a:sym typeface="Wingdings 3" pitchFamily="18" charset="2"/>
              </a:rPr>
              <a:t>pectineal</a:t>
            </a:r>
            <a:r>
              <a:rPr lang="en-US" sz="2400" b="1" dirty="0">
                <a:sym typeface="Wingdings 3" pitchFamily="18" charset="2"/>
              </a:rPr>
              <a:t>  line of pubis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E19933"/>
                </a:solidFill>
                <a:sym typeface="Wingdings 3" pitchFamily="18" charset="2"/>
              </a:rPr>
              <a:t>Insertion</a:t>
            </a:r>
            <a:r>
              <a:rPr lang="en-US" sz="2400" b="1" dirty="0">
                <a:sym typeface="Wingdings 3" pitchFamily="18" charset="2"/>
              </a:rPr>
              <a:t> Upper part of line from lesser trochanter to linea aspera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E19933"/>
                </a:solidFill>
                <a:sym typeface="Wingdings 3" pitchFamily="18" charset="2"/>
              </a:rPr>
              <a:t>Nerve supply </a:t>
            </a:r>
            <a:r>
              <a:rPr lang="en-US" sz="2400" b="1" dirty="0">
                <a:solidFill>
                  <a:srgbClr val="FF0000"/>
                </a:solidFill>
                <a:sym typeface="Wingdings 3" pitchFamily="18" charset="2"/>
              </a:rPr>
              <a:t>femoral nerve</a:t>
            </a:r>
          </a:p>
          <a:p>
            <a:pPr eaLnBrk="1" hangingPunct="1">
              <a:buFontTx/>
              <a:buNone/>
            </a:pPr>
            <a:r>
              <a:rPr lang="en-US" sz="2400" b="1" i="1" u="sng" dirty="0">
                <a:solidFill>
                  <a:srgbClr val="33CCFF"/>
                </a:solidFill>
                <a:sym typeface="Wingdings 3" pitchFamily="18" charset="2"/>
              </a:rPr>
              <a:t>Considered detached medial part of psoas major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E19933"/>
                </a:solidFill>
                <a:sym typeface="Wingdings 3" pitchFamily="18" charset="2"/>
              </a:rPr>
              <a:t>Action</a:t>
            </a:r>
            <a:r>
              <a:rPr lang="en-US" sz="2400" b="1" dirty="0">
                <a:solidFill>
                  <a:srgbClr val="92D050"/>
                </a:solidFill>
                <a:sym typeface="Wingdings 3" pitchFamily="18" charset="2"/>
              </a:rPr>
              <a:t>  </a:t>
            </a:r>
            <a:r>
              <a:rPr lang="en-US" sz="2400" b="1" dirty="0">
                <a:sym typeface="Wingdings 3" pitchFamily="18" charset="2"/>
              </a:rPr>
              <a:t>Adduct , Flex thigh.</a:t>
            </a:r>
          </a:p>
          <a:p>
            <a:pPr eaLnBrk="1" hangingPunct="1">
              <a:buFontTx/>
              <a:buNone/>
            </a:pPr>
            <a:endParaRPr lang="en-US" sz="2400" b="1" dirty="0">
              <a:sym typeface="Wingdings 3" pitchFamily="18" charset="2"/>
            </a:endParaRPr>
          </a:p>
          <a:p>
            <a:pPr eaLnBrk="1" hangingPunct="1">
              <a:buFontTx/>
              <a:buNone/>
            </a:pPr>
            <a:endParaRPr lang="en-US" sz="2400" b="1" dirty="0">
              <a:sym typeface="Wingdings 3" pitchFamily="18" charset="2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5535613" y="457200"/>
            <a:ext cx="3608387" cy="5868988"/>
            <a:chOff x="3329" y="300"/>
            <a:chExt cx="2273" cy="3697"/>
          </a:xfrm>
        </p:grpSpPr>
        <p:pic>
          <p:nvPicPr>
            <p:cNvPr id="9220" name="Picture 4" descr="ant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461" y="300"/>
              <a:ext cx="1141" cy="36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1" name="Picture 5" descr="iliotibial tract, gluteus &amp;  tensor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329" y="391"/>
              <a:ext cx="1184" cy="3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th15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1973263" y="0"/>
            <a:ext cx="5561012" cy="6858000"/>
          </a:xfrm>
          <a:noFill/>
        </p:spPr>
      </p:pic>
      <p:sp>
        <p:nvSpPr>
          <p:cNvPr id="5" name="Rectangle 4"/>
          <p:cNvSpPr/>
          <p:nvPr/>
        </p:nvSpPr>
        <p:spPr>
          <a:xfrm>
            <a:off x="6400800" y="0"/>
            <a:ext cx="1600200" cy="6096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95400" y="0"/>
            <a:ext cx="1600200" cy="1828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248400" y="914400"/>
            <a:ext cx="152400" cy="2133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248400" y="0"/>
            <a:ext cx="2438400" cy="6324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43000" y="0"/>
            <a:ext cx="2133600" cy="2209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rot="10800000" flipV="1">
            <a:off x="5105400" y="1676400"/>
            <a:ext cx="1447800" cy="228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0800000" flipV="1">
            <a:off x="5638800" y="2133600"/>
            <a:ext cx="1295400" cy="381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0800000">
            <a:off x="5562600" y="3886200"/>
            <a:ext cx="1143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35" idx="1"/>
          </p:cNvCxnSpPr>
          <p:nvPr/>
        </p:nvCxnSpPr>
        <p:spPr>
          <a:xfrm rot="10800000" flipV="1">
            <a:off x="5486400" y="3019425"/>
            <a:ext cx="685800" cy="1047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2362200" y="3124200"/>
            <a:ext cx="1828800" cy="609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2819400" y="3962400"/>
            <a:ext cx="1447800" cy="228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2514600" y="4495800"/>
            <a:ext cx="2057400" cy="304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3124200" y="5181600"/>
            <a:ext cx="137160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6553200" y="1295400"/>
            <a:ext cx="2590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C00000"/>
                </a:solidFill>
              </a:rPr>
              <a:t>Psoas major m.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6934200" y="1905000"/>
            <a:ext cx="2209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C00000"/>
                </a:solidFill>
              </a:rPr>
              <a:t>Iliacus m.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6172200" y="2819400"/>
            <a:ext cx="2971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C00000"/>
                </a:solidFill>
              </a:rPr>
              <a:t>Inguinal ligament 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6781800" y="3657600"/>
            <a:ext cx="2362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C00000"/>
                </a:solidFill>
              </a:rPr>
              <a:t>Sartorius m.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457200" y="2895600"/>
            <a:ext cx="2209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Pectineus m.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0" y="3657600"/>
            <a:ext cx="3124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Adductor longus m.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914400" y="4495800"/>
            <a:ext cx="2590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Gracilis m.</a:t>
            </a: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152400" y="5486400"/>
            <a:ext cx="3276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Adductor magnus 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40" grpId="0"/>
      <p:bldP spid="41" grpId="0"/>
      <p:bldP spid="42" grpId="0"/>
      <p:bldP spid="44" grpId="0"/>
      <p:bldP spid="45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52400"/>
            <a:ext cx="6248400" cy="7239000"/>
          </a:xfrm>
        </p:spPr>
        <p:txBody>
          <a:bodyPr/>
          <a:lstStyle/>
          <a:p>
            <a:pPr>
              <a:buNone/>
            </a:pPr>
            <a:r>
              <a:rPr lang="en-US" sz="3200" b="1" dirty="0">
                <a:solidFill>
                  <a:srgbClr val="FFFF00"/>
                </a:solidFill>
                <a:sym typeface="Wingdings 3" pitchFamily="18" charset="2"/>
              </a:rPr>
              <a:t>5. Iliopsoas:</a:t>
            </a:r>
          </a:p>
          <a:p>
            <a:pPr>
              <a:buNone/>
            </a:pPr>
            <a:r>
              <a:rPr lang="en-US" sz="2200" b="1" dirty="0">
                <a:sym typeface="Wingdings 3" pitchFamily="18" charset="2"/>
              </a:rPr>
              <a:t>Both Arise in abdomen, enter thigh behind IL</a:t>
            </a:r>
          </a:p>
          <a:p>
            <a:pPr>
              <a:buNone/>
            </a:pPr>
            <a:r>
              <a:rPr lang="en-US" sz="2200" b="1" dirty="0">
                <a:sym typeface="Wingdings 3" pitchFamily="18" charset="2"/>
              </a:rPr>
              <a:t>Psoas is elongated fleshy, iliacus is lateral fan shaped</a:t>
            </a:r>
          </a:p>
          <a:p>
            <a:pPr>
              <a:buNone/>
            </a:pPr>
            <a:r>
              <a:rPr lang="en-US" sz="2400" b="1" i="1" u="sng" dirty="0">
                <a:solidFill>
                  <a:srgbClr val="FF0000"/>
                </a:solidFill>
                <a:sym typeface="Wingdings 3" pitchFamily="18" charset="2"/>
              </a:rPr>
              <a:t>Origin</a:t>
            </a:r>
            <a:r>
              <a:rPr lang="en-US" sz="2200" b="1" dirty="0">
                <a:solidFill>
                  <a:srgbClr val="33CCFF"/>
                </a:solidFill>
                <a:sym typeface="Wingdings 3" pitchFamily="18" charset="2"/>
              </a:rPr>
              <a:t> </a:t>
            </a:r>
            <a:r>
              <a:rPr lang="en-US" sz="2200" b="1" dirty="0">
                <a:sym typeface="Wingdings 3" pitchFamily="18" charset="2"/>
              </a:rPr>
              <a:t>sides of lumbar vertebrae and discs, iliac fossa</a:t>
            </a:r>
          </a:p>
          <a:p>
            <a:pPr>
              <a:buNone/>
            </a:pPr>
            <a:r>
              <a:rPr lang="en-US" sz="2400" b="1" i="1" u="sng" dirty="0">
                <a:solidFill>
                  <a:srgbClr val="FF0000"/>
                </a:solidFill>
                <a:sym typeface="Wingdings 3" pitchFamily="18" charset="2"/>
              </a:rPr>
              <a:t>Insertion</a:t>
            </a:r>
            <a:r>
              <a:rPr lang="en-US" sz="2400" b="1" dirty="0">
                <a:sym typeface="Wingdings 3" pitchFamily="18" charset="2"/>
              </a:rPr>
              <a:t> </a:t>
            </a:r>
            <a:r>
              <a:rPr lang="en-US" sz="2200" b="1" dirty="0">
                <a:sym typeface="Wingdings 3" pitchFamily="18" charset="2"/>
              </a:rPr>
              <a:t> Strong tendon in </a:t>
            </a:r>
            <a:r>
              <a:rPr lang="en-US" sz="2200" b="1" dirty="0">
                <a:solidFill>
                  <a:srgbClr val="FFFF00"/>
                </a:solidFill>
                <a:sym typeface="Wingdings 3" pitchFamily="18" charset="2"/>
              </a:rPr>
              <a:t>lesser trochanter of femur</a:t>
            </a:r>
          </a:p>
          <a:p>
            <a:pPr>
              <a:buNone/>
            </a:pPr>
            <a:r>
              <a:rPr lang="en-US" sz="2200" b="1" dirty="0">
                <a:sym typeface="Wingdings 3" pitchFamily="18" charset="2"/>
              </a:rPr>
              <a:t>Iliacus by fleshy fibers in tendon of psoas</a:t>
            </a:r>
          </a:p>
          <a:p>
            <a:pPr>
              <a:buNone/>
            </a:pPr>
            <a:r>
              <a:rPr lang="en-US" sz="2200" b="1" dirty="0">
                <a:sym typeface="Wingdings 3" pitchFamily="18" charset="2"/>
              </a:rPr>
              <a:t>Femoral nerve pass in groove between the two Fused muscle pass in front of capsule of hip joint, in front head of femur, then back under the hip.</a:t>
            </a:r>
          </a:p>
          <a:p>
            <a:pPr>
              <a:buNone/>
            </a:pPr>
            <a:r>
              <a:rPr lang="en-US" sz="2200" b="1" dirty="0">
                <a:solidFill>
                  <a:srgbClr val="FF0000"/>
                </a:solidFill>
                <a:sym typeface="Wingdings 3" pitchFamily="18" charset="2"/>
              </a:rPr>
              <a:t>Nerve supply</a:t>
            </a:r>
            <a:r>
              <a:rPr lang="en-US" sz="2200" b="1" dirty="0">
                <a:solidFill>
                  <a:srgbClr val="33CCFF"/>
                </a:solidFill>
                <a:sym typeface="Wingdings 3" pitchFamily="18" charset="2"/>
              </a:rPr>
              <a:t> </a:t>
            </a:r>
            <a:r>
              <a:rPr lang="en-US" sz="2200" b="1" dirty="0">
                <a:sym typeface="Wingdings 3" pitchFamily="18" charset="2"/>
              </a:rPr>
              <a:t>Direct from lumbar plexus femoral nerve.</a:t>
            </a:r>
          </a:p>
          <a:p>
            <a:pPr>
              <a:buNone/>
            </a:pPr>
            <a:r>
              <a:rPr lang="en-US" sz="2200" b="1" dirty="0">
                <a:solidFill>
                  <a:srgbClr val="33CCFF"/>
                </a:solidFill>
                <a:sym typeface="Wingdings 3" pitchFamily="18" charset="2"/>
              </a:rPr>
              <a:t>Action</a:t>
            </a:r>
            <a:r>
              <a:rPr lang="en-US" sz="2200" b="1" dirty="0">
                <a:sym typeface="Wingdings 3" pitchFamily="18" charset="2"/>
              </a:rPr>
              <a:t> Main flexor of hip , Flex the trunk.</a:t>
            </a:r>
            <a:endParaRPr lang="en-US" sz="2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081088"/>
            <a:ext cx="3162300" cy="469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7" descr="adductor canal, sne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1646237"/>
            <a:ext cx="3276600" cy="475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Medial Thigh Muscles (5)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4800600" cy="54102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2400" b="1" dirty="0">
                <a:solidFill>
                  <a:srgbClr val="33CCFF"/>
                </a:solidFill>
              </a:rPr>
              <a:t>Adductor group (3 m.)</a:t>
            </a:r>
          </a:p>
          <a:p>
            <a:pPr algn="ctr" eaLnBrk="1" hangingPunct="1">
              <a:buFontTx/>
              <a:buNone/>
            </a:pPr>
            <a:endParaRPr lang="en-US" sz="2400" b="1" dirty="0"/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1. </a:t>
            </a:r>
            <a:r>
              <a:rPr lang="en-US" sz="2400" b="1" i="1" u="sng" dirty="0">
                <a:solidFill>
                  <a:srgbClr val="FFFF00"/>
                </a:solidFill>
              </a:rPr>
              <a:t>Adductor longus: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Most ant.</a:t>
            </a:r>
          </a:p>
          <a:p>
            <a:pPr eaLnBrk="1" hangingPunct="1">
              <a:buFontTx/>
              <a:buNone/>
            </a:pPr>
            <a:endParaRPr lang="en-US" sz="2400" b="1" dirty="0"/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2. </a:t>
            </a:r>
            <a:r>
              <a:rPr lang="en-US" sz="2400" b="1" i="1" u="sng" dirty="0">
                <a:solidFill>
                  <a:srgbClr val="FFFF00"/>
                </a:solidFill>
              </a:rPr>
              <a:t>Adductor brevis: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Deep to pectineus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 &amp; longus</a:t>
            </a:r>
          </a:p>
          <a:p>
            <a:pPr eaLnBrk="1" hangingPunct="1">
              <a:buFontTx/>
              <a:buNone/>
            </a:pPr>
            <a:r>
              <a:rPr lang="en-US" sz="2400" b="1" i="1" u="sng" dirty="0">
                <a:solidFill>
                  <a:srgbClr val="FFFF00"/>
                </a:solidFill>
              </a:rPr>
              <a:t>3. Adductor magnus: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Largest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½ in post. thigh</a:t>
            </a:r>
          </a:p>
          <a:p>
            <a:pPr eaLnBrk="1" hangingPunct="1">
              <a:buFontTx/>
              <a:buNone/>
            </a:pPr>
            <a:r>
              <a:rPr lang="en-US" sz="2400" b="1" i="1" u="sng" dirty="0">
                <a:solidFill>
                  <a:srgbClr val="FF0066"/>
                </a:solidFill>
              </a:rPr>
              <a:t>2 nerves</a:t>
            </a:r>
          </a:p>
        </p:txBody>
      </p:sp>
      <p:pic>
        <p:nvPicPr>
          <p:cNvPr id="10245" name="Picture 6" descr="Medial Thigh Muscles, Snel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59513" y="1600201"/>
            <a:ext cx="2808287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138113"/>
            <a:ext cx="7826375" cy="1081087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Ischium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00200"/>
            <a:ext cx="77724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066670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228601"/>
            <a:ext cx="8763000" cy="631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8600"/>
            <a:ext cx="6400800" cy="6629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4. Gracilis: (</a:t>
            </a:r>
            <a:r>
              <a:rPr lang="en-US" sz="2400" b="1" i="1" dirty="0">
                <a:solidFill>
                  <a:srgbClr val="FFFF00"/>
                </a:solidFill>
              </a:rPr>
              <a:t>L, slender</a:t>
            </a:r>
            <a:r>
              <a:rPr lang="en-US" sz="2400" b="1" dirty="0">
                <a:solidFill>
                  <a:srgbClr val="FFFF00"/>
                </a:solidFill>
              </a:rPr>
              <a:t>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b="1" dirty="0">
              <a:solidFill>
                <a:srgbClr val="FFFF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200" b="1" dirty="0"/>
              <a:t>Long, strap-like m,descend vertically, from symphysis to medial part of upper tibia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200" b="1" dirty="0"/>
              <a:t>Form with shaft of femur V shaped interval occupied by other adductor muscles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200" b="1" i="1" u="sng" dirty="0">
                <a:solidFill>
                  <a:srgbClr val="FF0066"/>
                </a:solidFill>
              </a:rPr>
              <a:t>All adductor muscles are triangular except Gracilis, </a:t>
            </a:r>
            <a:r>
              <a:rPr lang="en-US" sz="2200" b="1" dirty="0"/>
              <a:t>only muscle to cross knee joint</a:t>
            </a:r>
          </a:p>
          <a:p>
            <a:pPr>
              <a:lnSpc>
                <a:spcPct val="90000"/>
              </a:lnSpc>
              <a:buNone/>
            </a:pPr>
            <a:r>
              <a:rPr lang="en-US" sz="2200" b="1" dirty="0"/>
              <a:t>Inserted with sartorius into medial surface of tibia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200" b="1" dirty="0"/>
              <a:t>The adductor muscles are arranged in three layers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i="1" u="sng" dirty="0">
                <a:solidFill>
                  <a:srgbClr val="FF0000"/>
                </a:solidFill>
              </a:rPr>
              <a:t>First layer </a:t>
            </a:r>
            <a:r>
              <a:rPr lang="en-US" sz="2200" b="1" dirty="0"/>
              <a:t>pectineus and adductor longus</a:t>
            </a:r>
          </a:p>
          <a:p>
            <a:pPr marL="457200" indent="-457200" eaLnBrk="1" hangingPunct="1">
              <a:lnSpc>
                <a:spcPct val="90000"/>
              </a:lnSpc>
              <a:buNone/>
            </a:pPr>
            <a:r>
              <a:rPr lang="en-US" sz="2400" b="1" i="1" u="sng" dirty="0">
                <a:solidFill>
                  <a:srgbClr val="FF0000"/>
                </a:solidFill>
              </a:rPr>
              <a:t>Second layer </a:t>
            </a:r>
            <a:r>
              <a:rPr lang="en-US" sz="2200" b="1" dirty="0"/>
              <a:t>adductor brevis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i="1" u="sng" dirty="0">
                <a:solidFill>
                  <a:srgbClr val="FF0000"/>
                </a:solidFill>
              </a:rPr>
              <a:t>Third layer </a:t>
            </a:r>
            <a:r>
              <a:rPr lang="en-US" sz="2200" b="1" dirty="0"/>
              <a:t>adductor magnus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200" b="1" dirty="0"/>
              <a:t>Anterior and posterior division of </a:t>
            </a:r>
            <a:r>
              <a:rPr lang="en-US" sz="2200" b="1" i="1" u="sng" dirty="0">
                <a:solidFill>
                  <a:srgbClr val="FF0066"/>
                </a:solidFill>
              </a:rPr>
              <a:t>obturator nerve </a:t>
            </a:r>
            <a:r>
              <a:rPr lang="en-US" sz="2200" b="1" i="1" u="sng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d</a:t>
            </a:r>
            <a:r>
              <a:rPr lang="en-US" sz="2200" b="1" dirty="0"/>
              <a:t>escend in front and behind adductor brevis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b="1" dirty="0">
              <a:solidFill>
                <a:srgbClr val="33CC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b="1" dirty="0">
              <a:solidFill>
                <a:srgbClr val="CC0000"/>
              </a:solidFill>
            </a:endParaRPr>
          </a:p>
        </p:txBody>
      </p:sp>
      <p:pic>
        <p:nvPicPr>
          <p:cNvPr id="11268" name="Picture 4" descr="MU4VGG6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692150"/>
            <a:ext cx="2895600" cy="578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obturator externus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65727" y="1584325"/>
            <a:ext cx="3449673" cy="495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838200" y="1676400"/>
            <a:ext cx="4572000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dirty="0">
                <a:solidFill>
                  <a:srgbClr val="FFFF00"/>
                </a:solidFill>
              </a:rPr>
              <a:t>5. Obturator externus: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dirty="0">
                <a:solidFill>
                  <a:srgbClr val="FFFFFF"/>
                </a:solidFill>
              </a:rPr>
              <a:t>Fan shaped, deep m.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dirty="0">
                <a:solidFill>
                  <a:srgbClr val="FFFFFF"/>
                </a:solidFill>
              </a:rPr>
              <a:t>Outer surface of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dirty="0">
                <a:solidFill>
                  <a:srgbClr val="FFFFFF"/>
                </a:solidFill>
              </a:rPr>
              <a:t> obturator membrane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add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69850"/>
            <a:ext cx="5235575" cy="678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Arrow Connector 4"/>
          <p:cNvCxnSpPr/>
          <p:nvPr/>
        </p:nvCxnSpPr>
        <p:spPr>
          <a:xfrm rot="10800000" flipV="1">
            <a:off x="5638800" y="2895600"/>
            <a:ext cx="1447800" cy="762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3" idx="3"/>
          </p:cNvCxnSpPr>
          <p:nvPr/>
        </p:nvCxnSpPr>
        <p:spPr>
          <a:xfrm flipH="1">
            <a:off x="6019800" y="3463925"/>
            <a:ext cx="1196975" cy="4222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0800000">
            <a:off x="5334000" y="4419600"/>
            <a:ext cx="1066800" cy="914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0800000">
            <a:off x="5867400" y="4114800"/>
            <a:ext cx="1371600" cy="76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0800000">
            <a:off x="5867400" y="4267200"/>
            <a:ext cx="1295400" cy="762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6200000" flipV="1">
            <a:off x="4914900" y="5143500"/>
            <a:ext cx="1371600" cy="685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010400" y="2514600"/>
            <a:ext cx="2133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Pectineus m.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7239000" y="3048000"/>
            <a:ext cx="1905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Adductor longus m.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7239000" y="3886200"/>
            <a:ext cx="1905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Adductor brevis m.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7086600" y="4876800"/>
            <a:ext cx="1905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Gracilis m.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5715000" y="5334000"/>
            <a:ext cx="3429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Obturator externus m.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638800" y="6172200"/>
            <a:ext cx="3276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Adductor magnus m.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0" y="1524000"/>
            <a:ext cx="32766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 u="sng" dirty="0">
                <a:solidFill>
                  <a:srgbClr val="FFFF00"/>
                </a:solidFill>
              </a:rPr>
              <a:t>Origin of Adductor Muscles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/>
      <p:bldP spid="22" grpId="0"/>
      <p:bldP spid="23" grpId="0"/>
      <p:bldP spid="24" grpId="0"/>
      <p:bldP spid="26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add6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1841500" y="0"/>
            <a:ext cx="5843588" cy="6858000"/>
          </a:xfrm>
          <a:noFill/>
        </p:spPr>
      </p:pic>
      <p:sp>
        <p:nvSpPr>
          <p:cNvPr id="5" name="Rectangle 4"/>
          <p:cNvSpPr/>
          <p:nvPr/>
        </p:nvSpPr>
        <p:spPr>
          <a:xfrm>
            <a:off x="5410200" y="533400"/>
            <a:ext cx="1371600" cy="518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876800" y="2590800"/>
            <a:ext cx="457200" cy="3048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209800" y="1752600"/>
            <a:ext cx="914400" cy="3733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743200" y="1905000"/>
            <a:ext cx="1219200" cy="182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334000" y="0"/>
            <a:ext cx="23622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648200" y="5410200"/>
            <a:ext cx="762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600200" y="1066800"/>
            <a:ext cx="1066800" cy="5410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590800" y="2590800"/>
            <a:ext cx="1219200" cy="2209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953000" y="1447800"/>
            <a:ext cx="381000" cy="2209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3581400" y="1981200"/>
            <a:ext cx="914400" cy="228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10800000">
            <a:off x="4495800" y="2362200"/>
            <a:ext cx="1524000" cy="76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743200" y="3657600"/>
            <a:ext cx="1524000" cy="152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 flipV="1">
            <a:off x="4267200" y="3810000"/>
            <a:ext cx="1828800" cy="228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514600" y="5715000"/>
            <a:ext cx="762000" cy="304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600200" y="1981200"/>
            <a:ext cx="2133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70C0"/>
                </a:solidFill>
              </a:rPr>
              <a:t>Pectineus m.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0" y="3352800"/>
            <a:ext cx="2971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70C0"/>
                </a:solidFill>
              </a:rPr>
              <a:t>Adductor longus m.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6019800" y="2209800"/>
            <a:ext cx="3124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70C0"/>
                </a:solidFill>
              </a:rPr>
              <a:t>Adductor brevis m.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6019800" y="3505200"/>
            <a:ext cx="3124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70C0"/>
                </a:solidFill>
              </a:rPr>
              <a:t>Pubic part of adductor magnus m.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0" y="5029200"/>
            <a:ext cx="3200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70C0"/>
                </a:solidFill>
              </a:rPr>
              <a:t>Ischial part of adductor magnus m.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5029200" y="4724400"/>
            <a:ext cx="44958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u="sng">
                <a:solidFill>
                  <a:srgbClr val="FF0000"/>
                </a:solidFill>
              </a:rPr>
              <a:t>Insertion of Adductor Muscles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0" grpId="0"/>
      <p:bldP spid="31" grpId="0"/>
      <p:bldP spid="33" grpId="0"/>
      <p:bldP spid="34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298950" y="1828800"/>
            <a:ext cx="4845050" cy="4913313"/>
            <a:chOff x="2787" y="1797"/>
            <a:chExt cx="2905" cy="2450"/>
          </a:xfrm>
        </p:grpSpPr>
        <p:pic>
          <p:nvPicPr>
            <p:cNvPr id="20485" name="Picture 5" descr="femoral triangle, grant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372" y="1797"/>
              <a:ext cx="1320" cy="2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86" name="Picture 6" descr="boundaries of femoral triangle, moore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787" y="1797"/>
              <a:ext cx="1681" cy="2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1"/>
            <a:ext cx="8229600" cy="457199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Femoral Triangle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85800"/>
            <a:ext cx="9144000" cy="6248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b="1" dirty="0"/>
              <a:t> Inverted Triangular space in the upper 1/3 of  front of thigh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Prominent when thigh is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 : </a:t>
            </a:r>
            <a:r>
              <a:rPr lang="en-US" sz="2400" b="1" dirty="0">
                <a:solidFill>
                  <a:srgbClr val="FFFF00"/>
                </a:solidFill>
              </a:rPr>
              <a:t>flexed, abducted &amp;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 lat. Rotated</a:t>
            </a:r>
            <a:endParaRPr lang="en-US" sz="2400" b="1" dirty="0"/>
          </a:p>
          <a:p>
            <a:pPr eaLnBrk="1" hangingPunct="1">
              <a:buFontTx/>
              <a:buNone/>
            </a:pPr>
            <a:r>
              <a:rPr lang="en-US" sz="3200" b="1" dirty="0">
                <a:solidFill>
                  <a:srgbClr val="92D050"/>
                </a:solidFill>
              </a:rPr>
              <a:t>Boundaries:</a:t>
            </a:r>
          </a:p>
          <a:p>
            <a:pPr eaLnBrk="1" hangingPunct="1">
              <a:buFontTx/>
              <a:buNone/>
            </a:pPr>
            <a:r>
              <a:rPr lang="en-US" sz="2800" b="1" dirty="0">
                <a:solidFill>
                  <a:srgbClr val="FFFF00"/>
                </a:solidFill>
              </a:rPr>
              <a:t>Base above.: </a:t>
            </a:r>
            <a:r>
              <a:rPr lang="en-US" sz="2400" b="1" dirty="0"/>
              <a:t>inguinal lig.</a:t>
            </a:r>
          </a:p>
          <a:p>
            <a:pPr eaLnBrk="1" hangingPunct="1">
              <a:buFontTx/>
              <a:buNone/>
            </a:pPr>
            <a:r>
              <a:rPr lang="en-US" sz="2800" b="1" dirty="0">
                <a:solidFill>
                  <a:srgbClr val="FFFF00"/>
                </a:solidFill>
              </a:rPr>
              <a:t>Med.: </a:t>
            </a:r>
            <a:r>
              <a:rPr lang="en-US" sz="2400" b="1" dirty="0"/>
              <a:t>Adductor longus m.</a:t>
            </a:r>
          </a:p>
          <a:p>
            <a:pPr eaLnBrk="1" hangingPunct="1">
              <a:buFontTx/>
              <a:buNone/>
            </a:pPr>
            <a:r>
              <a:rPr lang="en-US" sz="2800" b="1" dirty="0">
                <a:solidFill>
                  <a:srgbClr val="FFFF00"/>
                </a:solidFill>
              </a:rPr>
              <a:t>Lat.: </a:t>
            </a:r>
            <a:r>
              <a:rPr lang="en-US" sz="2400" b="1" dirty="0"/>
              <a:t>Sartorius m.</a:t>
            </a:r>
          </a:p>
          <a:p>
            <a:pPr eaLnBrk="1" hangingPunct="1">
              <a:buFontTx/>
              <a:buNone/>
            </a:pPr>
            <a:r>
              <a:rPr lang="en-US" sz="2800" b="1" dirty="0">
                <a:solidFill>
                  <a:srgbClr val="FFFF00"/>
                </a:solidFill>
              </a:rPr>
              <a:t>Apex: </a:t>
            </a:r>
            <a:r>
              <a:rPr lang="en-US" sz="2400" b="1" dirty="0"/>
              <a:t>meeting of </a:t>
            </a:r>
            <a:r>
              <a:rPr lang="en-US" sz="2400" b="1" dirty="0">
                <a:solidFill>
                  <a:srgbClr val="FF0000"/>
                </a:solidFill>
              </a:rPr>
              <a:t>medial and lateral </a:t>
            </a:r>
            <a:r>
              <a:rPr lang="en-US" sz="2400" b="1" dirty="0"/>
              <a:t>boundaries</a:t>
            </a:r>
          </a:p>
          <a:p>
            <a:pPr eaLnBrk="1" hangingPunct="1">
              <a:buFontTx/>
              <a:buNone/>
            </a:pPr>
            <a:r>
              <a:rPr lang="en-US" sz="2800" b="1" dirty="0">
                <a:solidFill>
                  <a:srgbClr val="FFFF00"/>
                </a:solidFill>
              </a:rPr>
              <a:t>Floor:</a:t>
            </a:r>
            <a:r>
              <a:rPr lang="en-US" sz="2400" b="1" dirty="0"/>
              <a:t> iliopsoas &amp; pectineus</a:t>
            </a:r>
          </a:p>
          <a:p>
            <a:pPr eaLnBrk="1" hangingPunct="1">
              <a:buFontTx/>
              <a:buNone/>
            </a:pPr>
            <a:r>
              <a:rPr lang="en-US" sz="2800" b="1" dirty="0">
                <a:solidFill>
                  <a:srgbClr val="FFFF00"/>
                </a:solidFill>
              </a:rPr>
              <a:t>Roof:</a:t>
            </a:r>
            <a:r>
              <a:rPr lang="en-US" sz="2400" b="1" dirty="0"/>
              <a:t> skin superficial and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0066"/>
                </a:solidFill>
              </a:rPr>
              <a:t> deep fascia 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8458200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356126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5" descr="fem9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1600200" y="103188"/>
            <a:ext cx="6172200" cy="6754812"/>
          </a:xfrm>
          <a:noFill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Contents of Femoral Triangle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762000"/>
            <a:ext cx="5715000" cy="6096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b="1" dirty="0"/>
              <a:t>Femoral artery+5 branches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Femoral vein+ </a:t>
            </a:r>
            <a:r>
              <a:rPr lang="en-US" sz="2400" b="1" dirty="0" err="1"/>
              <a:t>profanda</a:t>
            </a:r>
            <a:r>
              <a:rPr lang="en-US" sz="2400" b="1" dirty="0"/>
              <a:t> femoris v+ lateral and medial circumflex f v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Femoral nerve </a:t>
            </a:r>
            <a:r>
              <a:rPr lang="en-US" sz="2400" b="1" dirty="0"/>
              <a:t>(most lat.)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LCN of thigh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Genital branch of GF nerve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0066"/>
                </a:solidFill>
              </a:rPr>
              <a:t>Femoral Sheath Contents:</a:t>
            </a:r>
          </a:p>
          <a:p>
            <a:pPr eaLnBrk="1" hangingPunct="1">
              <a:buClr>
                <a:srgbClr val="FF6600"/>
              </a:buClr>
              <a:buSzPct val="119000"/>
              <a:buFont typeface="Wingdings" pitchFamily="2" charset="2"/>
              <a:buChar char="§"/>
            </a:pPr>
            <a:r>
              <a:rPr lang="en-US" sz="2400" b="1" dirty="0"/>
              <a:t>Femoral artery +femoral branch of </a:t>
            </a:r>
            <a:r>
              <a:rPr lang="en-US" sz="2400" b="1" dirty="0" err="1"/>
              <a:t>Genito</a:t>
            </a:r>
            <a:r>
              <a:rPr lang="en-US" sz="2400" b="1" dirty="0"/>
              <a:t> femoral nerve</a:t>
            </a:r>
          </a:p>
          <a:p>
            <a:pPr eaLnBrk="1" hangingPunct="1">
              <a:buClr>
                <a:srgbClr val="FF6600"/>
              </a:buClr>
              <a:buSzPct val="119000"/>
              <a:buFont typeface="Wingdings" pitchFamily="2" charset="2"/>
              <a:buChar char="§"/>
            </a:pPr>
            <a:r>
              <a:rPr lang="en-US" sz="2400" b="1" dirty="0"/>
              <a:t>Femoral vein</a:t>
            </a:r>
          </a:p>
          <a:p>
            <a:pPr eaLnBrk="1" hangingPunct="1">
              <a:buClr>
                <a:srgbClr val="FF6600"/>
              </a:buClr>
              <a:buSzPct val="119000"/>
              <a:buFont typeface="Wingdings" pitchFamily="2" charset="2"/>
              <a:buChar char="§"/>
            </a:pPr>
            <a:r>
              <a:rPr lang="en-US" sz="2400" b="1" dirty="0"/>
              <a:t>Femoral canal 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	(containing L.N.&amp; L.V.)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From lat. To med: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0000"/>
                </a:solidFill>
              </a:rPr>
              <a:t>n.</a:t>
            </a:r>
            <a:r>
              <a:rPr lang="en-US" sz="2400" b="1" dirty="0">
                <a:solidFill>
                  <a:srgbClr val="FF0000"/>
                </a:solidFill>
                <a:sym typeface="Wingdings 3" pitchFamily="18" charset="2"/>
              </a:rPr>
              <a:t> a.  v.  LN (in the canal)</a:t>
            </a:r>
          </a:p>
        </p:txBody>
      </p:sp>
      <p:pic>
        <p:nvPicPr>
          <p:cNvPr id="23556" name="Picture 5" descr="femoral triangle, gran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1484313"/>
            <a:ext cx="2809875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Femoral Sheath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23181"/>
            <a:ext cx="5029200" cy="47847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b="1" dirty="0"/>
              <a:t>Funnel shaped fascial tube deep &amp; inferior to inguinal lig.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Surrounds upper 3-4 cm of femoral vessels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Formed by fascial extensions: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Ant</a:t>
            </a:r>
            <a:r>
              <a:rPr lang="en-US" sz="2400" b="1" dirty="0">
                <a:solidFill>
                  <a:srgbClr val="CC00FF"/>
                </a:solidFill>
              </a:rPr>
              <a:t>.: </a:t>
            </a:r>
            <a:r>
              <a:rPr lang="en-US" sz="2600" b="1" dirty="0">
                <a:solidFill>
                  <a:srgbClr val="FF0000"/>
                </a:solidFill>
              </a:rPr>
              <a:t>Transversalis fascia</a:t>
            </a:r>
          </a:p>
          <a:p>
            <a:pPr eaLnBrk="1" hangingPunct="1">
              <a:buFontTx/>
              <a:buNone/>
            </a:pPr>
            <a:r>
              <a:rPr lang="en-US" sz="2600" b="1" dirty="0">
                <a:solidFill>
                  <a:srgbClr val="FFFF00"/>
                </a:solidFill>
              </a:rPr>
              <a:t>Post</a:t>
            </a:r>
            <a:r>
              <a:rPr lang="en-US" sz="2600" b="1" dirty="0">
                <a:solidFill>
                  <a:srgbClr val="FF0000"/>
                </a:solidFill>
              </a:rPr>
              <a:t>.: </a:t>
            </a:r>
            <a:r>
              <a:rPr lang="en-US" sz="2600" b="1" dirty="0" err="1">
                <a:solidFill>
                  <a:srgbClr val="FF0000"/>
                </a:solidFill>
              </a:rPr>
              <a:t>Iliopsoas</a:t>
            </a:r>
            <a:r>
              <a:rPr lang="en-US" sz="2600" b="1" dirty="0">
                <a:solidFill>
                  <a:srgbClr val="FF0000"/>
                </a:solidFill>
              </a:rPr>
              <a:t> fascia</a:t>
            </a:r>
          </a:p>
          <a:p>
            <a:pPr eaLnBrk="1" hangingPunct="1">
              <a:buFontTx/>
              <a:buNone/>
            </a:pPr>
            <a:endParaRPr lang="en-US" sz="2400" b="1" dirty="0">
              <a:solidFill>
                <a:srgbClr val="000099"/>
              </a:solidFill>
            </a:endParaRPr>
          </a:p>
          <a:p>
            <a:pPr eaLnBrk="1" hangingPunct="1">
              <a:buFontTx/>
              <a:buNone/>
            </a:pPr>
            <a:r>
              <a:rPr lang="en-US" sz="2400" b="1" dirty="0"/>
              <a:t>Ends inf. by merging with walls of femoral vessels </a:t>
            </a:r>
          </a:p>
        </p:txBody>
      </p:sp>
      <p:pic>
        <p:nvPicPr>
          <p:cNvPr id="25604" name="Picture 5" descr="Medial Thigh Muscles, Sne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1052513"/>
            <a:ext cx="4419600" cy="532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Hip Bone, Sne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762000"/>
            <a:ext cx="4038600" cy="4724400"/>
          </a:xfrm>
          <a:prstGeom prst="rect">
            <a:avLst/>
          </a:prstGeom>
          <a:noFill/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77875"/>
          </a:xfrm>
        </p:spPr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ilium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85800"/>
            <a:ext cx="6172200" cy="5715000"/>
          </a:xfrm>
        </p:spPr>
        <p:txBody>
          <a:bodyPr/>
          <a:lstStyle/>
          <a:p>
            <a:pPr>
              <a:buFontTx/>
              <a:buNone/>
            </a:pPr>
            <a:endParaRPr lang="en-US" sz="2000" b="1" dirty="0"/>
          </a:p>
          <a:p>
            <a:pPr>
              <a:buClr>
                <a:srgbClr val="FFC000"/>
              </a:buClr>
              <a:buSzPct val="105000"/>
              <a:buBlip>
                <a:blip r:embed="rId3"/>
              </a:buBlip>
            </a:pPr>
            <a:r>
              <a:rPr lang="en-US" sz="2400" b="1" dirty="0"/>
              <a:t>The largest part of hip bone   2/5</a:t>
            </a:r>
          </a:p>
          <a:p>
            <a:pPr>
              <a:buClr>
                <a:srgbClr val="FFC000"/>
              </a:buClr>
              <a:buSzPct val="105000"/>
              <a:buBlip>
                <a:blip r:embed="rId3"/>
              </a:buBlip>
            </a:pPr>
            <a:r>
              <a:rPr lang="en-US" sz="2400" b="1" dirty="0"/>
              <a:t>Consist of</a:t>
            </a:r>
            <a:r>
              <a:rPr lang="en-US" sz="2400" b="1" dirty="0">
                <a:solidFill>
                  <a:srgbClr val="FFFF00"/>
                </a:solidFill>
              </a:rPr>
              <a:t>:  body &amp; wing </a:t>
            </a:r>
            <a:r>
              <a:rPr lang="en-US" sz="2400" b="1" dirty="0"/>
              <a:t>(ala)</a:t>
            </a:r>
          </a:p>
          <a:p>
            <a:pPr>
              <a:buClr>
                <a:srgbClr val="FFC000"/>
              </a:buClr>
              <a:buSzPct val="105000"/>
              <a:buBlip>
                <a:blip r:embed="rId3"/>
              </a:buBlip>
            </a:pPr>
            <a:r>
              <a:rPr lang="en-US" sz="2400" b="1" dirty="0"/>
              <a:t>Has 4 spines</a:t>
            </a:r>
          </a:p>
          <a:p>
            <a:pPr>
              <a:buClr>
                <a:srgbClr val="FFC000"/>
              </a:buClr>
              <a:buSzPct val="105000"/>
              <a:buBlip>
                <a:blip r:embed="rId3"/>
              </a:buBlip>
            </a:pPr>
            <a:r>
              <a:rPr lang="en-US" sz="2400" b="1" dirty="0"/>
              <a:t>The sup. Border of the wing:</a:t>
            </a:r>
          </a:p>
          <a:p>
            <a:pPr marL="0" indent="0" algn="ctr">
              <a:buClr>
                <a:srgbClr val="FFC000"/>
              </a:buClr>
              <a:buSzPct val="105000"/>
              <a:buNone/>
            </a:pPr>
            <a:r>
              <a:rPr lang="en-US" sz="2400" b="1" dirty="0">
                <a:solidFill>
                  <a:srgbClr val="FFFF00"/>
                </a:solidFill>
              </a:rPr>
              <a:t>Iliac crest </a:t>
            </a:r>
            <a:r>
              <a:rPr lang="en-US" sz="2400" b="1" dirty="0"/>
              <a:t>(palpable)</a:t>
            </a:r>
          </a:p>
          <a:p>
            <a:pPr>
              <a:buClr>
                <a:srgbClr val="FFC000"/>
              </a:buClr>
              <a:buSzPct val="105000"/>
              <a:buBlip>
                <a:blip r:embed="rId3"/>
              </a:buBlip>
            </a:pPr>
            <a:r>
              <a:rPr lang="en-US" sz="2400" b="1" dirty="0"/>
              <a:t>Iliac tubercle lies 5cm behind </a:t>
            </a:r>
            <a:r>
              <a:rPr lang="en-US" sz="2400" b="1" dirty="0">
                <a:solidFill>
                  <a:srgbClr val="FF0000"/>
                </a:solidFill>
              </a:rPr>
              <a:t>ASIS</a:t>
            </a:r>
          </a:p>
          <a:p>
            <a:pPr>
              <a:buClr>
                <a:srgbClr val="FFC000"/>
              </a:buClr>
              <a:buSzPct val="105000"/>
              <a:buBlip>
                <a:blip r:embed="rId3"/>
              </a:buBlip>
            </a:pPr>
            <a:r>
              <a:rPr lang="en-US" sz="2400" b="1" i="1" dirty="0"/>
              <a:t>Iliac crest  from  ASIS TO PSIS</a:t>
            </a:r>
          </a:p>
          <a:p>
            <a:pPr>
              <a:buClr>
                <a:srgbClr val="FFC000"/>
              </a:buClr>
              <a:buSzPct val="105000"/>
              <a:buBlip>
                <a:blip r:embed="rId3"/>
              </a:buBlip>
            </a:pPr>
            <a:r>
              <a:rPr lang="en-US" sz="2400" b="1" i="1" dirty="0"/>
              <a:t>Greater sciatic notch above and behind Acetabulum</a:t>
            </a:r>
          </a:p>
          <a:p>
            <a:pPr algn="ctr">
              <a:buFontTx/>
              <a:buNone/>
            </a:pPr>
            <a:endParaRPr lang="en-US" sz="2000" b="1" dirty="0"/>
          </a:p>
        </p:txBody>
      </p:sp>
      <p:cxnSp>
        <p:nvCxnSpPr>
          <p:cNvPr id="3" name="Straight Arrow Connector 2"/>
          <p:cNvCxnSpPr/>
          <p:nvPr/>
        </p:nvCxnSpPr>
        <p:spPr bwMode="auto">
          <a:xfrm flipV="1">
            <a:off x="4572000" y="990600"/>
            <a:ext cx="0" cy="457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fem4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1981200" y="136525"/>
            <a:ext cx="5483225" cy="6492875"/>
          </a:xfrm>
          <a:noFill/>
        </p:spPr>
      </p:pic>
      <p:sp>
        <p:nvSpPr>
          <p:cNvPr id="27651" name="TextBox 4"/>
          <p:cNvSpPr txBox="1">
            <a:spLocks noChangeArrowheads="1"/>
          </p:cNvSpPr>
          <p:nvPr/>
        </p:nvSpPr>
        <p:spPr bwMode="auto">
          <a:xfrm>
            <a:off x="7162800" y="5257800"/>
            <a:ext cx="19812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Saphenous opening</a:t>
            </a:r>
          </a:p>
        </p:txBody>
      </p:sp>
      <p:sp>
        <p:nvSpPr>
          <p:cNvPr id="27652" name="TextBox 5"/>
          <p:cNvSpPr txBox="1">
            <a:spLocks noChangeArrowheads="1"/>
          </p:cNvSpPr>
          <p:nvPr/>
        </p:nvSpPr>
        <p:spPr bwMode="auto">
          <a:xfrm>
            <a:off x="7467600" y="2057400"/>
            <a:ext cx="12954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Femoral canal</a:t>
            </a:r>
          </a:p>
        </p:txBody>
      </p:sp>
      <p:sp>
        <p:nvSpPr>
          <p:cNvPr id="27653" name="TextBox 6"/>
          <p:cNvSpPr txBox="1">
            <a:spLocks noChangeArrowheads="1"/>
          </p:cNvSpPr>
          <p:nvPr/>
        </p:nvSpPr>
        <p:spPr bwMode="auto">
          <a:xfrm>
            <a:off x="914400" y="2286000"/>
            <a:ext cx="16002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Femoral a.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676400" y="4495800"/>
            <a:ext cx="3505200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655" name="TextBox 10"/>
          <p:cNvSpPr txBox="1">
            <a:spLocks noChangeArrowheads="1"/>
          </p:cNvSpPr>
          <p:nvPr/>
        </p:nvSpPr>
        <p:spPr bwMode="auto">
          <a:xfrm>
            <a:off x="0" y="4267200"/>
            <a:ext cx="19812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Femoral vein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447800" y="1905000"/>
            <a:ext cx="266700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657" name="TextBox 14"/>
          <p:cNvSpPr txBox="1">
            <a:spLocks noChangeArrowheads="1"/>
          </p:cNvSpPr>
          <p:nvPr/>
        </p:nvSpPr>
        <p:spPr bwMode="auto">
          <a:xfrm>
            <a:off x="0" y="1524000"/>
            <a:ext cx="23622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Femoral nerve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5" descr="vn8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33400" y="381000"/>
            <a:ext cx="8305800" cy="6096000"/>
          </a:xfrm>
          <a:noFill/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femoral sheath, from abdom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6413" y="714375"/>
            <a:ext cx="5591175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Contents of Femoral Sheath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8200"/>
            <a:ext cx="4859338" cy="6019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b="1" dirty="0"/>
              <a:t>Funnel shape 4cm  long ,medial part is shorter than lateral part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Divided into 3 parts by two </a:t>
            </a:r>
            <a:r>
              <a:rPr lang="en-US" sz="2400" b="1" dirty="0" err="1"/>
              <a:t>antro</a:t>
            </a:r>
            <a:r>
              <a:rPr lang="en-US" sz="2400" b="1" dirty="0"/>
              <a:t>-posterior septa</a:t>
            </a:r>
            <a:endParaRPr lang="en-US" sz="2400" b="1" dirty="0">
              <a:solidFill>
                <a:srgbClr val="000099"/>
              </a:solidFill>
            </a:endParaRP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Femoral Artery: </a:t>
            </a:r>
            <a:r>
              <a:rPr lang="en-US" sz="2400" b="1" dirty="0"/>
              <a:t>lateral comp		continuation of ext. iliac A, femoral branch of GFN</a:t>
            </a:r>
          </a:p>
          <a:p>
            <a:pPr>
              <a:buNone/>
            </a:pPr>
            <a:r>
              <a:rPr lang="en-US" sz="2400" b="1" dirty="0">
                <a:solidFill>
                  <a:srgbClr val="FFFF00"/>
                </a:solidFill>
              </a:rPr>
              <a:t>Femoral Vein </a:t>
            </a:r>
            <a:r>
              <a:rPr lang="en-US" sz="2400" b="1" dirty="0"/>
              <a:t>intermediate comp</a:t>
            </a:r>
          </a:p>
          <a:p>
            <a:pPr>
              <a:buNone/>
            </a:pPr>
            <a:r>
              <a:rPr lang="en-US" sz="2400" b="1" dirty="0">
                <a:solidFill>
                  <a:srgbClr val="FFFF00"/>
                </a:solidFill>
              </a:rPr>
              <a:t>Femoral canal: medial</a:t>
            </a:r>
            <a:r>
              <a:rPr lang="en-US" sz="2400" b="1" dirty="0"/>
              <a:t> comp</a:t>
            </a:r>
          </a:p>
          <a:p>
            <a:pPr>
              <a:buNone/>
            </a:pPr>
            <a:r>
              <a:rPr lang="en-US" sz="2400" b="1" dirty="0"/>
              <a:t>	vertically placed contains deep inguinal L.N. &amp; vessels </a:t>
            </a:r>
          </a:p>
          <a:p>
            <a:pPr eaLnBrk="1" hangingPunct="1">
              <a:buFontTx/>
              <a:buNone/>
            </a:pPr>
            <a:endParaRPr lang="en-US" sz="2000" b="1" dirty="0"/>
          </a:p>
        </p:txBody>
      </p:sp>
      <p:pic>
        <p:nvPicPr>
          <p:cNvPr id="29700" name="Picture 6" descr="Femoral Sheath, Sne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1196975"/>
            <a:ext cx="4495800" cy="511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 descr="Femoral Sheath, Sne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838200"/>
            <a:ext cx="47244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922337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Femoral Canal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838200"/>
            <a:ext cx="4419600" cy="5867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b="1" dirty="0"/>
              <a:t>Most medial part of femoral sheath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Short (</a:t>
            </a:r>
            <a:r>
              <a:rPr lang="en-US" sz="2400" b="1" dirty="0">
                <a:sym typeface="Symbol" pitchFamily="18" charset="2"/>
              </a:rPr>
              <a:t>1.5 cm) &amp; conical in shape</a:t>
            </a:r>
          </a:p>
          <a:p>
            <a:pPr eaLnBrk="1" hangingPunct="1">
              <a:buFontTx/>
              <a:buNone/>
            </a:pPr>
            <a:endParaRPr lang="en-US" sz="2400" b="1" dirty="0">
              <a:sym typeface="Symbol" pitchFamily="18" charset="2"/>
            </a:endParaRPr>
          </a:p>
          <a:p>
            <a:pPr eaLnBrk="1" hangingPunct="1">
              <a:buFontTx/>
              <a:buNone/>
            </a:pPr>
            <a:r>
              <a:rPr lang="en-US" sz="2400" b="1" dirty="0">
                <a:sym typeface="Symbol" pitchFamily="18" charset="2"/>
              </a:rPr>
              <a:t>Contains: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ym typeface="Symbol" pitchFamily="18" charset="2"/>
              </a:rPr>
              <a:t>	Part of deep </a:t>
            </a:r>
            <a:r>
              <a:rPr lang="en-US" sz="2400" b="1" dirty="0" err="1">
                <a:sym typeface="Symbol" pitchFamily="18" charset="2"/>
              </a:rPr>
              <a:t>ing</a:t>
            </a:r>
            <a:r>
              <a:rPr lang="en-US" sz="2400" b="1" dirty="0">
                <a:sym typeface="Symbol" pitchFamily="18" charset="2"/>
              </a:rPr>
              <a:t>. L.N. &amp; vessels</a:t>
            </a:r>
          </a:p>
          <a:p>
            <a:pPr eaLnBrk="1" hangingPunct="1">
              <a:buFontTx/>
              <a:buNone/>
            </a:pPr>
            <a:endParaRPr lang="en-US" sz="2400" b="1" dirty="0">
              <a:sym typeface="Symbol" pitchFamily="18" charset="2"/>
            </a:endParaRPr>
          </a:p>
          <a:p>
            <a:pPr eaLnBrk="1" hangingPunct="1">
              <a:buFontTx/>
              <a:buNone/>
            </a:pPr>
            <a:r>
              <a:rPr lang="en-US" sz="2400" b="1" dirty="0">
                <a:sym typeface="Symbol" pitchFamily="18" charset="2"/>
              </a:rPr>
              <a:t>Sup. Opening of the canal is called: </a:t>
            </a:r>
            <a:r>
              <a:rPr lang="en-US" sz="2400" b="1" dirty="0">
                <a:solidFill>
                  <a:srgbClr val="FFFF00"/>
                </a:solidFill>
                <a:sym typeface="Symbol" pitchFamily="18" charset="2"/>
              </a:rPr>
              <a:t>“Femoral Ring” closed by femoral septum</a:t>
            </a:r>
          </a:p>
          <a:p>
            <a:pPr eaLnBrk="1" hangingPunct="1">
              <a:buFontTx/>
              <a:buNone/>
            </a:pPr>
            <a:r>
              <a:rPr lang="en-US" sz="2400" b="1" dirty="0" err="1">
                <a:solidFill>
                  <a:srgbClr val="FF0066"/>
                </a:solidFill>
                <a:sym typeface="Symbol" pitchFamily="18" charset="2"/>
              </a:rPr>
              <a:t>i.e</a:t>
            </a:r>
            <a:r>
              <a:rPr lang="en-US" sz="2400" b="1" dirty="0">
                <a:solidFill>
                  <a:srgbClr val="FF0066"/>
                </a:solidFill>
                <a:sym typeface="Symbol" pitchFamily="18" charset="2"/>
              </a:rPr>
              <a:t> condensation of extraperitoneal fat 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138113"/>
            <a:ext cx="7826375" cy="1081087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Boundaries of femoral canal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Blip>
                <a:blip r:embed="rId2"/>
              </a:buBlip>
            </a:pPr>
            <a:r>
              <a:rPr lang="en-US" sz="2800" b="1" dirty="0">
                <a:solidFill>
                  <a:srgbClr val="FF0066"/>
                </a:solidFill>
              </a:rPr>
              <a:t> Ant:</a:t>
            </a:r>
            <a:r>
              <a:rPr lang="en-US" b="1" dirty="0"/>
              <a:t> Inguinal lig</a:t>
            </a:r>
          </a:p>
          <a:p>
            <a:pPr>
              <a:buBlip>
                <a:blip r:embed="rId2"/>
              </a:buBlip>
            </a:pPr>
            <a:r>
              <a:rPr lang="en-US" sz="2800" b="1" dirty="0">
                <a:solidFill>
                  <a:srgbClr val="FF0066"/>
                </a:solidFill>
              </a:rPr>
              <a:t> Pos : </a:t>
            </a:r>
            <a:r>
              <a:rPr lang="en-US" b="1" dirty="0"/>
              <a:t>Pectineal line and fascia over </a:t>
            </a:r>
            <a:r>
              <a:rPr lang="en-US" b="1" dirty="0" err="1"/>
              <a:t>pectineus</a:t>
            </a:r>
            <a:r>
              <a:rPr lang="en-US" b="1" dirty="0"/>
              <a:t> muscle</a:t>
            </a:r>
          </a:p>
          <a:p>
            <a:pPr>
              <a:buBlip>
                <a:blip r:embed="rId2"/>
              </a:buBlip>
            </a:pPr>
            <a:r>
              <a:rPr lang="en-US" sz="2800" b="1" dirty="0">
                <a:solidFill>
                  <a:srgbClr val="FF0066"/>
                </a:solidFill>
              </a:rPr>
              <a:t> </a:t>
            </a:r>
            <a:r>
              <a:rPr lang="en-US" sz="2800" b="1" dirty="0" err="1">
                <a:solidFill>
                  <a:srgbClr val="FF0066"/>
                </a:solidFill>
              </a:rPr>
              <a:t>Lat</a:t>
            </a:r>
            <a:r>
              <a:rPr lang="en-US" sz="2800" b="1" dirty="0">
                <a:solidFill>
                  <a:srgbClr val="FF0066"/>
                </a:solidFill>
              </a:rPr>
              <a:t>: </a:t>
            </a:r>
            <a:r>
              <a:rPr lang="en-US" b="1" dirty="0"/>
              <a:t>Femoral vein</a:t>
            </a:r>
          </a:p>
          <a:p>
            <a:pPr>
              <a:buBlip>
                <a:blip r:embed="rId2"/>
              </a:buBlip>
            </a:pPr>
            <a:r>
              <a:rPr lang="en-US" sz="2800" b="1" dirty="0">
                <a:solidFill>
                  <a:srgbClr val="FF0066"/>
                </a:solidFill>
              </a:rPr>
              <a:t> Med: </a:t>
            </a:r>
            <a:r>
              <a:rPr lang="en-US" b="1" dirty="0"/>
              <a:t>Crescentic sharp border of lacunar lig</a:t>
            </a:r>
          </a:p>
          <a:p>
            <a:pPr>
              <a:buBlip>
                <a:blip r:embed="rId2"/>
              </a:buBlip>
            </a:pPr>
            <a:r>
              <a:rPr lang="en-US" b="1" dirty="0"/>
              <a:t>N.B In 30% abnormal obturator artery run in medial boundary.</a:t>
            </a:r>
          </a:p>
        </p:txBody>
      </p:sp>
    </p:spTree>
    <p:extLst>
      <p:ext uri="{BB962C8B-B14F-4D97-AF65-F5344CB8AC3E}">
        <p14:creationId xmlns:p14="http://schemas.microsoft.com/office/powerpoint/2010/main" val="173769338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-228600"/>
            <a:ext cx="7826375" cy="1376362"/>
          </a:xfrm>
        </p:spPr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</a:rPr>
              <a:t>FEMORAL HERNIA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71599"/>
            <a:ext cx="8024813" cy="5168901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00B0F0"/>
              </a:buClr>
              <a:buSzPct val="120000"/>
              <a:buFont typeface="Wingdings" pitchFamily="2" charset="2"/>
              <a:buChar char="§"/>
            </a:pPr>
            <a:r>
              <a:rPr lang="en-US" b="1" dirty="0">
                <a:solidFill>
                  <a:srgbClr val="EFFD69"/>
                </a:solidFill>
              </a:rPr>
              <a:t>Below and lateral to pubic tubercle.</a:t>
            </a:r>
          </a:p>
          <a:p>
            <a:pPr>
              <a:lnSpc>
                <a:spcPct val="90000"/>
              </a:lnSpc>
              <a:buClr>
                <a:srgbClr val="00B0F0"/>
              </a:buClr>
              <a:buSzPct val="120000"/>
              <a:buFont typeface="Wingdings" pitchFamily="2" charset="2"/>
              <a:buChar char="§"/>
            </a:pPr>
            <a:r>
              <a:rPr lang="en-US" b="1" dirty="0">
                <a:solidFill>
                  <a:srgbClr val="EFFD69"/>
                </a:solidFill>
              </a:rPr>
              <a:t>7% of all hernias, strangulation 20%.</a:t>
            </a:r>
          </a:p>
          <a:p>
            <a:pPr>
              <a:lnSpc>
                <a:spcPct val="90000"/>
              </a:lnSpc>
              <a:buClr>
                <a:srgbClr val="00B0F0"/>
              </a:buClr>
              <a:buSzPct val="120000"/>
              <a:buFont typeface="Wingdings" pitchFamily="2" charset="2"/>
              <a:buChar char="§"/>
            </a:pPr>
            <a:r>
              <a:rPr lang="en-US" b="1" dirty="0">
                <a:solidFill>
                  <a:srgbClr val="EFFD69"/>
                </a:solidFill>
              </a:rPr>
              <a:t>33% of female groin hernias.</a:t>
            </a:r>
          </a:p>
          <a:p>
            <a:pPr>
              <a:lnSpc>
                <a:spcPct val="90000"/>
              </a:lnSpc>
              <a:buClr>
                <a:srgbClr val="00B0F0"/>
              </a:buClr>
              <a:buSzPct val="120000"/>
              <a:buFont typeface="Wingdings" pitchFamily="2" charset="2"/>
              <a:buChar char="§"/>
            </a:pPr>
            <a:r>
              <a:rPr lang="en-US" b="1" dirty="0">
                <a:solidFill>
                  <a:srgbClr val="EFFD69"/>
                </a:solidFill>
              </a:rPr>
              <a:t>5% in male hernias, Bilateral in 20%.</a:t>
            </a:r>
          </a:p>
          <a:p>
            <a:pPr>
              <a:lnSpc>
                <a:spcPct val="90000"/>
              </a:lnSpc>
              <a:buClr>
                <a:srgbClr val="00B0F0"/>
              </a:buClr>
              <a:buSzPct val="120000"/>
              <a:buFont typeface="Wingdings" pitchFamily="2" charset="2"/>
              <a:buChar char="§"/>
            </a:pPr>
            <a:r>
              <a:rPr lang="en-US" b="1" dirty="0">
                <a:solidFill>
                  <a:srgbClr val="EFFD69"/>
                </a:solidFill>
              </a:rPr>
              <a:t>Always acquired hernia.</a:t>
            </a:r>
          </a:p>
          <a:p>
            <a:pPr>
              <a:lnSpc>
                <a:spcPct val="90000"/>
              </a:lnSpc>
              <a:buClr>
                <a:srgbClr val="00B0F0"/>
              </a:buClr>
              <a:buSzPct val="120000"/>
              <a:buFont typeface="Wingdings" pitchFamily="2" charset="2"/>
              <a:buChar char="§"/>
            </a:pPr>
            <a:r>
              <a:rPr lang="en-US" sz="2700" b="1" i="1" u="sng" dirty="0">
                <a:solidFill>
                  <a:srgbClr val="FF0066"/>
                </a:solidFill>
              </a:rPr>
              <a:t>Anatomy of femoral canal</a:t>
            </a:r>
          </a:p>
          <a:p>
            <a:pPr>
              <a:lnSpc>
                <a:spcPct val="90000"/>
              </a:lnSpc>
              <a:buClr>
                <a:srgbClr val="00B0F0"/>
              </a:buClr>
              <a:buSzPct val="120000"/>
              <a:buFont typeface="Wingdings" pitchFamily="2" charset="2"/>
              <a:buChar char="§"/>
            </a:pPr>
            <a:r>
              <a:rPr lang="en-US" b="1" dirty="0">
                <a:solidFill>
                  <a:srgbClr val="EFFD69"/>
                </a:solidFill>
              </a:rPr>
              <a:t>1.2cm gap, in most medial compartment of femoral sheath</a:t>
            </a:r>
          </a:p>
          <a:p>
            <a:pPr>
              <a:lnSpc>
                <a:spcPct val="90000"/>
              </a:lnSpc>
              <a:buClr>
                <a:srgbClr val="00B0F0"/>
              </a:buClr>
              <a:buSzPct val="120000"/>
              <a:buFont typeface="Wingdings" pitchFamily="2" charset="2"/>
              <a:buChar char="§"/>
            </a:pPr>
            <a:r>
              <a:rPr lang="en-US" b="1" dirty="0">
                <a:solidFill>
                  <a:srgbClr val="EFFD69"/>
                </a:solidFill>
              </a:rPr>
              <a:t>Contain fat , lymphatic's, and  lymph node of </a:t>
            </a:r>
            <a:r>
              <a:rPr lang="en-US" b="1" dirty="0" err="1">
                <a:solidFill>
                  <a:srgbClr val="EFFD69"/>
                </a:solidFill>
              </a:rPr>
              <a:t>Cloquet</a:t>
            </a:r>
            <a:r>
              <a:rPr lang="en-US" b="1" dirty="0">
                <a:solidFill>
                  <a:srgbClr val="EFFD69"/>
                </a:solidFill>
              </a:rPr>
              <a:t> , loose areolar CT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scan000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861060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scan0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6084" name="Picture 4" descr="صورة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4" descr="herL31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49375"/>
            <a:ext cx="9144000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6" name="Rectangle 5"/>
          <p:cNvSpPr>
            <a:spLocks noChangeArrowheads="1"/>
          </p:cNvSpPr>
          <p:nvPr/>
        </p:nvSpPr>
        <p:spPr bwMode="auto">
          <a:xfrm>
            <a:off x="1185863" y="357188"/>
            <a:ext cx="64579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srgbClr val="EFFD69"/>
                </a:solidFill>
              </a:rPr>
              <a:t>Anatomy of femoral canal</a:t>
            </a:r>
            <a:endParaRPr lang="en-US" sz="4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Pubis (V-shaped)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84313"/>
            <a:ext cx="5410200" cy="4641850"/>
          </a:xfrm>
        </p:spPr>
        <p:txBody>
          <a:bodyPr/>
          <a:lstStyle/>
          <a:p>
            <a:pPr>
              <a:buFontTx/>
              <a:buNone/>
            </a:pPr>
            <a:r>
              <a:rPr lang="en-US" sz="2400" b="1" dirty="0"/>
              <a:t>Forms the </a:t>
            </a:r>
            <a:r>
              <a:rPr lang="en-US" sz="2400" b="1" i="1" u="sng" dirty="0">
                <a:solidFill>
                  <a:srgbClr val="FF0066"/>
                </a:solidFill>
              </a:rPr>
              <a:t>ant. part of hip bone 1/5</a:t>
            </a:r>
          </a:p>
          <a:p>
            <a:pPr>
              <a:buFontTx/>
              <a:buNone/>
            </a:pPr>
            <a:endParaRPr lang="en-US" sz="2400" b="1" dirty="0"/>
          </a:p>
          <a:p>
            <a:pPr>
              <a:buFontTx/>
              <a:buNone/>
            </a:pPr>
            <a:r>
              <a:rPr lang="en-US" sz="2400" b="1" dirty="0"/>
              <a:t>Consists of:</a:t>
            </a:r>
          </a:p>
          <a:p>
            <a:pPr>
              <a:buFontTx/>
              <a:buNone/>
            </a:pPr>
            <a:endParaRPr lang="en-US" sz="2400" b="1" dirty="0"/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Body each side form</a:t>
            </a:r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 symphysis pubis</a:t>
            </a:r>
          </a:p>
          <a:p>
            <a:pPr>
              <a:buFontTx/>
              <a:buNone/>
            </a:pPr>
            <a:endParaRPr lang="en-US" sz="2400" b="1" dirty="0">
              <a:solidFill>
                <a:srgbClr val="FFFF00"/>
              </a:solidFill>
            </a:endParaRPr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Sup. &amp; Inf. rami</a:t>
            </a:r>
          </a:p>
          <a:p>
            <a:pPr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Pubic crest from upper border of body of pubis end laterally at pubic tubercle</a:t>
            </a:r>
          </a:p>
          <a:p>
            <a:pPr>
              <a:buFontTx/>
              <a:buNone/>
            </a:pPr>
            <a:endParaRPr lang="en-US" sz="2400" b="1" dirty="0">
              <a:solidFill>
                <a:srgbClr val="FFFF00"/>
              </a:solidFill>
            </a:endParaRPr>
          </a:p>
        </p:txBody>
      </p:sp>
      <p:pic>
        <p:nvPicPr>
          <p:cNvPr id="10245" name="Picture 5" descr="Hip Bone, Sne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6100" y="1854200"/>
            <a:ext cx="4643438" cy="4022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7108" name="Picture 4" descr="صورة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5" y="1357313"/>
            <a:ext cx="4429125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0" name="Picture 4" descr="herL310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357313"/>
            <a:ext cx="5000625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1" name="Rectangle 6"/>
          <p:cNvSpPr>
            <a:spLocks noChangeArrowheads="1"/>
          </p:cNvSpPr>
          <p:nvPr/>
        </p:nvSpPr>
        <p:spPr bwMode="auto">
          <a:xfrm>
            <a:off x="1825625" y="357188"/>
            <a:ext cx="48180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EFFD69"/>
                </a:solidFill>
              </a:rPr>
              <a:t>FEMORAL HERNIA</a:t>
            </a:r>
            <a:endParaRPr lang="en-US" sz="4000" dirty="0">
              <a:solidFill>
                <a:srgbClr val="EFFD69"/>
              </a:solidFill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-381000"/>
            <a:ext cx="7826375" cy="1376362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Inguinal lymph nodes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09600"/>
            <a:ext cx="9144000" cy="6096000"/>
          </a:xfrm>
        </p:spPr>
        <p:txBody>
          <a:bodyPr/>
          <a:lstStyle/>
          <a:p>
            <a:pPr>
              <a:buClr>
                <a:srgbClr val="FFFF00"/>
              </a:buClr>
              <a:buSzPct val="146000"/>
              <a:buNone/>
            </a:pPr>
            <a:r>
              <a:rPr lang="en-US" sz="2400" b="1" i="1" u="sng" dirty="0">
                <a:solidFill>
                  <a:srgbClr val="FFFF00"/>
                </a:solidFill>
              </a:rPr>
              <a:t>Superficial inguinal lymph nodes </a:t>
            </a:r>
            <a:r>
              <a:rPr lang="en-US" sz="2400" b="1" dirty="0">
                <a:solidFill>
                  <a:srgbClr val="E19933"/>
                </a:solidFill>
              </a:rPr>
              <a:t>10 nodes</a:t>
            </a:r>
          </a:p>
          <a:p>
            <a:pPr>
              <a:buClr>
                <a:srgbClr val="FFFF00"/>
              </a:buClr>
              <a:buSzPct val="146000"/>
              <a:buFont typeface="Wingdings" pitchFamily="2" charset="2"/>
              <a:buChar char="§"/>
            </a:pPr>
            <a:r>
              <a:rPr lang="en-US" sz="2400" b="1" dirty="0"/>
              <a:t>Lie in superficial fascia below IL divided into</a:t>
            </a:r>
          </a:p>
          <a:p>
            <a:pPr>
              <a:buClr>
                <a:srgbClr val="FFFF00"/>
              </a:buClr>
              <a:buSzPct val="146000"/>
              <a:buFont typeface="Wingdings" pitchFamily="2" charset="2"/>
              <a:buChar char="§"/>
            </a:pPr>
            <a:r>
              <a:rPr lang="en-US" sz="2400" b="1" dirty="0">
                <a:solidFill>
                  <a:srgbClr val="92D050"/>
                </a:solidFill>
              </a:rPr>
              <a:t>Horizontal group </a:t>
            </a:r>
            <a:r>
              <a:rPr lang="en-US" sz="2400" b="1" dirty="0"/>
              <a:t>below and parallel to IL.</a:t>
            </a:r>
          </a:p>
          <a:p>
            <a:pPr>
              <a:buClr>
                <a:srgbClr val="FFFF00"/>
              </a:buClr>
              <a:buSzPct val="146000"/>
              <a:buFont typeface="Wingdings" pitchFamily="2" charset="2"/>
              <a:buChar char="§"/>
            </a:pPr>
            <a:r>
              <a:rPr lang="en-US" sz="2400" b="1" dirty="0"/>
              <a:t>All lie in femoral triangle</a:t>
            </a:r>
          </a:p>
          <a:p>
            <a:pPr>
              <a:buClr>
                <a:srgbClr val="FFFF00"/>
              </a:buClr>
              <a:buSzPct val="146000"/>
              <a:buNone/>
            </a:pPr>
            <a:r>
              <a:rPr lang="en-US" sz="2400" b="1" i="1" u="sng" dirty="0">
                <a:solidFill>
                  <a:srgbClr val="FFC000"/>
                </a:solidFill>
              </a:rPr>
              <a:t>Medial half drain</a:t>
            </a:r>
          </a:p>
          <a:p>
            <a:pPr>
              <a:buClr>
                <a:srgbClr val="FFFF00"/>
              </a:buClr>
              <a:buSzPct val="146000"/>
              <a:buFont typeface="Wingdings" pitchFamily="2" charset="2"/>
              <a:buChar char="§"/>
            </a:pPr>
            <a:r>
              <a:rPr lang="en-US" sz="2400" b="1" dirty="0"/>
              <a:t>Anterior abdominal wall below umbilicus.</a:t>
            </a:r>
          </a:p>
          <a:p>
            <a:pPr>
              <a:buClr>
                <a:srgbClr val="FFFF00"/>
              </a:buClr>
              <a:buSzPct val="146000"/>
              <a:buFont typeface="Wingdings" pitchFamily="2" charset="2"/>
              <a:buChar char="§"/>
            </a:pPr>
            <a:r>
              <a:rPr lang="en-US" sz="2400" b="1" dirty="0"/>
              <a:t>Perineum,urethra,scrotum,labia,lower anal canal.</a:t>
            </a:r>
          </a:p>
          <a:p>
            <a:pPr>
              <a:buClr>
                <a:srgbClr val="FFFF00"/>
              </a:buClr>
              <a:buSzPct val="146000"/>
              <a:buNone/>
            </a:pPr>
            <a:r>
              <a:rPr lang="en-US" sz="2400" b="1" dirty="0">
                <a:solidFill>
                  <a:srgbClr val="FFC000"/>
                </a:solidFill>
              </a:rPr>
              <a:t>Lateral half </a:t>
            </a:r>
            <a:r>
              <a:rPr lang="en-US" sz="2400" b="1" dirty="0"/>
              <a:t>drain posterior abdominal wall below iliac crest.</a:t>
            </a:r>
          </a:p>
          <a:p>
            <a:pPr>
              <a:buClr>
                <a:srgbClr val="FFFF00"/>
              </a:buClr>
              <a:buSzPct val="146000"/>
              <a:buFont typeface="Wingdings" pitchFamily="2" charset="2"/>
              <a:buChar char="§"/>
            </a:pPr>
            <a:r>
              <a:rPr lang="en-US" sz="2800" b="1" i="1" u="sng" dirty="0">
                <a:solidFill>
                  <a:srgbClr val="FF0066"/>
                </a:solidFill>
              </a:rPr>
              <a:t>Vertical group</a:t>
            </a:r>
            <a:r>
              <a:rPr lang="en-US" sz="2800" b="1" dirty="0">
                <a:solidFill>
                  <a:srgbClr val="92D050"/>
                </a:solidFill>
              </a:rPr>
              <a:t> </a:t>
            </a:r>
            <a:r>
              <a:rPr lang="en-US" sz="2400" b="1" dirty="0"/>
              <a:t>along termination of GSV,drain lower limb </a:t>
            </a:r>
          </a:p>
          <a:p>
            <a:pPr>
              <a:buClr>
                <a:srgbClr val="FFFF00"/>
              </a:buClr>
              <a:buSzPct val="146000"/>
              <a:buNone/>
            </a:pPr>
            <a:r>
              <a:rPr lang="en-US" sz="2400" b="1" i="1" u="sng" dirty="0">
                <a:solidFill>
                  <a:srgbClr val="FFFF00"/>
                </a:solidFill>
              </a:rPr>
              <a:t>Deep inguinal lymph nodes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>
                <a:solidFill>
                  <a:srgbClr val="E19933"/>
                </a:solidFill>
              </a:rPr>
              <a:t>3-5 nodes.</a:t>
            </a:r>
          </a:p>
          <a:p>
            <a:pPr>
              <a:buClr>
                <a:srgbClr val="FFFF00"/>
              </a:buClr>
              <a:buSzPct val="146000"/>
              <a:buFont typeface="Wingdings" pitchFamily="2" charset="2"/>
              <a:buChar char="§"/>
            </a:pPr>
            <a:r>
              <a:rPr lang="en-US" sz="2400" b="1" dirty="0">
                <a:solidFill>
                  <a:srgbClr val="92D050"/>
                </a:solidFill>
              </a:rPr>
              <a:t> </a:t>
            </a:r>
            <a:r>
              <a:rPr lang="en-US" sz="2400" b="1" dirty="0"/>
              <a:t>Beneath cribriform  fascia, medial to FV.</a:t>
            </a:r>
          </a:p>
          <a:p>
            <a:pPr>
              <a:buClr>
                <a:srgbClr val="FFFF00"/>
              </a:buClr>
              <a:buSzPct val="146000"/>
              <a:buFont typeface="Wingdings" pitchFamily="2" charset="2"/>
              <a:buChar char="§"/>
            </a:pPr>
            <a:r>
              <a:rPr lang="en-US" sz="2400" b="1" dirty="0"/>
              <a:t>The most superior LN is </a:t>
            </a:r>
            <a:r>
              <a:rPr lang="en-US" sz="2400" b="1" i="1" u="sng" dirty="0">
                <a:solidFill>
                  <a:srgbClr val="FF0066"/>
                </a:solidFill>
              </a:rPr>
              <a:t>cloquet’s LN </a:t>
            </a:r>
            <a:r>
              <a:rPr lang="en-US" sz="2400" b="1" dirty="0"/>
              <a:t>in femoral canal.</a:t>
            </a:r>
          </a:p>
          <a:p>
            <a:pPr>
              <a:buClr>
                <a:srgbClr val="FFFF00"/>
              </a:buClr>
              <a:buSzPct val="146000"/>
              <a:buFont typeface="Wingdings" pitchFamily="2" charset="2"/>
              <a:buChar char="§"/>
            </a:pPr>
            <a:r>
              <a:rPr lang="en-US" sz="2400" b="1" dirty="0"/>
              <a:t>lymph pass through femoral canal to lymph nodes in </a:t>
            </a:r>
            <a:r>
              <a:rPr lang="en-US" sz="2400" b="1" dirty="0">
                <a:solidFill>
                  <a:srgbClr val="FF0066"/>
                </a:solidFill>
              </a:rPr>
              <a:t>abdomen around </a:t>
            </a:r>
            <a:r>
              <a:rPr lang="en-US" sz="2400" b="1" dirty="0">
                <a:solidFill>
                  <a:srgbClr val="E19933"/>
                </a:solidFill>
              </a:rPr>
              <a:t>external iliac artery,</a:t>
            </a:r>
            <a:r>
              <a:rPr lang="en-US" sz="2400" b="1" dirty="0"/>
              <a:t> then pelvic LN,PA LN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685800"/>
            <a:ext cx="8305800" cy="5791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457200"/>
            <a:ext cx="81534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22337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Femoral Artery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762000"/>
            <a:ext cx="5562600" cy="5867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2400" b="1" i="1" u="sng" dirty="0">
                <a:solidFill>
                  <a:srgbClr val="33CCFF"/>
                </a:solidFill>
              </a:rPr>
              <a:t>Chief artery of the lower limb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Starts</a:t>
            </a:r>
            <a:r>
              <a:rPr lang="en-US" sz="2400" b="1" dirty="0"/>
              <a:t>: As it enters the thigh behind mid inguinal  point.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Runs</a:t>
            </a:r>
            <a:r>
              <a:rPr lang="en-US" sz="2400" b="1" dirty="0"/>
              <a:t> vertically downward ,and slightly backward in Ft,AC 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FF00"/>
                </a:solidFill>
              </a:rPr>
              <a:t>Ends</a:t>
            </a:r>
            <a:r>
              <a:rPr lang="en-US" sz="2400" b="1" dirty="0"/>
              <a:t> at junction of middle and lower third of the thigh, by passing through an opening in adductor magnus, to reach </a:t>
            </a:r>
            <a:r>
              <a:rPr lang="en-US" sz="2400" b="1" dirty="0">
                <a:solidFill>
                  <a:srgbClr val="FF0066"/>
                </a:solidFill>
              </a:rPr>
              <a:t>popliteal fossa </a:t>
            </a:r>
            <a:r>
              <a:rPr lang="en-US" sz="2400" b="1" dirty="0"/>
              <a:t>and become popliteal artery.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In femoral triangle it is superficial covered by skin and fascia</a:t>
            </a:r>
          </a:p>
          <a:p>
            <a:pPr eaLnBrk="1" hangingPunct="1">
              <a:buFontTx/>
              <a:buNone/>
            </a:pPr>
            <a:r>
              <a:rPr lang="en-US" sz="2400" b="1" dirty="0"/>
              <a:t>It lie from above downward on ,psoas major, pectenius ,adductor longus.</a:t>
            </a:r>
          </a:p>
          <a:p>
            <a:pPr eaLnBrk="1" hangingPunct="1">
              <a:buFontTx/>
              <a:buNone/>
            </a:pPr>
            <a:endParaRPr lang="en-US" sz="2400" b="1" dirty="0"/>
          </a:p>
          <a:p>
            <a:pPr eaLnBrk="1" hangingPunct="1">
              <a:buFontTx/>
              <a:buNone/>
            </a:pPr>
            <a:endParaRPr lang="en-US" sz="2000" b="1" dirty="0"/>
          </a:p>
          <a:p>
            <a:pPr eaLnBrk="1" hangingPunct="1">
              <a:buFontTx/>
              <a:buNone/>
            </a:pPr>
            <a:endParaRPr lang="en-US" sz="2000" b="1" dirty="0">
              <a:solidFill>
                <a:srgbClr val="CC0000"/>
              </a:solidFill>
            </a:endParaRPr>
          </a:p>
          <a:p>
            <a:pPr eaLnBrk="1" hangingPunct="1">
              <a:buFontTx/>
              <a:buNone/>
            </a:pPr>
            <a:r>
              <a:rPr lang="en-US" sz="2000" b="1" dirty="0"/>
              <a:t>.</a:t>
            </a:r>
          </a:p>
          <a:p>
            <a:pPr eaLnBrk="1" hangingPunct="1">
              <a:buFontTx/>
              <a:buNone/>
            </a:pPr>
            <a:r>
              <a:rPr lang="en-US" sz="2000" b="1" dirty="0"/>
              <a:t>	</a:t>
            </a:r>
            <a:endParaRPr lang="en-US" sz="2000" b="1" dirty="0">
              <a:solidFill>
                <a:srgbClr val="000099"/>
              </a:solidFill>
            </a:endParaRPr>
          </a:p>
        </p:txBody>
      </p:sp>
      <p:pic>
        <p:nvPicPr>
          <p:cNvPr id="32772" name="Picture 5" descr="adductor ca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1219200"/>
            <a:ext cx="3657600" cy="526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-152400"/>
            <a:ext cx="7826375" cy="1376362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Femoral artery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1"/>
            <a:ext cx="8101013" cy="5549900"/>
          </a:xfrm>
        </p:spPr>
        <p:txBody>
          <a:bodyPr/>
          <a:lstStyle/>
          <a:p>
            <a:pPr>
              <a:buClr>
                <a:srgbClr val="FFFF00"/>
              </a:buClr>
              <a:buSzPct val="134000"/>
              <a:buFont typeface="Wingdings" pitchFamily="2" charset="2"/>
              <a:buChar char="§"/>
            </a:pPr>
            <a:r>
              <a:rPr lang="en-US" b="1" dirty="0"/>
              <a:t>Psoas muscle separate artery from head of femur  in hip joint</a:t>
            </a:r>
          </a:p>
          <a:p>
            <a:pPr>
              <a:buClr>
                <a:srgbClr val="FFFF00"/>
              </a:buClr>
              <a:buSzPct val="134000"/>
              <a:buFont typeface="Wingdings" pitchFamily="2" charset="2"/>
              <a:buChar char="§"/>
            </a:pPr>
            <a:r>
              <a:rPr lang="en-US" b="1" dirty="0"/>
              <a:t>Pectineus muscle has two relation to artery.</a:t>
            </a:r>
          </a:p>
          <a:p>
            <a:pPr marL="0" indent="0">
              <a:buClr>
                <a:srgbClr val="FFFF00"/>
              </a:buClr>
              <a:buSzPct val="134000"/>
              <a:buNone/>
            </a:pPr>
            <a:endParaRPr lang="en-US" b="1" dirty="0"/>
          </a:p>
          <a:p>
            <a:pPr>
              <a:buClr>
                <a:srgbClr val="FFFF00"/>
              </a:buClr>
              <a:buSzPct val="93000"/>
              <a:buBlip>
                <a:blip r:embed="rId2"/>
              </a:buBlip>
            </a:pPr>
            <a:r>
              <a:rPr lang="en-US" b="1" i="1" u="sng" dirty="0">
                <a:solidFill>
                  <a:srgbClr val="FF0066"/>
                </a:solidFill>
              </a:rPr>
              <a:t>Profunda femoris arise from FA as it pass over it.</a:t>
            </a:r>
          </a:p>
          <a:p>
            <a:pPr>
              <a:buClr>
                <a:srgbClr val="FFFF00"/>
              </a:buClr>
              <a:buSzPct val="93000"/>
              <a:buBlip>
                <a:blip r:embed="rId2"/>
              </a:buBlip>
            </a:pPr>
            <a:r>
              <a:rPr lang="en-US" b="1" i="1" u="sng" dirty="0">
                <a:solidFill>
                  <a:srgbClr val="FF0066"/>
                </a:solidFill>
              </a:rPr>
              <a:t>Nerve to pectineus pass medially behind artery.</a:t>
            </a:r>
          </a:p>
          <a:p>
            <a:pPr marL="0" indent="0">
              <a:buClr>
                <a:srgbClr val="FFFF00"/>
              </a:buClr>
              <a:buSzPct val="93000"/>
              <a:buNone/>
            </a:pPr>
            <a:endParaRPr lang="en-US" b="1" i="1" u="sng" dirty="0">
              <a:solidFill>
                <a:srgbClr val="FF0066"/>
              </a:solidFill>
            </a:endParaRPr>
          </a:p>
          <a:p>
            <a:pPr>
              <a:buClr>
                <a:srgbClr val="FFFF00"/>
              </a:buClr>
              <a:buSzPct val="134000"/>
              <a:buFont typeface="Wingdings" pitchFamily="2" charset="2"/>
              <a:buChar char="§"/>
            </a:pPr>
            <a:r>
              <a:rPr lang="en-US" b="1" dirty="0"/>
              <a:t>Femoral vein lies medial to artery at base of triangle, but behind it at apex.</a:t>
            </a:r>
          </a:p>
          <a:p>
            <a:pPr>
              <a:buClr>
                <a:srgbClr val="FFFF00"/>
              </a:buClr>
              <a:buSzPct val="134000"/>
              <a:buFont typeface="Wingdings" pitchFamily="2" charset="2"/>
              <a:buChar char="§"/>
            </a:pPr>
            <a:r>
              <a:rPr lang="en-US" b="1" dirty="0"/>
              <a:t>Lateral to it is femoral nerve and its branches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-4762"/>
            <a:ext cx="7826375" cy="1376362"/>
          </a:xfrm>
        </p:spPr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</a:rPr>
              <a:t>Branches of femoral artery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839200" cy="5029200"/>
          </a:xfrm>
        </p:spPr>
        <p:txBody>
          <a:bodyPr/>
          <a:lstStyle/>
          <a:p>
            <a:pPr>
              <a:buClr>
                <a:srgbClr val="92D050"/>
              </a:buClr>
              <a:buSzPct val="153000"/>
              <a:buFont typeface="Wingdings" pitchFamily="2" charset="2"/>
              <a:buChar char="§"/>
            </a:pPr>
            <a:r>
              <a:rPr lang="en-US" b="1" dirty="0">
                <a:solidFill>
                  <a:srgbClr val="FFFF00"/>
                </a:solidFill>
              </a:rPr>
              <a:t>Superficial branches </a:t>
            </a:r>
          </a:p>
          <a:p>
            <a:pPr>
              <a:buClr>
                <a:srgbClr val="FFC000"/>
              </a:buClr>
              <a:buSzPct val="129000"/>
            </a:pPr>
            <a:r>
              <a:rPr lang="en-US" b="1" dirty="0"/>
              <a:t>Superficial epigastric</a:t>
            </a:r>
          </a:p>
          <a:p>
            <a:pPr>
              <a:buClr>
                <a:srgbClr val="FFC000"/>
              </a:buClr>
              <a:buSzPct val="129000"/>
            </a:pPr>
            <a:r>
              <a:rPr lang="en-US" b="1" dirty="0"/>
              <a:t>Superficial circumflex iliac</a:t>
            </a:r>
          </a:p>
          <a:p>
            <a:pPr>
              <a:buClr>
                <a:srgbClr val="FFC000"/>
              </a:buClr>
              <a:buSzPct val="129000"/>
            </a:pPr>
            <a:r>
              <a:rPr lang="en-US" b="1" dirty="0"/>
              <a:t>Superficial external pudendal</a:t>
            </a:r>
          </a:p>
          <a:p>
            <a:pPr>
              <a:buClr>
                <a:srgbClr val="92D050"/>
              </a:buClr>
              <a:buSzPct val="153000"/>
              <a:buFont typeface="Wingdings" pitchFamily="2" charset="2"/>
              <a:buChar char="§"/>
            </a:pPr>
            <a:r>
              <a:rPr lang="en-US" b="1" dirty="0">
                <a:solidFill>
                  <a:srgbClr val="FFFF00"/>
                </a:solidFill>
              </a:rPr>
              <a:t>Deep branches</a:t>
            </a:r>
          </a:p>
          <a:p>
            <a:pPr>
              <a:buClr>
                <a:srgbClr val="FFC000"/>
              </a:buClr>
              <a:buSzPct val="142000"/>
            </a:pPr>
            <a:r>
              <a:rPr lang="en-US" b="1" dirty="0"/>
              <a:t>Deep external pudendal</a:t>
            </a:r>
          </a:p>
          <a:p>
            <a:pPr>
              <a:buClr>
                <a:srgbClr val="FFC000"/>
              </a:buClr>
              <a:buSzPct val="142000"/>
            </a:pPr>
            <a:r>
              <a:rPr lang="en-US" b="1" dirty="0"/>
              <a:t>Descending genicular artery</a:t>
            </a:r>
          </a:p>
          <a:p>
            <a:pPr>
              <a:buClr>
                <a:srgbClr val="FFC000"/>
              </a:buClr>
              <a:buSzPct val="142000"/>
            </a:pPr>
            <a:r>
              <a:rPr lang="en-US" sz="2700" b="1" i="1" u="sng" dirty="0">
                <a:solidFill>
                  <a:srgbClr val="FF0066"/>
                </a:solidFill>
              </a:rPr>
              <a:t>Profunda femoris</a:t>
            </a:r>
            <a:endParaRPr lang="en-US" sz="2700" i="1" u="sng" dirty="0">
              <a:solidFill>
                <a:srgbClr val="FF0066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Profunda femoris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5075" y="1295400"/>
            <a:ext cx="7551738" cy="4956175"/>
          </a:xfrm>
        </p:spPr>
        <p:txBody>
          <a:bodyPr/>
          <a:lstStyle/>
          <a:p>
            <a:pPr>
              <a:buClr>
                <a:srgbClr val="FFC000"/>
              </a:buClr>
              <a:buSzPct val="142000"/>
            </a:pPr>
            <a:r>
              <a:rPr lang="en-US" b="1" dirty="0">
                <a:solidFill>
                  <a:srgbClr val="33CCFF"/>
                </a:solidFill>
              </a:rPr>
              <a:t>Profunda femoris is the </a:t>
            </a:r>
            <a:r>
              <a:rPr lang="en-US" b="1" dirty="0"/>
              <a:t>main supply of blood to </a:t>
            </a:r>
            <a:r>
              <a:rPr lang="en-US" b="1" i="1" u="sng" dirty="0">
                <a:solidFill>
                  <a:srgbClr val="FF0066"/>
                </a:solidFill>
              </a:rPr>
              <a:t>thigh.</a:t>
            </a:r>
          </a:p>
          <a:p>
            <a:pPr>
              <a:buClr>
                <a:srgbClr val="FFC000"/>
              </a:buClr>
              <a:buSzPct val="142000"/>
            </a:pPr>
            <a:r>
              <a:rPr lang="en-US" b="1" i="1" u="sng" dirty="0">
                <a:solidFill>
                  <a:srgbClr val="FF0066"/>
                </a:solidFill>
              </a:rPr>
              <a:t>Largest</a:t>
            </a:r>
            <a:r>
              <a:rPr lang="en-US" b="1" dirty="0"/>
              <a:t> branch of femoral artery.</a:t>
            </a:r>
          </a:p>
          <a:p>
            <a:pPr>
              <a:buClr>
                <a:srgbClr val="FFC000"/>
              </a:buClr>
              <a:buSzPct val="142000"/>
            </a:pPr>
            <a:r>
              <a:rPr lang="en-US" b="1" dirty="0"/>
              <a:t>Arise from poster lateral part of femoral artery 4cm below inguinal ligament, then curve downward and medially, behind FA,FV</a:t>
            </a:r>
          </a:p>
          <a:p>
            <a:pPr>
              <a:buClr>
                <a:srgbClr val="FFC000"/>
              </a:buClr>
              <a:buSzPct val="142000"/>
            </a:pPr>
            <a:r>
              <a:rPr lang="en-US" b="1" dirty="0"/>
              <a:t>Ends by becoming the </a:t>
            </a:r>
            <a:r>
              <a:rPr lang="en-US" b="1" i="1" u="sng" dirty="0">
                <a:solidFill>
                  <a:srgbClr val="FF0066"/>
                </a:solidFill>
              </a:rPr>
              <a:t>4</a:t>
            </a:r>
            <a:r>
              <a:rPr lang="en-US" b="1" i="1" u="sng" baseline="30000" dirty="0">
                <a:solidFill>
                  <a:srgbClr val="FF0066"/>
                </a:solidFill>
              </a:rPr>
              <a:t>th</a:t>
            </a:r>
            <a:r>
              <a:rPr lang="en-US" b="1" i="1" u="sng" dirty="0">
                <a:solidFill>
                  <a:srgbClr val="FF0066"/>
                </a:solidFill>
              </a:rPr>
              <a:t> perforating artery</a:t>
            </a:r>
          </a:p>
          <a:p>
            <a:endParaRPr lang="en-US" dirty="0"/>
          </a:p>
          <a:p>
            <a:pPr>
              <a:buClr>
                <a:srgbClr val="33CCFF"/>
              </a:buClr>
              <a:buSzPct val="133000"/>
            </a:pPr>
            <a:r>
              <a:rPr lang="en-US" b="1" dirty="0">
                <a:solidFill>
                  <a:srgbClr val="92D050"/>
                </a:solidFill>
              </a:rPr>
              <a:t>Lateral circumflex femoral artery</a:t>
            </a:r>
          </a:p>
          <a:p>
            <a:pPr>
              <a:buClr>
                <a:srgbClr val="33CCFF"/>
              </a:buClr>
              <a:buSzPct val="133000"/>
            </a:pPr>
            <a:r>
              <a:rPr lang="en-US" b="1" dirty="0">
                <a:solidFill>
                  <a:srgbClr val="92D050"/>
                </a:solidFill>
              </a:rPr>
              <a:t>Medial circumflex femoral artery</a:t>
            </a:r>
          </a:p>
          <a:p>
            <a:pPr>
              <a:buClr>
                <a:srgbClr val="33CCFF"/>
              </a:buClr>
              <a:buSzPct val="133000"/>
            </a:pPr>
            <a:r>
              <a:rPr lang="en-US" b="1" dirty="0">
                <a:solidFill>
                  <a:srgbClr val="92D050"/>
                </a:solidFill>
              </a:rPr>
              <a:t>Four perforating arteries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381000"/>
            <a:ext cx="8686800" cy="609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5" descr="fem10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304800"/>
            <a:ext cx="8991600" cy="6410325"/>
          </a:xfr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NA structure design template">
  <a:themeElements>
    <a:clrScheme name="">
      <a:dk1>
        <a:srgbClr val="000000"/>
      </a:dk1>
      <a:lt1>
        <a:srgbClr val="C0C0C0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DCDCDC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DNA structure design template</Template>
  <TotalTime>63820</TotalTime>
  <Words>7964</Words>
  <Application>Microsoft Office PowerPoint</Application>
  <PresentationFormat>عرض على الشاشة (4:3)</PresentationFormat>
  <Paragraphs>1456</Paragraphs>
  <Slides>320</Slides>
  <Notes>9</Notes>
  <HiddenSlides>1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320</vt:i4>
      </vt:variant>
    </vt:vector>
  </HeadingPairs>
  <TitlesOfParts>
    <vt:vector size="326" baseType="lpstr">
      <vt:lpstr>Arial</vt:lpstr>
      <vt:lpstr>Calibri</vt:lpstr>
      <vt:lpstr>Symbol</vt:lpstr>
      <vt:lpstr>Wingdings</vt:lpstr>
      <vt:lpstr>Wingdings 3</vt:lpstr>
      <vt:lpstr>DNA structure design template</vt:lpstr>
      <vt:lpstr>The Lower Limb:  Gluteal Region</vt:lpstr>
      <vt:lpstr>Lower Limb</vt:lpstr>
      <vt:lpstr>Hip Bone</vt:lpstr>
      <vt:lpstr>عرض تقديمي في PowerPoint</vt:lpstr>
      <vt:lpstr>عرض تقديمي في PowerPoint</vt:lpstr>
      <vt:lpstr>Ischium (L-shaped)</vt:lpstr>
      <vt:lpstr>Ischium</vt:lpstr>
      <vt:lpstr>ilium</vt:lpstr>
      <vt:lpstr>Pubis (V-shaped)</vt:lpstr>
      <vt:lpstr>عرض تقديمي في PowerPoint</vt:lpstr>
      <vt:lpstr>Acetabulum</vt:lpstr>
      <vt:lpstr>عرض تقديمي في PowerPoint</vt:lpstr>
      <vt:lpstr>Ligaments of Gluteal Region</vt:lpstr>
      <vt:lpstr>Sacrotuberous ligament is  triangular in shape narrow  in middle part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Foramina of Gluteal Region</vt:lpstr>
      <vt:lpstr>Structures </vt:lpstr>
      <vt:lpstr>Greater sciatic foramen</vt:lpstr>
      <vt:lpstr>Lesser sciatic foramen</vt:lpstr>
      <vt:lpstr>Muscles of The Gluteal Region</vt:lpstr>
      <vt:lpstr>Gluteus Maximus</vt:lpstr>
      <vt:lpstr>Continue</vt:lpstr>
      <vt:lpstr>عرض تقديمي في PowerPoint</vt:lpstr>
      <vt:lpstr>Pyriformis Muscle</vt:lpstr>
      <vt:lpstr>Piriformis Muscle</vt:lpstr>
      <vt:lpstr>Muscles of Sup. Gluteal Region</vt:lpstr>
      <vt:lpstr>عرض تقديمي في PowerPoint</vt:lpstr>
      <vt:lpstr>عرض تقديمي في PowerPoint</vt:lpstr>
      <vt:lpstr>Clinical: Trendelenburg Sign</vt:lpstr>
      <vt:lpstr>TENSOR FACIAE LATAE</vt:lpstr>
      <vt:lpstr>عرض تقديمي في PowerPoint</vt:lpstr>
      <vt:lpstr>Muscles of Inf. Gluteal Region</vt:lpstr>
      <vt:lpstr>Nerves of Gluteal Region</vt:lpstr>
      <vt:lpstr>Sacral plexus</vt:lpstr>
      <vt:lpstr>عرض تقديمي في PowerPoint</vt:lpstr>
      <vt:lpstr>Branches of sacral plexus</vt:lpstr>
      <vt:lpstr>عرض تقديمي في PowerPoint</vt:lpstr>
      <vt:lpstr>عرض تقديمي في PowerPoint</vt:lpstr>
      <vt:lpstr>عرض تقديمي في PowerPoint</vt:lpstr>
      <vt:lpstr>Sciatic Nerve</vt:lpstr>
      <vt:lpstr>Sciatic Nerve</vt:lpstr>
      <vt:lpstr>عرض تقديمي في PowerPoint</vt:lpstr>
      <vt:lpstr>Superior Gluteal Nerve</vt:lpstr>
      <vt:lpstr>Inferior Gluteal Nerve</vt:lpstr>
      <vt:lpstr>Posterior cutaneous nerve of thigh S2-S3 </vt:lpstr>
      <vt:lpstr>عرض تقديمي في PowerPoint</vt:lpstr>
      <vt:lpstr>عرض تقديمي في PowerPoint</vt:lpstr>
      <vt:lpstr>Pudendal Nerve</vt:lpstr>
      <vt:lpstr>Pudendal Nerve</vt:lpstr>
      <vt:lpstr>عرض تقديمي في PowerPoint</vt:lpstr>
      <vt:lpstr>عرض تقديمي في PowerPoint</vt:lpstr>
      <vt:lpstr>Arteries of Gluteal Region </vt:lpstr>
      <vt:lpstr>The Thigh</vt:lpstr>
      <vt:lpstr>The Thigh</vt:lpstr>
      <vt:lpstr>Fascia Lata</vt:lpstr>
      <vt:lpstr>عرض تقديمي في PowerPoint</vt:lpstr>
      <vt:lpstr>Anterior Thigh Muscles</vt:lpstr>
      <vt:lpstr>عرض تقديمي في PowerPoint</vt:lpstr>
      <vt:lpstr>. Quadriceps Femoris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Medial Thigh Muscles (5)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Femoral Triangle</vt:lpstr>
      <vt:lpstr>عرض تقديمي في PowerPoint</vt:lpstr>
      <vt:lpstr>عرض تقديمي في PowerPoint</vt:lpstr>
      <vt:lpstr>Contents of Femoral Triangle</vt:lpstr>
      <vt:lpstr>Femoral Sheath</vt:lpstr>
      <vt:lpstr>عرض تقديمي في PowerPoint</vt:lpstr>
      <vt:lpstr>عرض تقديمي في PowerPoint</vt:lpstr>
      <vt:lpstr>عرض تقديمي في PowerPoint</vt:lpstr>
      <vt:lpstr>Contents of Femoral Sheath</vt:lpstr>
      <vt:lpstr>Femoral Canal</vt:lpstr>
      <vt:lpstr>Boundaries of femoral canal</vt:lpstr>
      <vt:lpstr>FEMORAL HERNIA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Inguinal lymph nodes</vt:lpstr>
      <vt:lpstr>عرض تقديمي في PowerPoint</vt:lpstr>
      <vt:lpstr>عرض تقديمي في PowerPoint</vt:lpstr>
      <vt:lpstr>Femoral Artery</vt:lpstr>
      <vt:lpstr>Femoral artery</vt:lpstr>
      <vt:lpstr>Branches of femoral artery</vt:lpstr>
      <vt:lpstr>Profunda femoris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Adductor (Hunter’s) Canal</vt:lpstr>
      <vt:lpstr>عرض تقديمي في PowerPoint</vt:lpstr>
      <vt:lpstr>عرض تقديمي في PowerPoint</vt:lpstr>
      <vt:lpstr>Contents of Adductor Canal</vt:lpstr>
      <vt:lpstr>Saphenous opening</vt:lpstr>
      <vt:lpstr>عرض تقديمي في PowerPoint</vt:lpstr>
      <vt:lpstr>Great Saphenous Vein (Long saphenous v.)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Small Saphenous Vein Short saphenous v</vt:lpstr>
      <vt:lpstr>Femoral vein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Varicose vein</vt:lpstr>
      <vt:lpstr>عرض تقديمي في PowerPoint</vt:lpstr>
      <vt:lpstr>Perforator veins</vt:lpstr>
      <vt:lpstr>عرض تقديمي في PowerPoint</vt:lpstr>
      <vt:lpstr>Lumbar plexus</vt:lpstr>
      <vt:lpstr>Lumbar plexus</vt:lpstr>
      <vt:lpstr>عرض تقديمي في PowerPoint</vt:lpstr>
      <vt:lpstr>How do branches leave psoas muscle?</vt:lpstr>
      <vt:lpstr>Femoral Nerve</vt:lpstr>
      <vt:lpstr>عرض تقديمي في PowerPoint</vt:lpstr>
      <vt:lpstr>Saphenous Nerve</vt:lpstr>
      <vt:lpstr>عرض تقديمي في PowerPoint</vt:lpstr>
      <vt:lpstr>Femoral nerve injury</vt:lpstr>
      <vt:lpstr>Obturator nerve</vt:lpstr>
      <vt:lpstr>عرض تقديمي في PowerPoint</vt:lpstr>
      <vt:lpstr>عرض تقديمي في PowerPoint</vt:lpstr>
      <vt:lpstr>عرض تقديمي في PowerPoint</vt:lpstr>
      <vt:lpstr>Femur bone</vt:lpstr>
      <vt:lpstr>Femur</vt:lpstr>
      <vt:lpstr>عرض تقديمي في PowerPoint</vt:lpstr>
      <vt:lpstr>SHAFT OF FEMUR</vt:lpstr>
      <vt:lpstr>عرض تقديمي في PowerPoint</vt:lpstr>
      <vt:lpstr>Lower end</vt:lpstr>
      <vt:lpstr>  </vt:lpstr>
      <vt:lpstr>Trochanteric anastomosis</vt:lpstr>
      <vt:lpstr>Fracture neck femur</vt:lpstr>
      <vt:lpstr>عرض تقديمي في PowerPoint</vt:lpstr>
      <vt:lpstr>عرض تقديمي في PowerPoint</vt:lpstr>
      <vt:lpstr>عرض تقديمي في PowerPoint</vt:lpstr>
      <vt:lpstr>HIP JOINT</vt:lpstr>
      <vt:lpstr>عرض تقديمي في PowerPoint</vt:lpstr>
      <vt:lpstr>عرض تقديمي في PowerPoint</vt:lpstr>
      <vt:lpstr>Ligaments of hip joint</vt:lpstr>
      <vt:lpstr>عرض تقديمي في PowerPoint</vt:lpstr>
      <vt:lpstr>عرض تقديمي في PowerPoint</vt:lpstr>
      <vt:lpstr>عرض تقديمي في PowerPoint</vt:lpstr>
      <vt:lpstr>Synovial membrane</vt:lpstr>
      <vt:lpstr>عرض تقديمي في PowerPoint</vt:lpstr>
      <vt:lpstr>Movement of hip joint</vt:lpstr>
      <vt:lpstr>Muscles of back of leg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 Popliteal Fossa </vt:lpstr>
      <vt:lpstr>Popliteal fossa</vt:lpstr>
      <vt:lpstr>Popliteal fossa</vt:lpstr>
      <vt:lpstr>Popliteal fossa</vt:lpstr>
      <vt:lpstr>Content of Popliteal fossa</vt:lpstr>
      <vt:lpstr>عرض تقديمي في PowerPoint</vt:lpstr>
      <vt:lpstr>عرض تقديمي في PowerPoint</vt:lpstr>
      <vt:lpstr>عرض تقديمي في PowerPoint</vt:lpstr>
      <vt:lpstr>Popliteal vein</vt:lpstr>
      <vt:lpstr>Knee Joint</vt:lpstr>
      <vt:lpstr>Articular Surfaces</vt:lpstr>
      <vt:lpstr>عرض تقديمي في PowerPoint</vt:lpstr>
      <vt:lpstr>عرض تقديمي في PowerPoint</vt:lpstr>
      <vt:lpstr>Extracapsular Ligaments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Extracapsular Ligaments</vt:lpstr>
      <vt:lpstr>Intra Capsular Ligaments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Structures attached to inter condylar area</vt:lpstr>
      <vt:lpstr>عرض تقديمي في PowerPoint</vt:lpstr>
      <vt:lpstr>Medial semilunar cartilage</vt:lpstr>
      <vt:lpstr>عرض تقديمي في PowerPoint</vt:lpstr>
      <vt:lpstr>عرض تقديمي في PowerPoint</vt:lpstr>
      <vt:lpstr>عرض تقديمي في PowerPoint</vt:lpstr>
      <vt:lpstr>Lateral semilunar cartilage</vt:lpstr>
      <vt:lpstr>Injury to Cruciate ligaments</vt:lpstr>
      <vt:lpstr>عرض تقديمي في PowerPoint</vt:lpstr>
      <vt:lpstr>Movements of Knee Joint</vt:lpstr>
      <vt:lpstr>Bursae of Knee Joint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Tibia</vt:lpstr>
      <vt:lpstr>عرض تقديمي في PowerPoint</vt:lpstr>
      <vt:lpstr>عرض تقديمي في PowerPoint</vt:lpstr>
      <vt:lpstr>Continue</vt:lpstr>
      <vt:lpstr>Shaft of tibia</vt:lpstr>
      <vt:lpstr>Lower end of tibia</vt:lpstr>
      <vt:lpstr>Fibula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The Leg Coverings</vt:lpstr>
      <vt:lpstr>عرض تقديمي في PowerPoint</vt:lpstr>
      <vt:lpstr>عرض تقديمي في PowerPoint</vt:lpstr>
      <vt:lpstr>عرض تقديمي في PowerPoint</vt:lpstr>
      <vt:lpstr>Anterior Compartment of Leg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Extensor Retinacula</vt:lpstr>
      <vt:lpstr>Deep Peroneal Nerve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Anterior Tibial Artery</vt:lpstr>
      <vt:lpstr>Dorsalis pedis pulse PT pulse</vt:lpstr>
      <vt:lpstr>عرض تقديمي في PowerPoint</vt:lpstr>
      <vt:lpstr>عرض تقديمي في PowerPoint</vt:lpstr>
      <vt:lpstr>Lateral Compartment of Leg</vt:lpstr>
      <vt:lpstr>عرض تقديمي في PowerPoint</vt:lpstr>
      <vt:lpstr>Superficial peroneal nerve</vt:lpstr>
      <vt:lpstr>عرض تقديمي في PowerPoint</vt:lpstr>
      <vt:lpstr>عرض تقديمي في PowerPoint</vt:lpstr>
      <vt:lpstr>عرض تقديمي في PowerPoint</vt:lpstr>
      <vt:lpstr> Peroneal Retinacula (Superior &amp; Inferior) </vt:lpstr>
      <vt:lpstr>عرض تقديمي في PowerPoint</vt:lpstr>
      <vt:lpstr>عرض تقديمي في PowerPoint</vt:lpstr>
      <vt:lpstr>عرض تقديمي في PowerPoint</vt:lpstr>
      <vt:lpstr>Posterior Compartment</vt:lpstr>
      <vt:lpstr>عرض تقديمي في PowerPoint</vt:lpstr>
      <vt:lpstr>عرض تقديمي في PowerPoint</vt:lpstr>
      <vt:lpstr>Action of both muscles</vt:lpstr>
      <vt:lpstr>عرض تقديمي في PowerPoint</vt:lpstr>
      <vt:lpstr>عرض تقديمي في PowerPoint</vt:lpstr>
      <vt:lpstr>عرض تقديمي في PowerPoint</vt:lpstr>
      <vt:lpstr>Tibial Nerve</vt:lpstr>
      <vt:lpstr>Posterior Tibial Artery</vt:lpstr>
      <vt:lpstr>عرض تقديمي في PowerPoint</vt:lpstr>
      <vt:lpstr>عرض تقديمي في PowerPoint</vt:lpstr>
      <vt:lpstr>Review</vt:lpstr>
      <vt:lpstr>عرض تقديمي في PowerPoint</vt:lpstr>
      <vt:lpstr>عرض تقديمي في PowerPoint</vt:lpstr>
      <vt:lpstr>Flexor retinaculum</vt:lpstr>
      <vt:lpstr>عرض تقديمي في PowerPoint</vt:lpstr>
      <vt:lpstr>Compartment syndrome</vt:lpstr>
      <vt:lpstr>Symptoms and signs</vt:lpstr>
      <vt:lpstr>continue</vt:lpstr>
      <vt:lpstr>Compartment syndrome</vt:lpstr>
      <vt:lpstr>عرض تقديمي في PowerPoint</vt:lpstr>
      <vt:lpstr>Ankle joint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Relation of ankle joint</vt:lpstr>
      <vt:lpstr>عرض تقديمي في PowerPoint</vt:lpstr>
      <vt:lpstr>Bones of the foot</vt:lpstr>
      <vt:lpstr>Tarsus</vt:lpstr>
      <vt:lpstr>عرض تقديمي في PowerPoint</vt:lpstr>
      <vt:lpstr>عرض تقديمي في PowerPoint</vt:lpstr>
      <vt:lpstr>Arches of the foot</vt:lpstr>
      <vt:lpstr>عرض تقديمي في PowerPoint</vt:lpstr>
      <vt:lpstr>عرض تقديمي في PowerPoint</vt:lpstr>
      <vt:lpstr>Arches of the foot:- </vt:lpstr>
      <vt:lpstr>Medial longitudinal arch</vt:lpstr>
      <vt:lpstr>Lateral longitudinal arch</vt:lpstr>
      <vt:lpstr>Transverse arch</vt:lpstr>
      <vt:lpstr>عرض تقديمي في PowerPoint</vt:lpstr>
      <vt:lpstr>Planter aponeurosis</vt:lpstr>
      <vt:lpstr>عرض تقديمي في PowerPoint</vt:lpstr>
      <vt:lpstr>Muscles of sole of foot</vt:lpstr>
      <vt:lpstr>عرض تقديمي في PowerPoint</vt:lpstr>
      <vt:lpstr>عرض تقديمي في PowerPoint</vt:lpstr>
      <vt:lpstr>2nd layer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Arteries of sole of foot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Nerves of sole of foot</vt:lpstr>
      <vt:lpstr>Summary of the sensory supply of the foot:-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</dc:creator>
  <cp:lastModifiedBy>qusay2003hamad@gmail.com</cp:lastModifiedBy>
  <cp:revision>620</cp:revision>
  <dcterms:created xsi:type="dcterms:W3CDTF">2013-10-20T07:13:16Z</dcterms:created>
  <dcterms:modified xsi:type="dcterms:W3CDTF">2022-04-20T06:26:03Z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TC102862081033</vt:lpwstr>
  </property>
</Properties>
</file>