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sldIdLst>
    <p:sldId id="256" r:id="rId2"/>
    <p:sldId id="292" r:id="rId3"/>
    <p:sldId id="291" r:id="rId4"/>
    <p:sldId id="257" r:id="rId5"/>
    <p:sldId id="258" r:id="rId6"/>
    <p:sldId id="259" r:id="rId7"/>
    <p:sldId id="262" r:id="rId8"/>
    <p:sldId id="263" r:id="rId9"/>
    <p:sldId id="264" r:id="rId10"/>
    <p:sldId id="265" r:id="rId11"/>
    <p:sldId id="293" r:id="rId12"/>
    <p:sldId id="294" r:id="rId13"/>
    <p:sldId id="266" r:id="rId14"/>
    <p:sldId id="295" r:id="rId15"/>
    <p:sldId id="604" r:id="rId16"/>
    <p:sldId id="605" r:id="rId17"/>
    <p:sldId id="268" r:id="rId18"/>
    <p:sldId id="606" r:id="rId19"/>
    <p:sldId id="269" r:id="rId20"/>
    <p:sldId id="607" r:id="rId21"/>
    <p:sldId id="608" r:id="rId22"/>
    <p:sldId id="609" r:id="rId23"/>
    <p:sldId id="610" r:id="rId24"/>
    <p:sldId id="611" r:id="rId25"/>
    <p:sldId id="613" r:id="rId26"/>
    <p:sldId id="612" r:id="rId27"/>
    <p:sldId id="614" r:id="rId28"/>
    <p:sldId id="615" r:id="rId29"/>
    <p:sldId id="273" r:id="rId30"/>
    <p:sldId id="274" r:id="rId31"/>
    <p:sldId id="275" r:id="rId32"/>
    <p:sldId id="276" r:id="rId33"/>
    <p:sldId id="658" r:id="rId34"/>
    <p:sldId id="277" r:id="rId35"/>
    <p:sldId id="616" r:id="rId36"/>
    <p:sldId id="618" r:id="rId37"/>
    <p:sldId id="619" r:id="rId38"/>
    <p:sldId id="260" r:id="rId39"/>
    <p:sldId id="620" r:id="rId40"/>
    <p:sldId id="621" r:id="rId41"/>
    <p:sldId id="261" r:id="rId42"/>
    <p:sldId id="622" r:id="rId43"/>
    <p:sldId id="623" r:id="rId44"/>
    <p:sldId id="624" r:id="rId45"/>
    <p:sldId id="625" r:id="rId46"/>
    <p:sldId id="626" r:id="rId47"/>
    <p:sldId id="659" r:id="rId48"/>
    <p:sldId id="627" r:id="rId49"/>
    <p:sldId id="628" r:id="rId50"/>
    <p:sldId id="629" r:id="rId51"/>
    <p:sldId id="630" r:id="rId52"/>
    <p:sldId id="631" r:id="rId53"/>
    <p:sldId id="279" r:id="rId54"/>
    <p:sldId id="267" r:id="rId55"/>
    <p:sldId id="632" r:id="rId56"/>
    <p:sldId id="633" r:id="rId57"/>
    <p:sldId id="634" r:id="rId58"/>
    <p:sldId id="635" r:id="rId59"/>
    <p:sldId id="270" r:id="rId60"/>
    <p:sldId id="271" r:id="rId61"/>
    <p:sldId id="272" r:id="rId62"/>
    <p:sldId id="636" r:id="rId63"/>
    <p:sldId id="637" r:id="rId64"/>
    <p:sldId id="638" r:id="rId65"/>
    <p:sldId id="639" r:id="rId66"/>
    <p:sldId id="640" r:id="rId67"/>
    <p:sldId id="278" r:id="rId68"/>
    <p:sldId id="641" r:id="rId69"/>
    <p:sldId id="642" r:id="rId70"/>
    <p:sldId id="643" r:id="rId71"/>
    <p:sldId id="644" r:id="rId72"/>
    <p:sldId id="645" r:id="rId73"/>
    <p:sldId id="646" r:id="rId74"/>
    <p:sldId id="647" r:id="rId75"/>
    <p:sldId id="648" r:id="rId76"/>
    <p:sldId id="649" r:id="rId77"/>
    <p:sldId id="650" r:id="rId78"/>
    <p:sldId id="651" r:id="rId79"/>
    <p:sldId id="652" r:id="rId80"/>
    <p:sldId id="653" r:id="rId81"/>
    <p:sldId id="654" r:id="rId82"/>
    <p:sldId id="655" r:id="rId83"/>
    <p:sldId id="656" r:id="rId84"/>
    <p:sldId id="657" r:id="rId85"/>
    <p:sldId id="660"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1AD407-B1DB-45DE-A6DB-77018B9F0C8C}" type="datetimeFigureOut">
              <a:rPr lang="en-US" smtClean="0"/>
              <a:t>04/28/2023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1449E0-0779-4CA1-89BC-C8B1335F94B3}" type="slidenum">
              <a:rPr lang="en-US" smtClean="0"/>
              <a:t>‹#›</a:t>
            </a:fld>
            <a:endParaRPr lang="en-US"/>
          </a:p>
        </p:txBody>
      </p:sp>
    </p:spTree>
    <p:extLst>
      <p:ext uri="{BB962C8B-B14F-4D97-AF65-F5344CB8AC3E}">
        <p14:creationId xmlns:p14="http://schemas.microsoft.com/office/powerpoint/2010/main" val="1602731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41E824-3853-4676-9E54-E24392A4E4C6}" type="slidenum">
              <a:rPr lang="en-US" smtClean="0"/>
              <a:t>12</a:t>
            </a:fld>
            <a:endParaRPr lang="en-US"/>
          </a:p>
        </p:txBody>
      </p:sp>
    </p:spTree>
    <p:extLst>
      <p:ext uri="{BB962C8B-B14F-4D97-AF65-F5344CB8AC3E}">
        <p14:creationId xmlns:p14="http://schemas.microsoft.com/office/powerpoint/2010/main" val="2661979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Site of junction of two curvature, different cross section,weakend by subclavius groove, and nutrient artery</a:t>
            </a:r>
          </a:p>
        </p:txBody>
      </p:sp>
      <p:sp>
        <p:nvSpPr>
          <p:cNvPr id="4" name="Slide Number Placeholder 3"/>
          <p:cNvSpPr>
            <a:spLocks noGrp="1"/>
          </p:cNvSpPr>
          <p:nvPr>
            <p:ph type="sldNum" sz="quarter" idx="10"/>
          </p:nvPr>
        </p:nvSpPr>
        <p:spPr/>
        <p:txBody>
          <a:bodyPr/>
          <a:lstStyle/>
          <a:p>
            <a:fld id="{FC90F813-A6FD-4575-96FF-75CA3B02B74A}" type="slidenum">
              <a:rPr lang="en-US" smtClean="0"/>
              <a:pPr/>
              <a:t>15</a:t>
            </a:fld>
            <a:endParaRPr lang="en-US"/>
          </a:p>
        </p:txBody>
      </p:sp>
    </p:spTree>
    <p:extLst>
      <p:ext uri="{BB962C8B-B14F-4D97-AF65-F5344CB8AC3E}">
        <p14:creationId xmlns:p14="http://schemas.microsoft.com/office/powerpoint/2010/main" val="3003511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3506D-A69C-47F2-AFE7-56E9433024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B72EAC-971D-4E01-BAE1-9E15C9956D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7F689F-1669-4D3C-A6CC-9546879B76B9}"/>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5" name="Footer Placeholder 4">
            <a:extLst>
              <a:ext uri="{FF2B5EF4-FFF2-40B4-BE49-F238E27FC236}">
                <a16:creationId xmlns:a16="http://schemas.microsoft.com/office/drawing/2014/main" id="{8E9BD6F8-6C7F-46AA-AB66-2A246472AE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B313FD-4874-48F1-B83B-0B2C7102C0A7}"/>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4169369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3F912-92CA-48C2-9539-276E1BF786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93B543-22CC-4231-BE09-691C967987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280596-C8B8-4180-9A99-F5B8292A2816}"/>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5" name="Footer Placeholder 4">
            <a:extLst>
              <a:ext uri="{FF2B5EF4-FFF2-40B4-BE49-F238E27FC236}">
                <a16:creationId xmlns:a16="http://schemas.microsoft.com/office/drawing/2014/main" id="{E37C3FD4-9F59-44B6-B0B8-BFA0817E65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760E1-A3E6-41B8-8433-ACB0E47A0CD1}"/>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2739642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6D237D-8B54-491D-A61C-6B6B25911F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78CF0E-DA10-40C7-A7C8-EF57F88792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5361E5-0A1B-4D7C-BB19-94B1EB0D6252}"/>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5" name="Footer Placeholder 4">
            <a:extLst>
              <a:ext uri="{FF2B5EF4-FFF2-40B4-BE49-F238E27FC236}">
                <a16:creationId xmlns:a16="http://schemas.microsoft.com/office/drawing/2014/main" id="{647EF347-EEE2-4B09-BCE5-F3946E92C1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B2DD69-2A61-42DE-B2CA-0C2AC066510F}"/>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4189810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EA991-6DEA-4C3F-AA68-D41DEFEDC7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44C453-13D4-4391-B28A-C5F48B55C4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403856-C25F-4D83-AED4-FF1DE1862EB8}"/>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5" name="Footer Placeholder 4">
            <a:extLst>
              <a:ext uri="{FF2B5EF4-FFF2-40B4-BE49-F238E27FC236}">
                <a16:creationId xmlns:a16="http://schemas.microsoft.com/office/drawing/2014/main" id="{44014B22-F31B-46D4-BC43-2A0327EE31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88B887-C805-4582-9099-DEB305A84D6E}"/>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838982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9EDAC-F1FB-447A-830C-CDC0B06F27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05AB8E-FA73-4A53-B957-F0190626EE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05E948-0CBF-48A3-95D3-71639422A1B5}"/>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5" name="Footer Placeholder 4">
            <a:extLst>
              <a:ext uri="{FF2B5EF4-FFF2-40B4-BE49-F238E27FC236}">
                <a16:creationId xmlns:a16="http://schemas.microsoft.com/office/drawing/2014/main" id="{66343836-49F4-4DF0-A177-1CEA60A5BB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B191F-58D5-4D6B-A78B-B17A2D2CD349}"/>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1380806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7C746-42A0-4A8C-92C3-6B030FC9ED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9DE8AF-43BA-48EE-8061-5E4A3F2DCA7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3835BC-A83C-4630-A51F-B5FC463BC8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7C0AB9-95B0-4EBB-B737-27EE835BE866}"/>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6" name="Footer Placeholder 5">
            <a:extLst>
              <a:ext uri="{FF2B5EF4-FFF2-40B4-BE49-F238E27FC236}">
                <a16:creationId xmlns:a16="http://schemas.microsoft.com/office/drawing/2014/main" id="{99FA6C84-DEA0-4311-9F7D-F10F64ED10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4F2092-BE1C-42AD-82BB-C52AD1C05985}"/>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422699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E3F7D-10C4-4A3D-99D9-52B21DF4F78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697266-BBA2-40D8-896D-2C8E218A10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3F4E87-FB90-48B1-B809-5207EF35AF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1A0BAC-B154-4939-9398-FD46B1E503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7BF971-6F36-4E60-9279-BB009FEB5C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AE4C2D-E10D-4CF3-A1FA-5FF821C933A6}"/>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8" name="Footer Placeholder 7">
            <a:extLst>
              <a:ext uri="{FF2B5EF4-FFF2-40B4-BE49-F238E27FC236}">
                <a16:creationId xmlns:a16="http://schemas.microsoft.com/office/drawing/2014/main" id="{FF31527D-4B81-473D-A0D1-6E3D02ACFA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164E86-B1D7-45DC-8EB1-7CBBDC0A2259}"/>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3675734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31D1D-81A7-4E62-9FB0-F3CC062432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DF7890-D4A3-4DA8-94EF-E2AF0AC7F3DE}"/>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4" name="Footer Placeholder 3">
            <a:extLst>
              <a:ext uri="{FF2B5EF4-FFF2-40B4-BE49-F238E27FC236}">
                <a16:creationId xmlns:a16="http://schemas.microsoft.com/office/drawing/2014/main" id="{A1281B35-4B73-40C6-A7C7-64FFBB4FB1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F29F1E-DA42-40E3-95C9-71ACD58177F9}"/>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4144263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F03331-5D0B-45D6-BD94-DA02849774D9}"/>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3" name="Footer Placeholder 2">
            <a:extLst>
              <a:ext uri="{FF2B5EF4-FFF2-40B4-BE49-F238E27FC236}">
                <a16:creationId xmlns:a16="http://schemas.microsoft.com/office/drawing/2014/main" id="{89D410CC-7A41-424C-979A-9681596E83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52D278-C66E-43A3-B9CA-2563B04A99C6}"/>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3625138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E66E3-9027-464B-A12D-B84919E30A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A90087-A709-499C-80A9-56A0A4A3D1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F9844B-B3A4-44A3-B931-5AD18D3C92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9E6E86-1558-41E2-A47F-B6462CEBC158}"/>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6" name="Footer Placeholder 5">
            <a:extLst>
              <a:ext uri="{FF2B5EF4-FFF2-40B4-BE49-F238E27FC236}">
                <a16:creationId xmlns:a16="http://schemas.microsoft.com/office/drawing/2014/main" id="{7A0695D1-6E62-4AB4-ADB0-B820159ED3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5BBCBE-26DB-4AA4-BA98-15FA78EA5CE3}"/>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4000479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1A12D-D835-418F-A700-02E950EF7F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E543BE-63F2-4807-A36C-949A252D40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CB71BD-23AC-4172-B101-3BD64369BC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974632-DC47-44D3-9903-45C09214F21C}"/>
              </a:ext>
            </a:extLst>
          </p:cNvPr>
          <p:cNvSpPr>
            <a:spLocks noGrp="1"/>
          </p:cNvSpPr>
          <p:nvPr>
            <p:ph type="dt" sz="half" idx="10"/>
          </p:nvPr>
        </p:nvSpPr>
        <p:spPr/>
        <p:txBody>
          <a:bodyPr/>
          <a:lstStyle/>
          <a:p>
            <a:fld id="{D22EF634-A19F-4263-84DA-506DF8E8AB24}" type="datetimeFigureOut">
              <a:rPr lang="en-US" smtClean="0"/>
              <a:t>04/28/2023</a:t>
            </a:fld>
            <a:endParaRPr lang="en-US"/>
          </a:p>
        </p:txBody>
      </p:sp>
      <p:sp>
        <p:nvSpPr>
          <p:cNvPr id="6" name="Footer Placeholder 5">
            <a:extLst>
              <a:ext uri="{FF2B5EF4-FFF2-40B4-BE49-F238E27FC236}">
                <a16:creationId xmlns:a16="http://schemas.microsoft.com/office/drawing/2014/main" id="{EF101AC2-98FB-4941-92B7-93D6BC5CC3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CE51EB-97A1-44B2-8B12-4727DF4DF61B}"/>
              </a:ext>
            </a:extLst>
          </p:cNvPr>
          <p:cNvSpPr>
            <a:spLocks noGrp="1"/>
          </p:cNvSpPr>
          <p:nvPr>
            <p:ph type="sldNum" sz="quarter" idx="12"/>
          </p:nvPr>
        </p:nvSpPr>
        <p:spPr/>
        <p:txBody>
          <a:bodyPr/>
          <a:lstStyle/>
          <a:p>
            <a:fld id="{E64015C8-7697-4B38-8478-366074CB24E9}" type="slidenum">
              <a:rPr lang="en-US" smtClean="0"/>
              <a:t>‹#›</a:t>
            </a:fld>
            <a:endParaRPr lang="en-US"/>
          </a:p>
        </p:txBody>
      </p:sp>
    </p:spTree>
    <p:extLst>
      <p:ext uri="{BB962C8B-B14F-4D97-AF65-F5344CB8AC3E}">
        <p14:creationId xmlns:p14="http://schemas.microsoft.com/office/powerpoint/2010/main" val="3812970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733203-FDF8-4F87-ABF2-FCB99C595C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5C9836-8749-49F7-9E9C-C7D6F2FE94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DF8854-BBC4-4862-BB39-A046E04919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2EF634-A19F-4263-84DA-506DF8E8AB24}" type="datetimeFigureOut">
              <a:rPr lang="en-US" smtClean="0"/>
              <a:t>04/28/2023</a:t>
            </a:fld>
            <a:endParaRPr lang="en-US"/>
          </a:p>
        </p:txBody>
      </p:sp>
      <p:sp>
        <p:nvSpPr>
          <p:cNvPr id="5" name="Footer Placeholder 4">
            <a:extLst>
              <a:ext uri="{FF2B5EF4-FFF2-40B4-BE49-F238E27FC236}">
                <a16:creationId xmlns:a16="http://schemas.microsoft.com/office/drawing/2014/main" id="{EB426E18-6B8E-43FA-BE06-53C92EC973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D85F490-AC95-48EF-B006-F14731CE81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4015C8-7697-4B38-8478-366074CB24E9}" type="slidenum">
              <a:rPr lang="en-US" smtClean="0"/>
              <a:t>‹#›</a:t>
            </a:fld>
            <a:endParaRPr lang="en-US"/>
          </a:p>
        </p:txBody>
      </p:sp>
    </p:spTree>
    <p:extLst>
      <p:ext uri="{BB962C8B-B14F-4D97-AF65-F5344CB8AC3E}">
        <p14:creationId xmlns:p14="http://schemas.microsoft.com/office/powerpoint/2010/main" val="2486458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gif"/><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6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en.wikipedia.org/wiki/Scapula" TargetMode="External"/><Relationship Id="rId2" Type="http://schemas.openxmlformats.org/officeDocument/2006/relationships/hyperlink" Target="https://en.wikipedia.org/wiki/Clavicle" TargetMode="External"/><Relationship Id="rId1" Type="http://schemas.openxmlformats.org/officeDocument/2006/relationships/slideLayout" Target="../slideLayouts/slideLayout2.xml"/><Relationship Id="rId5" Type="http://schemas.openxmlformats.org/officeDocument/2006/relationships/hyperlink" Target="https://en.wikipedia.org/wiki/Acromioclavicular_joint" TargetMode="External"/><Relationship Id="rId4" Type="http://schemas.openxmlformats.org/officeDocument/2006/relationships/hyperlink" Target="https://en.wikipedia.org/wiki/Sternoclavicular_joint"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76.gif"/><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0.gi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1.gi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2.gi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3.gi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5.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6.gi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8.gif"/><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1.gi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3.gif"/><Relationship Id="rId2" Type="http://schemas.openxmlformats.org/officeDocument/2006/relationships/image" Target="../media/image92.gi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FE9FC-2A5C-4DFF-BF28-3D8D5DB47380}"/>
              </a:ext>
            </a:extLst>
          </p:cNvPr>
          <p:cNvSpPr>
            <a:spLocks noGrp="1"/>
          </p:cNvSpPr>
          <p:nvPr>
            <p:ph type="ctrTitle"/>
          </p:nvPr>
        </p:nvSpPr>
        <p:spPr/>
        <p:txBody>
          <a:bodyPr/>
          <a:lstStyle/>
          <a:p>
            <a:r>
              <a:rPr lang="en-US" dirty="0"/>
              <a:t>Bones &amp; joints of shoulder girdle</a:t>
            </a:r>
          </a:p>
        </p:txBody>
      </p:sp>
      <p:sp>
        <p:nvSpPr>
          <p:cNvPr id="3" name="Subtitle 2">
            <a:extLst>
              <a:ext uri="{FF2B5EF4-FFF2-40B4-BE49-F238E27FC236}">
                <a16:creationId xmlns:a16="http://schemas.microsoft.com/office/drawing/2014/main" id="{5F91598F-D964-405A-AF6C-3A1418EADBD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510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47EA19C5-398C-472C-AAD9-6ED27B3F71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4965" y="54871"/>
            <a:ext cx="3946423" cy="394642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oracoid process - Wikiwand">
            <a:extLst>
              <a:ext uri="{FF2B5EF4-FFF2-40B4-BE49-F238E27FC236}">
                <a16:creationId xmlns:a16="http://schemas.microsoft.com/office/drawing/2014/main" id="{688CB4AD-AA61-4017-BFBC-8E4B3A70F7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7296" y="3541777"/>
            <a:ext cx="3094704" cy="30947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0" u="none" strike="noStrike" baseline="0" dirty="0">
                <a:latin typeface="Times New Roman" panose="02020603050405020304" pitchFamily="18" charset="0"/>
              </a:rPr>
              <a:t>(E) PROCESSES OF THE SCAPULA</a:t>
            </a:r>
            <a:endParaRPr lang="en-US" sz="6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226142" y="1533832"/>
            <a:ext cx="11127658" cy="4643131"/>
          </a:xfrm>
        </p:spPr>
        <p:txBody>
          <a:bodyPr>
            <a:normAutofit fontScale="92500"/>
          </a:bodyPr>
          <a:lstStyle/>
          <a:p>
            <a:pPr marL="0" indent="0" algn="l">
              <a:buNone/>
            </a:pPr>
            <a:r>
              <a:rPr lang="en-US" sz="2400" b="1" i="0" u="none" strike="noStrike" baseline="0" dirty="0">
                <a:solidFill>
                  <a:srgbClr val="000000"/>
                </a:solidFill>
                <a:latin typeface="UniversLTStd-BoldCn"/>
              </a:rPr>
              <a:t>1. Spine of the Scapula</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continues laterally as the </a:t>
            </a:r>
            <a:r>
              <a:rPr lang="en-US" sz="2400" b="1" i="0" u="none" strike="noStrike" baseline="0" dirty="0">
                <a:solidFill>
                  <a:srgbClr val="000000"/>
                </a:solidFill>
                <a:latin typeface="UtopiaStd-Bold"/>
              </a:rPr>
              <a:t>acromion</a:t>
            </a:r>
            <a:r>
              <a:rPr lang="en-US" sz="2400" b="0" i="0" u="none" strike="noStrike" baseline="0" dirty="0">
                <a:solidFill>
                  <a:srgbClr val="000000"/>
                </a:solidFill>
                <a:latin typeface="UtopiaStd-Regular"/>
              </a:rPr>
              <a:t>.</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Divides the posterior scapula into the upper </a:t>
            </a:r>
            <a:r>
              <a:rPr lang="en-US" sz="2400" b="1" i="0" u="none" strike="noStrike" baseline="0" dirty="0">
                <a:solidFill>
                  <a:srgbClr val="000000"/>
                </a:solidFill>
                <a:latin typeface="UtopiaStd-Bold"/>
              </a:rPr>
              <a:t>supraspinous </a:t>
            </a:r>
            <a:r>
              <a:rPr lang="en-US" sz="2400" b="0" i="0" u="none" strike="noStrike" baseline="0" dirty="0">
                <a:solidFill>
                  <a:srgbClr val="000000"/>
                </a:solidFill>
                <a:latin typeface="UtopiaStd-Regular"/>
              </a:rPr>
              <a:t>and lower </a:t>
            </a:r>
            <a:r>
              <a:rPr lang="en-US" sz="2400" b="1" i="0" u="none" strike="noStrike" baseline="0" dirty="0">
                <a:solidFill>
                  <a:srgbClr val="000000"/>
                </a:solidFill>
                <a:latin typeface="UtopiaStd-Bold"/>
              </a:rPr>
              <a:t>infraspinous fossae</a:t>
            </a:r>
            <a:r>
              <a:rPr lang="en-US" sz="2400" b="0" i="0" u="none" strike="noStrike" baseline="0" dirty="0">
                <a:solidFill>
                  <a:srgbClr val="000000"/>
                </a:solidFill>
                <a:latin typeface="UtopiaStd-Regular"/>
              </a:rPr>
              <a:t>,</a:t>
            </a:r>
          </a:p>
          <a:p>
            <a:pPr marL="0" indent="0" algn="l">
              <a:buNone/>
            </a:pPr>
            <a:r>
              <a:rPr lang="en-US" sz="2400" b="0" i="0" u="none" strike="noStrike" baseline="0" dirty="0">
                <a:solidFill>
                  <a:srgbClr val="000000"/>
                </a:solidFill>
                <a:latin typeface="UtopiaStd-Regular"/>
              </a:rPr>
              <a:t>and also provides an </a:t>
            </a:r>
            <a:r>
              <a:rPr lang="en-US" sz="2400" b="0" i="0" u="sng" strike="noStrike" baseline="0" dirty="0">
                <a:solidFill>
                  <a:srgbClr val="000000"/>
                </a:solidFill>
                <a:latin typeface="UtopiaStd-Regular"/>
              </a:rPr>
              <a:t>origin for the deltoid </a:t>
            </a:r>
            <a:r>
              <a:rPr lang="en-US" sz="2400" b="0" i="0" u="none" strike="noStrike" baseline="0" dirty="0">
                <a:solidFill>
                  <a:srgbClr val="000000"/>
                </a:solidFill>
                <a:latin typeface="UtopiaStd-Regular"/>
              </a:rPr>
              <a:t>and an </a:t>
            </a:r>
            <a:r>
              <a:rPr lang="en-US" sz="2400" b="0" i="0" u="sng" strike="noStrike" baseline="0" dirty="0">
                <a:solidFill>
                  <a:srgbClr val="000000"/>
                </a:solidFill>
                <a:latin typeface="UtopiaStd-Regular"/>
              </a:rPr>
              <a:t>insertion for the trapezius.</a:t>
            </a:r>
          </a:p>
          <a:p>
            <a:pPr marL="0" indent="0" algn="l">
              <a:buNone/>
            </a:pPr>
            <a:r>
              <a:rPr lang="en-US" sz="2400" b="1" i="0" u="none" strike="noStrike" baseline="0" dirty="0">
                <a:solidFill>
                  <a:srgbClr val="000000"/>
                </a:solidFill>
                <a:latin typeface="UniversLTStd-BoldCn"/>
              </a:rPr>
              <a:t>2. Acromion</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Is the lateral end of the spine and articulates with the clavicle.</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Provides an origin for the deltoid and an insertion for the trapezius.</a:t>
            </a:r>
          </a:p>
          <a:p>
            <a:pPr marL="0" indent="0" algn="l">
              <a:buNone/>
            </a:pPr>
            <a:r>
              <a:rPr lang="en-US" sz="2400" b="1" i="0" u="none" strike="noStrike" baseline="0" dirty="0">
                <a:solidFill>
                  <a:srgbClr val="000000"/>
                </a:solidFill>
                <a:latin typeface="UniversLTStd-BoldCn"/>
              </a:rPr>
              <a:t>3. Coracoid Process</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Provides the origin of the coracobrachialis and short head of biceps brachii, the insertion of</a:t>
            </a:r>
          </a:p>
          <a:p>
            <a:pPr marL="0" indent="0" algn="l">
              <a:buNone/>
            </a:pPr>
            <a:r>
              <a:rPr lang="en-US" sz="2400" b="0" i="0" u="none" strike="noStrike" baseline="0" dirty="0">
                <a:solidFill>
                  <a:srgbClr val="000000"/>
                </a:solidFill>
                <a:latin typeface="UtopiaStd-Regular"/>
              </a:rPr>
              <a:t>the pectoralis minor</a:t>
            </a:r>
            <a:endParaRPr lang="en-US" sz="3600" dirty="0"/>
          </a:p>
        </p:txBody>
      </p:sp>
    </p:spTree>
    <p:extLst>
      <p:ext uri="{BB962C8B-B14F-4D97-AF65-F5344CB8AC3E}">
        <p14:creationId xmlns:p14="http://schemas.microsoft.com/office/powerpoint/2010/main" val="2779433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87265355-D42D-49F4-A2CA-3E31C5D382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7605"/>
          <a:stretch/>
        </p:blipFill>
        <p:spPr bwMode="auto">
          <a:xfrm>
            <a:off x="9129557" y="3093730"/>
            <a:ext cx="2991158" cy="363025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C1192A87-B540-4CED-B9AF-5730570257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0460" y="10497"/>
            <a:ext cx="3630255" cy="36302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3D72A01-5AA6-4B13-80E4-595D3DBA87CE}"/>
              </a:ext>
            </a:extLst>
          </p:cNvPr>
          <p:cNvSpPr>
            <a:spLocks noGrp="1"/>
          </p:cNvSpPr>
          <p:nvPr>
            <p:ph type="title"/>
          </p:nvPr>
        </p:nvSpPr>
        <p:spPr/>
        <p:txBody>
          <a:bodyPr>
            <a:normAutofit/>
          </a:bodyPr>
          <a:lstStyle/>
          <a:p>
            <a:r>
              <a:rPr lang="en-US" sz="3200" b="1" u="none" strike="noStrike" baseline="0" dirty="0">
                <a:latin typeface="Times New Roman" panose="02020603050405020304" pitchFamily="18" charset="0"/>
              </a:rPr>
              <a:t>F) </a:t>
            </a:r>
            <a:r>
              <a:rPr lang="en-US" sz="3200" b="0" u="none" strike="noStrike" baseline="0" dirty="0">
                <a:latin typeface="Times New Roman" panose="02020603050405020304" pitchFamily="18" charset="0"/>
              </a:rPr>
              <a:t>NOTCHES OF THE SCAPULA</a:t>
            </a:r>
            <a:endParaRPr lang="en-US" sz="6600" dirty="0"/>
          </a:p>
        </p:txBody>
      </p:sp>
      <p:sp>
        <p:nvSpPr>
          <p:cNvPr id="3" name="Content Placeholder 2">
            <a:extLst>
              <a:ext uri="{FF2B5EF4-FFF2-40B4-BE49-F238E27FC236}">
                <a16:creationId xmlns:a16="http://schemas.microsoft.com/office/drawing/2014/main" id="{730A48BA-C020-4B38-B616-85E8126739E5}"/>
              </a:ext>
            </a:extLst>
          </p:cNvPr>
          <p:cNvSpPr>
            <a:spLocks noGrp="1"/>
          </p:cNvSpPr>
          <p:nvPr>
            <p:ph idx="1"/>
          </p:nvPr>
        </p:nvSpPr>
        <p:spPr/>
        <p:txBody>
          <a:bodyPr>
            <a:normAutofit/>
          </a:bodyPr>
          <a:lstStyle/>
          <a:p>
            <a:pPr marL="0" indent="0">
              <a:buNone/>
            </a:pPr>
            <a:r>
              <a:rPr lang="en-US" sz="2400" b="1" strike="noStrike" baseline="0" dirty="0">
                <a:latin typeface="Times New Roman" panose="02020603050405020304" pitchFamily="18" charset="0"/>
              </a:rPr>
              <a:t>Suprascapular notch </a:t>
            </a:r>
          </a:p>
          <a:p>
            <a:pPr marL="0" indent="0">
              <a:buNone/>
            </a:pPr>
            <a:r>
              <a:rPr lang="en-US" sz="2400" strike="noStrike" baseline="0" dirty="0">
                <a:latin typeface="Times New Roman" panose="02020603050405020304" pitchFamily="18" charset="0"/>
              </a:rPr>
              <a:t>On the Sup border .</a:t>
            </a:r>
          </a:p>
          <a:p>
            <a:pPr marL="0" indent="0">
              <a:buNone/>
            </a:pPr>
            <a:r>
              <a:rPr lang="en-US" sz="2400" strike="noStrike" baseline="0" dirty="0">
                <a:latin typeface="Times New Roman" panose="02020603050405020304" pitchFamily="18" charset="0"/>
              </a:rPr>
              <a:t> it is transformed into Foramen by the suprascapular ligament</a:t>
            </a:r>
          </a:p>
          <a:p>
            <a:pPr marL="0" indent="0">
              <a:buNone/>
            </a:pPr>
            <a:r>
              <a:rPr lang="en-US" sz="2400" strike="noStrike" baseline="0" dirty="0">
                <a:latin typeface="Times New Roman" panose="02020603050405020304" pitchFamily="18" charset="0"/>
              </a:rPr>
              <a:t>+through the foramen passes the </a:t>
            </a:r>
            <a:r>
              <a:rPr lang="en-US" sz="2400" strike="noStrike" baseline="0" dirty="0" err="1">
                <a:latin typeface="Times New Roman" panose="02020603050405020304" pitchFamily="18" charset="0"/>
              </a:rPr>
              <a:t>suprascapularn</a:t>
            </a:r>
            <a:r>
              <a:rPr lang="en-US" sz="2400" strike="noStrike" baseline="0" dirty="0">
                <a:latin typeface="Times New Roman" panose="02020603050405020304" pitchFamily="18" charset="0"/>
              </a:rPr>
              <a:t> Nerve</a:t>
            </a:r>
          </a:p>
          <a:p>
            <a:pPr marL="0" indent="0">
              <a:buNone/>
            </a:pPr>
            <a:r>
              <a:rPr lang="en-US" sz="2400" dirty="0">
                <a:latin typeface="Times New Roman" panose="02020603050405020304" pitchFamily="18" charset="0"/>
              </a:rPr>
              <a:t> and </a:t>
            </a:r>
            <a:r>
              <a:rPr lang="en-US" sz="2400" strike="noStrike" baseline="0" dirty="0">
                <a:latin typeface="Times New Roman" panose="02020603050405020304" pitchFamily="18" charset="0"/>
              </a:rPr>
              <a:t>above the ligament passes the suprascapular vessels</a:t>
            </a:r>
          </a:p>
          <a:p>
            <a:pPr marL="0" indent="0" algn="l">
              <a:buNone/>
            </a:pPr>
            <a:r>
              <a:rPr lang="en-US" sz="2400" b="1" strike="noStrike" baseline="0" dirty="0" err="1">
                <a:latin typeface="Times New Roman" panose="02020603050405020304" pitchFamily="18" charset="0"/>
              </a:rPr>
              <a:t>Spinoglenoid</a:t>
            </a:r>
            <a:r>
              <a:rPr lang="en-US" sz="2400" b="1" strike="noStrike" baseline="0" dirty="0">
                <a:latin typeface="Times New Roman" panose="02020603050405020304" pitchFamily="18" charset="0"/>
              </a:rPr>
              <a:t> Tubercle</a:t>
            </a:r>
          </a:p>
          <a:p>
            <a:pPr marL="0" indent="0" algn="l">
              <a:buNone/>
            </a:pPr>
            <a:r>
              <a:rPr lang="en-US" sz="2400" strike="noStrike" baseline="0" dirty="0">
                <a:latin typeface="Times New Roman" panose="02020603050405020304" pitchFamily="18" charset="0"/>
              </a:rPr>
              <a:t>* lies between the </a:t>
            </a:r>
            <a:r>
              <a:rPr lang="en-US" sz="2400" strike="noStrike" baseline="0" dirty="0" err="1">
                <a:latin typeface="Times New Roman" panose="02020603050405020304" pitchFamily="18" charset="0"/>
              </a:rPr>
              <a:t>lat</a:t>
            </a:r>
            <a:r>
              <a:rPr lang="en-US" sz="2400" strike="noStrike" baseline="0" dirty="0">
                <a:latin typeface="Times New Roman" panose="02020603050405020304" pitchFamily="18" charset="0"/>
              </a:rPr>
              <a:t> free </a:t>
            </a:r>
            <a:r>
              <a:rPr lang="en-US" sz="2400" strike="noStrike" baseline="0" dirty="0" err="1">
                <a:latin typeface="Times New Roman" panose="02020603050405020304" pitchFamily="18" charset="0"/>
              </a:rPr>
              <a:t>border.ofthe</a:t>
            </a:r>
            <a:r>
              <a:rPr lang="en-US" sz="2400" strike="noStrike" baseline="0" dirty="0">
                <a:latin typeface="Times New Roman" panose="02020603050405020304" pitchFamily="18" charset="0"/>
              </a:rPr>
              <a:t> spine and the glenoid Cavity •</a:t>
            </a:r>
          </a:p>
          <a:p>
            <a:pPr marL="0" indent="0" algn="l">
              <a:buNone/>
            </a:pPr>
            <a:r>
              <a:rPr lang="en-US" sz="2400" strike="noStrike" baseline="0" dirty="0">
                <a:latin typeface="Times New Roman" panose="02020603050405020304" pitchFamily="18" charset="0"/>
              </a:rPr>
              <a:t>* transmits the suprascapular </a:t>
            </a:r>
            <a:r>
              <a:rPr lang="en-US" sz="2400" strike="noStrike" baseline="0" dirty="0" err="1">
                <a:latin typeface="Times New Roman" panose="02020603050405020304" pitchFamily="18" charset="0"/>
              </a:rPr>
              <a:t>vessles</a:t>
            </a:r>
            <a:r>
              <a:rPr lang="en-US" sz="2400" strike="noStrike" baseline="0" dirty="0">
                <a:latin typeface="Times New Roman" panose="02020603050405020304" pitchFamily="18" charset="0"/>
              </a:rPr>
              <a:t> and nerve from the supraspinous</a:t>
            </a:r>
            <a:r>
              <a:rPr lang="en-US" sz="2400" dirty="0">
                <a:latin typeface="Times New Roman" panose="02020603050405020304" pitchFamily="18" charset="0"/>
              </a:rPr>
              <a:t> </a:t>
            </a:r>
            <a:r>
              <a:rPr lang="en-US" sz="2400" strike="noStrike" baseline="0" dirty="0">
                <a:latin typeface="Times New Roman" panose="02020603050405020304" pitchFamily="18" charset="0"/>
              </a:rPr>
              <a:t>to the infraspinous fossa </a:t>
            </a:r>
            <a:endParaRPr lang="en-US" sz="3600" dirty="0"/>
          </a:p>
        </p:txBody>
      </p:sp>
    </p:spTree>
    <p:extLst>
      <p:ext uri="{BB962C8B-B14F-4D97-AF65-F5344CB8AC3E}">
        <p14:creationId xmlns:p14="http://schemas.microsoft.com/office/powerpoint/2010/main" val="973747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B1D68-1AA5-44ED-9982-05A85D6FAE2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198FCAA-A587-4287-A8F1-484907067323}"/>
              </a:ext>
            </a:extLst>
          </p:cNvPr>
          <p:cNvSpPr>
            <a:spLocks noGrp="1"/>
          </p:cNvSpPr>
          <p:nvPr>
            <p:ph idx="1"/>
          </p:nvPr>
        </p:nvSpPr>
        <p:spPr/>
        <p:txBody>
          <a:bodyPr/>
          <a:lstStyle/>
          <a:p>
            <a:endParaRPr lang="en-US"/>
          </a:p>
        </p:txBody>
      </p:sp>
      <p:pic>
        <p:nvPicPr>
          <p:cNvPr id="10242" name="Picture 2" descr="Suprascapular Nerve | Musculoskeletal Key">
            <a:extLst>
              <a:ext uri="{FF2B5EF4-FFF2-40B4-BE49-F238E27FC236}">
                <a16:creationId xmlns:a16="http://schemas.microsoft.com/office/drawing/2014/main" id="{C36FCDDD-4AC3-4CB2-8803-DBA611EBE1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602" y="0"/>
            <a:ext cx="6696537" cy="57150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DB46AD3-7BE6-47B1-A37F-92BBE7D4238F}"/>
              </a:ext>
            </a:extLst>
          </p:cNvPr>
          <p:cNvPicPr>
            <a:picLocks noChangeAspect="1"/>
          </p:cNvPicPr>
          <p:nvPr/>
        </p:nvPicPr>
        <p:blipFill>
          <a:blip r:embed="rId4"/>
          <a:stretch>
            <a:fillRect/>
          </a:stretch>
        </p:blipFill>
        <p:spPr>
          <a:xfrm>
            <a:off x="370245" y="4939546"/>
            <a:ext cx="10763250" cy="1685925"/>
          </a:xfrm>
          <a:prstGeom prst="rect">
            <a:avLst/>
          </a:prstGeom>
        </p:spPr>
      </p:pic>
    </p:spTree>
    <p:extLst>
      <p:ext uri="{BB962C8B-B14F-4D97-AF65-F5344CB8AC3E}">
        <p14:creationId xmlns:p14="http://schemas.microsoft.com/office/powerpoint/2010/main" val="1750671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C23D68A3-F2D8-42CF-AA40-1DD0F073CF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2748" y="462116"/>
            <a:ext cx="5238136" cy="52381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0" u="none" strike="noStrike" baseline="0" dirty="0">
                <a:latin typeface="Times New Roman" panose="02020603050405020304" pitchFamily="18" charset="0"/>
              </a:rPr>
              <a:t>(G) TUBERCLES OF THE SCAPULA</a:t>
            </a:r>
            <a:endParaRPr lang="en-US" sz="6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p:txBody>
          <a:bodyPr>
            <a:normAutofit/>
          </a:bodyPr>
          <a:lstStyle/>
          <a:p>
            <a:pPr marL="0" indent="0" algn="l">
              <a:buNone/>
            </a:pPr>
            <a:r>
              <a:rPr lang="en-US" b="1" dirty="0">
                <a:latin typeface="Times New Roman" panose="02020603050405020304" pitchFamily="18" charset="0"/>
              </a:rPr>
              <a:t>1-s</a:t>
            </a:r>
            <a:r>
              <a:rPr lang="en-US" b="1" i="0" u="none" strike="noStrike" baseline="0" dirty="0">
                <a:latin typeface="Times New Roman" panose="02020603050405020304" pitchFamily="18" charset="0"/>
              </a:rPr>
              <a:t>upra-glenoid tubercle: </a:t>
            </a:r>
          </a:p>
          <a:p>
            <a:pPr marL="0" indent="0" algn="l">
              <a:buNone/>
            </a:pPr>
            <a:r>
              <a:rPr lang="en-US" i="0" u="none" strike="noStrike" baseline="0" dirty="0">
                <a:latin typeface="Times New Roman" panose="02020603050405020304" pitchFamily="18" charset="0"/>
              </a:rPr>
              <a:t>A small rough projection above the </a:t>
            </a:r>
            <a:r>
              <a:rPr lang="en-US" i="0" u="none" strike="noStrike" baseline="0" dirty="0" err="1">
                <a:latin typeface="Times New Roman" panose="02020603050405020304" pitchFamily="18" charset="0"/>
              </a:rPr>
              <a:t>glenoidCavity</a:t>
            </a:r>
            <a:endParaRPr lang="en-US" i="0" u="none" strike="noStrike" baseline="0" dirty="0">
              <a:latin typeface="Times New Roman" panose="02020603050405020304" pitchFamily="18" charset="0"/>
            </a:endParaRPr>
          </a:p>
          <a:p>
            <a:pPr marL="0" indent="0" algn="l">
              <a:buNone/>
            </a:pPr>
            <a:r>
              <a:rPr lang="en-US" b="1" dirty="0">
                <a:latin typeface="Times New Roman" panose="02020603050405020304" pitchFamily="18" charset="0"/>
              </a:rPr>
              <a:t>2-Infrag</a:t>
            </a:r>
            <a:r>
              <a:rPr lang="en-US" b="1" i="0" u="none" strike="noStrike" baseline="0" dirty="0">
                <a:latin typeface="Times New Roman" panose="02020603050405020304" pitchFamily="18" charset="0"/>
              </a:rPr>
              <a:t>lenoid tubercle :</a:t>
            </a:r>
          </a:p>
          <a:p>
            <a:pPr marL="0" indent="0" algn="l">
              <a:buNone/>
            </a:pPr>
            <a:r>
              <a:rPr lang="en-US" i="0" u="none" strike="noStrike" baseline="0" dirty="0">
                <a:latin typeface="Times New Roman" panose="02020603050405020304" pitchFamily="18" charset="0"/>
              </a:rPr>
              <a:t>A rough triangular area just below the glenoid Cavity</a:t>
            </a:r>
          </a:p>
          <a:p>
            <a:pPr marL="0" indent="0" algn="l">
              <a:buNone/>
            </a:pPr>
            <a:r>
              <a:rPr lang="en-US" b="1" i="0" u="none" strike="noStrike" baseline="0" dirty="0">
                <a:latin typeface="Times New Roman" panose="02020603050405020304" pitchFamily="18" charset="0"/>
              </a:rPr>
              <a:t>3-tuberc</a:t>
            </a:r>
            <a:r>
              <a:rPr lang="en-US" b="1" dirty="0">
                <a:latin typeface="Times New Roman" panose="02020603050405020304" pitchFamily="18" charset="0"/>
              </a:rPr>
              <a:t>le</a:t>
            </a:r>
            <a:r>
              <a:rPr lang="en-US" b="1" i="0" u="none" strike="noStrike" baseline="0" dirty="0">
                <a:latin typeface="Times New Roman" panose="02020603050405020304" pitchFamily="18" charset="0"/>
              </a:rPr>
              <a:t> of the crest of spine </a:t>
            </a:r>
          </a:p>
          <a:p>
            <a:pPr marL="0" indent="0" algn="l">
              <a:buNone/>
            </a:pPr>
            <a:r>
              <a:rPr lang="en-US" i="0" u="none" strike="noStrike" baseline="0" dirty="0">
                <a:latin typeface="Times New Roman" panose="02020603050405020304" pitchFamily="18" charset="0"/>
              </a:rPr>
              <a:t>triangular rough projection from the lower lip of spine</a:t>
            </a:r>
          </a:p>
        </p:txBody>
      </p:sp>
    </p:spTree>
    <p:extLst>
      <p:ext uri="{BB962C8B-B14F-4D97-AF65-F5344CB8AC3E}">
        <p14:creationId xmlns:p14="http://schemas.microsoft.com/office/powerpoint/2010/main" val="981603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2574F-BDDB-4BD1-8096-2F9C8835D68C}"/>
              </a:ext>
            </a:extLst>
          </p:cNvPr>
          <p:cNvSpPr>
            <a:spLocks noGrp="1"/>
          </p:cNvSpPr>
          <p:nvPr>
            <p:ph type="ctrTitle"/>
          </p:nvPr>
        </p:nvSpPr>
        <p:spPr>
          <a:xfrm>
            <a:off x="147483" y="920134"/>
            <a:ext cx="4572000" cy="1655763"/>
          </a:xfrm>
        </p:spPr>
        <p:txBody>
          <a:bodyPr>
            <a:normAutofit/>
          </a:bodyPr>
          <a:lstStyle/>
          <a:p>
            <a:r>
              <a:rPr lang="en-US" sz="7200" dirty="0"/>
              <a:t>The clavicle </a:t>
            </a:r>
          </a:p>
        </p:txBody>
      </p:sp>
      <p:sp>
        <p:nvSpPr>
          <p:cNvPr id="3" name="Subtitle 2">
            <a:extLst>
              <a:ext uri="{FF2B5EF4-FFF2-40B4-BE49-F238E27FC236}">
                <a16:creationId xmlns:a16="http://schemas.microsoft.com/office/drawing/2014/main" id="{31DC8FCC-FA7E-4721-BD39-FB86DDBF67C3}"/>
              </a:ext>
            </a:extLst>
          </p:cNvPr>
          <p:cNvSpPr>
            <a:spLocks noGrp="1"/>
          </p:cNvSpPr>
          <p:nvPr>
            <p:ph type="subTitle" idx="1"/>
          </p:nvPr>
        </p:nvSpPr>
        <p:spPr/>
        <p:txBody>
          <a:bodyPr/>
          <a:lstStyle/>
          <a:p>
            <a:endParaRPr lang="en-US"/>
          </a:p>
        </p:txBody>
      </p:sp>
      <p:pic>
        <p:nvPicPr>
          <p:cNvPr id="11266" name="Picture 2" descr="Clavicle: Anatomy and clinical notes | Kenhub">
            <a:extLst>
              <a:ext uri="{FF2B5EF4-FFF2-40B4-BE49-F238E27FC236}">
                <a16:creationId xmlns:a16="http://schemas.microsoft.com/office/drawing/2014/main" id="{6334D3DB-55B5-453B-B659-836E485DA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7922" y="173539"/>
            <a:ext cx="7398775" cy="6510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224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7513" y="274639"/>
            <a:ext cx="6316662" cy="339511"/>
          </a:xfrm>
        </p:spPr>
        <p:txBody>
          <a:bodyPr>
            <a:normAutofit fontScale="90000"/>
          </a:bodyPr>
          <a:lstStyle/>
          <a:p>
            <a:r>
              <a:rPr lang="en-US" b="1" dirty="0">
                <a:solidFill>
                  <a:srgbClr val="FF0066"/>
                </a:solidFill>
              </a:rPr>
              <a:t>Clavicle</a:t>
            </a:r>
          </a:p>
        </p:txBody>
      </p:sp>
      <p:sp>
        <p:nvSpPr>
          <p:cNvPr id="3" name="Content Placeholder 2"/>
          <p:cNvSpPr>
            <a:spLocks noGrp="1"/>
          </p:cNvSpPr>
          <p:nvPr>
            <p:ph idx="1"/>
          </p:nvPr>
        </p:nvSpPr>
        <p:spPr>
          <a:xfrm>
            <a:off x="580104" y="1144504"/>
            <a:ext cx="6227049" cy="5813946"/>
          </a:xfrm>
        </p:spPr>
        <p:txBody>
          <a:bodyPr>
            <a:normAutofit/>
          </a:bodyPr>
          <a:lstStyle/>
          <a:p>
            <a:pPr>
              <a:buBlip>
                <a:blip r:embed="rId3"/>
              </a:buBlip>
            </a:pPr>
            <a:r>
              <a:rPr lang="en-US" sz="3200" b="1" dirty="0"/>
              <a:t>Anterior bone of shoulder girdle</a:t>
            </a:r>
          </a:p>
          <a:p>
            <a:pPr>
              <a:buBlip>
                <a:blip r:embed="rId3"/>
              </a:buBlip>
            </a:pPr>
            <a:r>
              <a:rPr lang="en-US" sz="3200" b="1" dirty="0"/>
              <a:t>Long bone but has no medullary cavity (atypical long bone)</a:t>
            </a:r>
          </a:p>
          <a:p>
            <a:pPr>
              <a:buBlip>
                <a:blip r:embed="rId3"/>
              </a:buBlip>
            </a:pPr>
            <a:r>
              <a:rPr lang="en-US" sz="3200" b="1" dirty="0"/>
              <a:t>Ossify from membrane not cartilage.</a:t>
            </a:r>
          </a:p>
          <a:p>
            <a:pPr algn="l"/>
            <a:r>
              <a:rPr lang="en-US" sz="3200" b="1" dirty="0"/>
              <a:t>The first bone to appear in fetus 5</a:t>
            </a:r>
            <a:r>
              <a:rPr lang="en-US" sz="3200" b="1" baseline="30000" dirty="0"/>
              <a:t>th</a:t>
            </a:r>
            <a:r>
              <a:rPr lang="en-US" sz="3200" b="1" dirty="0"/>
              <a:t>,6</a:t>
            </a:r>
            <a:r>
              <a:rPr lang="en-US" sz="3200" b="1" baseline="30000" dirty="0"/>
              <a:t>th</a:t>
            </a:r>
            <a:r>
              <a:rPr lang="en-US" sz="3200" b="1" dirty="0"/>
              <a:t> intrauterine week , </a:t>
            </a:r>
            <a:r>
              <a:rPr lang="en-US" sz="3200" b="1" i="0" u="none" strike="noStrike" baseline="0" dirty="0">
                <a:solidFill>
                  <a:srgbClr val="FF0000"/>
                </a:solidFill>
              </a:rPr>
              <a:t>but</a:t>
            </a:r>
            <a:r>
              <a:rPr lang="en-US" sz="3200" b="1" i="0" u="none" strike="noStrike" baseline="0" dirty="0"/>
              <a:t> it is the last one to complete ossification, at approximately 21 years of age.</a:t>
            </a:r>
            <a:endParaRPr lang="en-US" sz="3200" b="1"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914400"/>
            <a:ext cx="3657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3091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28523-94B9-414A-A6F3-5DE8DBE903C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BE1D045-1ED9-42EE-ABEA-6A8D7CEF686B}"/>
              </a:ext>
            </a:extLst>
          </p:cNvPr>
          <p:cNvSpPr>
            <a:spLocks noGrp="1"/>
          </p:cNvSpPr>
          <p:nvPr>
            <p:ph idx="1"/>
          </p:nvPr>
        </p:nvSpPr>
        <p:spPr>
          <a:xfrm>
            <a:off x="838200" y="1825625"/>
            <a:ext cx="5582265" cy="4351338"/>
          </a:xfrm>
        </p:spPr>
        <p:txBody>
          <a:bodyPr>
            <a:normAutofit/>
          </a:bodyPr>
          <a:lstStyle/>
          <a:p>
            <a:r>
              <a:rPr lang="en-US" sz="3200" b="1" dirty="0"/>
              <a:t>Is only attachment between trunk and upper limb.</a:t>
            </a:r>
          </a:p>
          <a:p>
            <a:endParaRPr lang="en-US" sz="3200" dirty="0"/>
          </a:p>
        </p:txBody>
      </p:sp>
      <p:pic>
        <p:nvPicPr>
          <p:cNvPr id="12290" name="Picture 2">
            <a:extLst>
              <a:ext uri="{FF2B5EF4-FFF2-40B4-BE49-F238E27FC236}">
                <a16:creationId xmlns:a16="http://schemas.microsoft.com/office/drawing/2014/main" id="{805F4D44-0C38-4ED1-B311-3A5F2E47E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1998" y="681037"/>
            <a:ext cx="5282073" cy="5282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846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836971" y="488438"/>
            <a:ext cx="10213258" cy="4351338"/>
          </a:xfrm>
        </p:spPr>
        <p:txBody>
          <a:bodyPr/>
          <a:lstStyle/>
          <a:p>
            <a:pPr>
              <a:buBlip>
                <a:blip r:embed="rId2"/>
              </a:buBlip>
            </a:pPr>
            <a:r>
              <a:rPr lang="en-US" b="1" dirty="0"/>
              <a:t>Medial 2/3 is convex forward,lateral1/3 is concave</a:t>
            </a:r>
          </a:p>
          <a:p>
            <a:pPr>
              <a:buBlip>
                <a:blip r:embed="rId2"/>
              </a:buBlip>
            </a:pPr>
            <a:r>
              <a:rPr lang="en-US" b="1" dirty="0"/>
              <a:t>Commonest bone to be fractured by fall on out stretched hand, at junction of medial 2/3,lateral 1/3.</a:t>
            </a:r>
          </a:p>
          <a:p>
            <a:endParaRPr lang="en-US" dirty="0"/>
          </a:p>
        </p:txBody>
      </p:sp>
      <p:sp>
        <p:nvSpPr>
          <p:cNvPr id="4" name="AutoShape 2" descr="Clinical Practice Guidelines : Clavicle fractures - Emergency Department">
            <a:extLst>
              <a:ext uri="{FF2B5EF4-FFF2-40B4-BE49-F238E27FC236}">
                <a16:creationId xmlns:a16="http://schemas.microsoft.com/office/drawing/2014/main" id="{7426A0C5-D78D-4370-8DEF-802ACC3C1BA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316" name="Picture 4" descr="Clinical Practice Guidelines : Clavicle fractures - Emergency Department">
            <a:extLst>
              <a:ext uri="{FF2B5EF4-FFF2-40B4-BE49-F238E27FC236}">
                <a16:creationId xmlns:a16="http://schemas.microsoft.com/office/drawing/2014/main" id="{006F29B4-B6B4-4EA0-9926-01B162CE77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838" y="1803455"/>
            <a:ext cx="6622027" cy="35558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7FF8882-678B-4830-9C25-5AD67ADD1E84}"/>
              </a:ext>
            </a:extLst>
          </p:cNvPr>
          <p:cNvPicPr>
            <a:picLocks noChangeAspect="1"/>
          </p:cNvPicPr>
          <p:nvPr/>
        </p:nvPicPr>
        <p:blipFill>
          <a:blip r:embed="rId4"/>
          <a:stretch>
            <a:fillRect/>
          </a:stretch>
        </p:blipFill>
        <p:spPr>
          <a:xfrm>
            <a:off x="222613" y="4722701"/>
            <a:ext cx="11122583" cy="2230069"/>
          </a:xfrm>
          <a:prstGeom prst="rect">
            <a:avLst/>
          </a:prstGeom>
        </p:spPr>
      </p:pic>
      <p:cxnSp>
        <p:nvCxnSpPr>
          <p:cNvPr id="8" name="Straight Arrow Connector 7">
            <a:extLst>
              <a:ext uri="{FF2B5EF4-FFF2-40B4-BE49-F238E27FC236}">
                <a16:creationId xmlns:a16="http://schemas.microsoft.com/office/drawing/2014/main" id="{0C24FB3F-148E-4F10-94F6-0DE772D6D483}"/>
              </a:ext>
            </a:extLst>
          </p:cNvPr>
          <p:cNvCxnSpPr/>
          <p:nvPr/>
        </p:nvCxnSpPr>
        <p:spPr>
          <a:xfrm flipV="1">
            <a:off x="6813755" y="2477729"/>
            <a:ext cx="176980" cy="7988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C9611F4-6222-4E23-A40A-95FD4CF91DAD}"/>
              </a:ext>
            </a:extLst>
          </p:cNvPr>
          <p:cNvCxnSpPr>
            <a:cxnSpLocks/>
          </p:cNvCxnSpPr>
          <p:nvPr/>
        </p:nvCxnSpPr>
        <p:spPr>
          <a:xfrm flipH="1">
            <a:off x="4788310" y="3581400"/>
            <a:ext cx="194803" cy="8234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545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77C13-E996-4EF3-9C56-B6EFE8FC7D96}"/>
              </a:ext>
            </a:extLst>
          </p:cNvPr>
          <p:cNvSpPr>
            <a:spLocks noGrp="1"/>
          </p:cNvSpPr>
          <p:nvPr>
            <p:ph type="ctrTitle"/>
          </p:nvPr>
        </p:nvSpPr>
        <p:spPr/>
        <p:txBody>
          <a:bodyPr/>
          <a:lstStyle/>
          <a:p>
            <a:r>
              <a:rPr lang="en-US" dirty="0"/>
              <a:t>Joints of shoulder girdle</a:t>
            </a:r>
          </a:p>
        </p:txBody>
      </p:sp>
      <p:sp>
        <p:nvSpPr>
          <p:cNvPr id="3" name="Subtitle 2">
            <a:extLst>
              <a:ext uri="{FF2B5EF4-FFF2-40B4-BE49-F238E27FC236}">
                <a16:creationId xmlns:a16="http://schemas.microsoft.com/office/drawing/2014/main" id="{E5D16EFD-2C3E-4102-9CB1-DED1D9D5C74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76074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1" i="0" u="none" strike="noStrike" baseline="0" dirty="0">
                <a:solidFill>
                  <a:srgbClr val="9A0000"/>
                </a:solidFill>
                <a:latin typeface="Centennial-Bold"/>
              </a:rPr>
              <a:t>Sternoclavicular Joint</a:t>
            </a:r>
            <a:endParaRPr lang="en-US" sz="6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p:txBody>
          <a:bodyPr>
            <a:normAutofit/>
          </a:bodyPr>
          <a:lstStyle/>
          <a:p>
            <a:pPr marL="0" indent="0" algn="l">
              <a:buNone/>
            </a:pPr>
            <a:r>
              <a:rPr lang="en-US" sz="3200" b="1" i="0" u="none" strike="noStrike" baseline="0" dirty="0">
                <a:latin typeface="Minion-Bold"/>
              </a:rPr>
              <a:t>Articulation: </a:t>
            </a:r>
            <a:r>
              <a:rPr lang="en-US" sz="3200" b="0" i="0" u="none" strike="noStrike" baseline="0" dirty="0">
                <a:latin typeface="Minion-Regular"/>
              </a:rPr>
              <a:t>This occurs between the sternal end of the clavicle, the manubrium </a:t>
            </a:r>
            <a:r>
              <a:rPr lang="en-US" sz="3200" b="0" i="0" u="none" strike="noStrike" baseline="0" dirty="0" err="1">
                <a:latin typeface="Minion-Regular"/>
              </a:rPr>
              <a:t>sterni</a:t>
            </a:r>
            <a:r>
              <a:rPr lang="en-US" sz="3200" b="0" i="0" u="none" strike="noStrike" baseline="0" dirty="0">
                <a:latin typeface="Minion-Regular"/>
              </a:rPr>
              <a:t>, and the 1st costal cartilage</a:t>
            </a:r>
          </a:p>
          <a:p>
            <a:pPr marL="0" indent="0" algn="l">
              <a:buNone/>
            </a:pPr>
            <a:r>
              <a:rPr lang="en-US" sz="3200" b="1" i="0" u="none" strike="noStrike" baseline="0" dirty="0">
                <a:solidFill>
                  <a:srgbClr val="000000"/>
                </a:solidFill>
                <a:latin typeface="Minion-Bold"/>
              </a:rPr>
              <a:t>Type: </a:t>
            </a:r>
            <a:r>
              <a:rPr lang="en-US" sz="3200" b="0" i="0" u="none" strike="noStrike" baseline="0" dirty="0">
                <a:solidFill>
                  <a:srgbClr val="000000"/>
                </a:solidFill>
                <a:latin typeface="Minion-Regular"/>
              </a:rPr>
              <a:t>Synovial double-plane joint</a:t>
            </a:r>
          </a:p>
          <a:p>
            <a:pPr marL="0" indent="0" algn="l">
              <a:buNone/>
            </a:pPr>
            <a:r>
              <a:rPr lang="en-US" sz="3200" b="0" i="0" u="none" strike="noStrike" baseline="0" dirty="0">
                <a:solidFill>
                  <a:srgbClr val="FFA600"/>
                </a:solidFill>
                <a:latin typeface="ZapfDingbats"/>
              </a:rPr>
              <a:t>■■ </a:t>
            </a:r>
            <a:r>
              <a:rPr lang="en-US" sz="3200" b="1" i="0" u="none" strike="noStrike" baseline="0" dirty="0">
                <a:solidFill>
                  <a:srgbClr val="000000"/>
                </a:solidFill>
                <a:latin typeface="Minion-Bold"/>
              </a:rPr>
              <a:t>Capsule: </a:t>
            </a:r>
            <a:r>
              <a:rPr lang="en-US" sz="3200" b="0" i="0" u="none" strike="noStrike" baseline="0" dirty="0">
                <a:solidFill>
                  <a:srgbClr val="000000"/>
                </a:solidFill>
                <a:latin typeface="Minion-Regular"/>
              </a:rPr>
              <a:t>This surrounds the joint and is attached to the margins of the articular surfaces.</a:t>
            </a:r>
          </a:p>
          <a:p>
            <a:pPr marL="0" indent="0" algn="l">
              <a:buNone/>
            </a:pPr>
            <a:r>
              <a:rPr lang="en-US" sz="3200" b="0" i="0" u="none" strike="noStrike" baseline="0" dirty="0">
                <a:solidFill>
                  <a:srgbClr val="FFA600"/>
                </a:solidFill>
                <a:latin typeface="ZapfDingbats"/>
              </a:rPr>
              <a:t>■■ </a:t>
            </a:r>
            <a:r>
              <a:rPr lang="en-US" sz="3200" b="1" i="0" u="none" strike="noStrike" baseline="0" dirty="0">
                <a:solidFill>
                  <a:srgbClr val="000000"/>
                </a:solidFill>
                <a:latin typeface="Minion-Bold"/>
              </a:rPr>
              <a:t>Ligaments: </a:t>
            </a:r>
            <a:r>
              <a:rPr lang="en-US" sz="3200" b="0" i="0" u="none" strike="noStrike" baseline="0" dirty="0">
                <a:solidFill>
                  <a:srgbClr val="000000"/>
                </a:solidFill>
                <a:latin typeface="Minion-Regular"/>
              </a:rPr>
              <a:t>The capsule is reinforced in front of and behind the joint by the strong </a:t>
            </a:r>
            <a:r>
              <a:rPr lang="en-US" sz="3200" b="1" i="0" u="none" strike="noStrike" baseline="0" dirty="0">
                <a:solidFill>
                  <a:srgbClr val="000000"/>
                </a:solidFill>
                <a:latin typeface="Minion-Bold"/>
              </a:rPr>
              <a:t>sternoclavicular ligaments.</a:t>
            </a:r>
          </a:p>
        </p:txBody>
      </p:sp>
    </p:spTree>
    <p:extLst>
      <p:ext uri="{BB962C8B-B14F-4D97-AF65-F5344CB8AC3E}">
        <p14:creationId xmlns:p14="http://schemas.microsoft.com/office/powerpoint/2010/main" val="2497121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77F154-6EBD-423F-8661-33FF9F7F7F88}"/>
              </a:ext>
            </a:extLst>
          </p:cNvPr>
          <p:cNvSpPr>
            <a:spLocks noGrp="1"/>
          </p:cNvSpPr>
          <p:nvPr>
            <p:ph idx="1"/>
          </p:nvPr>
        </p:nvSpPr>
        <p:spPr>
          <a:xfrm>
            <a:off x="415414" y="184253"/>
            <a:ext cx="10515600" cy="4351338"/>
          </a:xfrm>
        </p:spPr>
        <p:txBody>
          <a:bodyPr>
            <a:normAutofit/>
          </a:bodyPr>
          <a:lstStyle/>
          <a:p>
            <a:pPr marL="0" indent="0" algn="l">
              <a:buNone/>
            </a:pPr>
            <a:r>
              <a:rPr lang="en-US" sz="2400" b="1" i="0" u="none" strike="noStrike" baseline="0" dirty="0">
                <a:latin typeface="Times New Roman" panose="02020603050405020304" pitchFamily="18" charset="0"/>
              </a:rPr>
              <a:t>these are the bones which connect the limb to the trunk and include  : </a:t>
            </a:r>
          </a:p>
          <a:p>
            <a:pPr marL="0" indent="0" algn="l">
              <a:buNone/>
            </a:pPr>
            <a:r>
              <a:rPr lang="en-US" sz="2400" b="1" i="0" u="none" strike="noStrike" baseline="0" dirty="0">
                <a:solidFill>
                  <a:srgbClr val="002060"/>
                </a:solidFill>
                <a:latin typeface="Times New Roman" panose="02020603050405020304" pitchFamily="18" charset="0"/>
              </a:rPr>
              <a:t>(a) the Clavicle: </a:t>
            </a:r>
            <a:r>
              <a:rPr lang="en-US" sz="2400" b="1" i="0" u="none" strike="noStrike" baseline="0" dirty="0">
                <a:latin typeface="Times New Roman" panose="02020603050405020304" pitchFamily="18" charset="0"/>
              </a:rPr>
              <a:t>anteriorly</a:t>
            </a:r>
          </a:p>
          <a:p>
            <a:pPr marL="0" indent="0" algn="l">
              <a:buNone/>
            </a:pPr>
            <a:r>
              <a:rPr lang="en-US" sz="2400" b="1" i="0" u="none" strike="noStrike" baseline="0" dirty="0">
                <a:solidFill>
                  <a:srgbClr val="002060"/>
                </a:solidFill>
                <a:latin typeface="Times New Roman" panose="02020603050405020304" pitchFamily="18" charset="0"/>
              </a:rPr>
              <a:t>(b) the scapula </a:t>
            </a:r>
            <a:r>
              <a:rPr lang="en-US" sz="2400" b="1" i="0" u="none" strike="noStrike" baseline="0" dirty="0">
                <a:latin typeface="Times New Roman" panose="02020603050405020304" pitchFamily="18" charset="0"/>
              </a:rPr>
              <a:t>posteriorly</a:t>
            </a:r>
          </a:p>
          <a:p>
            <a:pPr marL="0" indent="0" algn="l">
              <a:buNone/>
            </a:pPr>
            <a:r>
              <a:rPr lang="en-US" sz="2400" b="1" i="0" u="none" strike="noStrike" baseline="0" dirty="0">
                <a:latin typeface="Times New Roman" panose="02020603050405020304" pitchFamily="18" charset="0"/>
              </a:rPr>
              <a:t>NB ~</a:t>
            </a:r>
          </a:p>
          <a:p>
            <a:pPr marL="0" indent="0" algn="l">
              <a:buNone/>
            </a:pPr>
            <a:r>
              <a:rPr lang="en-US" sz="2400" b="1" i="0" u="none" strike="noStrike" baseline="0" dirty="0">
                <a:latin typeface="Times New Roman" panose="02020603050405020304" pitchFamily="18" charset="0"/>
              </a:rPr>
              <a:t>(1)the Shoulder girdle is Completed anteriorly</a:t>
            </a:r>
            <a:r>
              <a:rPr lang="en-US" sz="2400" b="1" dirty="0">
                <a:latin typeface="Times New Roman" panose="02020603050405020304" pitchFamily="18" charset="0"/>
              </a:rPr>
              <a:t> </a:t>
            </a:r>
            <a:r>
              <a:rPr lang="en-US" sz="2400" b="1" i="0" u="none" strike="noStrike" baseline="0" dirty="0">
                <a:latin typeface="Times New Roman" panose="02020603050405020304" pitchFamily="18" charset="0"/>
              </a:rPr>
              <a:t>by the upper end of the sternum which articulates with the med ends of the 2 clavicles</a:t>
            </a:r>
          </a:p>
          <a:p>
            <a:pPr marL="0" indent="0" algn="l">
              <a:buNone/>
            </a:pPr>
            <a:r>
              <a:rPr lang="en-US" sz="2400" b="1" i="0" u="none" strike="noStrike" baseline="0" dirty="0">
                <a:latin typeface="Times New Roman" panose="02020603050405020304" pitchFamily="18" charset="0"/>
              </a:rPr>
              <a:t>(2) posteriorly, the 2 scapulae are widely separated from each other</a:t>
            </a:r>
            <a:r>
              <a:rPr lang="en-US" sz="2400" dirty="0">
                <a:latin typeface="Times New Roman" panose="02020603050405020304" pitchFamily="18" charset="0"/>
              </a:rPr>
              <a:t> &amp; </a:t>
            </a:r>
            <a:r>
              <a:rPr lang="en-US" sz="2400" b="1" i="0" u="none" strike="noStrike" baseline="0" dirty="0">
                <a:latin typeface="Times New Roman" panose="02020603050405020304" pitchFamily="18" charset="0"/>
              </a:rPr>
              <a:t>are connected to the axial skeleton by muscles only</a:t>
            </a:r>
            <a:endParaRPr lang="en-US" sz="3600" dirty="0"/>
          </a:p>
        </p:txBody>
      </p:sp>
      <p:pic>
        <p:nvPicPr>
          <p:cNvPr id="1026" name="Picture 2" descr="Shoulder Girdle - Assignment Point">
            <a:extLst>
              <a:ext uri="{FF2B5EF4-FFF2-40B4-BE49-F238E27FC236}">
                <a16:creationId xmlns:a16="http://schemas.microsoft.com/office/drawing/2014/main" id="{34DDADEB-3889-4051-B42C-1F57A89CE6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4374" y="3551185"/>
            <a:ext cx="6174658" cy="3215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144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1" i="0" u="none" strike="noStrike" baseline="0" dirty="0">
                <a:solidFill>
                  <a:srgbClr val="9A0000"/>
                </a:solidFill>
                <a:latin typeface="Centennial-Bold"/>
              </a:rPr>
              <a:t>Sternoclavicular Joint</a:t>
            </a:r>
            <a:endParaRPr lang="en-US" sz="6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710381" y="1491328"/>
            <a:ext cx="10515600" cy="4351338"/>
          </a:xfrm>
        </p:spPr>
        <p:txBody>
          <a:bodyPr>
            <a:normAutofit/>
          </a:bodyPr>
          <a:lstStyle/>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Articular disc: </a:t>
            </a:r>
            <a:r>
              <a:rPr lang="en-US" sz="2800" b="0" i="0" u="none" strike="noStrike" baseline="0" dirty="0">
                <a:solidFill>
                  <a:srgbClr val="000000"/>
                </a:solidFill>
                <a:latin typeface="Minion-Regular"/>
              </a:rPr>
              <a:t>This flat fibrocartilaginous disc lies within the joint and divides the joint’s interior into two compartments (double plane) .</a:t>
            </a:r>
          </a:p>
          <a:p>
            <a:pPr marL="0" indent="0" algn="l">
              <a:buNone/>
            </a:pPr>
            <a:r>
              <a:rPr lang="en-US" sz="2800" b="0" i="0" u="none" strike="noStrike" baseline="0" dirty="0">
                <a:solidFill>
                  <a:srgbClr val="000000"/>
                </a:solidFill>
                <a:latin typeface="Minion-Regular"/>
              </a:rPr>
              <a:t>Its circumference is attached to the interior of the capsule, but it is also strongly attached to the superior margin of the articular surface of the clavicle above and to the first costal cartilage below.</a:t>
            </a:r>
          </a:p>
          <a:p>
            <a:endParaRPr lang="en-US" dirty="0"/>
          </a:p>
        </p:txBody>
      </p:sp>
      <p:pic>
        <p:nvPicPr>
          <p:cNvPr id="14338" name="Picture 2" descr="Sternoclavicular Joint Injuries | SpringerLink">
            <a:extLst>
              <a:ext uri="{FF2B5EF4-FFF2-40B4-BE49-F238E27FC236}">
                <a16:creationId xmlns:a16="http://schemas.microsoft.com/office/drawing/2014/main" id="{A5657A2E-2181-4237-84A7-BCE5FF42BB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6587" y="3590925"/>
            <a:ext cx="5838825" cy="326707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6C7F9D5F-B73A-4579-A8DF-B30959B6F646}"/>
              </a:ext>
            </a:extLst>
          </p:cNvPr>
          <p:cNvSpPr/>
          <p:nvPr/>
        </p:nvSpPr>
        <p:spPr>
          <a:xfrm>
            <a:off x="7059561" y="3814916"/>
            <a:ext cx="688258" cy="57027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1151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ternoclavicular Joint Injuries | SpringerLink">
            <a:extLst>
              <a:ext uri="{FF2B5EF4-FFF2-40B4-BE49-F238E27FC236}">
                <a16:creationId xmlns:a16="http://schemas.microsoft.com/office/drawing/2014/main" id="{DD76A9F6-B721-45FC-97BD-AA7CD13238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4554" y="2800402"/>
            <a:ext cx="6329098" cy="35414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1" i="0" u="none" strike="noStrike" baseline="0" dirty="0">
                <a:solidFill>
                  <a:srgbClr val="9A0000"/>
                </a:solidFill>
                <a:latin typeface="Centennial-Bold"/>
              </a:rPr>
              <a:t>Sternoclavicular Joint</a:t>
            </a:r>
            <a:endParaRPr lang="en-US" sz="6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838200" y="1474839"/>
            <a:ext cx="10515600" cy="4702124"/>
          </a:xfrm>
        </p:spPr>
        <p:txBody>
          <a:bodyPr>
            <a:normAutofit lnSpcReduction="10000"/>
          </a:bodyPr>
          <a:lstStyle/>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Accessory ligament: </a:t>
            </a:r>
            <a:r>
              <a:rPr lang="en-US" sz="2800" b="0" i="0" u="none" strike="noStrike" baseline="0" dirty="0">
                <a:solidFill>
                  <a:srgbClr val="000000"/>
                </a:solidFill>
                <a:latin typeface="Minion-Regular"/>
              </a:rPr>
              <a:t>The </a:t>
            </a:r>
            <a:r>
              <a:rPr lang="en-US" sz="2800" b="1" i="0" u="none" strike="noStrike" baseline="0" dirty="0">
                <a:solidFill>
                  <a:srgbClr val="000000"/>
                </a:solidFill>
                <a:latin typeface="Minion-Bold"/>
              </a:rPr>
              <a:t>costoclavicular ligament </a:t>
            </a:r>
            <a:r>
              <a:rPr lang="en-US" sz="2800" b="0" i="0" u="none" strike="noStrike" baseline="0" dirty="0">
                <a:solidFill>
                  <a:srgbClr val="000000"/>
                </a:solidFill>
                <a:latin typeface="Minion-Regular"/>
              </a:rPr>
              <a:t>is a strong ligament that runs from the junction of the 1</a:t>
            </a:r>
            <a:r>
              <a:rPr lang="en-US" sz="2800" b="0" i="0" u="none" strike="noStrike" baseline="30000" dirty="0">
                <a:solidFill>
                  <a:srgbClr val="000000"/>
                </a:solidFill>
                <a:latin typeface="Minion-Regular"/>
              </a:rPr>
              <a:t>st</a:t>
            </a:r>
            <a:r>
              <a:rPr lang="en-US" sz="2800" b="0" i="0" u="none" strike="noStrike" baseline="0" dirty="0">
                <a:solidFill>
                  <a:srgbClr val="000000"/>
                </a:solidFill>
                <a:latin typeface="Minion-Regular"/>
              </a:rPr>
              <a:t> rib with the 1st costal cartilage to the inferior surface of the sternal end of the clavicle </a:t>
            </a:r>
          </a:p>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Synovial membrane: </a:t>
            </a:r>
            <a:r>
              <a:rPr lang="en-US" sz="2800" b="0" i="0" u="none" strike="noStrike" baseline="0" dirty="0">
                <a:solidFill>
                  <a:srgbClr val="000000"/>
                </a:solidFill>
                <a:latin typeface="Minion-Regular"/>
              </a:rPr>
              <a:t>This lines </a:t>
            </a:r>
          </a:p>
          <a:p>
            <a:pPr marL="0" indent="0" algn="l">
              <a:buNone/>
            </a:pPr>
            <a:r>
              <a:rPr lang="en-US" sz="2800" b="0" i="0" u="none" strike="noStrike" baseline="0" dirty="0">
                <a:solidFill>
                  <a:srgbClr val="000000"/>
                </a:solidFill>
                <a:latin typeface="Minion-Regular"/>
              </a:rPr>
              <a:t>the capsule and is attached to the </a:t>
            </a:r>
          </a:p>
          <a:p>
            <a:pPr marL="0" indent="0" algn="l">
              <a:buNone/>
            </a:pPr>
            <a:r>
              <a:rPr lang="en-US" sz="2800" b="0" i="0" u="none" strike="noStrike" baseline="0" dirty="0">
                <a:solidFill>
                  <a:srgbClr val="000000"/>
                </a:solidFill>
                <a:latin typeface="Minion-Regular"/>
              </a:rPr>
              <a:t>margins of the cartilage covering </a:t>
            </a:r>
          </a:p>
          <a:p>
            <a:pPr marL="0" indent="0" algn="l">
              <a:buNone/>
            </a:pPr>
            <a:r>
              <a:rPr lang="en-US" sz="2800" b="0" i="0" u="none" strike="noStrike" baseline="0" dirty="0">
                <a:solidFill>
                  <a:srgbClr val="000000"/>
                </a:solidFill>
                <a:latin typeface="Minion-Regular"/>
              </a:rPr>
              <a:t>the articular surfaces.</a:t>
            </a:r>
          </a:p>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Nerve supply: </a:t>
            </a:r>
          </a:p>
          <a:p>
            <a:pPr marL="0" indent="0" algn="l">
              <a:buNone/>
            </a:pPr>
            <a:r>
              <a:rPr lang="en-US" sz="2800" b="0" i="0" u="none" strike="noStrike" baseline="0" dirty="0">
                <a:solidFill>
                  <a:srgbClr val="000000"/>
                </a:solidFill>
                <a:latin typeface="Minion-Regular"/>
              </a:rPr>
              <a:t>The supraclavicular nerve and the </a:t>
            </a:r>
          </a:p>
          <a:p>
            <a:pPr marL="0" indent="0" algn="l">
              <a:buNone/>
            </a:pPr>
            <a:r>
              <a:rPr lang="en-US" sz="2800" b="0" i="0" u="none" strike="noStrike" baseline="0" dirty="0">
                <a:solidFill>
                  <a:srgbClr val="000000"/>
                </a:solidFill>
                <a:latin typeface="Minion-Regular"/>
              </a:rPr>
              <a:t>nerve to the subclavius muscle.</a:t>
            </a:r>
            <a:endParaRPr lang="en-US" dirty="0"/>
          </a:p>
          <a:p>
            <a:endParaRPr lang="en-US" dirty="0"/>
          </a:p>
        </p:txBody>
      </p:sp>
      <p:sp>
        <p:nvSpPr>
          <p:cNvPr id="5" name="Oval 4">
            <a:extLst>
              <a:ext uri="{FF2B5EF4-FFF2-40B4-BE49-F238E27FC236}">
                <a16:creationId xmlns:a16="http://schemas.microsoft.com/office/drawing/2014/main" id="{3C152404-C2BD-4E03-BCC0-0CE6849F7B2A}"/>
              </a:ext>
            </a:extLst>
          </p:cNvPr>
          <p:cNvSpPr/>
          <p:nvPr/>
        </p:nvSpPr>
        <p:spPr>
          <a:xfrm>
            <a:off x="10333703" y="2585884"/>
            <a:ext cx="1435510" cy="68825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8636A72-5C0C-954F-092C-FCBF3022354C}"/>
              </a:ext>
            </a:extLst>
          </p:cNvPr>
          <p:cNvSpPr/>
          <p:nvPr/>
        </p:nvSpPr>
        <p:spPr>
          <a:xfrm>
            <a:off x="415413" y="315298"/>
            <a:ext cx="422787" cy="403123"/>
          </a:xfrm>
          <a:prstGeom prst="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4913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1" i="0" u="none" strike="noStrike" baseline="0" dirty="0">
                <a:solidFill>
                  <a:srgbClr val="9A0000"/>
                </a:solidFill>
                <a:latin typeface="Centennial-Bold"/>
              </a:rPr>
              <a:t>Sternoclavicular Joint</a:t>
            </a:r>
            <a:endParaRPr lang="en-US" sz="6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754626" y="1383174"/>
            <a:ext cx="10515600" cy="4351338"/>
          </a:xfrm>
        </p:spPr>
        <p:txBody>
          <a:bodyPr>
            <a:normAutofit/>
          </a:bodyPr>
          <a:lstStyle/>
          <a:p>
            <a:pPr marL="0" indent="0" algn="l">
              <a:buNone/>
            </a:pPr>
            <a:r>
              <a:rPr lang="en-US" sz="3200" b="0" i="0" u="none" strike="noStrike" baseline="0" dirty="0">
                <a:solidFill>
                  <a:srgbClr val="5A00DA"/>
                </a:solidFill>
                <a:latin typeface="Centennial-Roman"/>
              </a:rPr>
              <a:t>Movements</a:t>
            </a:r>
          </a:p>
          <a:p>
            <a:pPr marL="0" indent="0" algn="l">
              <a:buNone/>
            </a:pPr>
            <a:r>
              <a:rPr lang="en-US" sz="3200" b="0" i="0" u="none" strike="noStrike" baseline="0" dirty="0">
                <a:solidFill>
                  <a:srgbClr val="000000"/>
                </a:solidFill>
                <a:latin typeface="Minion-Regular"/>
              </a:rPr>
              <a:t>Forward and backward movement of the clavicle takes (medial compartment).</a:t>
            </a:r>
          </a:p>
          <a:p>
            <a:pPr marL="0" indent="0" algn="l">
              <a:buNone/>
            </a:pPr>
            <a:r>
              <a:rPr lang="en-US" sz="3200" b="0" i="0" u="none" strike="noStrike" baseline="0" dirty="0">
                <a:solidFill>
                  <a:srgbClr val="000000"/>
                </a:solidFill>
                <a:latin typeface="Minion-Regular"/>
              </a:rPr>
              <a:t>Elevation and depression of the clavicle (lateral compartment.)</a:t>
            </a:r>
          </a:p>
          <a:p>
            <a:pPr marL="0" indent="0" algn="l">
              <a:buNone/>
            </a:pPr>
            <a:endParaRPr lang="en-US" sz="4400" dirty="0"/>
          </a:p>
        </p:txBody>
      </p:sp>
    </p:spTree>
    <p:extLst>
      <p:ext uri="{BB962C8B-B14F-4D97-AF65-F5344CB8AC3E}">
        <p14:creationId xmlns:p14="http://schemas.microsoft.com/office/powerpoint/2010/main" val="3770218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1" i="0" u="none" strike="noStrike" baseline="0" dirty="0">
                <a:solidFill>
                  <a:srgbClr val="9A0000"/>
                </a:solidFill>
                <a:latin typeface="Centennial-Bold"/>
              </a:rPr>
              <a:t>Sternoclavicular Joint</a:t>
            </a:r>
            <a:endParaRPr lang="en-US" sz="6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p:txBody>
          <a:bodyPr/>
          <a:lstStyle/>
          <a:p>
            <a:endParaRPr lang="en-US"/>
          </a:p>
        </p:txBody>
      </p:sp>
      <p:graphicFrame>
        <p:nvGraphicFramePr>
          <p:cNvPr id="4" name="Table 6">
            <a:extLst>
              <a:ext uri="{FF2B5EF4-FFF2-40B4-BE49-F238E27FC236}">
                <a16:creationId xmlns:a16="http://schemas.microsoft.com/office/drawing/2014/main" id="{686E1877-A880-4EED-AC0A-E5BA2D7A4B70}"/>
              </a:ext>
            </a:extLst>
          </p:cNvPr>
          <p:cNvGraphicFramePr>
            <a:graphicFrameLocks noGrp="1"/>
          </p:cNvGraphicFramePr>
          <p:nvPr/>
        </p:nvGraphicFramePr>
        <p:xfrm>
          <a:off x="1696098" y="1285344"/>
          <a:ext cx="8128000" cy="38709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770770172"/>
                    </a:ext>
                  </a:extLst>
                </a:gridCol>
                <a:gridCol w="4064000">
                  <a:extLst>
                    <a:ext uri="{9D8B030D-6E8A-4147-A177-3AD203B41FA5}">
                      <a16:colId xmlns:a16="http://schemas.microsoft.com/office/drawing/2014/main" val="556927002"/>
                    </a:ext>
                  </a:extLst>
                </a:gridCol>
              </a:tblGrid>
              <a:tr h="370840">
                <a:tc gridSpan="2">
                  <a:txBody>
                    <a:bodyPr/>
                    <a:lstStyle/>
                    <a:p>
                      <a:r>
                        <a:rPr lang="en-US" sz="2400" b="1" i="0" u="none" strike="noStrike" kern="1200" baseline="0" dirty="0">
                          <a:solidFill>
                            <a:schemeClr val="lt1"/>
                          </a:solidFill>
                          <a:latin typeface="+mn-lt"/>
                          <a:ea typeface="+mn-ea"/>
                          <a:cs typeface="+mn-cs"/>
                        </a:rPr>
                        <a:t>Sternoclavicular Joint Injuries : </a:t>
                      </a:r>
                      <a:r>
                        <a:rPr lang="en-US" sz="2400" b="0" i="0" u="none" strike="noStrike" kern="1200" baseline="0" dirty="0">
                          <a:solidFill>
                            <a:schemeClr val="lt1"/>
                          </a:solidFill>
                          <a:latin typeface="+mn-lt"/>
                          <a:ea typeface="+mn-ea"/>
                          <a:cs typeface="+mn-cs"/>
                        </a:rPr>
                        <a:t>Violent forces directed</a:t>
                      </a:r>
                    </a:p>
                    <a:p>
                      <a:r>
                        <a:rPr lang="en-US" sz="2400" b="0" i="0" u="none" strike="noStrike" kern="1200" baseline="0" dirty="0">
                          <a:solidFill>
                            <a:schemeClr val="lt1"/>
                          </a:solidFill>
                          <a:latin typeface="+mn-lt"/>
                          <a:ea typeface="+mn-ea"/>
                          <a:cs typeface="+mn-cs"/>
                        </a:rPr>
                        <a:t>along the long axis of the clavicle usually result in fracture of that bone, but dislocation of the sternoclavicular joint takes place occasionally.</a:t>
                      </a:r>
                      <a:endParaRPr lang="en-US" sz="2400" dirty="0"/>
                    </a:p>
                  </a:txBody>
                  <a:tcPr/>
                </a:tc>
                <a:tc hMerge="1">
                  <a:txBody>
                    <a:bodyPr/>
                    <a:lstStyle/>
                    <a:p>
                      <a:endParaRPr lang="en-US" dirty="0"/>
                    </a:p>
                  </a:txBody>
                  <a:tcPr/>
                </a:tc>
                <a:extLst>
                  <a:ext uri="{0D108BD9-81ED-4DB2-BD59-A6C34878D82A}">
                    <a16:rowId xmlns:a16="http://schemas.microsoft.com/office/drawing/2014/main" val="4284474831"/>
                  </a:ext>
                </a:extLst>
              </a:tr>
              <a:tr h="370840">
                <a:tc>
                  <a:txBody>
                    <a:bodyPr/>
                    <a:lstStyle/>
                    <a:p>
                      <a:r>
                        <a:rPr lang="en-US" sz="2000" b="1" i="0" u="none" strike="noStrike" kern="1200" baseline="0" dirty="0">
                          <a:solidFill>
                            <a:schemeClr val="dk1"/>
                          </a:solidFill>
                          <a:latin typeface="+mn-lt"/>
                          <a:ea typeface="+mn-ea"/>
                          <a:cs typeface="+mn-cs"/>
                        </a:rPr>
                        <a:t>Anterior dislocation</a:t>
                      </a:r>
                      <a:endParaRPr lang="en-US" sz="2000" dirty="0"/>
                    </a:p>
                  </a:txBody>
                  <a:tcPr/>
                </a:tc>
                <a:tc>
                  <a:txBody>
                    <a:bodyPr/>
                    <a:lstStyle/>
                    <a:p>
                      <a:r>
                        <a:rPr lang="en-US" sz="2000" b="1" i="0" u="none" strike="noStrike" kern="1200" baseline="0" dirty="0">
                          <a:solidFill>
                            <a:schemeClr val="dk1"/>
                          </a:solidFill>
                          <a:latin typeface="+mn-lt"/>
                          <a:ea typeface="+mn-ea"/>
                          <a:cs typeface="+mn-cs"/>
                        </a:rPr>
                        <a:t>Posterior dislocation</a:t>
                      </a:r>
                      <a:endParaRPr lang="en-US" sz="2000" dirty="0"/>
                    </a:p>
                  </a:txBody>
                  <a:tcPr/>
                </a:tc>
                <a:extLst>
                  <a:ext uri="{0D108BD9-81ED-4DB2-BD59-A6C34878D82A}">
                    <a16:rowId xmlns:a16="http://schemas.microsoft.com/office/drawing/2014/main" val="2030717216"/>
                  </a:ext>
                </a:extLst>
              </a:tr>
              <a:tr h="370840">
                <a:tc>
                  <a:txBody>
                    <a:bodyPr/>
                    <a:lstStyle/>
                    <a:p>
                      <a:r>
                        <a:rPr lang="en-US" sz="2000" b="0" i="0" u="none" strike="noStrike" kern="1200" baseline="0" dirty="0">
                          <a:solidFill>
                            <a:schemeClr val="dk1"/>
                          </a:solidFill>
                          <a:latin typeface="+mn-lt"/>
                          <a:ea typeface="+mn-ea"/>
                          <a:cs typeface="+mn-cs"/>
                        </a:rPr>
                        <a:t>medial end of the clavicle</a:t>
                      </a:r>
                    </a:p>
                    <a:p>
                      <a:r>
                        <a:rPr lang="en-US" sz="2000" b="0" i="0" u="none" strike="noStrike" kern="1200" baseline="0" dirty="0">
                          <a:solidFill>
                            <a:schemeClr val="dk1"/>
                          </a:solidFill>
                          <a:latin typeface="+mn-lt"/>
                          <a:ea typeface="+mn-ea"/>
                          <a:cs typeface="+mn-cs"/>
                        </a:rPr>
                        <a:t>projecting forward beneath the skin</a:t>
                      </a:r>
                      <a:endParaRPr lang="en-US" sz="2000" dirty="0"/>
                    </a:p>
                  </a:txBody>
                  <a:tcPr/>
                </a:tc>
                <a:tc>
                  <a:txBody>
                    <a:bodyPr/>
                    <a:lstStyle/>
                    <a:p>
                      <a:r>
                        <a:rPr lang="en-US" sz="2000" b="0" i="0" u="none" strike="noStrike" kern="1200" baseline="0" dirty="0">
                          <a:solidFill>
                            <a:schemeClr val="dk1"/>
                          </a:solidFill>
                          <a:latin typeface="+mn-lt"/>
                          <a:ea typeface="+mn-ea"/>
                          <a:cs typeface="+mn-cs"/>
                        </a:rPr>
                        <a:t>Clavicle derived  backward</a:t>
                      </a:r>
                    </a:p>
                    <a:p>
                      <a:r>
                        <a:rPr lang="en-US" sz="2000" b="0" i="0" u="none" strike="noStrike" kern="1200" baseline="0" dirty="0">
                          <a:solidFill>
                            <a:srgbClr val="FF0000"/>
                          </a:solidFill>
                          <a:latin typeface="+mn-lt"/>
                          <a:ea typeface="+mn-ea"/>
                          <a:cs typeface="+mn-cs"/>
                        </a:rPr>
                        <a:t>more serious </a:t>
                      </a:r>
                      <a:r>
                        <a:rPr lang="en-US" sz="2000" b="0" i="0" u="none" strike="noStrike" kern="1200" baseline="0" dirty="0">
                          <a:solidFill>
                            <a:schemeClr val="dk1"/>
                          </a:solidFill>
                          <a:latin typeface="+mn-lt"/>
                          <a:ea typeface="+mn-ea"/>
                          <a:cs typeface="+mn-cs"/>
                        </a:rPr>
                        <a:t>: because the displaced clavicle may press on the trachea, the esophagus, and major blood vessels in</a:t>
                      </a:r>
                    </a:p>
                    <a:p>
                      <a:r>
                        <a:rPr lang="en-US" sz="2000" b="0" i="0" u="none" strike="noStrike" kern="1200" baseline="0" dirty="0">
                          <a:solidFill>
                            <a:schemeClr val="dk1"/>
                          </a:solidFill>
                          <a:latin typeface="+mn-lt"/>
                          <a:ea typeface="+mn-ea"/>
                          <a:cs typeface="+mn-cs"/>
                        </a:rPr>
                        <a:t>the root of the neck.</a:t>
                      </a:r>
                      <a:endParaRPr lang="en-US" sz="2000" dirty="0"/>
                    </a:p>
                  </a:txBody>
                  <a:tcPr/>
                </a:tc>
                <a:extLst>
                  <a:ext uri="{0D108BD9-81ED-4DB2-BD59-A6C34878D82A}">
                    <a16:rowId xmlns:a16="http://schemas.microsoft.com/office/drawing/2014/main" val="1883746360"/>
                  </a:ext>
                </a:extLst>
              </a:tr>
            </a:tbl>
          </a:graphicData>
        </a:graphic>
      </p:graphicFrame>
      <p:pic>
        <p:nvPicPr>
          <p:cNvPr id="6" name="Picture 5">
            <a:extLst>
              <a:ext uri="{FF2B5EF4-FFF2-40B4-BE49-F238E27FC236}">
                <a16:creationId xmlns:a16="http://schemas.microsoft.com/office/drawing/2014/main" id="{9218E981-83F6-4A11-8AE0-B30DF9F81DE2}"/>
              </a:ext>
            </a:extLst>
          </p:cNvPr>
          <p:cNvPicPr>
            <a:picLocks noChangeAspect="1"/>
          </p:cNvPicPr>
          <p:nvPr/>
        </p:nvPicPr>
        <p:blipFill>
          <a:blip r:embed="rId2"/>
          <a:stretch>
            <a:fillRect/>
          </a:stretch>
        </p:blipFill>
        <p:spPr>
          <a:xfrm>
            <a:off x="1935324" y="4001294"/>
            <a:ext cx="3308480" cy="2434096"/>
          </a:xfrm>
          <a:prstGeom prst="rect">
            <a:avLst/>
          </a:prstGeom>
        </p:spPr>
      </p:pic>
    </p:spTree>
    <p:extLst>
      <p:ext uri="{BB962C8B-B14F-4D97-AF65-F5344CB8AC3E}">
        <p14:creationId xmlns:p14="http://schemas.microsoft.com/office/powerpoint/2010/main" val="1047616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The Acromioclavicular Joint - Structure - Movement - TeachMeAnatomy">
            <a:extLst>
              <a:ext uri="{FF2B5EF4-FFF2-40B4-BE49-F238E27FC236}">
                <a16:creationId xmlns:a16="http://schemas.microsoft.com/office/drawing/2014/main" id="{714C30D0-05DF-4C2F-BD57-AE476205C7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5100" y="1027906"/>
            <a:ext cx="5676900" cy="51625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1" i="0" u="none" strike="noStrike" baseline="0" dirty="0">
                <a:solidFill>
                  <a:srgbClr val="9A0000"/>
                </a:solidFill>
                <a:latin typeface="Centennial-Bold"/>
              </a:rPr>
              <a:t>Acromioclavicular Joint</a:t>
            </a:r>
            <a:endParaRPr lang="en-US" sz="9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269033" y="1825625"/>
            <a:ext cx="6607629" cy="4351338"/>
          </a:xfrm>
        </p:spPr>
        <p:txBody>
          <a:bodyPr>
            <a:normAutofit/>
          </a:bodyPr>
          <a:lstStyle/>
          <a:p>
            <a:pPr marL="0" indent="0" algn="l">
              <a:buNone/>
            </a:pPr>
            <a:r>
              <a:rPr lang="en-US" b="1" i="0" u="none" strike="noStrike" baseline="0" dirty="0">
                <a:latin typeface="Minion-Bold"/>
              </a:rPr>
              <a:t>Articulation: </a:t>
            </a:r>
            <a:r>
              <a:rPr lang="en-US" b="0" i="0" u="none" strike="noStrike" baseline="0" dirty="0">
                <a:latin typeface="Minion-Regular"/>
              </a:rPr>
              <a:t>This occurs between the acromion of the scapula and the lateral end of the clavicle</a:t>
            </a:r>
          </a:p>
          <a:p>
            <a:pPr marL="0" indent="0" algn="l">
              <a:buNone/>
            </a:pPr>
            <a:r>
              <a:rPr lang="en-US" b="1" i="0" u="none" strike="noStrike" baseline="0" dirty="0">
                <a:solidFill>
                  <a:srgbClr val="000000"/>
                </a:solidFill>
                <a:latin typeface="Minion-Bold"/>
              </a:rPr>
              <a:t>Type: </a:t>
            </a:r>
            <a:r>
              <a:rPr lang="en-US" b="0" i="0" u="none" strike="noStrike" baseline="0" dirty="0">
                <a:solidFill>
                  <a:srgbClr val="000000"/>
                </a:solidFill>
                <a:latin typeface="Minion-Regular"/>
              </a:rPr>
              <a:t>Synovial plane joint</a:t>
            </a:r>
          </a:p>
          <a:p>
            <a:pPr marL="0" indent="0" algn="l">
              <a:buNone/>
            </a:pPr>
            <a:r>
              <a:rPr lang="en-US" b="0" i="0" u="none" strike="noStrike" baseline="0" dirty="0">
                <a:solidFill>
                  <a:srgbClr val="FFA600"/>
                </a:solidFill>
                <a:latin typeface="ZapfDingbats"/>
              </a:rPr>
              <a:t>■■ </a:t>
            </a:r>
            <a:r>
              <a:rPr lang="en-US" b="1" i="0" u="none" strike="noStrike" baseline="0" dirty="0">
                <a:solidFill>
                  <a:srgbClr val="000000"/>
                </a:solidFill>
                <a:latin typeface="Minion-Bold"/>
              </a:rPr>
              <a:t>Capsule: </a:t>
            </a:r>
            <a:r>
              <a:rPr lang="en-US" b="0" i="0" u="none" strike="noStrike" baseline="0" dirty="0">
                <a:solidFill>
                  <a:srgbClr val="000000"/>
                </a:solidFill>
                <a:latin typeface="Minion-Regular"/>
              </a:rPr>
              <a:t>This surrounds the joint and is attached to the margins of the articular surfaces.</a:t>
            </a:r>
          </a:p>
        </p:txBody>
      </p:sp>
    </p:spTree>
    <p:extLst>
      <p:ext uri="{BB962C8B-B14F-4D97-AF65-F5344CB8AC3E}">
        <p14:creationId xmlns:p14="http://schemas.microsoft.com/office/powerpoint/2010/main" val="2249326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1" i="0" u="none" strike="noStrike" baseline="0" dirty="0">
                <a:solidFill>
                  <a:srgbClr val="9A0000"/>
                </a:solidFill>
                <a:latin typeface="Centennial-Bold"/>
              </a:rPr>
              <a:t>Acromioclavicular Joint</a:t>
            </a:r>
            <a:endParaRPr lang="en-US" sz="9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353961" y="1825625"/>
            <a:ext cx="5645623" cy="4351338"/>
          </a:xfrm>
        </p:spPr>
        <p:txBody>
          <a:bodyPr/>
          <a:lstStyle/>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Ligaments: Superior </a:t>
            </a:r>
            <a:r>
              <a:rPr lang="en-US" sz="2800" b="0" i="0" u="none" strike="noStrike" baseline="0" dirty="0">
                <a:solidFill>
                  <a:srgbClr val="000000"/>
                </a:solidFill>
                <a:latin typeface="Minion-Regular"/>
              </a:rPr>
              <a:t>and </a:t>
            </a:r>
            <a:r>
              <a:rPr lang="en-US" sz="2800" b="1" i="0" u="none" strike="noStrike" baseline="0" dirty="0">
                <a:solidFill>
                  <a:srgbClr val="000000"/>
                </a:solidFill>
                <a:latin typeface="Minion-Bold"/>
              </a:rPr>
              <a:t>inferior acromioclavicular ligaments </a:t>
            </a:r>
            <a:r>
              <a:rPr lang="en-US" sz="2800" b="0" i="0" u="none" strike="noStrike" baseline="0" dirty="0">
                <a:solidFill>
                  <a:srgbClr val="000000"/>
                </a:solidFill>
                <a:latin typeface="Minion-Regular"/>
              </a:rPr>
              <a:t>reinforce the capsule; </a:t>
            </a:r>
          </a:p>
          <a:p>
            <a:pPr marL="0" indent="0" algn="l">
              <a:buNone/>
            </a:pPr>
            <a:r>
              <a:rPr lang="en-US" sz="2800" b="0" i="0" u="none" strike="noStrike" baseline="0" dirty="0">
                <a:solidFill>
                  <a:srgbClr val="000000"/>
                </a:solidFill>
                <a:latin typeface="Minion-Regular"/>
              </a:rPr>
              <a:t>from the capsule, a wedge-shaped </a:t>
            </a:r>
            <a:r>
              <a:rPr lang="en-US" sz="2800" b="1" i="0" u="none" strike="noStrike" baseline="0" dirty="0">
                <a:solidFill>
                  <a:srgbClr val="000000"/>
                </a:solidFill>
                <a:latin typeface="Minion-Bold"/>
              </a:rPr>
              <a:t>fibrocartilaginous disc </a:t>
            </a:r>
            <a:r>
              <a:rPr lang="en-US" sz="2800" b="0" i="0" u="none" strike="noStrike" baseline="0" dirty="0">
                <a:solidFill>
                  <a:srgbClr val="000000"/>
                </a:solidFill>
                <a:latin typeface="Minion-Regular"/>
              </a:rPr>
              <a:t>projects into the joint cavity from above </a:t>
            </a:r>
          </a:p>
          <a:p>
            <a:endParaRPr lang="en-US" dirty="0"/>
          </a:p>
        </p:txBody>
      </p:sp>
      <p:pic>
        <p:nvPicPr>
          <p:cNvPr id="4" name="Picture 4" descr="Jordi Ardevol on Twitter: &quot;AC joint meniscoid luxation. Only can be  diagnosed by dinamic image like ultrasound. ⁦@Dr_Ramon_Balius⁩ US  assesment. Mild AC arthropaty will be adressed by arthroscopic debridement  + lateral clavicle">
            <a:extLst>
              <a:ext uri="{FF2B5EF4-FFF2-40B4-BE49-F238E27FC236}">
                <a16:creationId xmlns:a16="http://schemas.microsoft.com/office/drawing/2014/main" id="{37B620C7-8884-4F17-A9F6-701A155055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2096" y="1690688"/>
            <a:ext cx="5849904" cy="4282130"/>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271414D1-F320-4195-B263-FFCE07BA96F0}"/>
              </a:ext>
            </a:extLst>
          </p:cNvPr>
          <p:cNvSpPr/>
          <p:nvPr/>
        </p:nvSpPr>
        <p:spPr>
          <a:xfrm>
            <a:off x="5551714" y="3545633"/>
            <a:ext cx="3219062" cy="18661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1471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Joints and ligaments of the upper limb: Anatomy | Kenhub">
            <a:extLst>
              <a:ext uri="{FF2B5EF4-FFF2-40B4-BE49-F238E27FC236}">
                <a16:creationId xmlns:a16="http://schemas.microsoft.com/office/drawing/2014/main" id="{3B694C44-F0F0-44A2-B066-3899C10B5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0158" y="181169"/>
            <a:ext cx="6495662" cy="64956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1" i="0" u="none" strike="noStrike" baseline="0" dirty="0">
                <a:solidFill>
                  <a:srgbClr val="9A0000"/>
                </a:solidFill>
                <a:latin typeface="Centennial-Bold"/>
              </a:rPr>
              <a:t>Acromioclavicular Joint</a:t>
            </a:r>
            <a:endParaRPr lang="en-US" sz="9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82420" y="1380931"/>
            <a:ext cx="6495662" cy="4796032"/>
          </a:xfrm>
        </p:spPr>
        <p:txBody>
          <a:bodyPr>
            <a:normAutofit/>
          </a:bodyPr>
          <a:lstStyle/>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Accessory ligament: </a:t>
            </a:r>
            <a:r>
              <a:rPr lang="en-US" sz="2800" b="0" i="0" u="none" strike="noStrike" baseline="0" dirty="0">
                <a:solidFill>
                  <a:srgbClr val="000000"/>
                </a:solidFill>
                <a:latin typeface="Minion-Regular"/>
              </a:rPr>
              <a:t>The very strong </a:t>
            </a:r>
            <a:r>
              <a:rPr lang="en-US" sz="2800" b="1" i="0" u="none" strike="noStrike" baseline="0" dirty="0">
                <a:solidFill>
                  <a:srgbClr val="00B050"/>
                </a:solidFill>
                <a:latin typeface="Minion-Bold"/>
              </a:rPr>
              <a:t>coracoclavicular ligament </a:t>
            </a:r>
            <a:r>
              <a:rPr lang="en-US" sz="2800" b="0" i="0" u="none" strike="noStrike" baseline="0" dirty="0">
                <a:solidFill>
                  <a:srgbClr val="000000"/>
                </a:solidFill>
                <a:latin typeface="Minion-Regular"/>
              </a:rPr>
              <a:t>extends from the coracoid process to the undersurface of the clavicle . It is largely responsible for suspending the weight of the scapula and the upper limb from the clavicle.</a:t>
            </a:r>
          </a:p>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Synovial membrane: </a:t>
            </a:r>
            <a:r>
              <a:rPr lang="en-US" sz="2800" b="0" i="0" u="none" strike="noStrike" baseline="0" dirty="0">
                <a:solidFill>
                  <a:srgbClr val="000000"/>
                </a:solidFill>
                <a:latin typeface="Minion-Regular"/>
              </a:rPr>
              <a:t>This lines the capsule and is attached to the margins of the cartilage covering the articular surfaces.</a:t>
            </a:r>
          </a:p>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Nerve supply: </a:t>
            </a:r>
            <a:r>
              <a:rPr lang="en-US" sz="2800" b="0" i="0" u="none" strike="noStrike" baseline="0" dirty="0">
                <a:solidFill>
                  <a:srgbClr val="000000"/>
                </a:solidFill>
                <a:latin typeface="Minion-Regular"/>
              </a:rPr>
              <a:t>The suprascapular nerve</a:t>
            </a:r>
            <a:endParaRPr lang="en-US" dirty="0"/>
          </a:p>
          <a:p>
            <a:endParaRPr lang="en-US" dirty="0"/>
          </a:p>
        </p:txBody>
      </p:sp>
    </p:spTree>
    <p:extLst>
      <p:ext uri="{BB962C8B-B14F-4D97-AF65-F5344CB8AC3E}">
        <p14:creationId xmlns:p14="http://schemas.microsoft.com/office/powerpoint/2010/main" val="1984411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Acromioclavicular Joint Separation | Rehab My Patient">
            <a:extLst>
              <a:ext uri="{FF2B5EF4-FFF2-40B4-BE49-F238E27FC236}">
                <a16:creationId xmlns:a16="http://schemas.microsoft.com/office/drawing/2014/main" id="{B7293A46-0789-40FC-BBC1-69175EB2D5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2814" y="1690688"/>
            <a:ext cx="5132136" cy="446003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1" i="0" u="none" strike="noStrike" baseline="0" dirty="0">
                <a:solidFill>
                  <a:srgbClr val="9A0000"/>
                </a:solidFill>
                <a:latin typeface="Centennial-Bold"/>
              </a:rPr>
              <a:t>Acromioclavicular Joint</a:t>
            </a:r>
            <a:endParaRPr lang="en-US" sz="9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357050" y="1825625"/>
            <a:ext cx="6995472" cy="4351338"/>
          </a:xfrm>
        </p:spPr>
        <p:txBody>
          <a:bodyPr>
            <a:normAutofit/>
          </a:bodyPr>
          <a:lstStyle/>
          <a:p>
            <a:pPr marL="0" indent="0" algn="l">
              <a:buNone/>
            </a:pPr>
            <a:r>
              <a:rPr lang="en-US" sz="2400" b="1" i="0" u="none" strike="noStrike" baseline="0" dirty="0">
                <a:solidFill>
                  <a:srgbClr val="9A0000"/>
                </a:solidFill>
                <a:latin typeface="Univers-CondensedBold"/>
              </a:rPr>
              <a:t>Acromioclavicular Dislocation</a:t>
            </a:r>
          </a:p>
          <a:p>
            <a:pPr marL="0" indent="0" algn="l">
              <a:buNone/>
            </a:pPr>
            <a:r>
              <a:rPr lang="en-US" sz="2400" b="0" i="0" u="none" strike="noStrike" baseline="0" dirty="0">
                <a:solidFill>
                  <a:srgbClr val="000000"/>
                </a:solidFill>
                <a:latin typeface="Univers-Condensed"/>
              </a:rPr>
              <a:t>A severe blow on the point of the shoulder, as is severe fall, can result in the acromion being thrust beneath the lateral end of the clavicle, tearing the coracoclavicular ligament. This condition is known as </a:t>
            </a:r>
            <a:r>
              <a:rPr lang="en-US" sz="2400" b="1" i="0" u="none" strike="noStrike" baseline="0" dirty="0">
                <a:solidFill>
                  <a:srgbClr val="000000"/>
                </a:solidFill>
                <a:latin typeface="Univers-CondensedBold"/>
              </a:rPr>
              <a:t>shoulder separation. </a:t>
            </a:r>
            <a:r>
              <a:rPr lang="en-US" sz="2400" b="0" i="0" u="none" strike="noStrike" baseline="0" dirty="0">
                <a:solidFill>
                  <a:srgbClr val="000000"/>
                </a:solidFill>
                <a:latin typeface="Univers-Condensed"/>
              </a:rPr>
              <a:t>The displaced outer end of the clavicle is easily palpable.</a:t>
            </a:r>
            <a:endParaRPr lang="en-US" sz="3600" dirty="0"/>
          </a:p>
        </p:txBody>
      </p:sp>
      <p:pic>
        <p:nvPicPr>
          <p:cNvPr id="19460" name="Picture 4" descr="Acromioclavicular Joint Dislocation- AC Joint Dislocation">
            <a:extLst>
              <a:ext uri="{FF2B5EF4-FFF2-40B4-BE49-F238E27FC236}">
                <a16:creationId xmlns:a16="http://schemas.microsoft.com/office/drawing/2014/main" id="{9301F65F-8020-4760-A1A2-0E3DE87D9E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9128" y="4386263"/>
            <a:ext cx="3381958" cy="2372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384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Glenohumeral (Shoulder) joint: Bones, movements, muscles | Kenhub">
            <a:extLst>
              <a:ext uri="{FF2B5EF4-FFF2-40B4-BE49-F238E27FC236}">
                <a16:creationId xmlns:a16="http://schemas.microsoft.com/office/drawing/2014/main" id="{DFF2E267-A5DC-4196-8F43-248798B13A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2400" y="1396416"/>
            <a:ext cx="5413204" cy="46485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4000" b="1" i="0" u="none" strike="noStrike" baseline="0" dirty="0">
                <a:solidFill>
                  <a:srgbClr val="9A0000"/>
                </a:solidFill>
                <a:latin typeface="Centennial-Bold"/>
              </a:rPr>
              <a:t>Shoulder Joint</a:t>
            </a:r>
            <a:endParaRPr lang="en-US" sz="287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166396" y="1844286"/>
            <a:ext cx="5814526" cy="4351338"/>
          </a:xfrm>
        </p:spPr>
        <p:txBody>
          <a:bodyPr>
            <a:normAutofit/>
          </a:bodyPr>
          <a:lstStyle/>
          <a:p>
            <a:pPr algn="l"/>
            <a:r>
              <a:rPr lang="en-US" b="1" i="0" u="none" strike="noStrike" baseline="0" dirty="0">
                <a:latin typeface="Minion-Bold"/>
              </a:rPr>
              <a:t>Articulation: </a:t>
            </a:r>
            <a:r>
              <a:rPr lang="en-US" b="0" i="0" u="none" strike="noStrike" baseline="0" dirty="0">
                <a:latin typeface="Minion-Regular"/>
              </a:rPr>
              <a:t>This occurs between the rounded head of the humerus and the shallow, pear-shaped glenoid cavity of the scapula. The articular surfaces are covered by hyaline articular cartilage, and the glenoid cavity is deepened by the presence of a fibrocartilaginous rim called the </a:t>
            </a:r>
            <a:r>
              <a:rPr lang="en-US" b="1" i="0" u="none" strike="noStrike" baseline="0" dirty="0">
                <a:latin typeface="Minion-Bold"/>
              </a:rPr>
              <a:t>glenoid labrum</a:t>
            </a:r>
          </a:p>
          <a:p>
            <a:pPr marL="0" indent="0" algn="l">
              <a:buNone/>
            </a:pPr>
            <a:r>
              <a:rPr lang="en-US" b="1" i="0" u="none" strike="noStrike" baseline="0" dirty="0">
                <a:solidFill>
                  <a:srgbClr val="000000"/>
                </a:solidFill>
                <a:latin typeface="Minion-Bold"/>
              </a:rPr>
              <a:t>Type: </a:t>
            </a:r>
            <a:r>
              <a:rPr lang="en-US" b="0" i="0" u="none" strike="noStrike" baseline="0" dirty="0">
                <a:solidFill>
                  <a:srgbClr val="000000"/>
                </a:solidFill>
                <a:latin typeface="Minion-Regular"/>
              </a:rPr>
              <a:t>Synovial ball-and-socket joint</a:t>
            </a:r>
          </a:p>
        </p:txBody>
      </p:sp>
    </p:spTree>
    <p:extLst>
      <p:ext uri="{BB962C8B-B14F-4D97-AF65-F5344CB8AC3E}">
        <p14:creationId xmlns:p14="http://schemas.microsoft.com/office/powerpoint/2010/main" val="15987572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342900" y="765061"/>
            <a:ext cx="5753100" cy="5979868"/>
          </a:xfrm>
        </p:spPr>
        <p:txBody>
          <a:bodyPr>
            <a:normAutofit lnSpcReduction="10000"/>
          </a:bodyPr>
          <a:lstStyle/>
          <a:p>
            <a:pPr marL="0" indent="0" algn="l">
              <a:buNone/>
            </a:pPr>
            <a:r>
              <a:rPr lang="en-US" sz="3200" b="0" i="0" u="none" strike="noStrike" baseline="0" dirty="0">
                <a:solidFill>
                  <a:srgbClr val="FFA600"/>
                </a:solidFill>
                <a:latin typeface="ZapfDingbats"/>
              </a:rPr>
              <a:t>■■ </a:t>
            </a:r>
            <a:r>
              <a:rPr lang="en-US" sz="3200" b="1" i="0" u="none" strike="noStrike" baseline="0" dirty="0">
                <a:solidFill>
                  <a:srgbClr val="000000"/>
                </a:solidFill>
                <a:latin typeface="Minion-Bold"/>
              </a:rPr>
              <a:t>Capsule: </a:t>
            </a:r>
            <a:r>
              <a:rPr lang="en-US" sz="3200" b="0" i="0" u="none" strike="noStrike" baseline="0" dirty="0">
                <a:solidFill>
                  <a:srgbClr val="000000"/>
                </a:solidFill>
                <a:latin typeface="Minion-Regular"/>
              </a:rPr>
              <a:t>This surrounds the joint and is attached medially to the margin of the glenoid cavity outside the labrum; . </a:t>
            </a:r>
          </a:p>
          <a:p>
            <a:pPr marL="0" indent="0" algn="l">
              <a:buNone/>
            </a:pPr>
            <a:r>
              <a:rPr lang="en-US" sz="3200" b="0" i="0" u="none" strike="noStrike" baseline="0" dirty="0">
                <a:solidFill>
                  <a:srgbClr val="000000"/>
                </a:solidFill>
                <a:latin typeface="Minion-Regular"/>
              </a:rPr>
              <a:t>The capsule is </a:t>
            </a:r>
            <a:r>
              <a:rPr lang="en-US" sz="3200" b="0" i="0" u="sng" strike="noStrike" baseline="0" dirty="0">
                <a:solidFill>
                  <a:srgbClr val="000000"/>
                </a:solidFill>
                <a:latin typeface="Minion-Regular"/>
              </a:rPr>
              <a:t>thin and lax</a:t>
            </a:r>
            <a:r>
              <a:rPr lang="en-US" sz="3200" b="0" i="0" u="none" strike="noStrike" baseline="0" dirty="0">
                <a:solidFill>
                  <a:srgbClr val="000000"/>
                </a:solidFill>
                <a:latin typeface="Minion-Regular"/>
              </a:rPr>
              <a:t>, allowing a wide range of movement. </a:t>
            </a:r>
          </a:p>
          <a:p>
            <a:pPr marL="0" indent="0" algn="l">
              <a:buNone/>
            </a:pPr>
            <a:r>
              <a:rPr lang="en-US" sz="3200" b="0" i="0" u="none" strike="noStrike" baseline="0" dirty="0">
                <a:solidFill>
                  <a:srgbClr val="000000"/>
                </a:solidFill>
                <a:latin typeface="Minion-Regular"/>
              </a:rPr>
              <a:t>It is strengthened by fibrous slips from the tendons of the subscapularis, supraspinatus, infraspinatus, and teres minor muscles </a:t>
            </a:r>
            <a:r>
              <a:rPr lang="en-US" sz="3200" b="0" i="0" u="sng" strike="noStrike" baseline="0" dirty="0">
                <a:solidFill>
                  <a:srgbClr val="000000"/>
                </a:solidFill>
                <a:latin typeface="Minion-Regular"/>
              </a:rPr>
              <a:t>(the rotator cuff muscles).</a:t>
            </a:r>
            <a:endParaRPr lang="en-US" sz="4400" u="sng" dirty="0"/>
          </a:p>
          <a:p>
            <a:endParaRPr lang="en-US" dirty="0"/>
          </a:p>
        </p:txBody>
      </p:sp>
      <p:pic>
        <p:nvPicPr>
          <p:cNvPr id="21506" name="Picture 2" descr="Rotator Cuff Disorders: The Facts - OrthoBethesda">
            <a:extLst>
              <a:ext uri="{FF2B5EF4-FFF2-40B4-BE49-F238E27FC236}">
                <a16:creationId xmlns:a16="http://schemas.microsoft.com/office/drawing/2014/main" id="{8540634A-8326-4068-9070-144C0446C8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5150" y="765061"/>
            <a:ext cx="6212158" cy="4646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816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FEC00-D47F-4364-BC09-993A84DB8BBF}"/>
              </a:ext>
            </a:extLst>
          </p:cNvPr>
          <p:cNvSpPr>
            <a:spLocks noGrp="1"/>
          </p:cNvSpPr>
          <p:nvPr>
            <p:ph type="ctrTitle"/>
          </p:nvPr>
        </p:nvSpPr>
        <p:spPr/>
        <p:txBody>
          <a:bodyPr>
            <a:normAutofit/>
          </a:bodyPr>
          <a:lstStyle/>
          <a:p>
            <a:r>
              <a:rPr lang="en-US" sz="5400" b="0" i="1" u="none" strike="noStrike" baseline="0" dirty="0">
                <a:latin typeface="Times New Roman" panose="02020603050405020304" pitchFamily="18" charset="0"/>
              </a:rPr>
              <a:t>(1) THE SCAPULA</a:t>
            </a:r>
            <a:endParaRPr lang="en-US" sz="19900" dirty="0"/>
          </a:p>
        </p:txBody>
      </p:sp>
      <p:sp>
        <p:nvSpPr>
          <p:cNvPr id="3" name="Subtitle 2">
            <a:extLst>
              <a:ext uri="{FF2B5EF4-FFF2-40B4-BE49-F238E27FC236}">
                <a16:creationId xmlns:a16="http://schemas.microsoft.com/office/drawing/2014/main" id="{5EAD6DA9-627B-451B-95E0-DE3ACC3D975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01039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1" y="1722989"/>
            <a:ext cx="6195527" cy="4351338"/>
          </a:xfrm>
        </p:spPr>
        <p:txBody>
          <a:bodyPr>
            <a:normAutofit fontScale="92500" lnSpcReduction="20000"/>
          </a:bodyPr>
          <a:lstStyle/>
          <a:p>
            <a:pPr marL="0" indent="0" algn="l">
              <a:buNone/>
            </a:pPr>
            <a:r>
              <a:rPr lang="en-US" sz="2400" b="1" i="0" u="none" strike="noStrike" baseline="0" dirty="0">
                <a:latin typeface="Minion-Bold"/>
              </a:rPr>
              <a:t>Ligaments: </a:t>
            </a:r>
          </a:p>
          <a:p>
            <a:pPr marL="0" indent="0" algn="l">
              <a:buNone/>
            </a:pPr>
            <a:r>
              <a:rPr lang="en-US" sz="2400" b="0" i="0" u="none" strike="noStrike" baseline="0" dirty="0">
                <a:latin typeface="Minion-Regular"/>
              </a:rPr>
              <a:t>The </a:t>
            </a:r>
            <a:r>
              <a:rPr lang="en-US" sz="2400" b="1" i="0" u="none" strike="noStrike" baseline="0" dirty="0">
                <a:latin typeface="Minion-Bold"/>
              </a:rPr>
              <a:t>glenohumeral ligaments </a:t>
            </a:r>
            <a:r>
              <a:rPr lang="en-US" sz="2400" b="0" i="0" u="none" strike="noStrike" baseline="0" dirty="0">
                <a:latin typeface="Minion-Regular"/>
              </a:rPr>
              <a:t>are three weak bands of fibrous tissue that strengthen the front of the capsule. </a:t>
            </a:r>
          </a:p>
          <a:p>
            <a:pPr marL="0" indent="0" algn="l">
              <a:buNone/>
            </a:pPr>
            <a:r>
              <a:rPr lang="en-US" sz="2400" b="0" i="0" u="none" strike="noStrike" baseline="0" dirty="0">
                <a:latin typeface="Minion-Regular"/>
              </a:rPr>
              <a:t>The </a:t>
            </a:r>
            <a:r>
              <a:rPr lang="en-US" sz="2400" b="1" i="0" u="none" strike="noStrike" baseline="0" dirty="0">
                <a:latin typeface="Minion-Bold"/>
              </a:rPr>
              <a:t>transverse humeral ligament </a:t>
            </a:r>
            <a:r>
              <a:rPr lang="en-US" sz="2400" b="0" i="0" u="none" strike="noStrike" baseline="0" dirty="0">
                <a:latin typeface="Minion-Regular"/>
              </a:rPr>
              <a:t>strengthens the capsule and bridges the gap between the two tuberosities . </a:t>
            </a:r>
          </a:p>
          <a:p>
            <a:pPr marL="0" indent="0" algn="l">
              <a:buNone/>
            </a:pPr>
            <a:r>
              <a:rPr lang="en-US" sz="2400" b="0" i="0" u="none" strike="noStrike" baseline="0" dirty="0">
                <a:latin typeface="Minion-Regular"/>
              </a:rPr>
              <a:t>The </a:t>
            </a:r>
            <a:r>
              <a:rPr lang="en-US" sz="2400" b="1" i="0" u="none" strike="noStrike" baseline="0" dirty="0">
                <a:latin typeface="Minion-Bold"/>
              </a:rPr>
              <a:t>coracohumeral ligament </a:t>
            </a:r>
            <a:r>
              <a:rPr lang="en-US" sz="2400" b="0" i="0" u="none" strike="noStrike" baseline="0" dirty="0">
                <a:latin typeface="Minion-Regular"/>
              </a:rPr>
              <a:t>strengthens the capsule above and stretches from the root of the coracoid process to the greater tuberosity of the humerus</a:t>
            </a:r>
          </a:p>
          <a:p>
            <a:pPr marL="0" indent="0" algn="l">
              <a:buNone/>
            </a:pPr>
            <a:r>
              <a:rPr lang="en-US" sz="2400" b="1" i="0" u="none" strike="noStrike" baseline="0" dirty="0">
                <a:latin typeface="Minion-Bold"/>
              </a:rPr>
              <a:t>Accessory ligaments: </a:t>
            </a:r>
            <a:r>
              <a:rPr lang="en-US" sz="2400" b="0" i="0" u="none" strike="noStrike" baseline="0" dirty="0">
                <a:latin typeface="Minion-Regular"/>
              </a:rPr>
              <a:t>The </a:t>
            </a:r>
            <a:r>
              <a:rPr lang="en-US" sz="2400" b="1" i="0" u="none" strike="noStrike" baseline="0" dirty="0">
                <a:latin typeface="Minion-Bold"/>
              </a:rPr>
              <a:t>coracoacromial ligament</a:t>
            </a:r>
          </a:p>
          <a:p>
            <a:pPr marL="0" indent="0" algn="l">
              <a:buNone/>
            </a:pPr>
            <a:r>
              <a:rPr lang="en-US" sz="2400" b="0" i="0" u="none" strike="noStrike" baseline="0" dirty="0">
                <a:latin typeface="Minion-Regular"/>
              </a:rPr>
              <a:t>Its function is to protect the superior aspect of the joint</a:t>
            </a:r>
            <a:endParaRPr lang="en-US" sz="4200" dirty="0"/>
          </a:p>
        </p:txBody>
      </p:sp>
      <p:pic>
        <p:nvPicPr>
          <p:cNvPr id="22530" name="Picture 2" descr="The Shoulder Joint - Structure - Movement - TeachMeAnatomy">
            <a:extLst>
              <a:ext uri="{FF2B5EF4-FFF2-40B4-BE49-F238E27FC236}">
                <a16:creationId xmlns:a16="http://schemas.microsoft.com/office/drawing/2014/main" id="{9FA02C15-B3C5-492D-8C42-392845A0C7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60"/>
          <a:stretch/>
        </p:blipFill>
        <p:spPr bwMode="auto">
          <a:xfrm>
            <a:off x="6096000" y="968375"/>
            <a:ext cx="5915609" cy="5524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8B3FCAB-FCC1-4F07-B5DB-9C2275C6FAEE}"/>
              </a:ext>
            </a:extLst>
          </p:cNvPr>
          <p:cNvSpPr/>
          <p:nvPr/>
        </p:nvSpPr>
        <p:spPr>
          <a:xfrm rot="20244620">
            <a:off x="8378890" y="4385389"/>
            <a:ext cx="1026368" cy="214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35F12A3C-79B5-46C2-B3FC-4DD28963BB65}"/>
              </a:ext>
            </a:extLst>
          </p:cNvPr>
          <p:cNvSpPr/>
          <p:nvPr/>
        </p:nvSpPr>
        <p:spPr>
          <a:xfrm rot="240064">
            <a:off x="5779121" y="4403204"/>
            <a:ext cx="2590974" cy="27919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8738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838200" y="599768"/>
            <a:ext cx="10515600" cy="5577195"/>
          </a:xfrm>
        </p:spPr>
        <p:txBody>
          <a:bodyPr>
            <a:normAutofit lnSpcReduction="10000"/>
          </a:bodyPr>
          <a:lstStyle/>
          <a:p>
            <a:pPr marL="0" indent="0" algn="l">
              <a:buNone/>
            </a:pPr>
            <a:r>
              <a:rPr lang="en-US" b="0" i="0" u="none" strike="noStrike" baseline="0" dirty="0">
                <a:solidFill>
                  <a:srgbClr val="FFA600"/>
                </a:solidFill>
                <a:latin typeface="ZapfDingbats"/>
              </a:rPr>
              <a:t>■■ </a:t>
            </a:r>
            <a:r>
              <a:rPr lang="en-US" b="1" i="0" u="none" strike="noStrike" baseline="0" dirty="0">
                <a:solidFill>
                  <a:srgbClr val="000000"/>
                </a:solidFill>
                <a:latin typeface="Minion-Bold"/>
              </a:rPr>
              <a:t>Synovial membrane: </a:t>
            </a:r>
            <a:r>
              <a:rPr lang="en-US" b="0" i="0" u="none" strike="noStrike" baseline="0" dirty="0">
                <a:solidFill>
                  <a:srgbClr val="000000"/>
                </a:solidFill>
                <a:latin typeface="Minion-Regular"/>
              </a:rPr>
              <a:t>This lines the capsule and is attached to the margins of the cartilage covering the articular surfaces</a:t>
            </a:r>
          </a:p>
          <a:p>
            <a:pPr marL="0" indent="0" algn="l">
              <a:buNone/>
            </a:pPr>
            <a:r>
              <a:rPr lang="en-US" b="0" i="0" u="none" strike="noStrike" baseline="0" dirty="0">
                <a:solidFill>
                  <a:srgbClr val="FFA600"/>
                </a:solidFill>
                <a:latin typeface="ZapfDingbats"/>
              </a:rPr>
              <a:t>■■ </a:t>
            </a:r>
            <a:r>
              <a:rPr lang="en-US" b="1" i="0" u="none" strike="noStrike" baseline="0" dirty="0">
                <a:solidFill>
                  <a:srgbClr val="000000"/>
                </a:solidFill>
                <a:latin typeface="Minion-Bold"/>
              </a:rPr>
              <a:t>Nerve supply: </a:t>
            </a:r>
            <a:r>
              <a:rPr lang="en-US" b="0" i="0" u="none" strike="noStrike" baseline="0" dirty="0">
                <a:solidFill>
                  <a:srgbClr val="000000"/>
                </a:solidFill>
                <a:latin typeface="Minion-Regular"/>
              </a:rPr>
              <a:t>The axillary and suprascapular nerves</a:t>
            </a:r>
            <a:endParaRPr lang="en-US" dirty="0">
              <a:solidFill>
                <a:srgbClr val="000000"/>
              </a:solidFill>
              <a:latin typeface="Minion-Regular"/>
            </a:endParaRPr>
          </a:p>
          <a:p>
            <a:pPr marL="0" indent="0" algn="l">
              <a:buNone/>
            </a:pPr>
            <a:r>
              <a:rPr lang="en-US" b="1" i="0" u="none" strike="noStrike" baseline="0" dirty="0">
                <a:solidFill>
                  <a:srgbClr val="5A00DA"/>
                </a:solidFill>
                <a:latin typeface="Centennial-Roman"/>
              </a:rPr>
              <a:t>Movements</a:t>
            </a:r>
            <a:endParaRPr lang="en-US" b="1" i="0" u="none" strike="noStrike" baseline="0" dirty="0">
              <a:solidFill>
                <a:srgbClr val="000000"/>
              </a:solidFill>
              <a:latin typeface="Minion-Regular"/>
            </a:endParaRPr>
          </a:p>
          <a:p>
            <a:pPr marL="0" indent="0" algn="l">
              <a:buNone/>
            </a:pPr>
            <a:r>
              <a:rPr lang="en-US" dirty="0">
                <a:solidFill>
                  <a:srgbClr val="000000"/>
                </a:solidFill>
                <a:latin typeface="Minion-Regular"/>
              </a:rPr>
              <a:t>Movements increased at the expense of stability (the opposite of hip joint)</a:t>
            </a:r>
          </a:p>
          <a:p>
            <a:pPr marL="0" indent="0" algn="l">
              <a:buNone/>
            </a:pPr>
            <a:r>
              <a:rPr lang="en-US" b="0" i="0" u="none" strike="noStrike" baseline="0" dirty="0">
                <a:solidFill>
                  <a:srgbClr val="000000"/>
                </a:solidFill>
                <a:latin typeface="Minion-Regular"/>
              </a:rPr>
              <a:t>The following movements are possible :</a:t>
            </a:r>
          </a:p>
          <a:p>
            <a:pPr marL="0" indent="0" algn="l">
              <a:buNone/>
            </a:pPr>
            <a:r>
              <a:rPr lang="en-US" b="0" i="0" u="none" strike="noStrike" baseline="0" dirty="0">
                <a:solidFill>
                  <a:srgbClr val="FFA600"/>
                </a:solidFill>
                <a:latin typeface="ZapfDingbats"/>
              </a:rPr>
              <a:t>■■ </a:t>
            </a:r>
            <a:r>
              <a:rPr lang="en-US" b="1" i="0" u="none" strike="noStrike" baseline="0" dirty="0">
                <a:solidFill>
                  <a:srgbClr val="000000"/>
                </a:solidFill>
                <a:latin typeface="Minion-Bold"/>
              </a:rPr>
              <a:t>Flexion: </a:t>
            </a:r>
            <a:r>
              <a:rPr lang="en-US" b="0" i="0" u="none" strike="noStrike" baseline="0" dirty="0">
                <a:solidFill>
                  <a:srgbClr val="000000"/>
                </a:solidFill>
                <a:latin typeface="Minion-Regular"/>
              </a:rPr>
              <a:t>Normal flexion is about </a:t>
            </a:r>
            <a:r>
              <a:rPr lang="en-US" b="1" i="0" u="none" strike="noStrike" baseline="0" dirty="0">
                <a:solidFill>
                  <a:srgbClr val="FF0000"/>
                </a:solidFill>
                <a:latin typeface="Minion-Regular"/>
              </a:rPr>
              <a:t>90° </a:t>
            </a:r>
            <a:r>
              <a:rPr lang="en-US" b="0" i="0" u="none" strike="noStrike" baseline="0" dirty="0">
                <a:solidFill>
                  <a:srgbClr val="000000"/>
                </a:solidFill>
                <a:latin typeface="Minion-Regular"/>
              </a:rPr>
              <a:t>and is performed by the anterior fibers of the deltoid, pectoralis major, biceps, and coracobrachialis muscles.</a:t>
            </a:r>
          </a:p>
          <a:p>
            <a:pPr marL="0" indent="0" algn="l">
              <a:buNone/>
            </a:pPr>
            <a:r>
              <a:rPr lang="en-US" b="0" i="0" u="none" strike="noStrike" baseline="0" dirty="0">
                <a:solidFill>
                  <a:srgbClr val="FFA600"/>
                </a:solidFill>
                <a:latin typeface="ZapfDingbats"/>
              </a:rPr>
              <a:t>■■ </a:t>
            </a:r>
            <a:r>
              <a:rPr lang="en-US" b="1" i="0" u="none" strike="noStrike" baseline="0" dirty="0">
                <a:solidFill>
                  <a:srgbClr val="000000"/>
                </a:solidFill>
                <a:latin typeface="Minion-Bold"/>
              </a:rPr>
              <a:t>Extension: </a:t>
            </a:r>
            <a:r>
              <a:rPr lang="en-US" b="0" i="0" u="none" strike="noStrike" baseline="0" dirty="0">
                <a:solidFill>
                  <a:srgbClr val="000000"/>
                </a:solidFill>
                <a:latin typeface="Minion-Regular"/>
              </a:rPr>
              <a:t>Normal extension is about </a:t>
            </a:r>
            <a:r>
              <a:rPr lang="en-US" b="1" i="0" u="none" strike="noStrike" baseline="0" dirty="0">
                <a:solidFill>
                  <a:srgbClr val="FF0000"/>
                </a:solidFill>
                <a:latin typeface="Minion-Regular"/>
              </a:rPr>
              <a:t>45° </a:t>
            </a:r>
            <a:r>
              <a:rPr lang="en-US" b="0" i="0" u="none" strike="noStrike" baseline="0" dirty="0">
                <a:solidFill>
                  <a:srgbClr val="000000"/>
                </a:solidFill>
                <a:latin typeface="Minion-Regular"/>
              </a:rPr>
              <a:t>and is performed by the posterior fibers of the deltoid, latissimus dorsi, and teres major muscles.</a:t>
            </a:r>
          </a:p>
        </p:txBody>
      </p:sp>
    </p:spTree>
    <p:extLst>
      <p:ext uri="{BB962C8B-B14F-4D97-AF65-F5344CB8AC3E}">
        <p14:creationId xmlns:p14="http://schemas.microsoft.com/office/powerpoint/2010/main" val="42664093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295469" y="1396181"/>
            <a:ext cx="10515600" cy="5060651"/>
          </a:xfrm>
        </p:spPr>
        <p:txBody>
          <a:bodyPr>
            <a:normAutofit/>
          </a:bodyPr>
          <a:lstStyle/>
          <a:p>
            <a:pPr marL="0" indent="0" algn="l">
              <a:buNone/>
            </a:pPr>
            <a:r>
              <a:rPr lang="en-US" b="0" i="0" u="none" strike="noStrike" baseline="0" dirty="0">
                <a:solidFill>
                  <a:srgbClr val="FFA600"/>
                </a:solidFill>
                <a:latin typeface="ZapfDingbats"/>
              </a:rPr>
              <a:t>■■ </a:t>
            </a:r>
            <a:r>
              <a:rPr lang="en-US" b="1" i="0" u="none" strike="noStrike" baseline="0" dirty="0">
                <a:solidFill>
                  <a:srgbClr val="000000"/>
                </a:solidFill>
                <a:latin typeface="Minion-Bold"/>
              </a:rPr>
              <a:t>Abduction: </a:t>
            </a:r>
            <a:r>
              <a:rPr lang="en-US" b="0" i="0" u="none" strike="noStrike" baseline="0" dirty="0">
                <a:solidFill>
                  <a:srgbClr val="000000"/>
                </a:solidFill>
                <a:latin typeface="Minion-Regular"/>
              </a:rPr>
              <a:t>Abduction of the upper limb occurs both at the shoulder joint and between the scapula and the thoracic wall. The middle fibers of the deltoid, assisted by the supraspinatus, are involved. The supraspinatus muscle initiates the movement of abduction and holds the head of the humerus against the glenoid fossa of the scapula; this latter function allows the deltoid muscle to contract and abduct the humerus at the shoulder joint.</a:t>
            </a:r>
          </a:p>
          <a:p>
            <a:pPr marL="0" indent="0">
              <a:buNone/>
            </a:pPr>
            <a:r>
              <a:rPr lang="en-US" b="0" i="0" u="none" strike="noStrike" baseline="0" dirty="0">
                <a:solidFill>
                  <a:srgbClr val="FFA600"/>
                </a:solidFill>
                <a:latin typeface="ZapfDingbats"/>
              </a:rPr>
              <a:t>■■ </a:t>
            </a:r>
            <a:r>
              <a:rPr lang="en-US" b="1" i="0" u="none" strike="noStrike" baseline="0" dirty="0">
                <a:solidFill>
                  <a:srgbClr val="000000"/>
                </a:solidFill>
                <a:latin typeface="Minion-Bold"/>
              </a:rPr>
              <a:t>Adduction: </a:t>
            </a:r>
            <a:r>
              <a:rPr lang="en-US" b="0" i="0" u="none" strike="noStrike" baseline="0" dirty="0">
                <a:solidFill>
                  <a:srgbClr val="000000"/>
                </a:solidFill>
                <a:latin typeface="Minion-Regular"/>
              </a:rPr>
              <a:t>Normally, the upper limb can be swung </a:t>
            </a:r>
            <a:r>
              <a:rPr lang="en-US" b="1" i="0" u="none" strike="noStrike" baseline="0" dirty="0">
                <a:solidFill>
                  <a:srgbClr val="FF0000"/>
                </a:solidFill>
                <a:latin typeface="Minion-Regular"/>
              </a:rPr>
              <a:t>45° </a:t>
            </a:r>
            <a:r>
              <a:rPr lang="en-US" b="0" i="0" u="none" strike="noStrike" baseline="0" dirty="0">
                <a:solidFill>
                  <a:srgbClr val="000000"/>
                </a:solidFill>
                <a:latin typeface="Minion-Regular"/>
              </a:rPr>
              <a:t>across the front of the chest. This is performed by the pectoralis major, latissimus dorsi, teres major, and teres minor muscles.</a:t>
            </a:r>
          </a:p>
        </p:txBody>
      </p:sp>
    </p:spTree>
    <p:extLst>
      <p:ext uri="{BB962C8B-B14F-4D97-AF65-F5344CB8AC3E}">
        <p14:creationId xmlns:p14="http://schemas.microsoft.com/office/powerpoint/2010/main" val="2825686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DFD8A-FB72-42F5-A6F2-DB3915C646B5}"/>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884BD0CF-F408-4F77-A29B-B21265A907BC}"/>
              </a:ext>
            </a:extLst>
          </p:cNvPr>
          <p:cNvSpPr>
            <a:spLocks noGrp="1"/>
          </p:cNvSpPr>
          <p:nvPr>
            <p:ph idx="1"/>
          </p:nvPr>
        </p:nvSpPr>
        <p:spPr/>
        <p:txBody>
          <a:bodyPr/>
          <a:lstStyle/>
          <a:p>
            <a:pPr marL="0" indent="0">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Lateral rotation: </a:t>
            </a:r>
            <a:r>
              <a:rPr lang="en-US" sz="2800" b="0" i="0" u="none" strike="noStrike" baseline="0" dirty="0">
                <a:solidFill>
                  <a:srgbClr val="000000"/>
                </a:solidFill>
                <a:latin typeface="Minion-Regular"/>
              </a:rPr>
              <a:t>Normal lateral rotation is </a:t>
            </a:r>
            <a:r>
              <a:rPr lang="en-US" sz="2800" b="1" i="0" u="none" strike="noStrike" baseline="0" dirty="0">
                <a:solidFill>
                  <a:srgbClr val="FF0000"/>
                </a:solidFill>
                <a:latin typeface="Minion-Regular"/>
              </a:rPr>
              <a:t>40° to 45°. </a:t>
            </a:r>
            <a:r>
              <a:rPr lang="en-US" sz="2800" b="0" i="0" u="none" strike="noStrike" baseline="0" dirty="0">
                <a:solidFill>
                  <a:srgbClr val="000000"/>
                </a:solidFill>
                <a:latin typeface="Minion-Regular"/>
              </a:rPr>
              <a:t>This is performed by the infraspinatus, the teres minor, and the posterior fibers of the deltoid muscle.</a:t>
            </a:r>
          </a:p>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Medial rotation: </a:t>
            </a:r>
            <a:r>
              <a:rPr lang="en-US" sz="2800" b="0" i="0" u="none" strike="noStrike" baseline="0" dirty="0">
                <a:solidFill>
                  <a:srgbClr val="000000"/>
                </a:solidFill>
                <a:latin typeface="Minion-Regular"/>
              </a:rPr>
              <a:t>Normal medial rotation is about </a:t>
            </a:r>
            <a:r>
              <a:rPr lang="en-US" sz="2800" b="1" i="0" u="none" strike="noStrike" baseline="0" dirty="0">
                <a:solidFill>
                  <a:srgbClr val="FF0000"/>
                </a:solidFill>
                <a:latin typeface="Minion-Regular"/>
              </a:rPr>
              <a:t>55°</a:t>
            </a:r>
            <a:r>
              <a:rPr lang="en-US" sz="2800" b="0" i="0" u="none" strike="noStrike" baseline="0" dirty="0">
                <a:solidFill>
                  <a:srgbClr val="000000"/>
                </a:solidFill>
                <a:latin typeface="Minion-Regular"/>
              </a:rPr>
              <a:t>. This is performed by the subscapularis, the latissimus dorsi, the teres major, and the anterior fibers of the deltoid muscle.</a:t>
            </a:r>
          </a:p>
          <a:p>
            <a:pPr marL="0" indent="0" algn="l">
              <a:buNone/>
            </a:pPr>
            <a:r>
              <a:rPr lang="en-US" sz="2800" b="0" i="0" u="none" strike="noStrike" baseline="0" dirty="0">
                <a:solidFill>
                  <a:srgbClr val="FFA600"/>
                </a:solidFill>
                <a:latin typeface="ZapfDingbats"/>
              </a:rPr>
              <a:t>■■ </a:t>
            </a:r>
            <a:r>
              <a:rPr lang="en-US" sz="2800" b="1" i="0" u="none" strike="noStrike" baseline="0" dirty="0">
                <a:solidFill>
                  <a:srgbClr val="000000"/>
                </a:solidFill>
                <a:latin typeface="Minion-Bold"/>
              </a:rPr>
              <a:t>Circumduction: </a:t>
            </a:r>
            <a:r>
              <a:rPr lang="en-US" sz="2800" b="0" i="0" u="none" strike="noStrike" baseline="0" dirty="0">
                <a:solidFill>
                  <a:srgbClr val="000000"/>
                </a:solidFill>
                <a:latin typeface="Minion-Regular"/>
              </a:rPr>
              <a:t>This is a combination of the above movements.</a:t>
            </a:r>
            <a:endParaRPr lang="en-US" sz="4000" dirty="0"/>
          </a:p>
          <a:p>
            <a:endParaRPr lang="en-US" dirty="0"/>
          </a:p>
        </p:txBody>
      </p:sp>
    </p:spTree>
    <p:extLst>
      <p:ext uri="{BB962C8B-B14F-4D97-AF65-F5344CB8AC3E}">
        <p14:creationId xmlns:p14="http://schemas.microsoft.com/office/powerpoint/2010/main" val="290157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16318876-EF69-45F1-A6C9-1F050718B56F}"/>
              </a:ext>
            </a:extLst>
          </p:cNvPr>
          <p:cNvPicPr>
            <a:picLocks noChangeAspect="1"/>
          </p:cNvPicPr>
          <p:nvPr/>
        </p:nvPicPr>
        <p:blipFill>
          <a:blip r:embed="rId2"/>
          <a:stretch>
            <a:fillRect/>
          </a:stretch>
        </p:blipFill>
        <p:spPr>
          <a:xfrm>
            <a:off x="83004" y="1460240"/>
            <a:ext cx="12011122" cy="2897155"/>
          </a:xfrm>
          <a:prstGeom prst="rect">
            <a:avLst/>
          </a:prstGeom>
        </p:spPr>
      </p:pic>
    </p:spTree>
    <p:extLst>
      <p:ext uri="{BB962C8B-B14F-4D97-AF65-F5344CB8AC3E}">
        <p14:creationId xmlns:p14="http://schemas.microsoft.com/office/powerpoint/2010/main" val="482757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E0700-EAEA-498C-A35A-5C126794E2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22F26AE-2FEE-49A6-84FC-C5D8600731FD}"/>
              </a:ext>
            </a:extLst>
          </p:cNvPr>
          <p:cNvSpPr>
            <a:spLocks noGrp="1"/>
          </p:cNvSpPr>
          <p:nvPr>
            <p:ph idx="1"/>
          </p:nvPr>
        </p:nvSpPr>
        <p:spPr/>
        <p:txBody>
          <a:bodyPr/>
          <a:lstStyle/>
          <a:p>
            <a:endParaRPr lang="en-US"/>
          </a:p>
        </p:txBody>
      </p:sp>
      <p:pic>
        <p:nvPicPr>
          <p:cNvPr id="1026" name="Picture 2" descr="Posterior Shoulder Dislocations: Orthopedic Center for Sports Medicine:  Sports Medicine Physicians">
            <a:extLst>
              <a:ext uri="{FF2B5EF4-FFF2-40B4-BE49-F238E27FC236}">
                <a16:creationId xmlns:a16="http://schemas.microsoft.com/office/drawing/2014/main" id="{2D88A00B-DF0E-40F7-9772-904E38A3E4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1037"/>
            <a:ext cx="6492227" cy="43513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to fix a dislocated shoulder">
            <a:extLst>
              <a:ext uri="{FF2B5EF4-FFF2-40B4-BE49-F238E27FC236}">
                <a16:creationId xmlns:a16="http://schemas.microsoft.com/office/drawing/2014/main" id="{A002A04E-EAC7-4777-8542-10946CB2AC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4420" y="1027906"/>
            <a:ext cx="5796632" cy="3864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965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C63EA-2D20-4482-BF0A-AE65A646386C}"/>
              </a:ext>
            </a:extLst>
          </p:cNvPr>
          <p:cNvSpPr>
            <a:spLocks noGrp="1"/>
          </p:cNvSpPr>
          <p:nvPr>
            <p:ph type="ctrTitle"/>
          </p:nvPr>
        </p:nvSpPr>
        <p:spPr>
          <a:xfrm>
            <a:off x="275303" y="868362"/>
            <a:ext cx="5987845" cy="2387600"/>
          </a:xfrm>
        </p:spPr>
        <p:txBody>
          <a:bodyPr/>
          <a:lstStyle/>
          <a:p>
            <a:r>
              <a:rPr lang="en-US" dirty="0" err="1"/>
              <a:t>Humerus</a:t>
            </a:r>
            <a:r>
              <a:rPr lang="en-US" dirty="0"/>
              <a:t> </a:t>
            </a:r>
          </a:p>
        </p:txBody>
      </p:sp>
      <p:sp>
        <p:nvSpPr>
          <p:cNvPr id="3" name="Subtitle 2">
            <a:extLst>
              <a:ext uri="{FF2B5EF4-FFF2-40B4-BE49-F238E27FC236}">
                <a16:creationId xmlns:a16="http://schemas.microsoft.com/office/drawing/2014/main" id="{3386DB6E-7D61-48CE-825A-64DC73083F6B}"/>
              </a:ext>
            </a:extLst>
          </p:cNvPr>
          <p:cNvSpPr>
            <a:spLocks noGrp="1"/>
          </p:cNvSpPr>
          <p:nvPr>
            <p:ph type="subTitle" idx="1"/>
          </p:nvPr>
        </p:nvSpPr>
        <p:spPr/>
        <p:txBody>
          <a:bodyPr/>
          <a:lstStyle/>
          <a:p>
            <a:endParaRPr lang="en-US"/>
          </a:p>
        </p:txBody>
      </p:sp>
      <p:pic>
        <p:nvPicPr>
          <p:cNvPr id="2050" name="Picture 2" descr="humerus | bone | Britannica">
            <a:extLst>
              <a:ext uri="{FF2B5EF4-FFF2-40B4-BE49-F238E27FC236}">
                <a16:creationId xmlns:a16="http://schemas.microsoft.com/office/drawing/2014/main" id="{EA324721-FC20-4422-96E0-CC30910143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3286" y="0"/>
            <a:ext cx="62372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918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89952-0BD6-4EB7-84D1-52681289D9F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5CAA483-5848-4032-A72B-194636D8083B}"/>
              </a:ext>
            </a:extLst>
          </p:cNvPr>
          <p:cNvSpPr>
            <a:spLocks noGrp="1"/>
          </p:cNvSpPr>
          <p:nvPr>
            <p:ph idx="1"/>
          </p:nvPr>
        </p:nvSpPr>
        <p:spPr/>
        <p:txBody>
          <a:bodyPr/>
          <a:lstStyle/>
          <a:p>
            <a:endParaRPr lang="en-US"/>
          </a:p>
        </p:txBody>
      </p:sp>
      <p:pic>
        <p:nvPicPr>
          <p:cNvPr id="1026" name="Picture 2" descr="The Humerus - Proximal - Shaft - Distal - TeachMeAnatomy">
            <a:extLst>
              <a:ext uri="{FF2B5EF4-FFF2-40B4-BE49-F238E27FC236}">
                <a16:creationId xmlns:a16="http://schemas.microsoft.com/office/drawing/2014/main" id="{5C8E70B5-3222-44C9-A168-2249726C92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5515" y="606988"/>
            <a:ext cx="8296275" cy="578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0045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e Humerus - Proximal - Shaft - Distal - TeachMeAnatomy">
            <a:extLst>
              <a:ext uri="{FF2B5EF4-FFF2-40B4-BE49-F238E27FC236}">
                <a16:creationId xmlns:a16="http://schemas.microsoft.com/office/drawing/2014/main" id="{72FFE230-E25A-49BB-B086-78013BBE26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8586" y="904568"/>
            <a:ext cx="6105700" cy="42550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8BD5549-3621-4919-B354-FD89698457A3}"/>
              </a:ext>
            </a:extLst>
          </p:cNvPr>
          <p:cNvSpPr>
            <a:spLocks noGrp="1"/>
          </p:cNvSpPr>
          <p:nvPr>
            <p:ph idx="1"/>
          </p:nvPr>
        </p:nvSpPr>
        <p:spPr>
          <a:xfrm>
            <a:off x="294022" y="658761"/>
            <a:ext cx="6470572" cy="5518202"/>
          </a:xfrm>
        </p:spPr>
        <p:txBody>
          <a:bodyPr>
            <a:normAutofit fontScale="92500" lnSpcReduction="20000"/>
          </a:bodyPr>
          <a:lstStyle/>
          <a:p>
            <a:pPr marL="0" indent="0" algn="l">
              <a:buNone/>
            </a:pPr>
            <a:r>
              <a:rPr lang="en-US" sz="2600" b="1" i="0" u="none" strike="noStrike" baseline="0" dirty="0">
                <a:solidFill>
                  <a:srgbClr val="000000"/>
                </a:solidFill>
                <a:latin typeface="UniversLTStd-BoldCn"/>
              </a:rPr>
              <a:t>1. Head</a:t>
            </a:r>
          </a:p>
          <a:p>
            <a:pPr marL="0" indent="0" algn="l">
              <a:buNone/>
            </a:pPr>
            <a:r>
              <a:rPr lang="en-US" sz="2600" b="0" i="0" u="none" strike="noStrike" baseline="0" dirty="0">
                <a:solidFill>
                  <a:srgbClr val="AEFF73"/>
                </a:solidFill>
                <a:latin typeface="ZapfDingbatsStd"/>
              </a:rPr>
              <a:t>■ </a:t>
            </a:r>
            <a:r>
              <a:rPr lang="en-US" sz="2600" b="0" i="0" u="none" strike="noStrike" baseline="0" dirty="0">
                <a:solidFill>
                  <a:srgbClr val="000000"/>
                </a:solidFill>
                <a:latin typeface="UtopiaStd-Regular"/>
              </a:rPr>
              <a:t>Articulates with the scapula at the </a:t>
            </a:r>
            <a:r>
              <a:rPr lang="en-US" sz="2600" b="1" i="0" u="none" strike="noStrike" baseline="0" dirty="0">
                <a:solidFill>
                  <a:srgbClr val="000000"/>
                </a:solidFill>
                <a:latin typeface="UtopiaStd-Bold"/>
              </a:rPr>
              <a:t>glenohumeral joint</a:t>
            </a:r>
            <a:r>
              <a:rPr lang="en-US" sz="2600" b="0" i="0" u="none" strike="noStrike" baseline="0" dirty="0">
                <a:solidFill>
                  <a:srgbClr val="000000"/>
                </a:solidFill>
                <a:latin typeface="UtopiaStd-Regular"/>
              </a:rPr>
              <a:t>.</a:t>
            </a:r>
          </a:p>
          <a:p>
            <a:pPr marL="0" indent="0" algn="l">
              <a:buNone/>
            </a:pPr>
            <a:r>
              <a:rPr lang="en-US" sz="2600" b="1" i="0" u="none" strike="noStrike" baseline="0" dirty="0">
                <a:solidFill>
                  <a:srgbClr val="000000"/>
                </a:solidFill>
                <a:latin typeface="UniversLTStd-BoldCn"/>
              </a:rPr>
              <a:t>2. Anatomic Neck</a:t>
            </a:r>
          </a:p>
          <a:p>
            <a:pPr marL="0" indent="0" algn="l">
              <a:buNone/>
            </a:pPr>
            <a:r>
              <a:rPr lang="en-US" sz="2600" b="0" i="0" u="none" strike="noStrike" baseline="0" dirty="0">
                <a:solidFill>
                  <a:srgbClr val="AEFF73"/>
                </a:solidFill>
                <a:latin typeface="ZapfDingbatsStd"/>
              </a:rPr>
              <a:t>■ </a:t>
            </a:r>
            <a:r>
              <a:rPr lang="en-US" sz="2600" b="0" i="0" u="none" strike="noStrike" baseline="0" dirty="0">
                <a:solidFill>
                  <a:srgbClr val="000000"/>
                </a:solidFill>
                <a:latin typeface="UtopiaStd-Regular"/>
              </a:rPr>
              <a:t>Is an indentation distal to the head and provides an attachment for the fibrous joint capsule.</a:t>
            </a:r>
          </a:p>
          <a:p>
            <a:pPr marL="0" indent="0" algn="l">
              <a:buNone/>
            </a:pPr>
            <a:r>
              <a:rPr lang="en-US" sz="2600" b="1" i="0" u="none" strike="noStrike" baseline="0" dirty="0">
                <a:solidFill>
                  <a:srgbClr val="000000"/>
                </a:solidFill>
                <a:latin typeface="UniversLTStd-BoldCn"/>
              </a:rPr>
              <a:t>3. Greater Tubercle</a:t>
            </a:r>
          </a:p>
          <a:p>
            <a:pPr marL="0" indent="0" algn="l">
              <a:buNone/>
            </a:pPr>
            <a:r>
              <a:rPr lang="en-US" sz="2600" b="0" i="0" u="none" strike="noStrike" baseline="0" dirty="0">
                <a:solidFill>
                  <a:srgbClr val="AEFF73"/>
                </a:solidFill>
                <a:latin typeface="ZapfDingbatsStd"/>
              </a:rPr>
              <a:t>■ </a:t>
            </a:r>
            <a:r>
              <a:rPr lang="en-US" sz="2600" b="0" i="0" u="none" strike="noStrike" baseline="0" dirty="0">
                <a:solidFill>
                  <a:srgbClr val="000000"/>
                </a:solidFill>
                <a:latin typeface="UtopiaStd-Regular"/>
              </a:rPr>
              <a:t>Lies just lateral and distal to the anatomic neck and provides attachments for the</a:t>
            </a:r>
          </a:p>
          <a:p>
            <a:pPr marL="0" indent="0" algn="l">
              <a:buNone/>
            </a:pPr>
            <a:r>
              <a:rPr lang="en-US" sz="2600" b="0" i="0" u="none" strike="noStrike" baseline="0" dirty="0">
                <a:solidFill>
                  <a:srgbClr val="000000"/>
                </a:solidFill>
                <a:latin typeface="UtopiaStd-Regular"/>
              </a:rPr>
              <a:t>supraspinatus, infraspinatus, and teres minor muscles.</a:t>
            </a:r>
          </a:p>
          <a:p>
            <a:pPr marL="0" indent="0" algn="l">
              <a:buNone/>
            </a:pPr>
            <a:r>
              <a:rPr lang="en-US" sz="2600" b="1" i="0" u="none" strike="noStrike" baseline="0" dirty="0">
                <a:solidFill>
                  <a:srgbClr val="000000"/>
                </a:solidFill>
                <a:latin typeface="UniversLTStd-BoldCn"/>
              </a:rPr>
              <a:t>4. Lesser Tubercle</a:t>
            </a:r>
          </a:p>
          <a:p>
            <a:pPr marL="0" indent="0" algn="l">
              <a:buNone/>
            </a:pPr>
            <a:r>
              <a:rPr lang="en-US" sz="2600" b="0" i="0" u="none" strike="noStrike" baseline="0" dirty="0">
                <a:solidFill>
                  <a:srgbClr val="AEFF73"/>
                </a:solidFill>
                <a:latin typeface="ZapfDingbatsStd"/>
              </a:rPr>
              <a:t>■ </a:t>
            </a:r>
            <a:r>
              <a:rPr lang="en-US" sz="2600" b="0" i="0" u="none" strike="noStrike" baseline="0" dirty="0">
                <a:solidFill>
                  <a:srgbClr val="000000"/>
                </a:solidFill>
                <a:latin typeface="UtopiaStd-Regular"/>
              </a:rPr>
              <a:t>Lies on the anterior medial side of the humerus, just distal to the anatomic neck, and</a:t>
            </a:r>
          </a:p>
          <a:p>
            <a:pPr marL="0" indent="0" algn="l">
              <a:buNone/>
            </a:pPr>
            <a:r>
              <a:rPr lang="en-US" sz="2600" b="0" i="0" u="none" strike="noStrike" baseline="0" dirty="0">
                <a:solidFill>
                  <a:srgbClr val="000000"/>
                </a:solidFill>
                <a:latin typeface="UtopiaStd-Regular"/>
              </a:rPr>
              <a:t>provides an insertion for the subscapularis muscle.</a:t>
            </a:r>
          </a:p>
          <a:p>
            <a:pPr marL="0" indent="0" algn="l">
              <a:buNone/>
            </a:pPr>
            <a:endParaRPr lang="en-US" sz="3200" dirty="0"/>
          </a:p>
        </p:txBody>
      </p:sp>
    </p:spTree>
    <p:extLst>
      <p:ext uri="{BB962C8B-B14F-4D97-AF65-F5344CB8AC3E}">
        <p14:creationId xmlns:p14="http://schemas.microsoft.com/office/powerpoint/2010/main" val="34076987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394E0D-EAD1-47E0-8343-F8A08DA08916}"/>
              </a:ext>
            </a:extLst>
          </p:cNvPr>
          <p:cNvSpPr>
            <a:spLocks noGrp="1"/>
          </p:cNvSpPr>
          <p:nvPr>
            <p:ph idx="1"/>
          </p:nvPr>
        </p:nvSpPr>
        <p:spPr>
          <a:xfrm>
            <a:off x="838200" y="1451999"/>
            <a:ext cx="10515600" cy="4351338"/>
          </a:xfrm>
        </p:spPr>
        <p:txBody>
          <a:bodyPr>
            <a:normAutofit/>
          </a:bodyPr>
          <a:lstStyle/>
          <a:p>
            <a:pPr marL="0" indent="0" algn="l">
              <a:buNone/>
            </a:pPr>
            <a:r>
              <a:rPr lang="en-US" sz="2400" b="1" i="0" u="none" strike="noStrike" baseline="0" dirty="0">
                <a:latin typeface="UniversLTStd-BoldCn"/>
              </a:rPr>
              <a:t>Fracture of the greater tuberosity </a:t>
            </a:r>
            <a:r>
              <a:rPr lang="en-US" sz="2400" b="0" i="0" u="none" strike="noStrike" baseline="0" dirty="0">
                <a:latin typeface="UniversLTStd-Cn"/>
              </a:rPr>
              <a:t>commonly occurs by direct trauma or by violent contractions of the supraspinatus muscle. The bone fragment has the attachments of the supraspinatus, infraspinatus, and teres minor muscles, whose tendons form parts of the rotator cuff.</a:t>
            </a:r>
          </a:p>
          <a:p>
            <a:pPr marL="0" indent="0" algn="l">
              <a:buNone/>
            </a:pPr>
            <a:r>
              <a:rPr lang="en-US" sz="2400" b="1" i="0" u="none" strike="noStrike" baseline="0" dirty="0">
                <a:latin typeface="UniversLTStd-BoldCn"/>
              </a:rPr>
              <a:t>Fracture of the lesser tuberosity </a:t>
            </a:r>
            <a:r>
              <a:rPr lang="en-US" sz="2400" b="0" i="0" u="none" strike="noStrike" baseline="0" dirty="0">
                <a:latin typeface="UniversLTStd-Cn"/>
              </a:rPr>
              <a:t>accompanies posterior dislocation of the shoulder joint, and the bone fragment has the insertion of the subscapularis tendon.</a:t>
            </a:r>
          </a:p>
        </p:txBody>
      </p:sp>
      <p:pic>
        <p:nvPicPr>
          <p:cNvPr id="5" name="Picture 4">
            <a:extLst>
              <a:ext uri="{FF2B5EF4-FFF2-40B4-BE49-F238E27FC236}">
                <a16:creationId xmlns:a16="http://schemas.microsoft.com/office/drawing/2014/main" id="{D3D6971A-9079-4195-AA27-2B7B7192F15B}"/>
              </a:ext>
            </a:extLst>
          </p:cNvPr>
          <p:cNvPicPr>
            <a:picLocks noChangeAspect="1"/>
          </p:cNvPicPr>
          <p:nvPr/>
        </p:nvPicPr>
        <p:blipFill>
          <a:blip r:embed="rId2"/>
          <a:stretch>
            <a:fillRect/>
          </a:stretch>
        </p:blipFill>
        <p:spPr>
          <a:xfrm>
            <a:off x="0" y="86263"/>
            <a:ext cx="2999109" cy="1220327"/>
          </a:xfrm>
          <a:prstGeom prst="rect">
            <a:avLst/>
          </a:prstGeom>
        </p:spPr>
      </p:pic>
      <p:pic>
        <p:nvPicPr>
          <p:cNvPr id="3074" name="Picture 2" descr="Greater Tuberosity Fractures | ShoulderDoc">
            <a:extLst>
              <a:ext uri="{FF2B5EF4-FFF2-40B4-BE49-F238E27FC236}">
                <a16:creationId xmlns:a16="http://schemas.microsoft.com/office/drawing/2014/main" id="{C19A3382-169F-4BE5-BA40-11851CA2C2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168" y="3866843"/>
            <a:ext cx="3429000" cy="27622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solated lesser tuberosity avulsion with rupture of long head of biceps  Seeli DR, Sasapu SR, Dhavala BS, Vaddiraju VS - J Orthop Traumatol Rehabil">
            <a:extLst>
              <a:ext uri="{FF2B5EF4-FFF2-40B4-BE49-F238E27FC236}">
                <a16:creationId xmlns:a16="http://schemas.microsoft.com/office/drawing/2014/main" id="{8BD9E8AF-6600-4C8E-96C6-49FAE288DF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4778" y="3930390"/>
            <a:ext cx="2965957" cy="2836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033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apula: Anatomy and clinical notes | Kenhub">
            <a:extLst>
              <a:ext uri="{FF2B5EF4-FFF2-40B4-BE49-F238E27FC236}">
                <a16:creationId xmlns:a16="http://schemas.microsoft.com/office/drawing/2014/main" id="{7F45F411-795A-41C1-976A-37828E5F6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16" y="201561"/>
            <a:ext cx="6395884" cy="639588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838200" y="658761"/>
            <a:ext cx="4205748" cy="5518202"/>
          </a:xfrm>
        </p:spPr>
        <p:txBody>
          <a:bodyPr>
            <a:normAutofit/>
          </a:bodyPr>
          <a:lstStyle/>
          <a:p>
            <a:r>
              <a:rPr lang="en-US" sz="2400" b="1" i="1" u="none" strike="noStrike" baseline="0" dirty="0">
                <a:latin typeface="Arial" panose="020B0604020202020204" pitchFamily="34" charset="0"/>
                <a:cs typeface="Arial" panose="020B0604020202020204" pitchFamily="34" charset="0"/>
              </a:rPr>
              <a:t>It is the posterior bone of the shoulder girdle</a:t>
            </a:r>
          </a:p>
          <a:p>
            <a:endParaRPr lang="en-US" sz="2400" b="1" i="1" u="none" strike="noStrike" baseline="0" dirty="0">
              <a:latin typeface="Arial" panose="020B0604020202020204" pitchFamily="34" charset="0"/>
              <a:cs typeface="Arial" panose="020B0604020202020204" pitchFamily="34" charset="0"/>
            </a:endParaRPr>
          </a:p>
          <a:p>
            <a:pPr algn="l"/>
            <a:r>
              <a:rPr lang="en-US" sz="2400" b="1" i="0" u="none" strike="noStrike" baseline="0" dirty="0">
                <a:latin typeface="Arial" panose="020B0604020202020204" pitchFamily="34" charset="0"/>
                <a:cs typeface="Arial" panose="020B0604020202020204" pitchFamily="34" charset="0"/>
              </a:rPr>
              <a:t>it lies on the posterolateral aspect of the chest Wall Covering the backs of the ribs </a:t>
            </a:r>
            <a:r>
              <a:rPr lang="en-US" sz="2400" b="1" i="0" u="none" strike="noStrike" baseline="0" dirty="0">
                <a:solidFill>
                  <a:srgbClr val="FF0000"/>
                </a:solidFill>
                <a:latin typeface="Arial" panose="020B0604020202020204" pitchFamily="34" charset="0"/>
                <a:cs typeface="Arial" panose="020B0604020202020204" pitchFamily="34" charset="0"/>
              </a:rPr>
              <a:t>2-7</a:t>
            </a:r>
            <a:endParaRPr lang="en-US" sz="3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414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houlder Anatomy and Biomechanics | Musculoskeletal Key">
            <a:extLst>
              <a:ext uri="{FF2B5EF4-FFF2-40B4-BE49-F238E27FC236}">
                <a16:creationId xmlns:a16="http://schemas.microsoft.com/office/drawing/2014/main" id="{4F5155DA-0EF6-4E20-8037-7A262E5E10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9431" y="119894"/>
            <a:ext cx="3714750" cy="35337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Axillary and Median Nerve">
            <a:extLst>
              <a:ext uri="{FF2B5EF4-FFF2-40B4-BE49-F238E27FC236}">
                <a16:creationId xmlns:a16="http://schemas.microsoft.com/office/drawing/2014/main" id="{FCB26510-4F27-4D99-BF9A-37EF270B2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3104" y="4001294"/>
            <a:ext cx="3701077" cy="273681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9FBFECE-C201-44A7-B450-AE8E17A52DD5}"/>
              </a:ext>
            </a:extLst>
          </p:cNvPr>
          <p:cNvSpPr>
            <a:spLocks noGrp="1"/>
          </p:cNvSpPr>
          <p:nvPr>
            <p:ph idx="1"/>
          </p:nvPr>
        </p:nvSpPr>
        <p:spPr/>
        <p:txBody>
          <a:bodyPr>
            <a:normAutofit/>
          </a:bodyPr>
          <a:lstStyle/>
          <a:p>
            <a:pPr marL="0" indent="0" algn="l">
              <a:buNone/>
            </a:pPr>
            <a:r>
              <a:rPr lang="en-US" sz="2000" b="1" i="0" u="none" strike="noStrike" baseline="0" dirty="0">
                <a:solidFill>
                  <a:srgbClr val="000000"/>
                </a:solidFill>
                <a:latin typeface="UniversLTStd-BoldCn"/>
              </a:rPr>
              <a:t>5. Intertubercular (Bicipital) Groove</a:t>
            </a:r>
          </a:p>
          <a:p>
            <a:pPr marL="0" indent="0" algn="l">
              <a:buNone/>
            </a:pPr>
            <a:r>
              <a:rPr lang="en-US" sz="2000" b="0" i="0" u="none" strike="noStrike" baseline="0" dirty="0">
                <a:solidFill>
                  <a:srgbClr val="AEFF73"/>
                </a:solidFill>
                <a:latin typeface="ZapfDingbatsStd"/>
              </a:rPr>
              <a:t>■ </a:t>
            </a:r>
            <a:r>
              <a:rPr lang="en-US" sz="2000" b="0" i="0" u="none" strike="noStrike" baseline="0" dirty="0">
                <a:solidFill>
                  <a:srgbClr val="000000"/>
                </a:solidFill>
                <a:latin typeface="UtopiaStd-Regular"/>
              </a:rPr>
              <a:t>Lies between the greater and lesser tubercles, lodges the tendon of the </a:t>
            </a:r>
          </a:p>
          <a:p>
            <a:pPr marL="0" indent="0" algn="l">
              <a:buNone/>
            </a:pPr>
            <a:r>
              <a:rPr lang="en-US" sz="2000" b="0" i="0" u="none" strike="noStrike" baseline="0" dirty="0">
                <a:solidFill>
                  <a:srgbClr val="000000"/>
                </a:solidFill>
                <a:latin typeface="UtopiaStd-Regular"/>
              </a:rPr>
              <a:t>long head of the</a:t>
            </a:r>
          </a:p>
          <a:p>
            <a:pPr marL="0" indent="0" algn="l">
              <a:buNone/>
            </a:pPr>
            <a:r>
              <a:rPr lang="en-US" sz="2000" b="0" i="0" u="none" strike="noStrike" baseline="0" dirty="0">
                <a:solidFill>
                  <a:srgbClr val="000000"/>
                </a:solidFill>
                <a:latin typeface="UtopiaStd-Regular"/>
              </a:rPr>
              <a:t>biceps brachii muscle, and is bridged by the </a:t>
            </a:r>
            <a:r>
              <a:rPr lang="en-US" sz="2000" b="1" i="0" u="none" strike="noStrike" baseline="0" dirty="0">
                <a:solidFill>
                  <a:srgbClr val="000000"/>
                </a:solidFill>
                <a:latin typeface="UtopiaStd-Bold"/>
              </a:rPr>
              <a:t>transverse humeral ligament</a:t>
            </a:r>
            <a:r>
              <a:rPr lang="en-US" sz="2000" b="0" i="0" u="none" strike="noStrike" baseline="0" dirty="0">
                <a:solidFill>
                  <a:srgbClr val="000000"/>
                </a:solidFill>
                <a:latin typeface="UtopiaStd-Regular"/>
              </a:rPr>
              <a:t>.</a:t>
            </a:r>
          </a:p>
          <a:p>
            <a:pPr marL="0" indent="0" algn="l">
              <a:buNone/>
            </a:pPr>
            <a:r>
              <a:rPr lang="en-US" sz="2000" b="0" i="0" u="none" strike="noStrike" baseline="0" dirty="0">
                <a:solidFill>
                  <a:srgbClr val="AEFF73"/>
                </a:solidFill>
                <a:latin typeface="ZapfDingbatsStd"/>
              </a:rPr>
              <a:t>■ </a:t>
            </a:r>
            <a:r>
              <a:rPr lang="en-US" sz="2000" b="0" i="0" u="none" strike="noStrike" baseline="0" dirty="0">
                <a:solidFill>
                  <a:srgbClr val="000000"/>
                </a:solidFill>
                <a:latin typeface="UtopiaStd-Regular"/>
              </a:rPr>
              <a:t>Provides insertions for the pectoralis major on its </a:t>
            </a:r>
            <a:r>
              <a:rPr lang="en-US" sz="2000" b="1" i="0" u="none" strike="noStrike" baseline="0" dirty="0">
                <a:solidFill>
                  <a:srgbClr val="000000"/>
                </a:solidFill>
                <a:latin typeface="UtopiaStd-Bold"/>
              </a:rPr>
              <a:t>lateral lip</a:t>
            </a:r>
            <a:r>
              <a:rPr lang="en-US" sz="2000" b="0" i="0" u="none" strike="noStrike" baseline="0" dirty="0">
                <a:solidFill>
                  <a:srgbClr val="000000"/>
                </a:solidFill>
                <a:latin typeface="UtopiaStd-Regular"/>
              </a:rPr>
              <a:t>, the teres major on its </a:t>
            </a:r>
            <a:r>
              <a:rPr lang="en-US" sz="2000" b="1" i="0" u="none" strike="noStrike" baseline="0" dirty="0">
                <a:solidFill>
                  <a:srgbClr val="000000"/>
                </a:solidFill>
                <a:latin typeface="UtopiaStd-Bold"/>
              </a:rPr>
              <a:t>medial</a:t>
            </a:r>
          </a:p>
          <a:p>
            <a:pPr marL="0" indent="0" algn="l">
              <a:buNone/>
            </a:pPr>
            <a:r>
              <a:rPr lang="en-US" sz="2000" b="1" i="0" u="none" strike="noStrike" baseline="0" dirty="0">
                <a:solidFill>
                  <a:srgbClr val="000000"/>
                </a:solidFill>
                <a:latin typeface="UtopiaStd-Bold"/>
              </a:rPr>
              <a:t>lip</a:t>
            </a:r>
            <a:r>
              <a:rPr lang="en-US" sz="2000" b="0" i="0" u="none" strike="noStrike" baseline="0" dirty="0">
                <a:solidFill>
                  <a:srgbClr val="000000"/>
                </a:solidFill>
                <a:latin typeface="UtopiaStd-Regular"/>
              </a:rPr>
              <a:t>, and the latissimus dorsi on its </a:t>
            </a:r>
            <a:r>
              <a:rPr lang="en-US" sz="2000" b="1" i="0" u="none" strike="noStrike" baseline="0" dirty="0">
                <a:solidFill>
                  <a:srgbClr val="000000"/>
                </a:solidFill>
                <a:latin typeface="UtopiaStd-Bold"/>
              </a:rPr>
              <a:t>floor</a:t>
            </a:r>
            <a:r>
              <a:rPr lang="en-US" sz="2000" b="0" i="0" u="none" strike="noStrike" baseline="0" dirty="0">
                <a:solidFill>
                  <a:srgbClr val="000000"/>
                </a:solidFill>
                <a:latin typeface="UtopiaStd-Regular"/>
              </a:rPr>
              <a:t>.</a:t>
            </a:r>
          </a:p>
          <a:p>
            <a:pPr marL="0" indent="0" algn="l">
              <a:buNone/>
            </a:pPr>
            <a:r>
              <a:rPr lang="en-US" sz="2000" b="1" i="0" u="none" strike="noStrike" baseline="0" dirty="0">
                <a:solidFill>
                  <a:srgbClr val="000000"/>
                </a:solidFill>
                <a:latin typeface="UniversLTStd-BoldCn"/>
              </a:rPr>
              <a:t>6. Surgical Neck</a:t>
            </a:r>
          </a:p>
          <a:p>
            <a:pPr marL="0" indent="0" algn="l">
              <a:buNone/>
            </a:pPr>
            <a:r>
              <a:rPr lang="en-US" sz="2000" b="0" i="0" u="none" strike="noStrike" baseline="0" dirty="0">
                <a:solidFill>
                  <a:srgbClr val="AEFF73"/>
                </a:solidFill>
                <a:latin typeface="ZapfDingbatsStd"/>
              </a:rPr>
              <a:t>■ </a:t>
            </a:r>
            <a:r>
              <a:rPr lang="en-US" sz="2000" b="0" i="0" u="none" strike="noStrike" baseline="0" dirty="0">
                <a:solidFill>
                  <a:srgbClr val="000000"/>
                </a:solidFill>
                <a:latin typeface="UtopiaStd-Regular"/>
              </a:rPr>
              <a:t>Is a narrow area distal to the tubercles that is a </a:t>
            </a:r>
            <a:r>
              <a:rPr lang="en-US" sz="2000" b="1" i="0" u="none" strike="noStrike" baseline="0" dirty="0">
                <a:solidFill>
                  <a:srgbClr val="000000"/>
                </a:solidFill>
                <a:latin typeface="UtopiaStd-Bold"/>
              </a:rPr>
              <a:t>common site of </a:t>
            </a:r>
          </a:p>
          <a:p>
            <a:pPr marL="0" indent="0" algn="l">
              <a:buNone/>
            </a:pPr>
            <a:r>
              <a:rPr lang="en-US" sz="2000" b="1" i="0" u="none" strike="noStrike" baseline="0" dirty="0">
                <a:solidFill>
                  <a:srgbClr val="000000"/>
                </a:solidFill>
                <a:latin typeface="UtopiaStd-Bold"/>
              </a:rPr>
              <a:t>fracture </a:t>
            </a:r>
            <a:r>
              <a:rPr lang="en-US" sz="2000" b="0" i="0" u="none" strike="noStrike" baseline="0" dirty="0">
                <a:solidFill>
                  <a:srgbClr val="000000"/>
                </a:solidFill>
                <a:latin typeface="UtopiaStd-Regular"/>
              </a:rPr>
              <a:t>and is in contact with the axillary nerve and the posterior </a:t>
            </a:r>
          </a:p>
          <a:p>
            <a:pPr marL="0" indent="0" algn="l">
              <a:buNone/>
            </a:pPr>
            <a:r>
              <a:rPr lang="en-US" sz="2000" b="0" i="0" u="none" strike="noStrike" baseline="0" dirty="0">
                <a:solidFill>
                  <a:srgbClr val="000000"/>
                </a:solidFill>
                <a:latin typeface="UtopiaStd-Regular"/>
              </a:rPr>
              <a:t>humeral circumflex artery.(may be injured )</a:t>
            </a:r>
          </a:p>
          <a:p>
            <a:pPr marL="0" indent="0" algn="l">
              <a:buNone/>
            </a:pPr>
            <a:endParaRPr lang="en-US" sz="3200" dirty="0"/>
          </a:p>
        </p:txBody>
      </p:sp>
      <p:pic>
        <p:nvPicPr>
          <p:cNvPr id="6" name="Picture 2" descr="The Humerus - Proximal - Shaft - Distal - TeachMeAnatomy">
            <a:extLst>
              <a:ext uri="{FF2B5EF4-FFF2-40B4-BE49-F238E27FC236}">
                <a16:creationId xmlns:a16="http://schemas.microsoft.com/office/drawing/2014/main" id="{76C21EB0-97E8-486F-912F-5C4899D593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3541" b="53826"/>
          <a:stretch/>
        </p:blipFill>
        <p:spPr bwMode="auto">
          <a:xfrm>
            <a:off x="4757891" y="126494"/>
            <a:ext cx="3366530" cy="1918731"/>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DDE9ABEE-C8BE-4D3E-9064-318D61EC3D15}"/>
              </a:ext>
            </a:extLst>
          </p:cNvPr>
          <p:cNvSpPr/>
          <p:nvPr/>
        </p:nvSpPr>
        <p:spPr>
          <a:xfrm>
            <a:off x="6794090" y="681037"/>
            <a:ext cx="1209368" cy="65615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BA9798-017D-4455-BBF2-65C9153611AF}"/>
              </a:ext>
            </a:extLst>
          </p:cNvPr>
          <p:cNvSpPr/>
          <p:nvPr/>
        </p:nvSpPr>
        <p:spPr>
          <a:xfrm>
            <a:off x="11346426" y="1337187"/>
            <a:ext cx="791505" cy="93898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34B1F1B-42B7-EECE-0EE6-03CFAF65A818}"/>
              </a:ext>
            </a:extLst>
          </p:cNvPr>
          <p:cNvSpPr/>
          <p:nvPr/>
        </p:nvSpPr>
        <p:spPr>
          <a:xfrm>
            <a:off x="707923" y="530942"/>
            <a:ext cx="422787" cy="403123"/>
          </a:xfrm>
          <a:prstGeom prst="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68644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The Diagnostic Anatomy of the Radial Nerve | Neupsy Key">
            <a:extLst>
              <a:ext uri="{FF2B5EF4-FFF2-40B4-BE49-F238E27FC236}">
                <a16:creationId xmlns:a16="http://schemas.microsoft.com/office/drawing/2014/main" id="{791F0735-BD0F-44D5-B587-56ADC3CE5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743" y="602970"/>
            <a:ext cx="2153110" cy="524401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E163530-C570-4F6F-9551-D5F9EFA9028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39BED0A-D138-490D-974B-4D1CABFC6F28}"/>
              </a:ext>
            </a:extLst>
          </p:cNvPr>
          <p:cNvSpPr>
            <a:spLocks noGrp="1"/>
          </p:cNvSpPr>
          <p:nvPr>
            <p:ph idx="1"/>
          </p:nvPr>
        </p:nvSpPr>
        <p:spPr>
          <a:xfrm>
            <a:off x="838201" y="1825625"/>
            <a:ext cx="6494512" cy="4351338"/>
          </a:xfrm>
        </p:spPr>
        <p:txBody>
          <a:bodyPr>
            <a:normAutofit lnSpcReduction="10000"/>
          </a:bodyPr>
          <a:lstStyle/>
          <a:p>
            <a:pPr marL="0" indent="0" algn="l">
              <a:buNone/>
            </a:pPr>
            <a:r>
              <a:rPr lang="en-US" sz="2400" b="1" i="0" u="none" strike="noStrike" baseline="0" dirty="0">
                <a:solidFill>
                  <a:srgbClr val="000000"/>
                </a:solidFill>
                <a:latin typeface="UniversLTStd-BoldCn"/>
              </a:rPr>
              <a:t>7. Deltoid Tuberosity</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Is a rough triangular elevation on the lateral aspect </a:t>
            </a:r>
          </a:p>
          <a:p>
            <a:pPr marL="0" indent="0" algn="l">
              <a:buNone/>
            </a:pPr>
            <a:r>
              <a:rPr lang="en-US" sz="2400" b="0" i="0" u="none" strike="noStrike" baseline="0" dirty="0">
                <a:solidFill>
                  <a:srgbClr val="000000"/>
                </a:solidFill>
                <a:latin typeface="UtopiaStd-Regular"/>
              </a:rPr>
              <a:t>of the midshaft that marks the insertion of the deltoid </a:t>
            </a:r>
          </a:p>
          <a:p>
            <a:pPr marL="0" indent="0" algn="l">
              <a:buNone/>
            </a:pPr>
            <a:r>
              <a:rPr lang="en-US" sz="2400" b="0" i="0" u="none" strike="noStrike" baseline="0" dirty="0">
                <a:solidFill>
                  <a:srgbClr val="000000"/>
                </a:solidFill>
                <a:latin typeface="UtopiaStd-Regular"/>
              </a:rPr>
              <a:t>muscle.</a:t>
            </a:r>
          </a:p>
          <a:p>
            <a:pPr marL="0" indent="0" algn="l">
              <a:buNone/>
            </a:pPr>
            <a:r>
              <a:rPr lang="en-US" sz="2400" b="1" i="0" u="none" strike="noStrike" baseline="0" dirty="0">
                <a:solidFill>
                  <a:srgbClr val="000000"/>
                </a:solidFill>
                <a:latin typeface="UniversLTStd-BoldCn"/>
              </a:rPr>
              <a:t>8. Spiral Groove</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Contains the radial nerve, separating the origin of the</a:t>
            </a:r>
          </a:p>
          <a:p>
            <a:pPr marL="0" indent="0" algn="l">
              <a:buNone/>
            </a:pPr>
            <a:r>
              <a:rPr lang="en-US" sz="2400" b="0" i="0" u="none" strike="noStrike" baseline="0" dirty="0">
                <a:solidFill>
                  <a:srgbClr val="000000"/>
                </a:solidFill>
                <a:latin typeface="UtopiaStd-Regular"/>
              </a:rPr>
              <a:t> lateral head of the triceps above and</a:t>
            </a:r>
          </a:p>
          <a:p>
            <a:pPr marL="0" indent="0" algn="l">
              <a:buNone/>
            </a:pPr>
            <a:r>
              <a:rPr lang="en-US" sz="2400" b="0" i="0" u="none" strike="noStrike" baseline="0" dirty="0">
                <a:solidFill>
                  <a:srgbClr val="000000"/>
                </a:solidFill>
                <a:latin typeface="UtopiaStd-Regular"/>
              </a:rPr>
              <a:t>the origin of the medial head below.</a:t>
            </a:r>
            <a:endParaRPr lang="en-US" sz="3600" dirty="0"/>
          </a:p>
        </p:txBody>
      </p:sp>
      <p:pic>
        <p:nvPicPr>
          <p:cNvPr id="4" name="Picture 2" descr="The Humerus - Proximal - Shaft - Distal - TeachMeAnatomy">
            <a:extLst>
              <a:ext uri="{FF2B5EF4-FFF2-40B4-BE49-F238E27FC236}">
                <a16:creationId xmlns:a16="http://schemas.microsoft.com/office/drawing/2014/main" id="{3418CE8D-374E-4A85-8945-20E334C3FF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244" r="7986"/>
          <a:stretch/>
        </p:blipFill>
        <p:spPr bwMode="auto">
          <a:xfrm>
            <a:off x="9029853" y="90794"/>
            <a:ext cx="2857347" cy="4884329"/>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D18B8C8B-A43A-484D-A214-4CA7C8CFC589}"/>
              </a:ext>
            </a:extLst>
          </p:cNvPr>
          <p:cNvSpPr/>
          <p:nvPr/>
        </p:nvSpPr>
        <p:spPr>
          <a:xfrm>
            <a:off x="10726994" y="3224980"/>
            <a:ext cx="1248696" cy="93898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8189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FB7881-5D5D-47EB-ABE5-3569B8747A15}"/>
              </a:ext>
            </a:extLst>
          </p:cNvPr>
          <p:cNvSpPr>
            <a:spLocks noGrp="1"/>
          </p:cNvSpPr>
          <p:nvPr>
            <p:ph idx="1"/>
          </p:nvPr>
        </p:nvSpPr>
        <p:spPr>
          <a:xfrm>
            <a:off x="434155" y="1253331"/>
            <a:ext cx="6958781" cy="4351338"/>
          </a:xfrm>
        </p:spPr>
        <p:txBody>
          <a:bodyPr>
            <a:normAutofit/>
          </a:bodyPr>
          <a:lstStyle/>
          <a:p>
            <a:pPr marL="0" indent="0" algn="l">
              <a:buNone/>
            </a:pPr>
            <a:r>
              <a:rPr lang="en-US" b="1" i="0" u="none" strike="noStrike" baseline="0" dirty="0">
                <a:latin typeface="UniversLTStd-BoldCn"/>
              </a:rPr>
              <a:t>Fracture of the shaft </a:t>
            </a:r>
            <a:r>
              <a:rPr lang="en-US" b="0" i="0" u="none" strike="noStrike" baseline="0" dirty="0">
                <a:latin typeface="UniversLTStd-Cn"/>
              </a:rPr>
              <a:t>of the humerus may injure the radial nerve and deep Brachial artery in the spiral groove.</a:t>
            </a:r>
            <a:endParaRPr lang="en-US" sz="4000" dirty="0"/>
          </a:p>
        </p:txBody>
      </p:sp>
      <p:pic>
        <p:nvPicPr>
          <p:cNvPr id="5" name="Picture 4">
            <a:extLst>
              <a:ext uri="{FF2B5EF4-FFF2-40B4-BE49-F238E27FC236}">
                <a16:creationId xmlns:a16="http://schemas.microsoft.com/office/drawing/2014/main" id="{F8484E0C-1404-4790-91DD-8EA09C2C1637}"/>
              </a:ext>
            </a:extLst>
          </p:cNvPr>
          <p:cNvPicPr>
            <a:picLocks noChangeAspect="1"/>
          </p:cNvPicPr>
          <p:nvPr/>
        </p:nvPicPr>
        <p:blipFill>
          <a:blip r:embed="rId2"/>
          <a:stretch>
            <a:fillRect/>
          </a:stretch>
        </p:blipFill>
        <p:spPr>
          <a:xfrm>
            <a:off x="185737" y="98424"/>
            <a:ext cx="2357034" cy="963459"/>
          </a:xfrm>
          <a:prstGeom prst="rect">
            <a:avLst/>
          </a:prstGeom>
        </p:spPr>
      </p:pic>
      <p:pic>
        <p:nvPicPr>
          <p:cNvPr id="7170" name="Picture 2" descr="The Diagnostic Anatomy of the Radial Nerve | Neupsy Key">
            <a:extLst>
              <a:ext uri="{FF2B5EF4-FFF2-40B4-BE49-F238E27FC236}">
                <a16:creationId xmlns:a16="http://schemas.microsoft.com/office/drawing/2014/main" id="{F90AA027-C719-4E1A-8731-BB0B0141AA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4101" y="511276"/>
            <a:ext cx="3083744" cy="634672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Vascularization of the distal humerus">
            <a:extLst>
              <a:ext uri="{FF2B5EF4-FFF2-40B4-BE49-F238E27FC236}">
                <a16:creationId xmlns:a16="http://schemas.microsoft.com/office/drawing/2014/main" id="{3F3DC632-7B0B-4E6D-A618-9E3F9D36E3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0645" y="2680507"/>
            <a:ext cx="5509855" cy="4079070"/>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3D3AFFA4-D36B-431C-BADE-EF7A5C62E927}"/>
              </a:ext>
            </a:extLst>
          </p:cNvPr>
          <p:cNvSpPr/>
          <p:nvPr/>
        </p:nvSpPr>
        <p:spPr>
          <a:xfrm>
            <a:off x="1789471" y="2745655"/>
            <a:ext cx="1887793" cy="93898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BB7D2FB-22C9-4965-8897-77EBB972DAC5}"/>
              </a:ext>
            </a:extLst>
          </p:cNvPr>
          <p:cNvSpPr/>
          <p:nvPr/>
        </p:nvSpPr>
        <p:spPr>
          <a:xfrm>
            <a:off x="1933064" y="3962400"/>
            <a:ext cx="1248696" cy="40558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4B80EDA-2DDB-4731-9342-979E273AABD9}"/>
              </a:ext>
            </a:extLst>
          </p:cNvPr>
          <p:cNvSpPr/>
          <p:nvPr/>
        </p:nvSpPr>
        <p:spPr>
          <a:xfrm>
            <a:off x="8383846" y="2959509"/>
            <a:ext cx="1248696" cy="93898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70037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Physical Therapy in Perrysburg for Elbow Fractures">
            <a:extLst>
              <a:ext uri="{FF2B5EF4-FFF2-40B4-BE49-F238E27FC236}">
                <a16:creationId xmlns:a16="http://schemas.microsoft.com/office/drawing/2014/main" id="{8859B525-E452-4E8E-9181-CC1EF9A9ED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7384129" y="4270785"/>
            <a:ext cx="4786056" cy="239302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11BD62C-7516-42B1-B358-2A53CD796309}"/>
              </a:ext>
            </a:extLst>
          </p:cNvPr>
          <p:cNvSpPr>
            <a:spLocks noGrp="1"/>
          </p:cNvSpPr>
          <p:nvPr>
            <p:ph idx="1"/>
          </p:nvPr>
        </p:nvSpPr>
        <p:spPr>
          <a:xfrm>
            <a:off x="838200" y="884903"/>
            <a:ext cx="6998110" cy="5292060"/>
          </a:xfrm>
        </p:spPr>
        <p:txBody>
          <a:bodyPr>
            <a:normAutofit/>
          </a:bodyPr>
          <a:lstStyle/>
          <a:p>
            <a:pPr marL="0" indent="0" algn="l">
              <a:buNone/>
            </a:pPr>
            <a:r>
              <a:rPr lang="en-US" sz="2000" b="1" i="0" u="none" strike="noStrike" baseline="0" dirty="0">
                <a:solidFill>
                  <a:srgbClr val="000000"/>
                </a:solidFill>
                <a:latin typeface="UniversLTStd-BoldCn"/>
              </a:rPr>
              <a:t>9. </a:t>
            </a:r>
            <a:r>
              <a:rPr lang="en-US" sz="2400" b="1" i="0" u="none" strike="noStrike" baseline="0" dirty="0">
                <a:solidFill>
                  <a:srgbClr val="000000"/>
                </a:solidFill>
                <a:latin typeface="UniversLTStd-BoldCn"/>
              </a:rPr>
              <a:t>Trochlea</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Is a spool-shaped medial articular surface and articulates with the </a:t>
            </a:r>
            <a:r>
              <a:rPr lang="en-US" sz="2400" b="1" i="0" u="none" strike="noStrike" baseline="0" dirty="0">
                <a:solidFill>
                  <a:srgbClr val="000000"/>
                </a:solidFill>
                <a:latin typeface="UtopiaStd-Bold"/>
              </a:rPr>
              <a:t>trochlear notch of the ulna</a:t>
            </a:r>
            <a:r>
              <a:rPr lang="en-US" sz="2400" b="0" i="0" u="none" strike="noStrike" baseline="0" dirty="0">
                <a:solidFill>
                  <a:srgbClr val="000000"/>
                </a:solidFill>
                <a:latin typeface="UtopiaStd-Regular"/>
              </a:rPr>
              <a:t>.</a:t>
            </a:r>
          </a:p>
          <a:p>
            <a:pPr marL="0" indent="0" algn="l">
              <a:buNone/>
            </a:pPr>
            <a:r>
              <a:rPr lang="en-US" sz="2400" b="1" i="0" u="none" strike="noStrike" baseline="0" dirty="0">
                <a:solidFill>
                  <a:srgbClr val="000000"/>
                </a:solidFill>
                <a:latin typeface="UniversLTStd-BoldCn"/>
              </a:rPr>
              <a:t>10. Capitulum</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Is the lateral articular surface, globular in shape, and articulates with the </a:t>
            </a:r>
            <a:r>
              <a:rPr lang="en-US" sz="2400" b="1" i="0" u="none" strike="noStrike" baseline="0" dirty="0">
                <a:solidFill>
                  <a:srgbClr val="000000"/>
                </a:solidFill>
                <a:latin typeface="UtopiaStd-Bold"/>
              </a:rPr>
              <a:t>head of the radius</a:t>
            </a:r>
            <a:r>
              <a:rPr lang="en-US" sz="2400" b="0" i="0" u="none" strike="noStrike" baseline="0" dirty="0">
                <a:solidFill>
                  <a:srgbClr val="000000"/>
                </a:solidFill>
                <a:latin typeface="UtopiaStd-Regular"/>
              </a:rPr>
              <a:t>.</a:t>
            </a:r>
          </a:p>
          <a:p>
            <a:pPr marL="0" indent="0" algn="l">
              <a:buNone/>
            </a:pPr>
            <a:r>
              <a:rPr lang="en-US" sz="2400" b="1" i="0" u="none" strike="noStrike" baseline="0" dirty="0">
                <a:solidFill>
                  <a:srgbClr val="000000"/>
                </a:solidFill>
                <a:latin typeface="UniversLTStd-BoldCn"/>
              </a:rPr>
              <a:t>11. Olecranon Fossa</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Is a posterior depression above the trochlea of the humerus that houses the </a:t>
            </a:r>
            <a:r>
              <a:rPr lang="en-US" sz="2400" b="1" i="0" u="none" strike="noStrike" baseline="0" dirty="0">
                <a:solidFill>
                  <a:srgbClr val="000000"/>
                </a:solidFill>
                <a:latin typeface="UtopiaStd-Bold"/>
              </a:rPr>
              <a:t>olecranon </a:t>
            </a:r>
            <a:r>
              <a:rPr lang="en-US" sz="2400" b="0" i="0" u="none" strike="noStrike" baseline="0" dirty="0">
                <a:solidFill>
                  <a:srgbClr val="000000"/>
                </a:solidFill>
                <a:latin typeface="UtopiaStd-Regular"/>
              </a:rPr>
              <a:t>of the ulna on full extension of the forearm.</a:t>
            </a:r>
            <a:endParaRPr lang="en-US" sz="3600" dirty="0"/>
          </a:p>
        </p:txBody>
      </p:sp>
      <p:pic>
        <p:nvPicPr>
          <p:cNvPr id="8194" name="Picture 2" descr="Elbow Joint Anatomy and Significance | Bone and Spine">
            <a:extLst>
              <a:ext uri="{FF2B5EF4-FFF2-40B4-BE49-F238E27FC236}">
                <a16:creationId xmlns:a16="http://schemas.microsoft.com/office/drawing/2014/main" id="{6340A43A-2410-40C9-AF7C-61CE6A7D7B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6310" y="106773"/>
            <a:ext cx="4333875" cy="402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0731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Olecranon Fossa – Earth's Lab">
            <a:extLst>
              <a:ext uri="{FF2B5EF4-FFF2-40B4-BE49-F238E27FC236}">
                <a16:creationId xmlns:a16="http://schemas.microsoft.com/office/drawing/2014/main" id="{2F8AED27-7A27-4041-ABCC-990D19E219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3663"/>
          <a:stretch/>
        </p:blipFill>
        <p:spPr bwMode="auto">
          <a:xfrm>
            <a:off x="6707542" y="2964392"/>
            <a:ext cx="5181474" cy="375397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BEB0178-67B6-4A00-9CD6-F913446B9E7F}"/>
              </a:ext>
            </a:extLst>
          </p:cNvPr>
          <p:cNvSpPr>
            <a:spLocks noGrp="1"/>
          </p:cNvSpPr>
          <p:nvPr>
            <p:ph idx="1"/>
          </p:nvPr>
        </p:nvSpPr>
        <p:spPr>
          <a:xfrm>
            <a:off x="838200" y="365125"/>
            <a:ext cx="5474110" cy="5811838"/>
          </a:xfrm>
        </p:spPr>
        <p:txBody>
          <a:bodyPr>
            <a:normAutofit fontScale="92500"/>
          </a:bodyPr>
          <a:lstStyle/>
          <a:p>
            <a:pPr marL="0" indent="0" algn="l">
              <a:buNone/>
            </a:pPr>
            <a:r>
              <a:rPr lang="en-US" sz="2400" b="1" i="0" u="none" strike="noStrike" baseline="0" dirty="0">
                <a:solidFill>
                  <a:srgbClr val="000000"/>
                </a:solidFill>
                <a:latin typeface="UniversLTStd-BoldCn"/>
              </a:rPr>
              <a:t>12. Coronoid Fossa</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Is an anterior depression above the trochlea of the humerus that accommodates the</a:t>
            </a:r>
          </a:p>
          <a:p>
            <a:pPr marL="0" indent="0" algn="l">
              <a:buNone/>
            </a:pPr>
            <a:r>
              <a:rPr lang="en-US" sz="2400" b="1" i="0" u="none" strike="noStrike" baseline="0" dirty="0">
                <a:solidFill>
                  <a:srgbClr val="000000"/>
                </a:solidFill>
                <a:latin typeface="UtopiaStd-Bold"/>
              </a:rPr>
              <a:t>coronoid process </a:t>
            </a:r>
            <a:r>
              <a:rPr lang="en-US" sz="2400" b="0" i="0" u="none" strike="noStrike" baseline="0" dirty="0">
                <a:solidFill>
                  <a:srgbClr val="000000"/>
                </a:solidFill>
                <a:latin typeface="UtopiaStd-Regular"/>
              </a:rPr>
              <a:t>of the ulna on flexion of the elbow.</a:t>
            </a:r>
          </a:p>
          <a:p>
            <a:pPr marL="0" indent="0" algn="l">
              <a:buNone/>
            </a:pPr>
            <a:r>
              <a:rPr lang="en-US" sz="2400" b="1" i="0" u="none" strike="noStrike" baseline="0" dirty="0">
                <a:solidFill>
                  <a:srgbClr val="000000"/>
                </a:solidFill>
                <a:latin typeface="UniversLTStd-BoldCn"/>
              </a:rPr>
              <a:t>13. Radial Fossa</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Is an anterior depression above the capitulum that is occupied by the </a:t>
            </a:r>
            <a:r>
              <a:rPr lang="en-US" sz="2400" b="1" i="0" u="none" strike="noStrike" baseline="0" dirty="0">
                <a:solidFill>
                  <a:srgbClr val="000000"/>
                </a:solidFill>
                <a:latin typeface="UtopiaStd-Bold"/>
              </a:rPr>
              <a:t>head of the radius </a:t>
            </a:r>
            <a:r>
              <a:rPr lang="en-US" sz="2400" b="0" i="0" u="none" strike="noStrike" baseline="0" dirty="0">
                <a:solidFill>
                  <a:srgbClr val="000000"/>
                </a:solidFill>
                <a:latin typeface="UtopiaStd-Regular"/>
              </a:rPr>
              <a:t>during full flexion of the elbow joint.</a:t>
            </a:r>
          </a:p>
          <a:p>
            <a:pPr marL="0" indent="0" algn="l">
              <a:buNone/>
            </a:pPr>
            <a:r>
              <a:rPr lang="en-US" sz="2400" b="1" i="0" u="none" strike="noStrike" baseline="0" dirty="0">
                <a:solidFill>
                  <a:srgbClr val="000000"/>
                </a:solidFill>
                <a:latin typeface="UniversLTStd-BoldCn"/>
              </a:rPr>
              <a:t>14. Lateral Epicondyle</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Projects from the capitulum and provides the origin of </a:t>
            </a:r>
            <a:r>
              <a:rPr lang="en-US" sz="2400" b="0" i="0" u="sng" strike="noStrike" baseline="0" dirty="0">
                <a:solidFill>
                  <a:srgbClr val="000000"/>
                </a:solidFill>
                <a:latin typeface="UtopiaStd-Regular"/>
              </a:rPr>
              <a:t>the supinator </a:t>
            </a:r>
            <a:r>
              <a:rPr lang="en-US" sz="2400" b="0" i="0" u="none" strike="noStrike" baseline="0" dirty="0">
                <a:solidFill>
                  <a:srgbClr val="000000"/>
                </a:solidFill>
                <a:latin typeface="UtopiaStd-Regular"/>
              </a:rPr>
              <a:t>and </a:t>
            </a:r>
            <a:r>
              <a:rPr lang="en-US" sz="2400" b="0" i="0" u="sng" strike="noStrike" baseline="0" dirty="0">
                <a:solidFill>
                  <a:srgbClr val="000000"/>
                </a:solidFill>
                <a:latin typeface="UtopiaStd-Regular"/>
              </a:rPr>
              <a:t>extensor muscles </a:t>
            </a:r>
            <a:r>
              <a:rPr lang="en-US" sz="2400" b="0" i="0" u="none" strike="noStrike" baseline="0" dirty="0">
                <a:solidFill>
                  <a:srgbClr val="000000"/>
                </a:solidFill>
                <a:latin typeface="UtopiaStd-Regular"/>
              </a:rPr>
              <a:t>of the forearm. It is an attachment site for the </a:t>
            </a:r>
            <a:r>
              <a:rPr lang="en-US" sz="2400" b="0" i="0" u="sng" strike="noStrike" baseline="0" dirty="0">
                <a:solidFill>
                  <a:srgbClr val="000000"/>
                </a:solidFill>
                <a:latin typeface="UtopiaStd-Regular"/>
              </a:rPr>
              <a:t>radial collateral ligament.</a:t>
            </a:r>
            <a:endParaRPr lang="en-US" sz="3600" u="sng" dirty="0"/>
          </a:p>
        </p:txBody>
      </p:sp>
      <p:pic>
        <p:nvPicPr>
          <p:cNvPr id="9218" name="Picture 2" descr="Physical Therapy in Perrysburg for Elbow Fractures">
            <a:extLst>
              <a:ext uri="{FF2B5EF4-FFF2-40B4-BE49-F238E27FC236}">
                <a16:creationId xmlns:a16="http://schemas.microsoft.com/office/drawing/2014/main" id="{2ED2B61D-7580-44FD-8BED-99BFA5698A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2129"/>
          <a:stretch/>
        </p:blipFill>
        <p:spPr bwMode="auto">
          <a:xfrm>
            <a:off x="6540908" y="365125"/>
            <a:ext cx="5514743" cy="2639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4661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Singapore Triceps Tendon Specialist | Singapore Sports and Orthopaedic  Clinic - Neurosurgeon">
            <a:extLst>
              <a:ext uri="{FF2B5EF4-FFF2-40B4-BE49-F238E27FC236}">
                <a16:creationId xmlns:a16="http://schemas.microsoft.com/office/drawing/2014/main" id="{E36E9C84-58CD-471B-A516-B580A561AC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073"/>
          <a:stretch/>
        </p:blipFill>
        <p:spPr bwMode="auto">
          <a:xfrm>
            <a:off x="4676510" y="1757585"/>
            <a:ext cx="3807193" cy="44323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2BF165A-FCA9-4170-A86D-AE21C71DF0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BB2166-82A3-4FAA-B75D-8FE9CF417E39}"/>
              </a:ext>
            </a:extLst>
          </p:cNvPr>
          <p:cNvSpPr>
            <a:spLocks noGrp="1"/>
          </p:cNvSpPr>
          <p:nvPr>
            <p:ph idx="1"/>
          </p:nvPr>
        </p:nvSpPr>
        <p:spPr>
          <a:xfrm>
            <a:off x="208935" y="1825625"/>
            <a:ext cx="4795684" cy="4351338"/>
          </a:xfrm>
        </p:spPr>
        <p:txBody>
          <a:bodyPr>
            <a:normAutofit/>
          </a:bodyPr>
          <a:lstStyle/>
          <a:p>
            <a:pPr marL="0" indent="0" algn="l">
              <a:buNone/>
            </a:pPr>
            <a:r>
              <a:rPr lang="en-US" sz="2400" b="1" i="0" u="none" strike="noStrike" baseline="0" dirty="0">
                <a:solidFill>
                  <a:srgbClr val="000000"/>
                </a:solidFill>
                <a:latin typeface="UniversLTStd-BoldCn"/>
              </a:rPr>
              <a:t>15. Medial Epicondyle</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Projects from the trochlea and has a groove on the back for the ulnar nerve and superior ulnar collateral artery.</a:t>
            </a:r>
          </a:p>
          <a:p>
            <a:pPr marL="0" indent="0" algn="l">
              <a:buNone/>
            </a:pPr>
            <a:r>
              <a:rPr lang="en-US" sz="2400" b="0" i="0" u="none" strike="noStrike" baseline="0" dirty="0">
                <a:solidFill>
                  <a:srgbClr val="AEFF73"/>
                </a:solidFill>
                <a:latin typeface="ZapfDingbatsStd"/>
              </a:rPr>
              <a:t>■ </a:t>
            </a:r>
            <a:r>
              <a:rPr lang="en-US" sz="2400" b="0" i="0" u="none" strike="noStrike" baseline="0" dirty="0">
                <a:solidFill>
                  <a:srgbClr val="000000"/>
                </a:solidFill>
                <a:latin typeface="UtopiaStd-Regular"/>
              </a:rPr>
              <a:t>Provides attachment sites for the ulnar </a:t>
            </a:r>
            <a:r>
              <a:rPr lang="en-US" sz="2400" b="0" i="0" u="sng" strike="noStrike" baseline="0" dirty="0">
                <a:solidFill>
                  <a:srgbClr val="000000"/>
                </a:solidFill>
                <a:latin typeface="UtopiaStd-Regular"/>
              </a:rPr>
              <a:t>collateral ligament</a:t>
            </a:r>
            <a:r>
              <a:rPr lang="en-US" sz="2400" b="0" i="0" u="none" strike="noStrike" baseline="0" dirty="0">
                <a:solidFill>
                  <a:srgbClr val="000000"/>
                </a:solidFill>
                <a:latin typeface="UtopiaStd-Regular"/>
              </a:rPr>
              <a:t>, the </a:t>
            </a:r>
            <a:r>
              <a:rPr lang="en-US" sz="2400" b="0" i="0" u="sng" strike="noStrike" baseline="0" dirty="0">
                <a:solidFill>
                  <a:srgbClr val="000000"/>
                </a:solidFill>
                <a:latin typeface="UtopiaStd-Regular"/>
              </a:rPr>
              <a:t>pronator teres</a:t>
            </a:r>
            <a:r>
              <a:rPr lang="en-US" sz="2400" b="0" i="0" u="none" strike="noStrike" baseline="0" dirty="0">
                <a:solidFill>
                  <a:srgbClr val="000000"/>
                </a:solidFill>
                <a:latin typeface="UtopiaStd-Regular"/>
              </a:rPr>
              <a:t>, and the </a:t>
            </a:r>
            <a:r>
              <a:rPr lang="en-US" sz="2400" b="0" i="0" u="sng" strike="noStrike" baseline="0" dirty="0">
                <a:solidFill>
                  <a:srgbClr val="000000"/>
                </a:solidFill>
                <a:latin typeface="UtopiaStd-Regular"/>
              </a:rPr>
              <a:t>common</a:t>
            </a:r>
            <a:r>
              <a:rPr lang="en-US" sz="2400" b="0" i="0" u="none" strike="noStrike" baseline="0" dirty="0">
                <a:solidFill>
                  <a:srgbClr val="000000"/>
                </a:solidFill>
                <a:latin typeface="UtopiaStd-Regular"/>
              </a:rPr>
              <a:t> tendon of the forearm flexor muscles.</a:t>
            </a:r>
            <a:endParaRPr lang="en-US" sz="3600" dirty="0"/>
          </a:p>
        </p:txBody>
      </p:sp>
      <p:pic>
        <p:nvPicPr>
          <p:cNvPr id="10242" name="Picture 2" descr="Groove For Ulnar Nerve">
            <a:extLst>
              <a:ext uri="{FF2B5EF4-FFF2-40B4-BE49-F238E27FC236}">
                <a16:creationId xmlns:a16="http://schemas.microsoft.com/office/drawing/2014/main" id="{456147B4-4433-4C61-AF61-D04E25DDE7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456" y="697928"/>
            <a:ext cx="4459544" cy="3303366"/>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4DBFAF7C-801A-43B7-972C-CBBDE1DC1800}"/>
              </a:ext>
            </a:extLst>
          </p:cNvPr>
          <p:cNvSpPr/>
          <p:nvPr/>
        </p:nvSpPr>
        <p:spPr>
          <a:xfrm>
            <a:off x="10811183" y="2573892"/>
            <a:ext cx="1248696" cy="93898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8469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4DB2-B1B5-48F9-8051-070622F5CC7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D226C6-A75C-4270-9A94-B353A2BDEA56}"/>
              </a:ext>
            </a:extLst>
          </p:cNvPr>
          <p:cNvSpPr>
            <a:spLocks noGrp="1"/>
          </p:cNvSpPr>
          <p:nvPr>
            <p:ph idx="1"/>
          </p:nvPr>
        </p:nvSpPr>
        <p:spPr>
          <a:xfrm>
            <a:off x="553064" y="1690688"/>
            <a:ext cx="6034548" cy="4351338"/>
          </a:xfrm>
        </p:spPr>
        <p:txBody>
          <a:bodyPr>
            <a:normAutofit/>
          </a:bodyPr>
          <a:lstStyle/>
          <a:p>
            <a:pPr marL="0" indent="0" algn="l">
              <a:buNone/>
            </a:pPr>
            <a:r>
              <a:rPr lang="en-US" sz="2400" b="1" i="0" u="none" strike="noStrike" baseline="0" dirty="0">
                <a:latin typeface="UniversLTStd-BoldCn"/>
              </a:rPr>
              <a:t>Supracondylar fracture </a:t>
            </a:r>
            <a:r>
              <a:rPr lang="en-US" sz="2400" b="0" i="0" u="none" strike="noStrike" baseline="0" dirty="0">
                <a:latin typeface="UniversLTStd-Cn"/>
              </a:rPr>
              <a:t>is a fracture of the distal end of the humerus; it is common in children</a:t>
            </a:r>
          </a:p>
          <a:p>
            <a:pPr marL="0" indent="0" algn="l">
              <a:buNone/>
            </a:pPr>
            <a:r>
              <a:rPr lang="en-US" sz="2400" b="0" i="0" u="none" strike="noStrike" baseline="0" dirty="0">
                <a:latin typeface="UniversLTStd-Cn"/>
              </a:rPr>
              <a:t>and occurs when the child falls on the outstretched hand with the elbow partially flexed and may injure the median nerve.</a:t>
            </a:r>
          </a:p>
          <a:p>
            <a:pPr marL="0" indent="0" algn="l">
              <a:buNone/>
            </a:pPr>
            <a:r>
              <a:rPr lang="en-US" sz="2400" b="1" i="0" u="none" strike="noStrike" baseline="0" dirty="0">
                <a:latin typeface="UniversLTStd-BoldCn"/>
              </a:rPr>
              <a:t>Fracture of the medial epicondyle </a:t>
            </a:r>
            <a:r>
              <a:rPr lang="en-US" sz="2400" b="0" i="0" u="none" strike="noStrike" baseline="0" dirty="0">
                <a:latin typeface="UniversLTStd-Cn"/>
              </a:rPr>
              <a:t>may damage the ulnar nerve. This nerve may be compressed</a:t>
            </a:r>
          </a:p>
          <a:p>
            <a:pPr marL="0" indent="0" algn="l">
              <a:buNone/>
            </a:pPr>
            <a:r>
              <a:rPr lang="en-US" sz="2400" b="0" i="0" u="none" strike="noStrike" baseline="0" dirty="0">
                <a:latin typeface="UniversLTStd-Cn"/>
              </a:rPr>
              <a:t>in a groove behind the medial epicondyle “funny bone,” causing numbness.</a:t>
            </a:r>
            <a:endParaRPr lang="en-US" sz="3600" dirty="0"/>
          </a:p>
        </p:txBody>
      </p:sp>
      <p:pic>
        <p:nvPicPr>
          <p:cNvPr id="4" name="Picture 3">
            <a:extLst>
              <a:ext uri="{FF2B5EF4-FFF2-40B4-BE49-F238E27FC236}">
                <a16:creationId xmlns:a16="http://schemas.microsoft.com/office/drawing/2014/main" id="{4DF85170-2F07-4351-82BE-B69B2B81A528}"/>
              </a:ext>
            </a:extLst>
          </p:cNvPr>
          <p:cNvPicPr>
            <a:picLocks noChangeAspect="1"/>
          </p:cNvPicPr>
          <p:nvPr/>
        </p:nvPicPr>
        <p:blipFill>
          <a:blip r:embed="rId2"/>
          <a:stretch>
            <a:fillRect/>
          </a:stretch>
        </p:blipFill>
        <p:spPr>
          <a:xfrm>
            <a:off x="166073" y="64447"/>
            <a:ext cx="3041506" cy="1243243"/>
          </a:xfrm>
          <a:prstGeom prst="rect">
            <a:avLst/>
          </a:prstGeom>
        </p:spPr>
      </p:pic>
      <p:pic>
        <p:nvPicPr>
          <p:cNvPr id="5" name="Picture 2" descr="Groove For Ulnar Nerve">
            <a:extLst>
              <a:ext uri="{FF2B5EF4-FFF2-40B4-BE49-F238E27FC236}">
                <a16:creationId xmlns:a16="http://schemas.microsoft.com/office/drawing/2014/main" id="{D0B4236C-C444-4747-A533-678B57EF0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9669" y="550444"/>
            <a:ext cx="4459544" cy="3303366"/>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8051AA7D-A5DB-456E-B0D8-C7141C3C5A65}"/>
              </a:ext>
            </a:extLst>
          </p:cNvPr>
          <p:cNvSpPr/>
          <p:nvPr/>
        </p:nvSpPr>
        <p:spPr>
          <a:xfrm>
            <a:off x="10380408" y="838199"/>
            <a:ext cx="1248696" cy="93898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E0E7478-1DCE-4B4A-B604-E290F69C4C5A}"/>
              </a:ext>
            </a:extLst>
          </p:cNvPr>
          <p:cNvSpPr/>
          <p:nvPr/>
        </p:nvSpPr>
        <p:spPr>
          <a:xfrm>
            <a:off x="10520517" y="2373546"/>
            <a:ext cx="1248696" cy="93898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upracondylar fracture - Google Search | Median nerve, Pediatric nursing,  Medical library">
            <a:extLst>
              <a:ext uri="{FF2B5EF4-FFF2-40B4-BE49-F238E27FC236}">
                <a16:creationId xmlns:a16="http://schemas.microsoft.com/office/drawing/2014/main" id="{92BB53E2-E5C7-40C2-AD7C-39BE0EDC08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4356" y="3768152"/>
            <a:ext cx="2576052" cy="2967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547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66D0D-C97F-42C9-A3CE-8F5CA4C3849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35935D-D975-42E7-818F-3C255E31882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BF1D9BE-2179-4105-80F6-217CFE0EF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240008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65B90-1B37-403E-9436-A474E91E96D5}"/>
              </a:ext>
            </a:extLst>
          </p:cNvPr>
          <p:cNvSpPr>
            <a:spLocks noGrp="1"/>
          </p:cNvSpPr>
          <p:nvPr>
            <p:ph type="ctrTitle"/>
          </p:nvPr>
        </p:nvSpPr>
        <p:spPr>
          <a:xfrm>
            <a:off x="0" y="664116"/>
            <a:ext cx="5525728" cy="2387600"/>
          </a:xfrm>
        </p:spPr>
        <p:txBody>
          <a:bodyPr>
            <a:normAutofit/>
          </a:bodyPr>
          <a:lstStyle/>
          <a:p>
            <a:r>
              <a:rPr lang="en-US" sz="7200" b="0" i="0" u="none" strike="noStrike" baseline="0" dirty="0">
                <a:solidFill>
                  <a:srgbClr val="5A00DA"/>
                </a:solidFill>
                <a:latin typeface="Centennial-Roman"/>
              </a:rPr>
              <a:t>Radius</a:t>
            </a:r>
            <a:endParaRPr lang="en-US" sz="34400" dirty="0"/>
          </a:p>
        </p:txBody>
      </p:sp>
      <p:sp>
        <p:nvSpPr>
          <p:cNvPr id="3" name="Subtitle 2">
            <a:extLst>
              <a:ext uri="{FF2B5EF4-FFF2-40B4-BE49-F238E27FC236}">
                <a16:creationId xmlns:a16="http://schemas.microsoft.com/office/drawing/2014/main" id="{D9DF44F8-F6B6-46F2-A45B-D32ED686C67B}"/>
              </a:ext>
            </a:extLst>
          </p:cNvPr>
          <p:cNvSpPr>
            <a:spLocks noGrp="1"/>
          </p:cNvSpPr>
          <p:nvPr>
            <p:ph type="subTitle" idx="1"/>
          </p:nvPr>
        </p:nvSpPr>
        <p:spPr/>
        <p:txBody>
          <a:bodyPr/>
          <a:lstStyle/>
          <a:p>
            <a:endParaRPr lang="en-US" dirty="0"/>
          </a:p>
        </p:txBody>
      </p:sp>
      <p:pic>
        <p:nvPicPr>
          <p:cNvPr id="4098" name="Picture 2" descr="Anterior View. The bones of the forearm are the ulna and radius. | Anatomy  bones, Forearm bones, Arm bones">
            <a:extLst>
              <a:ext uri="{FF2B5EF4-FFF2-40B4-BE49-F238E27FC236}">
                <a16:creationId xmlns:a16="http://schemas.microsoft.com/office/drawing/2014/main" id="{8F0FE83B-C32C-4BA9-AA51-BA5D8860D2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6059" y="128180"/>
            <a:ext cx="6199800" cy="6601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1748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The Wrist Joint - TeachMeAnatomy">
            <a:extLst>
              <a:ext uri="{FF2B5EF4-FFF2-40B4-BE49-F238E27FC236}">
                <a16:creationId xmlns:a16="http://schemas.microsoft.com/office/drawing/2014/main" id="{4ACD4438-F823-4BA0-BB7B-16FDD2C625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5116" y="3310153"/>
            <a:ext cx="4914594" cy="34107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C1039A4-EFC4-4859-8895-762968F35449}"/>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3A8CCDDA-CF85-4A49-9172-89ACB5B6E545}"/>
              </a:ext>
            </a:extLst>
          </p:cNvPr>
          <p:cNvSpPr>
            <a:spLocks noGrp="1"/>
          </p:cNvSpPr>
          <p:nvPr>
            <p:ph idx="1"/>
          </p:nvPr>
        </p:nvSpPr>
        <p:spPr>
          <a:xfrm>
            <a:off x="336755" y="1825625"/>
            <a:ext cx="7253748" cy="4351338"/>
          </a:xfrm>
        </p:spPr>
        <p:txBody>
          <a:bodyPr>
            <a:normAutofit/>
          </a:bodyPr>
          <a:lstStyle/>
          <a:p>
            <a:r>
              <a:rPr lang="en-US" b="0" i="0" u="none" strike="noStrike" baseline="0" dirty="0">
                <a:latin typeface="Minion-Regular"/>
              </a:rPr>
              <a:t>The radius is the lateral bone of the forearm</a:t>
            </a:r>
          </a:p>
          <a:p>
            <a:pPr algn="l"/>
            <a:r>
              <a:rPr lang="en-US" b="1" i="0" u="none" strike="noStrike" baseline="0" dirty="0">
                <a:solidFill>
                  <a:srgbClr val="FF0000"/>
                </a:solidFill>
                <a:latin typeface="Minion-Regular"/>
              </a:rPr>
              <a:t>proximal end</a:t>
            </a:r>
            <a:r>
              <a:rPr lang="en-US" b="1" dirty="0">
                <a:solidFill>
                  <a:srgbClr val="FF0000"/>
                </a:solidFill>
                <a:latin typeface="Minion-Regular"/>
              </a:rPr>
              <a:t> </a:t>
            </a:r>
            <a:r>
              <a:rPr lang="en-US" dirty="0">
                <a:latin typeface="Minion-Regular"/>
              </a:rPr>
              <a:t>: </a:t>
            </a:r>
            <a:r>
              <a:rPr lang="en-US" b="0" i="0" u="none" strike="noStrike" baseline="0" dirty="0">
                <a:latin typeface="Minion-Regular"/>
              </a:rPr>
              <a:t>articulates with the humerus at the elbow joint and with the ulna at the proximal radioulnar joint</a:t>
            </a:r>
          </a:p>
          <a:p>
            <a:pPr algn="l"/>
            <a:r>
              <a:rPr lang="en-US" b="1" i="0" u="none" strike="noStrike" baseline="0" dirty="0">
                <a:solidFill>
                  <a:srgbClr val="FF0000"/>
                </a:solidFill>
                <a:latin typeface="Minion-Regular"/>
              </a:rPr>
              <a:t>distal end </a:t>
            </a:r>
            <a:r>
              <a:rPr lang="en-US" b="0" i="0" u="none" strike="noStrike" baseline="0" dirty="0">
                <a:latin typeface="Minion-Regular"/>
              </a:rPr>
              <a:t>articulates with the scaphoid and lunate bones of the hand at the wrist joint and with the ulna at the distal radioulnar joint.</a:t>
            </a:r>
            <a:endParaRPr lang="en-US" sz="4000" dirty="0"/>
          </a:p>
        </p:txBody>
      </p:sp>
      <p:pic>
        <p:nvPicPr>
          <p:cNvPr id="5122" name="Picture 2" descr="Elbow Instability Causes and Treatment | Bone and Spine">
            <a:extLst>
              <a:ext uri="{FF2B5EF4-FFF2-40B4-BE49-F238E27FC236}">
                <a16:creationId xmlns:a16="http://schemas.microsoft.com/office/drawing/2014/main" id="{6C440C53-7554-44C7-8F55-F0EED4B8B2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5778" y="0"/>
            <a:ext cx="3997120" cy="3716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795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capula(e) - aka. shoulder blades; Animated gif. | Анатомия, Пейзажи,  Рисовать">
            <a:extLst>
              <a:ext uri="{FF2B5EF4-FFF2-40B4-BE49-F238E27FC236}">
                <a16:creationId xmlns:a16="http://schemas.microsoft.com/office/drawing/2014/main" id="{628D04FA-0EF7-4659-A985-1B40B9F925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7752" y="400664"/>
            <a:ext cx="5594248" cy="559424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189271" y="508101"/>
            <a:ext cx="6408481" cy="5696053"/>
          </a:xfrm>
        </p:spPr>
        <p:txBody>
          <a:bodyPr>
            <a:normAutofit/>
          </a:bodyPr>
          <a:lstStyle/>
          <a:p>
            <a:pPr marL="0" indent="0" algn="l">
              <a:buNone/>
            </a:pPr>
            <a:r>
              <a:rPr lang="en-US" sz="2400" b="1" i="0" u="none" strike="noStrike" baseline="0" dirty="0">
                <a:solidFill>
                  <a:srgbClr val="FF0000"/>
                </a:solidFill>
                <a:latin typeface="Times New Roman" panose="02020603050405020304" pitchFamily="18" charset="0"/>
              </a:rPr>
              <a:t>the scapula has:</a:t>
            </a:r>
          </a:p>
          <a:p>
            <a:pPr marL="0" indent="0" algn="l">
              <a:buNone/>
            </a:pPr>
            <a:r>
              <a:rPr lang="fr-FR" sz="2400" b="1" i="0" u="sng" strike="noStrike" baseline="0" dirty="0">
                <a:solidFill>
                  <a:srgbClr val="002060"/>
                </a:solidFill>
                <a:latin typeface="Times New Roman" panose="02020603050405020304" pitchFamily="18" charset="0"/>
              </a:rPr>
              <a:t>(a) 2 surfaces </a:t>
            </a:r>
            <a:r>
              <a:rPr lang="fr-FR" sz="2400" dirty="0">
                <a:latin typeface="Times New Roman" panose="02020603050405020304" pitchFamily="18" charset="0"/>
              </a:rPr>
              <a:t>:</a:t>
            </a:r>
            <a:r>
              <a:rPr lang="fr-FR" sz="2400" b="0" i="0" u="none" strike="noStrike" baseline="0" dirty="0">
                <a:latin typeface="Times New Roman" panose="02020603050405020304" pitchFamily="18" charset="0"/>
              </a:rPr>
              <a:t> </a:t>
            </a:r>
            <a:r>
              <a:rPr lang="fr-FR" sz="2400" b="1" i="0" u="none" strike="noStrike" baseline="0" dirty="0" err="1">
                <a:latin typeface="Times New Roman" panose="02020603050405020304" pitchFamily="18" charset="0"/>
              </a:rPr>
              <a:t>ant</a:t>
            </a:r>
            <a:r>
              <a:rPr lang="fr-FR" sz="2400" b="1" dirty="0">
                <a:latin typeface="Times New Roman" panose="02020603050405020304" pitchFamily="18" charset="0"/>
              </a:rPr>
              <a:t> &amp; </a:t>
            </a:r>
            <a:r>
              <a:rPr lang="fr-FR" sz="2400" b="1" i="0" u="none" strike="noStrike" baseline="0" dirty="0">
                <a:latin typeface="Times New Roman" panose="02020603050405020304" pitchFamily="18" charset="0"/>
              </a:rPr>
              <a:t>post</a:t>
            </a:r>
          </a:p>
          <a:p>
            <a:pPr marL="0" indent="0" algn="l">
              <a:buNone/>
            </a:pPr>
            <a:r>
              <a:rPr lang="en-US" sz="2400" b="1" i="0" u="sng" strike="noStrike" baseline="0" dirty="0">
                <a:solidFill>
                  <a:srgbClr val="002060"/>
                </a:solidFill>
                <a:latin typeface="Times New Roman" panose="02020603050405020304" pitchFamily="18" charset="0"/>
              </a:rPr>
              <a:t>(b) 3 borders </a:t>
            </a:r>
            <a:r>
              <a:rPr lang="en-US" sz="2400" b="1" i="0" u="none" strike="noStrike" baseline="0" dirty="0">
                <a:latin typeface="Times New Roman" panose="02020603050405020304" pitchFamily="18" charset="0"/>
              </a:rPr>
              <a:t>:  sup , med </a:t>
            </a:r>
            <a:r>
              <a:rPr lang="en-US" sz="2400" b="1" dirty="0">
                <a:latin typeface="Times New Roman" panose="02020603050405020304" pitchFamily="18" charset="0"/>
              </a:rPr>
              <a:t>&amp; </a:t>
            </a:r>
            <a:r>
              <a:rPr lang="en-US" sz="2400" b="1" i="0" u="none" strike="noStrike" baseline="0" dirty="0">
                <a:latin typeface="Times New Roman" panose="02020603050405020304" pitchFamily="18" charset="0"/>
              </a:rPr>
              <a:t>lateral.</a:t>
            </a:r>
          </a:p>
          <a:p>
            <a:pPr marL="0" indent="0" algn="l">
              <a:buNone/>
            </a:pPr>
            <a:r>
              <a:rPr lang="en-US" sz="2400" b="1" i="0" u="sng" strike="noStrike" baseline="0" dirty="0">
                <a:solidFill>
                  <a:srgbClr val="002060"/>
                </a:solidFill>
                <a:latin typeface="Times New Roman" panose="02020603050405020304" pitchFamily="18" charset="0"/>
              </a:rPr>
              <a:t>(c)3 angles </a:t>
            </a:r>
            <a:r>
              <a:rPr lang="en-US" sz="2400" b="0" i="0" u="none" strike="noStrike" baseline="0" dirty="0">
                <a:latin typeface="Times New Roman" panose="02020603050405020304" pitchFamily="18" charset="0"/>
              </a:rPr>
              <a:t>; </a:t>
            </a:r>
            <a:r>
              <a:rPr lang="en-US" sz="2400" b="1" i="0" u="none" strike="noStrike" baseline="0" dirty="0">
                <a:latin typeface="Times New Roman" panose="02020603050405020304" pitchFamily="18" charset="0"/>
              </a:rPr>
              <a:t>sup , inf- &amp; lateral.</a:t>
            </a:r>
          </a:p>
          <a:p>
            <a:pPr marL="0" indent="0" algn="l">
              <a:buNone/>
            </a:pPr>
            <a:r>
              <a:rPr lang="pt-BR" sz="2400" b="1" i="0" u="sng" strike="noStrike" baseline="0" dirty="0">
                <a:solidFill>
                  <a:srgbClr val="002060"/>
                </a:solidFill>
                <a:latin typeface="Times New Roman" panose="02020603050405020304" pitchFamily="18" charset="0"/>
              </a:rPr>
              <a:t>(d)3 fossae </a:t>
            </a:r>
            <a:r>
              <a:rPr lang="pt-BR" sz="2400" b="1" i="0" u="none" strike="noStrike" baseline="0" dirty="0">
                <a:latin typeface="Times New Roman" panose="02020603050405020304" pitchFamily="18" charset="0"/>
              </a:rPr>
              <a:t>: subscapular/ supraspinous  &amp; infraspinous</a:t>
            </a:r>
          </a:p>
          <a:p>
            <a:pPr marL="0" indent="0" algn="l">
              <a:buNone/>
            </a:pPr>
            <a:r>
              <a:rPr lang="it-IT" sz="2400" b="1" i="0" u="sng" strike="noStrike" baseline="0" dirty="0">
                <a:solidFill>
                  <a:srgbClr val="002060"/>
                </a:solidFill>
                <a:latin typeface="Times New Roman" panose="02020603050405020304" pitchFamily="18" charset="0"/>
              </a:rPr>
              <a:t>(e) 3processes</a:t>
            </a:r>
            <a:r>
              <a:rPr lang="it-IT" sz="2400" b="0" i="0" u="none" strike="noStrike" baseline="0" dirty="0">
                <a:latin typeface="Times New Roman" panose="02020603050405020304" pitchFamily="18" charset="0"/>
              </a:rPr>
              <a:t>: </a:t>
            </a:r>
            <a:r>
              <a:rPr lang="it-IT" sz="2400" b="1" i="0" u="none" strike="noStrike" baseline="0" dirty="0">
                <a:latin typeface="Times New Roman" panose="02020603050405020304" pitchFamily="18" charset="0"/>
              </a:rPr>
              <a:t>spine , acromion </a:t>
            </a:r>
            <a:r>
              <a:rPr lang="it-IT" sz="2400" dirty="0">
                <a:latin typeface="Times New Roman" panose="02020603050405020304" pitchFamily="18" charset="0"/>
              </a:rPr>
              <a:t>&amp;</a:t>
            </a:r>
            <a:r>
              <a:rPr lang="it-IT" sz="2400" b="1" i="0" u="none" strike="noStrike" baseline="0" dirty="0">
                <a:latin typeface="Times New Roman" panose="02020603050405020304" pitchFamily="18" charset="0"/>
              </a:rPr>
              <a:t>coracoid process •</a:t>
            </a:r>
          </a:p>
          <a:p>
            <a:pPr marL="0" indent="0" algn="l">
              <a:buNone/>
            </a:pPr>
            <a:r>
              <a:rPr lang="en-US" sz="2400" b="1" i="0" u="sng" strike="noStrike" baseline="0" dirty="0">
                <a:solidFill>
                  <a:srgbClr val="002060"/>
                </a:solidFill>
                <a:latin typeface="Times New Roman" panose="02020603050405020304" pitchFamily="18" charset="0"/>
              </a:rPr>
              <a:t>(f) 3 notches</a:t>
            </a:r>
            <a:r>
              <a:rPr lang="en-US" sz="2400" b="1" i="0" u="none" strike="noStrike" baseline="0" dirty="0">
                <a:latin typeface="Times New Roman" panose="02020603050405020304" pitchFamily="18" charset="0"/>
              </a:rPr>
              <a:t>: suprascapular , </a:t>
            </a:r>
            <a:r>
              <a:rPr lang="en-US" sz="2400" b="1" i="0" u="none" strike="noStrike" baseline="0" dirty="0" err="1">
                <a:latin typeface="Times New Roman" panose="02020603050405020304" pitchFamily="18" charset="0"/>
              </a:rPr>
              <a:t>spinoglenoid</a:t>
            </a:r>
            <a:r>
              <a:rPr lang="en-US" sz="2400" b="1" i="0" u="none" strike="noStrike" baseline="0" dirty="0">
                <a:latin typeface="Times New Roman" panose="02020603050405020304" pitchFamily="18" charset="0"/>
              </a:rPr>
              <a:t>  &amp; circumflex scapular</a:t>
            </a:r>
          </a:p>
          <a:p>
            <a:pPr marL="0" indent="0" algn="l">
              <a:buNone/>
            </a:pPr>
            <a:r>
              <a:rPr lang="en-US" sz="2400" b="1" i="0" u="sng" strike="noStrike" baseline="0" dirty="0">
                <a:solidFill>
                  <a:srgbClr val="002060"/>
                </a:solidFill>
                <a:latin typeface="Times New Roman" panose="02020603050405020304" pitchFamily="18" charset="0"/>
              </a:rPr>
              <a:t>(g)3 tubercles </a:t>
            </a:r>
            <a:r>
              <a:rPr lang="en-US" sz="2400" b="1" i="0" u="none" strike="noStrike" baseline="0" dirty="0">
                <a:latin typeface="Times New Roman" panose="02020603050405020304" pitchFamily="18" charset="0"/>
              </a:rPr>
              <a:t>:  supraglenoid , </a:t>
            </a:r>
            <a:r>
              <a:rPr lang="en-US" sz="2400" b="1" i="0" u="none" strike="noStrike" baseline="0" dirty="0" err="1">
                <a:latin typeface="Times New Roman" panose="02020603050405020304" pitchFamily="18" charset="0"/>
              </a:rPr>
              <a:t>infraglenoid</a:t>
            </a:r>
            <a:r>
              <a:rPr lang="en-US" sz="2400" b="1" i="0" u="none" strike="noStrike" baseline="0" dirty="0">
                <a:latin typeface="Times New Roman" panose="02020603050405020304" pitchFamily="18" charset="0"/>
              </a:rPr>
              <a:t> &amp; tubercle of spine</a:t>
            </a:r>
            <a:endParaRPr lang="en-US" sz="3600" dirty="0"/>
          </a:p>
        </p:txBody>
      </p:sp>
    </p:spTree>
    <p:extLst>
      <p:ext uri="{BB962C8B-B14F-4D97-AF65-F5344CB8AC3E}">
        <p14:creationId xmlns:p14="http://schemas.microsoft.com/office/powerpoint/2010/main" val="2155455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E6193-DBFE-4593-B0BD-738DE3F7347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FD5BAD2-9AB9-4285-9FCE-139B6813B8CB}"/>
              </a:ext>
            </a:extLst>
          </p:cNvPr>
          <p:cNvSpPr>
            <a:spLocks noGrp="1"/>
          </p:cNvSpPr>
          <p:nvPr>
            <p:ph idx="1"/>
          </p:nvPr>
        </p:nvSpPr>
        <p:spPr>
          <a:xfrm>
            <a:off x="838200" y="1825625"/>
            <a:ext cx="5381625" cy="4351338"/>
          </a:xfrm>
        </p:spPr>
        <p:txBody>
          <a:bodyPr>
            <a:normAutofit lnSpcReduction="10000"/>
          </a:bodyPr>
          <a:lstStyle/>
          <a:p>
            <a:r>
              <a:rPr lang="en-US" b="1" i="0" u="none" strike="noStrike" baseline="0" dirty="0">
                <a:latin typeface="Minion-Bold"/>
              </a:rPr>
              <a:t>Head of radius :</a:t>
            </a:r>
          </a:p>
          <a:p>
            <a:pPr marL="0" indent="0">
              <a:buNone/>
            </a:pPr>
            <a:r>
              <a:rPr lang="en-US" b="0" i="0" u="none" strike="noStrike" baseline="0" dirty="0">
                <a:latin typeface="Minion-Regular"/>
              </a:rPr>
              <a:t>proximal end</a:t>
            </a:r>
            <a:endParaRPr lang="en-US" b="1" dirty="0">
              <a:latin typeface="Minion-Bold"/>
            </a:endParaRPr>
          </a:p>
          <a:p>
            <a:pPr marL="0" indent="0" algn="l">
              <a:buNone/>
            </a:pPr>
            <a:r>
              <a:rPr lang="en-US" b="0" i="0" u="none" strike="noStrike" baseline="0" dirty="0">
                <a:latin typeface="Minion-Regular"/>
              </a:rPr>
              <a:t>upper surface of the head is concave and articulates with the convex capitulum of the humerus</a:t>
            </a:r>
          </a:p>
          <a:p>
            <a:pPr marL="0" indent="0" algn="l">
              <a:buNone/>
            </a:pPr>
            <a:r>
              <a:rPr lang="en-US" b="0" i="0" u="none" strike="noStrike" baseline="0" dirty="0">
                <a:latin typeface="Minion-Regular"/>
              </a:rPr>
              <a:t>The circumference of the head articulates with the radial notch of the ulna.</a:t>
            </a:r>
          </a:p>
          <a:p>
            <a:r>
              <a:rPr lang="en-US" b="1" i="0" u="none" strike="noStrike" baseline="0" dirty="0">
                <a:latin typeface="Minion-Bold"/>
              </a:rPr>
              <a:t>Neck :</a:t>
            </a:r>
            <a:r>
              <a:rPr lang="en-US" b="0" i="0" u="none" strike="noStrike" baseline="0" dirty="0">
                <a:latin typeface="Minion-Regular"/>
              </a:rPr>
              <a:t> Below the head, the bone is constricted to form the</a:t>
            </a:r>
            <a:r>
              <a:rPr lang="en-US" b="1" dirty="0">
                <a:latin typeface="Minion-Bold"/>
              </a:rPr>
              <a:t> neck</a:t>
            </a:r>
            <a:endParaRPr lang="en-US" sz="4000" dirty="0"/>
          </a:p>
        </p:txBody>
      </p:sp>
      <p:pic>
        <p:nvPicPr>
          <p:cNvPr id="6146" name="Picture 2" descr="Management of radial head fractures with implant arthroplasty - Journal of  the American Society for Surgery of the Hand">
            <a:extLst>
              <a:ext uri="{FF2B5EF4-FFF2-40B4-BE49-F238E27FC236}">
                <a16:creationId xmlns:a16="http://schemas.microsoft.com/office/drawing/2014/main" id="{F0AA16FD-3755-4E37-8AEF-DE518488D0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6044" y="133351"/>
            <a:ext cx="5381625" cy="378142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adial Head Fractures | Florida Bone and Joint SpecialistsFlorida Bone and  Joint Specialists">
            <a:extLst>
              <a:ext uri="{FF2B5EF4-FFF2-40B4-BE49-F238E27FC236}">
                <a16:creationId xmlns:a16="http://schemas.microsoft.com/office/drawing/2014/main" id="{96FE3580-B5B7-43A5-9867-E07E479799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3948" y="3832277"/>
            <a:ext cx="3028181" cy="3028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2697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E6193-DBFE-4593-B0BD-738DE3F7347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FD5BAD2-9AB9-4285-9FCE-139B6813B8CB}"/>
              </a:ext>
            </a:extLst>
          </p:cNvPr>
          <p:cNvSpPr>
            <a:spLocks noGrp="1"/>
          </p:cNvSpPr>
          <p:nvPr>
            <p:ph idx="1"/>
          </p:nvPr>
        </p:nvSpPr>
        <p:spPr>
          <a:xfrm>
            <a:off x="838200" y="1825625"/>
            <a:ext cx="5562600" cy="4351338"/>
          </a:xfrm>
        </p:spPr>
        <p:txBody>
          <a:bodyPr>
            <a:normAutofit/>
          </a:bodyPr>
          <a:lstStyle/>
          <a:p>
            <a:r>
              <a:rPr lang="en-US" b="1" i="0" u="none" strike="noStrike" baseline="0" dirty="0">
                <a:latin typeface="Minion-Bold"/>
              </a:rPr>
              <a:t>bicipital tuberosity : </a:t>
            </a:r>
            <a:r>
              <a:rPr lang="en-US" b="0" i="0" u="none" strike="noStrike" baseline="0" dirty="0">
                <a:latin typeface="Minion-Regular"/>
              </a:rPr>
              <a:t>for the insertion of the biceps muscle.</a:t>
            </a:r>
          </a:p>
          <a:p>
            <a:pPr algn="l"/>
            <a:r>
              <a:rPr lang="en-US" b="0" i="0" u="none" strike="noStrike" baseline="0" dirty="0">
                <a:latin typeface="Minion-Regular"/>
              </a:rPr>
              <a:t>It has a sharp </a:t>
            </a:r>
            <a:r>
              <a:rPr lang="en-US" b="1" i="0" u="none" strike="noStrike" baseline="0" dirty="0">
                <a:latin typeface="Minion-Bold"/>
              </a:rPr>
              <a:t>interosseous border </a:t>
            </a:r>
            <a:r>
              <a:rPr lang="en-US" b="0" i="0" u="none" strike="noStrike" baseline="0" dirty="0">
                <a:latin typeface="Minion-Regular"/>
              </a:rPr>
              <a:t>medially for the attachment of the interosseous membrane that binds the radius and ulna together.</a:t>
            </a:r>
          </a:p>
          <a:p>
            <a:pPr algn="l"/>
            <a:r>
              <a:rPr lang="en-US" b="0" i="0" u="none" strike="noStrike" baseline="0" dirty="0">
                <a:latin typeface="Minion-Regular"/>
              </a:rPr>
              <a:t>The </a:t>
            </a:r>
            <a:r>
              <a:rPr lang="en-US" b="1" i="0" u="none" strike="noStrike" baseline="0" dirty="0">
                <a:latin typeface="Minion-Bold"/>
              </a:rPr>
              <a:t>pronator tubercle, </a:t>
            </a:r>
            <a:r>
              <a:rPr lang="en-US" b="0" i="0" u="none" strike="noStrike" baseline="0" dirty="0">
                <a:latin typeface="Minion-Regular"/>
              </a:rPr>
              <a:t>for the insertion of the pronator teres muscle, lies halfway down on its lateral side.</a:t>
            </a:r>
          </a:p>
          <a:p>
            <a:pPr algn="l"/>
            <a:endParaRPr lang="en-US" sz="4000" dirty="0"/>
          </a:p>
        </p:txBody>
      </p:sp>
      <p:pic>
        <p:nvPicPr>
          <p:cNvPr id="8194" name="Picture 2" descr="5.3- Upper limb (bones &amp; joints) Flashcards | Quizlet">
            <a:extLst>
              <a:ext uri="{FF2B5EF4-FFF2-40B4-BE49-F238E27FC236}">
                <a16:creationId xmlns:a16="http://schemas.microsoft.com/office/drawing/2014/main" id="{94635942-8249-43D7-8E50-D1CAFBD4CA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75" r="1900"/>
          <a:stretch/>
        </p:blipFill>
        <p:spPr bwMode="auto">
          <a:xfrm>
            <a:off x="6607711" y="0"/>
            <a:ext cx="5493341"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AE155F2A-9BAD-4BF3-925F-99998153ACEB}"/>
              </a:ext>
            </a:extLst>
          </p:cNvPr>
          <p:cNvSpPr/>
          <p:nvPr/>
        </p:nvSpPr>
        <p:spPr>
          <a:xfrm>
            <a:off x="7216877" y="2005781"/>
            <a:ext cx="1641988" cy="3146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267414D1-1B63-4B79-BD82-1DAC9DB64AC8}"/>
              </a:ext>
            </a:extLst>
          </p:cNvPr>
          <p:cNvSpPr/>
          <p:nvPr/>
        </p:nvSpPr>
        <p:spPr>
          <a:xfrm>
            <a:off x="6223818" y="4232792"/>
            <a:ext cx="2610465" cy="38837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a:extLst>
              <a:ext uri="{FF2B5EF4-FFF2-40B4-BE49-F238E27FC236}">
                <a16:creationId xmlns:a16="http://schemas.microsoft.com/office/drawing/2014/main" id="{4BAEE38D-967B-4A13-BA61-8D5767912FB1}"/>
              </a:ext>
            </a:extLst>
          </p:cNvPr>
          <p:cNvCxnSpPr/>
          <p:nvPr/>
        </p:nvCxnSpPr>
        <p:spPr>
          <a:xfrm flipV="1">
            <a:off x="5702710" y="3647768"/>
            <a:ext cx="3254477" cy="973394"/>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8551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The Wrist Joint - TeachMeAnatomy">
            <a:extLst>
              <a:ext uri="{FF2B5EF4-FFF2-40B4-BE49-F238E27FC236}">
                <a16:creationId xmlns:a16="http://schemas.microsoft.com/office/drawing/2014/main" id="{BFD92DBC-3E5B-4D21-A9EC-FD913DC74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7406" y="120245"/>
            <a:ext cx="4914594" cy="34107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5DE6193-DBFE-4593-B0BD-738DE3F7347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FD5BAD2-9AB9-4285-9FCE-139B6813B8CB}"/>
              </a:ext>
            </a:extLst>
          </p:cNvPr>
          <p:cNvSpPr>
            <a:spLocks noGrp="1"/>
          </p:cNvSpPr>
          <p:nvPr>
            <p:ph idx="1"/>
          </p:nvPr>
        </p:nvSpPr>
        <p:spPr>
          <a:xfrm>
            <a:off x="0" y="1825625"/>
            <a:ext cx="7983794" cy="4351338"/>
          </a:xfrm>
        </p:spPr>
        <p:txBody>
          <a:bodyPr>
            <a:normAutofit lnSpcReduction="10000"/>
          </a:bodyPr>
          <a:lstStyle/>
          <a:p>
            <a:pPr marL="0" indent="0">
              <a:buNone/>
            </a:pPr>
            <a:r>
              <a:rPr lang="en-US" b="1" i="0" u="none" strike="noStrike" baseline="0" dirty="0">
                <a:latin typeface="Minion-Bold"/>
              </a:rPr>
              <a:t>styloid process : </a:t>
            </a:r>
          </a:p>
          <a:p>
            <a:r>
              <a:rPr lang="en-US" b="0" i="0" u="none" strike="noStrike" baseline="0" dirty="0">
                <a:latin typeface="Minion-Regular"/>
              </a:rPr>
              <a:t>projects distally from its lateral margin</a:t>
            </a:r>
            <a:endParaRPr lang="en-US" b="1" dirty="0">
              <a:latin typeface="Minion-Bold"/>
            </a:endParaRPr>
          </a:p>
          <a:p>
            <a:pPr algn="l"/>
            <a:r>
              <a:rPr lang="en-US" b="0" i="0" u="none" strike="noStrike" baseline="0" dirty="0">
                <a:latin typeface="Minion-Regular"/>
              </a:rPr>
              <a:t>On the medial surface is the </a:t>
            </a:r>
            <a:r>
              <a:rPr lang="en-US" b="1" i="0" u="none" strike="noStrike" baseline="0" dirty="0">
                <a:latin typeface="Minion-Bold"/>
              </a:rPr>
              <a:t>ulnar notch, </a:t>
            </a:r>
            <a:r>
              <a:rPr lang="en-US" b="0" i="0" u="none" strike="noStrike" baseline="0" dirty="0">
                <a:latin typeface="Minion-Regular"/>
              </a:rPr>
              <a:t>which articulates with the round head of the ulna</a:t>
            </a:r>
          </a:p>
          <a:p>
            <a:pPr algn="l"/>
            <a:r>
              <a:rPr lang="en-US" b="0" i="0" u="none" strike="noStrike" baseline="0" dirty="0">
                <a:latin typeface="Minion-Regular"/>
              </a:rPr>
              <a:t>The inferior articular surface articulates with the scaphoid and lunate bones</a:t>
            </a:r>
          </a:p>
          <a:p>
            <a:pPr algn="l"/>
            <a:r>
              <a:rPr lang="en-US" b="0" i="0" u="none" strike="noStrike" baseline="0" dirty="0">
                <a:latin typeface="Minion-Regular"/>
              </a:rPr>
              <a:t>On the posterior aspect of the distal end is a small tubercle, the </a:t>
            </a:r>
            <a:r>
              <a:rPr lang="en-US" b="1" i="0" u="none" strike="noStrike" baseline="0" dirty="0">
                <a:latin typeface="Minion-Bold"/>
              </a:rPr>
              <a:t>dorsal tubercle, </a:t>
            </a:r>
            <a:r>
              <a:rPr lang="en-US" b="0" i="0" u="none" strike="noStrike" baseline="0" dirty="0">
                <a:latin typeface="Minion-Regular"/>
              </a:rPr>
              <a:t>which is grooved on its medial side by the tendon of the extensor pollicis longus</a:t>
            </a:r>
            <a:endParaRPr lang="en-US" sz="4000" dirty="0"/>
          </a:p>
        </p:txBody>
      </p:sp>
      <p:pic>
        <p:nvPicPr>
          <p:cNvPr id="7170" name="Picture 2" descr="Extensor Pollicis Longus Rupture">
            <a:extLst>
              <a:ext uri="{FF2B5EF4-FFF2-40B4-BE49-F238E27FC236}">
                <a16:creationId xmlns:a16="http://schemas.microsoft.com/office/drawing/2014/main" id="{933E7D69-0B48-4DC0-9326-B868D75BBE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3009" y="3400726"/>
            <a:ext cx="3459725" cy="345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3137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367F-7727-432D-B599-49C23C6E8BD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B6215C39-3549-42BB-9CD8-E331414D99A4}"/>
              </a:ext>
            </a:extLst>
          </p:cNvPr>
          <p:cNvSpPr>
            <a:spLocks noGrp="1"/>
          </p:cNvSpPr>
          <p:nvPr>
            <p:ph idx="1"/>
          </p:nvPr>
        </p:nvSpPr>
        <p:spPr>
          <a:xfrm>
            <a:off x="838200" y="1825625"/>
            <a:ext cx="5257800" cy="4351338"/>
          </a:xfrm>
        </p:spPr>
        <p:txBody>
          <a:bodyPr>
            <a:normAutofit/>
          </a:bodyPr>
          <a:lstStyle/>
          <a:p>
            <a:pPr marL="0" indent="0" algn="l">
              <a:buNone/>
            </a:pPr>
            <a:r>
              <a:rPr lang="en-US" sz="2400" b="1" i="0" u="none" strike="noStrike" baseline="0" dirty="0" err="1">
                <a:latin typeface="UniversLTStd-BoldCn"/>
              </a:rPr>
              <a:t>Colles</a:t>
            </a:r>
            <a:r>
              <a:rPr lang="en-US" sz="2400" b="1" i="0" u="none" strike="noStrike" baseline="0" dirty="0">
                <a:latin typeface="UniversLTStd-BoldCn"/>
              </a:rPr>
              <a:t> fracture of the wrist </a:t>
            </a:r>
            <a:r>
              <a:rPr lang="en-US" sz="2400" b="0" i="0" u="none" strike="noStrike" baseline="0" dirty="0">
                <a:latin typeface="UniversLTStd-Cn"/>
              </a:rPr>
              <a:t>is a </a:t>
            </a:r>
            <a:r>
              <a:rPr lang="en-US" sz="2400" b="1" i="0" u="none" strike="noStrike" baseline="0" dirty="0">
                <a:latin typeface="UniversLTStd-BoldCn"/>
              </a:rPr>
              <a:t>distal radius fracture </a:t>
            </a:r>
            <a:r>
              <a:rPr lang="en-US" sz="2400" b="0" i="0" u="none" strike="noStrike" baseline="0" dirty="0">
                <a:latin typeface="UniversLTStd-Cn"/>
              </a:rPr>
              <a:t>in which the distal fragment</a:t>
            </a:r>
          </a:p>
          <a:p>
            <a:pPr marL="0" indent="0" algn="l">
              <a:buNone/>
            </a:pPr>
            <a:r>
              <a:rPr lang="en-US" sz="2400" b="0" i="0" u="none" strike="noStrike" baseline="0" dirty="0">
                <a:latin typeface="UniversLTStd-Cn"/>
              </a:rPr>
              <a:t>is displaced (tilted) posteriorly, </a:t>
            </a:r>
            <a:r>
              <a:rPr lang="en-US" sz="2400" b="1" i="0" u="none" strike="noStrike" baseline="0" dirty="0">
                <a:latin typeface="UniversLTStd-BoldCn"/>
              </a:rPr>
              <a:t>dinner (silver) fork deformity</a:t>
            </a:r>
            <a:endParaRPr lang="en-US" sz="2400" b="0" i="0" u="none" strike="noStrike" baseline="0" dirty="0">
              <a:latin typeface="UniversLTStd-Cn"/>
            </a:endParaRPr>
          </a:p>
          <a:p>
            <a:pPr marL="0" indent="0" algn="l">
              <a:buNone/>
            </a:pPr>
            <a:endParaRPr lang="en-US" sz="2400" dirty="0">
              <a:latin typeface="UniversLTStd-Cn"/>
            </a:endParaRPr>
          </a:p>
          <a:p>
            <a:pPr marL="0" indent="0" algn="l">
              <a:buNone/>
            </a:pPr>
            <a:r>
              <a:rPr lang="en-US" sz="2400" b="1" i="0" u="none" strike="noStrike" baseline="0" dirty="0">
                <a:latin typeface="UniversLTStd-BoldCn"/>
              </a:rPr>
              <a:t>reverse </a:t>
            </a:r>
            <a:r>
              <a:rPr lang="en-US" sz="2400" b="1" i="0" u="none" strike="noStrike" baseline="0" dirty="0" err="1">
                <a:latin typeface="UniversLTStd-BoldCn"/>
              </a:rPr>
              <a:t>Colles</a:t>
            </a:r>
            <a:r>
              <a:rPr lang="en-US" sz="2400" b="1" i="0" u="none" strike="noStrike" baseline="0" dirty="0">
                <a:latin typeface="UniversLTStd-BoldCn"/>
              </a:rPr>
              <a:t> fracture (Smith fracture) : </a:t>
            </a:r>
            <a:r>
              <a:rPr lang="en-US" sz="2400" b="0" i="0" u="none" strike="noStrike" baseline="0" dirty="0">
                <a:latin typeface="UniversLTStd-Cn"/>
              </a:rPr>
              <a:t>distal fragment is displaced anteriorly</a:t>
            </a:r>
            <a:endParaRPr lang="en-US" sz="2400" b="1" i="0" u="none" strike="noStrike" baseline="0" dirty="0">
              <a:latin typeface="UniversLTStd-BoldCn"/>
            </a:endParaRPr>
          </a:p>
        </p:txBody>
      </p:sp>
      <p:pic>
        <p:nvPicPr>
          <p:cNvPr id="4" name="Picture 3">
            <a:extLst>
              <a:ext uri="{FF2B5EF4-FFF2-40B4-BE49-F238E27FC236}">
                <a16:creationId xmlns:a16="http://schemas.microsoft.com/office/drawing/2014/main" id="{F49F45D7-7D09-4F8E-B040-8395AEBD4F46}"/>
              </a:ext>
            </a:extLst>
          </p:cNvPr>
          <p:cNvPicPr>
            <a:picLocks noChangeAspect="1"/>
          </p:cNvPicPr>
          <p:nvPr/>
        </p:nvPicPr>
        <p:blipFill>
          <a:blip r:embed="rId2"/>
          <a:stretch>
            <a:fillRect/>
          </a:stretch>
        </p:blipFill>
        <p:spPr>
          <a:xfrm>
            <a:off x="0" y="17206"/>
            <a:ext cx="2946712" cy="1113504"/>
          </a:xfrm>
          <a:prstGeom prst="rect">
            <a:avLst/>
          </a:prstGeom>
        </p:spPr>
      </p:pic>
      <p:pic>
        <p:nvPicPr>
          <p:cNvPr id="20482" name="Picture 2" descr="Find 6 Proven Exercises to Heal Your Colles' (Wrist) Fracture">
            <a:extLst>
              <a:ext uri="{FF2B5EF4-FFF2-40B4-BE49-F238E27FC236}">
                <a16:creationId xmlns:a16="http://schemas.microsoft.com/office/drawing/2014/main" id="{396E0E5A-9793-4133-88B9-7FD1D3C980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4363" y="129575"/>
            <a:ext cx="3755922" cy="339210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عمركم سمعتو عن العلاقة بين colles fracture وعبد المجيد عبد الله و  الباستا؟??‍♀️? اذا بتعرفو الرابط اتفضلو هذا الثريد ?✨ ?يحتوي صور حساسه -  Twitter thread from وِديَان ✨ @wedyan14171 - Rattibha">
            <a:extLst>
              <a:ext uri="{FF2B5EF4-FFF2-40B4-BE49-F238E27FC236}">
                <a16:creationId xmlns:a16="http://schemas.microsoft.com/office/drawing/2014/main" id="{6B5A7B34-0860-42B1-9A12-6B5640C13A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1370" y="3429000"/>
            <a:ext cx="4339299" cy="325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0001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51C18-10A9-475C-8696-794C97AE8489}"/>
              </a:ext>
            </a:extLst>
          </p:cNvPr>
          <p:cNvSpPr>
            <a:spLocks noGrp="1"/>
          </p:cNvSpPr>
          <p:nvPr>
            <p:ph type="ctrTitle"/>
          </p:nvPr>
        </p:nvSpPr>
        <p:spPr/>
        <p:txBody>
          <a:bodyPr>
            <a:normAutofit/>
          </a:bodyPr>
          <a:lstStyle/>
          <a:p>
            <a:r>
              <a:rPr lang="en-US" sz="6600" b="0" i="0" u="none" strike="noStrike" baseline="0" dirty="0">
                <a:solidFill>
                  <a:srgbClr val="5A00DA"/>
                </a:solidFill>
                <a:latin typeface="Centennial-Roman"/>
              </a:rPr>
              <a:t>Ulna</a:t>
            </a:r>
            <a:endParaRPr lang="en-US" sz="28700" dirty="0"/>
          </a:p>
        </p:txBody>
      </p:sp>
      <p:sp>
        <p:nvSpPr>
          <p:cNvPr id="3" name="Subtitle 2">
            <a:extLst>
              <a:ext uri="{FF2B5EF4-FFF2-40B4-BE49-F238E27FC236}">
                <a16:creationId xmlns:a16="http://schemas.microsoft.com/office/drawing/2014/main" id="{AC80A120-D3F2-4750-905D-B93208A3529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014490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D5BAD2-9AB9-4285-9FCE-139B6813B8CB}"/>
              </a:ext>
            </a:extLst>
          </p:cNvPr>
          <p:cNvSpPr>
            <a:spLocks noGrp="1"/>
          </p:cNvSpPr>
          <p:nvPr>
            <p:ph idx="1"/>
          </p:nvPr>
        </p:nvSpPr>
        <p:spPr>
          <a:xfrm>
            <a:off x="471948" y="727587"/>
            <a:ext cx="7523830" cy="5449376"/>
          </a:xfrm>
        </p:spPr>
        <p:txBody>
          <a:bodyPr>
            <a:normAutofit/>
          </a:bodyPr>
          <a:lstStyle/>
          <a:p>
            <a:r>
              <a:rPr lang="en-US" sz="3200" b="0" i="0" u="none" strike="noStrike" baseline="0" dirty="0">
                <a:latin typeface="Minion-Regular"/>
              </a:rPr>
              <a:t>The ulna is the medial bone of the forearm</a:t>
            </a:r>
          </a:p>
          <a:p>
            <a:pPr algn="l"/>
            <a:r>
              <a:rPr lang="en-US" sz="3200" b="1" i="0" u="none" strike="noStrike" baseline="0" dirty="0">
                <a:solidFill>
                  <a:srgbClr val="FF0000"/>
                </a:solidFill>
                <a:latin typeface="Minion-Regular"/>
              </a:rPr>
              <a:t>proximal end </a:t>
            </a:r>
            <a:r>
              <a:rPr lang="en-US" sz="3200" b="0" i="0" u="none" strike="noStrike" baseline="0" dirty="0">
                <a:latin typeface="Minion-Regular"/>
              </a:rPr>
              <a:t>articulates with the humerus at the elbow joint and with the head of the radius at the proximal</a:t>
            </a:r>
            <a:r>
              <a:rPr lang="en-US" sz="3200" dirty="0">
                <a:latin typeface="Minion-Regular"/>
              </a:rPr>
              <a:t> </a:t>
            </a:r>
            <a:r>
              <a:rPr lang="en-US" sz="3200" b="0" i="0" u="none" strike="noStrike" baseline="0" dirty="0">
                <a:latin typeface="Minion-Regular"/>
              </a:rPr>
              <a:t>Radioulnar joint. </a:t>
            </a:r>
          </a:p>
          <a:p>
            <a:pPr algn="l"/>
            <a:r>
              <a:rPr lang="en-US" sz="3200" b="1" i="0" u="none" strike="noStrike" baseline="0" dirty="0">
                <a:solidFill>
                  <a:srgbClr val="FF0000"/>
                </a:solidFill>
                <a:latin typeface="Minion-Regular"/>
              </a:rPr>
              <a:t>Its distal </a:t>
            </a:r>
            <a:r>
              <a:rPr lang="en-US" sz="3200" b="0" i="0" u="none" strike="noStrike" baseline="0" dirty="0">
                <a:latin typeface="Minion-Regular"/>
              </a:rPr>
              <a:t>end articulates with the radius at the distal radioulnar joint, but it is excluded from the wrist joint by the articular disc.</a:t>
            </a:r>
            <a:endParaRPr lang="en-US" sz="4400" dirty="0"/>
          </a:p>
        </p:txBody>
      </p:sp>
      <p:pic>
        <p:nvPicPr>
          <p:cNvPr id="4" name="Picture 4" descr="The Wrist Joint - TeachMeAnatomy">
            <a:extLst>
              <a:ext uri="{FF2B5EF4-FFF2-40B4-BE49-F238E27FC236}">
                <a16:creationId xmlns:a16="http://schemas.microsoft.com/office/drawing/2014/main" id="{170DE6BA-C0F3-440F-8BDE-BB85CE223B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5116" y="3310153"/>
            <a:ext cx="4914594" cy="3410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lbow Instability Causes and Treatment | Bone and Spine">
            <a:extLst>
              <a:ext uri="{FF2B5EF4-FFF2-40B4-BE49-F238E27FC236}">
                <a16:creationId xmlns:a16="http://schemas.microsoft.com/office/drawing/2014/main" id="{17181A23-7D99-4DD7-9F60-170CEF8D3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5778" y="0"/>
            <a:ext cx="3997120" cy="3716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967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EC4574-2B64-4FCE-8CC0-BBD764B4D4FE}"/>
              </a:ext>
            </a:extLst>
          </p:cNvPr>
          <p:cNvSpPr>
            <a:spLocks noGrp="1"/>
          </p:cNvSpPr>
          <p:nvPr>
            <p:ph idx="1"/>
          </p:nvPr>
        </p:nvSpPr>
        <p:spPr>
          <a:xfrm>
            <a:off x="376084" y="753320"/>
            <a:ext cx="5719916" cy="5283686"/>
          </a:xfrm>
        </p:spPr>
        <p:txBody>
          <a:bodyPr>
            <a:normAutofit/>
          </a:bodyPr>
          <a:lstStyle/>
          <a:p>
            <a:pPr algn="l"/>
            <a:r>
              <a:rPr lang="en-US" sz="3200" b="1" i="0" u="none" strike="noStrike" baseline="0" dirty="0">
                <a:latin typeface="Minion-Bold"/>
              </a:rPr>
              <a:t>olecranon process : </a:t>
            </a:r>
            <a:r>
              <a:rPr lang="en-US" sz="3200" b="0" i="0" u="none" strike="noStrike" baseline="0" dirty="0">
                <a:latin typeface="UtopiaStd-Regular"/>
              </a:rPr>
              <a:t>Is the curved projection on the back of the elbow that provides an attachment site for the triceps tendon.</a:t>
            </a:r>
          </a:p>
          <a:p>
            <a:pPr algn="l"/>
            <a:r>
              <a:rPr lang="en-US" sz="3200" b="1" i="0" u="none" strike="noStrike" baseline="0" dirty="0">
                <a:latin typeface="Minion-Bold"/>
              </a:rPr>
              <a:t>trochlear notch,</a:t>
            </a:r>
            <a:r>
              <a:rPr lang="en-US" sz="3200" dirty="0">
                <a:latin typeface="UtopiaStd-Regular"/>
              </a:rPr>
              <a:t> </a:t>
            </a:r>
            <a:r>
              <a:rPr lang="en-US" sz="3200" b="0" i="0" u="none" strike="noStrike" baseline="0" dirty="0">
                <a:latin typeface="UtopiaStd-Regular"/>
              </a:rPr>
              <a:t>Receives the trochlea of the humerus.</a:t>
            </a:r>
            <a:endParaRPr lang="en-US" sz="3200" dirty="0">
              <a:latin typeface="UtopiaStd-Regular"/>
            </a:endParaRPr>
          </a:p>
        </p:txBody>
      </p:sp>
      <p:pic>
        <p:nvPicPr>
          <p:cNvPr id="9218" name="Picture 2" descr="주관절(= Elbow joint)에 대하여 : 네이버 블로그">
            <a:extLst>
              <a:ext uri="{FF2B5EF4-FFF2-40B4-BE49-F238E27FC236}">
                <a16:creationId xmlns:a16="http://schemas.microsoft.com/office/drawing/2014/main" id="{4B5DF6D5-25F6-49A9-96C7-A2DBE87B02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29" y="0"/>
            <a:ext cx="5333971" cy="361694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he Ulna - Proximal - Shaft - Distal - TeachMeAnatomy">
            <a:extLst>
              <a:ext uri="{FF2B5EF4-FFF2-40B4-BE49-F238E27FC236}">
                <a16:creationId xmlns:a16="http://schemas.microsoft.com/office/drawing/2014/main" id="{3B1ED2FE-12C2-44A9-B51D-BDC9958659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1364" y="3395163"/>
            <a:ext cx="6121978" cy="3382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759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4F3C8D-4E35-44D6-BB74-07DD2CE10BB5}"/>
              </a:ext>
            </a:extLst>
          </p:cNvPr>
          <p:cNvSpPr>
            <a:spLocks noGrp="1"/>
          </p:cNvSpPr>
          <p:nvPr>
            <p:ph idx="1"/>
          </p:nvPr>
        </p:nvSpPr>
        <p:spPr>
          <a:xfrm>
            <a:off x="294968" y="668594"/>
            <a:ext cx="5309419" cy="5508369"/>
          </a:xfrm>
        </p:spPr>
        <p:txBody>
          <a:bodyPr>
            <a:normAutofit/>
          </a:bodyPr>
          <a:lstStyle/>
          <a:p>
            <a:pPr algn="l"/>
            <a:r>
              <a:rPr lang="en-US" sz="3200" b="1" i="0" u="none" strike="noStrike" baseline="0" dirty="0">
                <a:latin typeface="Minion-Bold"/>
              </a:rPr>
              <a:t>coronoid process</a:t>
            </a:r>
            <a:r>
              <a:rPr lang="en-US" sz="3200" b="1" i="0" u="none" strike="noStrike" baseline="0" dirty="0">
                <a:latin typeface="UtopiaStd-Regular"/>
              </a:rPr>
              <a:t> : </a:t>
            </a:r>
          </a:p>
          <a:p>
            <a:pPr marL="0" indent="0" algn="l">
              <a:buNone/>
            </a:pPr>
            <a:r>
              <a:rPr lang="en-US" sz="3200" b="0" i="0" u="none" strike="noStrike" baseline="0" dirty="0">
                <a:latin typeface="UtopiaStd-Regular"/>
              </a:rPr>
              <a:t>Is located below the trochlear notch and provides an attachment site for the brachialis.</a:t>
            </a:r>
          </a:p>
          <a:p>
            <a:pPr marL="0" indent="0" algn="l">
              <a:buNone/>
            </a:pPr>
            <a:r>
              <a:rPr lang="en-US" sz="3200" b="0" i="0" u="none" strike="noStrike" baseline="0" dirty="0">
                <a:latin typeface="Minion-Regular"/>
              </a:rPr>
              <a:t>has on its lateral surface the </a:t>
            </a:r>
            <a:r>
              <a:rPr lang="en-US" sz="3200" b="1" i="0" u="none" strike="noStrike" baseline="0" dirty="0">
                <a:latin typeface="Minion-Bold"/>
              </a:rPr>
              <a:t>radial notch </a:t>
            </a:r>
            <a:r>
              <a:rPr lang="en-US" sz="3200" b="0" i="0" u="none" strike="noStrike" baseline="0" dirty="0">
                <a:latin typeface="Minion-Regular"/>
              </a:rPr>
              <a:t>for articulation with the head of the radius.</a:t>
            </a:r>
          </a:p>
          <a:p>
            <a:endParaRPr lang="en-US" dirty="0"/>
          </a:p>
        </p:txBody>
      </p:sp>
      <p:pic>
        <p:nvPicPr>
          <p:cNvPr id="4" name="Picture 4" descr="The Ulna - Proximal - Shaft - Distal - TeachMeAnatomy">
            <a:extLst>
              <a:ext uri="{FF2B5EF4-FFF2-40B4-BE49-F238E27FC236}">
                <a16:creationId xmlns:a16="http://schemas.microsoft.com/office/drawing/2014/main" id="{F34018A9-F3B9-4526-9ED9-A70CEA6AF0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3544" y="1487705"/>
            <a:ext cx="6121978" cy="3382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6521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5.3- Upper limb (bones &amp; joints) Flashcards | Quizlet">
            <a:extLst>
              <a:ext uri="{FF2B5EF4-FFF2-40B4-BE49-F238E27FC236}">
                <a16:creationId xmlns:a16="http://schemas.microsoft.com/office/drawing/2014/main" id="{B9CC6E0A-D2F8-4121-BF2F-4090311D1C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75" r="1900"/>
          <a:stretch/>
        </p:blipFill>
        <p:spPr bwMode="auto">
          <a:xfrm>
            <a:off x="6607711" y="0"/>
            <a:ext cx="549334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8175DD4-FE2C-4DFB-99CC-18FA4BC22562}"/>
              </a:ext>
            </a:extLst>
          </p:cNvPr>
          <p:cNvSpPr>
            <a:spLocks noGrp="1"/>
          </p:cNvSpPr>
          <p:nvPr>
            <p:ph idx="1"/>
          </p:nvPr>
        </p:nvSpPr>
        <p:spPr>
          <a:xfrm>
            <a:off x="0" y="454896"/>
            <a:ext cx="7352071" cy="5734511"/>
          </a:xfrm>
        </p:spPr>
        <p:txBody>
          <a:bodyPr/>
          <a:lstStyle/>
          <a:p>
            <a:r>
              <a:rPr lang="en-US" sz="2800" b="0" i="0" u="none" strike="noStrike" baseline="0" dirty="0">
                <a:latin typeface="Minion-Regular"/>
              </a:rPr>
              <a:t>The </a:t>
            </a:r>
            <a:r>
              <a:rPr lang="en-US" sz="2800" b="1" i="0" u="none" strike="noStrike" baseline="0" dirty="0">
                <a:latin typeface="Minion-Bold"/>
              </a:rPr>
              <a:t>shaft </a:t>
            </a:r>
            <a:r>
              <a:rPr lang="en-US" sz="2800" b="0" i="0" u="none" strike="noStrike" baseline="0" dirty="0">
                <a:latin typeface="Minion-Regular"/>
              </a:rPr>
              <a:t>of the ulna tapers from above down</a:t>
            </a:r>
          </a:p>
          <a:p>
            <a:pPr algn="l"/>
            <a:r>
              <a:rPr lang="en-US" sz="2800" b="0" i="0" u="none" strike="noStrike" baseline="0" dirty="0">
                <a:latin typeface="Minion-Regular"/>
              </a:rPr>
              <a:t>sharp </a:t>
            </a:r>
            <a:r>
              <a:rPr lang="en-US" sz="2800" b="1" i="0" u="none" strike="noStrike" baseline="0" dirty="0">
                <a:latin typeface="Minion-Bold"/>
              </a:rPr>
              <a:t>interosseous border </a:t>
            </a:r>
            <a:r>
              <a:rPr lang="en-US" sz="2800" b="0" i="0" u="none" strike="noStrike" baseline="0" dirty="0">
                <a:latin typeface="Minion-Regular"/>
              </a:rPr>
              <a:t>laterally for the attachment of the interosseous membrane</a:t>
            </a:r>
          </a:p>
          <a:p>
            <a:pPr algn="l"/>
            <a:r>
              <a:rPr lang="en-US" sz="2800" b="1" i="0" u="none" strike="noStrike" baseline="0" dirty="0">
                <a:latin typeface="Minion-Bold"/>
              </a:rPr>
              <a:t>supinator crest</a:t>
            </a:r>
            <a:r>
              <a:rPr lang="en-US" sz="2800" dirty="0">
                <a:latin typeface="Minion-Regular"/>
              </a:rPr>
              <a:t> : </a:t>
            </a:r>
            <a:r>
              <a:rPr lang="en-US" sz="2800" b="0" i="0" u="none" strike="noStrike" baseline="0" dirty="0">
                <a:latin typeface="Minion-Regular"/>
              </a:rPr>
              <a:t>gives origin to the supinator muscle.</a:t>
            </a:r>
          </a:p>
          <a:p>
            <a:pPr algn="l"/>
            <a:r>
              <a:rPr lang="en-US" sz="2800" b="1" i="0" u="none" strike="noStrike" baseline="0" dirty="0">
                <a:latin typeface="Minion-Bold"/>
              </a:rPr>
              <a:t>head,  :</a:t>
            </a:r>
            <a:r>
              <a:rPr lang="en-US" sz="2800" b="0" i="0" u="none" strike="noStrike" baseline="0" dirty="0">
                <a:latin typeface="UtopiaStd-Regular"/>
              </a:rPr>
              <a:t>Articulates with the articular disk of the </a:t>
            </a:r>
            <a:r>
              <a:rPr lang="en-US" sz="2800" b="1" i="0" u="none" strike="noStrike" baseline="0" dirty="0">
                <a:latin typeface="UtopiaStd-Bold"/>
              </a:rPr>
              <a:t>distal radioulnar joint </a:t>
            </a:r>
            <a:r>
              <a:rPr lang="en-US" sz="2800" b="0" i="0" u="none" strike="noStrike" baseline="0" dirty="0">
                <a:latin typeface="UtopiaStd-Regular"/>
              </a:rPr>
              <a:t>and has a styloid process</a:t>
            </a:r>
            <a:endParaRPr lang="en-US" dirty="0"/>
          </a:p>
          <a:p>
            <a:endParaRPr lang="en-US" dirty="0"/>
          </a:p>
        </p:txBody>
      </p:sp>
      <p:pic>
        <p:nvPicPr>
          <p:cNvPr id="11266" name="Picture 2" descr="3.18.19 - Elbow Joint Flashcards | Quizlet">
            <a:extLst>
              <a:ext uri="{FF2B5EF4-FFF2-40B4-BE49-F238E27FC236}">
                <a16:creationId xmlns:a16="http://schemas.microsoft.com/office/drawing/2014/main" id="{36BE28ED-8CBA-407F-91D6-289F060DA0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034" r="21179"/>
          <a:stretch/>
        </p:blipFill>
        <p:spPr bwMode="auto">
          <a:xfrm rot="16200000">
            <a:off x="1899534" y="3072428"/>
            <a:ext cx="2808643"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6205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5720A-5698-4F48-8404-4E5312783697}"/>
              </a:ext>
            </a:extLst>
          </p:cNvPr>
          <p:cNvSpPr>
            <a:spLocks noGrp="1"/>
          </p:cNvSpPr>
          <p:nvPr>
            <p:ph type="ctrTitle"/>
          </p:nvPr>
        </p:nvSpPr>
        <p:spPr/>
        <p:txBody>
          <a:bodyPr>
            <a:normAutofit/>
          </a:bodyPr>
          <a:lstStyle/>
          <a:p>
            <a:r>
              <a:rPr lang="en-US" sz="4000" b="1" i="0" u="none" strike="noStrike" baseline="0" dirty="0">
                <a:solidFill>
                  <a:srgbClr val="9A0000"/>
                </a:solidFill>
                <a:latin typeface="Centennial-Bold"/>
              </a:rPr>
              <a:t>Bones of the Hand</a:t>
            </a:r>
            <a:endParaRPr lang="en-US" sz="11500" dirty="0"/>
          </a:p>
        </p:txBody>
      </p:sp>
      <p:sp>
        <p:nvSpPr>
          <p:cNvPr id="3" name="Subtitle 2">
            <a:extLst>
              <a:ext uri="{FF2B5EF4-FFF2-40B4-BE49-F238E27FC236}">
                <a16:creationId xmlns:a16="http://schemas.microsoft.com/office/drawing/2014/main" id="{CD826A98-BA9E-4281-A61F-215D86FFA38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21807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5CB54A56-44A0-4D3C-B136-FC87B29E60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563" y="899652"/>
            <a:ext cx="5277311" cy="5277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4800" b="1" dirty="0"/>
              <a:t>surfaces</a:t>
            </a:r>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838200" y="1825625"/>
            <a:ext cx="6231194" cy="4351338"/>
          </a:xfrm>
        </p:spPr>
        <p:txBody>
          <a:bodyPr>
            <a:normAutofit/>
          </a:bodyPr>
          <a:lstStyle/>
          <a:p>
            <a:pPr marL="0" indent="0" algn="l">
              <a:buNone/>
            </a:pPr>
            <a:r>
              <a:rPr lang="pt-BR" sz="2400" b="1" u="none" strike="noStrike" baseline="0" dirty="0">
                <a:solidFill>
                  <a:srgbClr val="FF0000"/>
                </a:solidFill>
                <a:latin typeface="Arial" panose="020B0604020202020204" pitchFamily="34" charset="0"/>
                <a:cs typeface="Arial" panose="020B0604020202020204" pitchFamily="34" charset="0"/>
              </a:rPr>
              <a:t>(1) Costal Surface ( anterior or ventral) </a:t>
            </a:r>
          </a:p>
          <a:p>
            <a:pPr marL="0" indent="0" algn="l">
              <a:buNone/>
            </a:pPr>
            <a:r>
              <a:rPr lang="en-US" sz="2400" b="1" u="none" strike="noStrike" baseline="0" dirty="0">
                <a:latin typeface="Arial" panose="020B0604020202020204" pitchFamily="34" charset="0"/>
                <a:cs typeface="Arial" panose="020B0604020202020204" pitchFamily="34" charset="0"/>
              </a:rPr>
              <a:t>*. it is Concave forming the subscapular fossa </a:t>
            </a:r>
          </a:p>
          <a:p>
            <a:pPr marL="0" indent="0" algn="l">
              <a:buNone/>
            </a:pPr>
            <a:r>
              <a:rPr lang="en-US" sz="2400" b="1" u="none" strike="noStrike" baseline="0" dirty="0">
                <a:solidFill>
                  <a:srgbClr val="FF0000"/>
                </a:solidFill>
                <a:latin typeface="Arial" panose="020B0604020202020204" pitchFamily="34" charset="0"/>
                <a:cs typeface="Arial" panose="020B0604020202020204" pitchFamily="34" charset="0"/>
              </a:rPr>
              <a:t>(2) Dorsal (Posterior)surface </a:t>
            </a:r>
            <a:r>
              <a:rPr lang="en-US" sz="2400" b="1" dirty="0">
                <a:solidFill>
                  <a:srgbClr val="FF0000"/>
                </a:solidFill>
                <a:latin typeface="Arial" panose="020B0604020202020204" pitchFamily="34" charset="0"/>
                <a:cs typeface="Arial" panose="020B0604020202020204" pitchFamily="34" charset="0"/>
              </a:rPr>
              <a:t>:</a:t>
            </a:r>
            <a:endParaRPr lang="en-US" sz="2400" b="1" u="none" strike="noStrike" baseline="0" dirty="0">
              <a:solidFill>
                <a:srgbClr val="FF0000"/>
              </a:solidFill>
              <a:latin typeface="Arial" panose="020B0604020202020204" pitchFamily="34" charset="0"/>
              <a:cs typeface="Arial" panose="020B0604020202020204" pitchFamily="34" charset="0"/>
            </a:endParaRPr>
          </a:p>
          <a:p>
            <a:pPr marL="0" indent="0" algn="l">
              <a:buNone/>
            </a:pPr>
            <a:r>
              <a:rPr lang="en-US" sz="2400" b="1" u="none" strike="noStrike" baseline="0" dirty="0">
                <a:latin typeface="Arial" panose="020B0604020202020204" pitchFamily="34" charset="0"/>
                <a:cs typeface="Arial" panose="020B0604020202020204" pitchFamily="34" charset="0"/>
              </a:rPr>
              <a:t>divided by the attachment of the spine into a small supraspinous </a:t>
            </a:r>
            <a:r>
              <a:rPr lang="it-IT" sz="2400" b="1" u="none" strike="noStrike" baseline="0" dirty="0">
                <a:latin typeface="Arial" panose="020B0604020202020204" pitchFamily="34" charset="0"/>
                <a:cs typeface="Arial" panose="020B0604020202020204" pitchFamily="34" charset="0"/>
              </a:rPr>
              <a:t>fossa above the spine &amp;a large infraspinous  fossa below</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56448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2EF47-2519-4BB9-931A-63C560963414}"/>
              </a:ext>
            </a:extLst>
          </p:cNvPr>
          <p:cNvSpPr>
            <a:spLocks noGrp="1"/>
          </p:cNvSpPr>
          <p:nvPr>
            <p:ph type="title"/>
          </p:nvPr>
        </p:nvSpPr>
        <p:spPr/>
        <p:txBody>
          <a:bodyPr>
            <a:normAutofit/>
          </a:bodyPr>
          <a:lstStyle/>
          <a:p>
            <a:r>
              <a:rPr lang="en-US" sz="4000" b="1" i="0" u="none" strike="noStrike" baseline="0" dirty="0">
                <a:solidFill>
                  <a:srgbClr val="7373FF"/>
                </a:solidFill>
                <a:latin typeface="UniversLTStd-BoldCn"/>
              </a:rPr>
              <a:t>A. Carpal Bones</a:t>
            </a:r>
            <a:endParaRPr lang="en-US" sz="8000" dirty="0"/>
          </a:p>
        </p:txBody>
      </p:sp>
      <p:sp>
        <p:nvSpPr>
          <p:cNvPr id="3" name="Content Placeholder 2">
            <a:extLst>
              <a:ext uri="{FF2B5EF4-FFF2-40B4-BE49-F238E27FC236}">
                <a16:creationId xmlns:a16="http://schemas.microsoft.com/office/drawing/2014/main" id="{A515C025-910F-4507-A471-D71CF2A21F0B}"/>
              </a:ext>
            </a:extLst>
          </p:cNvPr>
          <p:cNvSpPr>
            <a:spLocks noGrp="1"/>
          </p:cNvSpPr>
          <p:nvPr>
            <p:ph idx="1"/>
          </p:nvPr>
        </p:nvSpPr>
        <p:spPr/>
        <p:txBody>
          <a:bodyPr>
            <a:normAutofit/>
          </a:bodyPr>
          <a:lstStyle/>
          <a:p>
            <a:pPr algn="l"/>
            <a:r>
              <a:rPr lang="en-US" sz="3200" b="0" i="0" u="none" strike="noStrike" baseline="0" dirty="0">
                <a:latin typeface="UtopiaStd-Regular"/>
              </a:rPr>
              <a:t>Are arranged in two rows of four (lateral to medial): scaphoid, lunate, triquetrum, pisiform, trapezium, trapezoid, capitate, and hamate (mnemonic device: </a:t>
            </a:r>
            <a:r>
              <a:rPr lang="en-US" sz="3200" b="1" i="0" u="none" strike="noStrike" baseline="0" dirty="0">
                <a:latin typeface="UtopiaStd-Bold"/>
              </a:rPr>
              <a:t>S</a:t>
            </a:r>
            <a:r>
              <a:rPr lang="en-US" sz="3200" b="0" i="0" u="none" strike="noStrike" baseline="0" dirty="0">
                <a:latin typeface="UtopiaStd-Regular"/>
              </a:rPr>
              <a:t>andra </a:t>
            </a:r>
            <a:r>
              <a:rPr lang="en-US" sz="3200" b="1" i="0" u="none" strike="noStrike" baseline="0" dirty="0">
                <a:latin typeface="UtopiaStd-Bold"/>
              </a:rPr>
              <a:t>L</a:t>
            </a:r>
            <a:r>
              <a:rPr lang="en-US" sz="3200" b="0" i="0" u="none" strike="noStrike" baseline="0" dirty="0">
                <a:latin typeface="UtopiaStd-Regular"/>
              </a:rPr>
              <a:t>ikes </a:t>
            </a:r>
            <a:r>
              <a:rPr lang="en-US" sz="3200" b="1" i="0" u="none" strike="noStrike" baseline="0" dirty="0">
                <a:latin typeface="UtopiaStd-Bold"/>
              </a:rPr>
              <a:t>T</a:t>
            </a:r>
            <a:r>
              <a:rPr lang="en-US" sz="3200" b="0" i="0" u="none" strike="noStrike" baseline="0" dirty="0">
                <a:latin typeface="UtopiaStd-Regular"/>
              </a:rPr>
              <a:t>o </a:t>
            </a:r>
            <a:r>
              <a:rPr lang="en-US" sz="3200" b="1" i="0" u="none" strike="noStrike" baseline="0" dirty="0">
                <a:latin typeface="UtopiaStd-Bold"/>
              </a:rPr>
              <a:t>P</a:t>
            </a:r>
            <a:r>
              <a:rPr lang="en-US" sz="3200" b="0" i="0" u="none" strike="noStrike" baseline="0" dirty="0">
                <a:latin typeface="UtopiaStd-Regular"/>
              </a:rPr>
              <a:t>at </a:t>
            </a:r>
            <a:r>
              <a:rPr lang="en-US" sz="3200" b="1" i="0" u="none" strike="noStrike" baseline="0" dirty="0">
                <a:latin typeface="UtopiaStd-Bold"/>
              </a:rPr>
              <a:t>T</a:t>
            </a:r>
            <a:r>
              <a:rPr lang="en-US" sz="3200" b="0" i="0" u="none" strike="noStrike" baseline="0" dirty="0">
                <a:latin typeface="UtopiaStd-Regular"/>
              </a:rPr>
              <a:t>om’s </a:t>
            </a:r>
            <a:r>
              <a:rPr lang="en-US" sz="3200" b="1" i="0" u="none" strike="noStrike" baseline="0" dirty="0">
                <a:latin typeface="UtopiaStd-Bold"/>
              </a:rPr>
              <a:t>T</a:t>
            </a:r>
            <a:r>
              <a:rPr lang="en-US" sz="3200" b="0" i="0" u="none" strike="noStrike" baseline="0" dirty="0">
                <a:latin typeface="UtopiaStd-Regular"/>
              </a:rPr>
              <a:t>wo </a:t>
            </a:r>
            <a:r>
              <a:rPr lang="en-US" sz="3200" b="1" i="0" u="none" strike="noStrike" baseline="0" dirty="0">
                <a:latin typeface="UtopiaStd-Bold"/>
              </a:rPr>
              <a:t>C</a:t>
            </a:r>
            <a:r>
              <a:rPr lang="en-US" sz="3200" b="0" i="0" u="none" strike="noStrike" baseline="0" dirty="0">
                <a:latin typeface="UtopiaStd-Regular"/>
              </a:rPr>
              <a:t>old </a:t>
            </a:r>
            <a:r>
              <a:rPr lang="en-US" sz="3200" b="1" i="0" u="none" strike="noStrike" baseline="0" dirty="0">
                <a:latin typeface="UtopiaStd-Bold"/>
              </a:rPr>
              <a:t>H</a:t>
            </a:r>
            <a:r>
              <a:rPr lang="en-US" sz="3200" b="0" i="0" u="none" strike="noStrike" baseline="0" dirty="0">
                <a:latin typeface="UtopiaStd-Regular"/>
              </a:rPr>
              <a:t>ands).</a:t>
            </a:r>
            <a:endParaRPr lang="ar-SA" sz="3200" b="0" i="0" u="none" strike="noStrike" baseline="0" dirty="0">
              <a:latin typeface="UtopiaStd-Regular"/>
            </a:endParaRPr>
          </a:p>
          <a:p>
            <a:pPr algn="l"/>
            <a:endParaRPr lang="ar-SA" sz="3200" dirty="0">
              <a:latin typeface="UtopiaStd-Regular"/>
            </a:endParaRPr>
          </a:p>
          <a:p>
            <a:pPr algn="l"/>
            <a:endParaRPr lang="ar-SA" sz="3200" dirty="0">
              <a:latin typeface="UtopiaStd-Regular"/>
            </a:endParaRPr>
          </a:p>
          <a:p>
            <a:pPr algn="l"/>
            <a:r>
              <a:rPr lang="ar-SA" sz="3200" b="0" i="0" dirty="0">
                <a:solidFill>
                  <a:srgbClr val="FF0000"/>
                </a:solidFill>
                <a:effectLst/>
                <a:latin typeface="arial" panose="020B0604020202020204" pitchFamily="34" charset="0"/>
              </a:rPr>
              <a:t> سلمى لما </a:t>
            </a:r>
            <a:r>
              <a:rPr lang="ar-SA" sz="3200" b="1" i="0" dirty="0">
                <a:solidFill>
                  <a:srgbClr val="FF0000"/>
                </a:solidFill>
                <a:effectLst/>
                <a:latin typeface="arial" panose="020B0604020202020204" pitchFamily="34" charset="0"/>
              </a:rPr>
              <a:t>تلعب بوكر</a:t>
            </a:r>
            <a:r>
              <a:rPr lang="ar-SA" sz="3200" b="0" i="0" dirty="0">
                <a:solidFill>
                  <a:srgbClr val="FF0000"/>
                </a:solidFill>
                <a:effectLst/>
                <a:latin typeface="arial" panose="020B0604020202020204" pitchFamily="34" charset="0"/>
              </a:rPr>
              <a:t> ، تكسب تخسر كله هم </a:t>
            </a:r>
            <a:endParaRPr lang="en-US" sz="4400" dirty="0">
              <a:solidFill>
                <a:srgbClr val="FF0000"/>
              </a:solidFill>
            </a:endParaRPr>
          </a:p>
        </p:txBody>
      </p:sp>
      <p:sp>
        <p:nvSpPr>
          <p:cNvPr id="4" name="Rectangle 3">
            <a:extLst>
              <a:ext uri="{FF2B5EF4-FFF2-40B4-BE49-F238E27FC236}">
                <a16:creationId xmlns:a16="http://schemas.microsoft.com/office/drawing/2014/main" id="{6785300F-D0C0-153A-B7BF-E45733138CD2}"/>
              </a:ext>
            </a:extLst>
          </p:cNvPr>
          <p:cNvSpPr/>
          <p:nvPr/>
        </p:nvSpPr>
        <p:spPr>
          <a:xfrm>
            <a:off x="415413" y="357904"/>
            <a:ext cx="422787" cy="403123"/>
          </a:xfrm>
          <a:prstGeom prst="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03177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9486D7-6455-453D-B457-F9E5B8ABDCAF}"/>
              </a:ext>
            </a:extLst>
          </p:cNvPr>
          <p:cNvSpPr>
            <a:spLocks noGrp="1"/>
          </p:cNvSpPr>
          <p:nvPr>
            <p:ph idx="1"/>
          </p:nvPr>
        </p:nvSpPr>
        <p:spPr>
          <a:xfrm>
            <a:off x="513736" y="501445"/>
            <a:ext cx="9859296" cy="3950392"/>
          </a:xfrm>
        </p:spPr>
        <p:txBody>
          <a:bodyPr>
            <a:normAutofit/>
          </a:bodyPr>
          <a:lstStyle/>
          <a:p>
            <a:pPr marL="0" indent="0" algn="l">
              <a:buNone/>
            </a:pPr>
            <a:r>
              <a:rPr lang="en-US" b="1" i="0" u="none" strike="noStrike" baseline="0" dirty="0">
                <a:solidFill>
                  <a:srgbClr val="000000"/>
                </a:solidFill>
                <a:latin typeface="UniversLTStd-BoldCn"/>
              </a:rPr>
              <a:t>1. Proximal Row (Lateral to Medial): Scaphoid, Lunate, Triquetrum, and Pisiform</a:t>
            </a:r>
          </a:p>
          <a:p>
            <a:pPr marL="0" indent="0" algn="l">
              <a:buNone/>
            </a:pPr>
            <a:r>
              <a:rPr lang="en-US" b="0" i="0" u="none" strike="noStrike" baseline="0" dirty="0">
                <a:solidFill>
                  <a:srgbClr val="AEFF73"/>
                </a:solidFill>
                <a:latin typeface="ZapfDingbatsStd"/>
              </a:rPr>
              <a:t>■ </a:t>
            </a:r>
            <a:r>
              <a:rPr lang="en-US" b="0" i="0" u="none" strike="noStrike" baseline="0" dirty="0">
                <a:solidFill>
                  <a:srgbClr val="000000"/>
                </a:solidFill>
                <a:latin typeface="UtopiaStd-Regular"/>
              </a:rPr>
              <a:t>Except for the pisiform, articulates with the radius and the articular disk (the ulna has no contact with the carpal bones). The pisiform is said to be a sesamoid bone contained in the flexor carpi </a:t>
            </a:r>
            <a:r>
              <a:rPr lang="en-US" b="0" i="0" u="none" strike="noStrike" baseline="0" dirty="0" err="1">
                <a:solidFill>
                  <a:srgbClr val="000000"/>
                </a:solidFill>
                <a:latin typeface="UtopiaStd-Regular"/>
              </a:rPr>
              <a:t>ulnaris</a:t>
            </a:r>
            <a:r>
              <a:rPr lang="en-US" b="0" i="0" u="none" strike="noStrike" baseline="0" dirty="0">
                <a:solidFill>
                  <a:srgbClr val="000000"/>
                </a:solidFill>
                <a:latin typeface="UtopiaStd-Regular"/>
              </a:rPr>
              <a:t> tendon.</a:t>
            </a:r>
          </a:p>
          <a:p>
            <a:pPr marL="0" indent="0" algn="l">
              <a:buNone/>
            </a:pPr>
            <a:r>
              <a:rPr lang="en-US" b="1" i="0" u="none" strike="noStrike" baseline="0" dirty="0">
                <a:solidFill>
                  <a:srgbClr val="000000"/>
                </a:solidFill>
                <a:latin typeface="UniversLTStd-BoldCn"/>
              </a:rPr>
              <a:t>2. Distal Row (Lateral to Medial): Trapezium, Trapezoid, Capitate, and Hamate</a:t>
            </a:r>
            <a:endParaRPr lang="en-US" sz="4000" dirty="0"/>
          </a:p>
        </p:txBody>
      </p:sp>
      <p:pic>
        <p:nvPicPr>
          <p:cNvPr id="13314" name="Picture 2" descr="Wrist Joint: Anatomy | Concise Medical Knowledge">
            <a:extLst>
              <a:ext uri="{FF2B5EF4-FFF2-40B4-BE49-F238E27FC236}">
                <a16:creationId xmlns:a16="http://schemas.microsoft.com/office/drawing/2014/main" id="{14E40628-6485-4EC7-9E17-9DD11E5AA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7664" y="3546494"/>
            <a:ext cx="7934632" cy="3173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7142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ownload 最近作者：bones images for free">
            <a:extLst>
              <a:ext uri="{FF2B5EF4-FFF2-40B4-BE49-F238E27FC236}">
                <a16:creationId xmlns:a16="http://schemas.microsoft.com/office/drawing/2014/main" id="{4290E137-DE4A-4925-97E0-D86B5DAD7A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858" r="6509"/>
          <a:stretch/>
        </p:blipFill>
        <p:spPr bwMode="auto">
          <a:xfrm>
            <a:off x="7098890" y="0"/>
            <a:ext cx="496529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C56E4B1-0EB1-435D-A865-44293FA0EFFB}"/>
              </a:ext>
            </a:extLst>
          </p:cNvPr>
          <p:cNvSpPr>
            <a:spLocks noGrp="1"/>
          </p:cNvSpPr>
          <p:nvPr>
            <p:ph type="title"/>
          </p:nvPr>
        </p:nvSpPr>
        <p:spPr/>
        <p:txBody>
          <a:bodyPr>
            <a:normAutofit/>
          </a:bodyPr>
          <a:lstStyle/>
          <a:p>
            <a:r>
              <a:rPr lang="en-US" sz="3600" b="1" i="0" u="none" strike="noStrike" baseline="0" dirty="0">
                <a:solidFill>
                  <a:srgbClr val="7373FF"/>
                </a:solidFill>
                <a:latin typeface="UniversLTStd-BoldCn"/>
              </a:rPr>
              <a:t>B. Metacarpals</a:t>
            </a:r>
            <a:endParaRPr lang="en-US" sz="7200" dirty="0"/>
          </a:p>
        </p:txBody>
      </p:sp>
      <p:sp>
        <p:nvSpPr>
          <p:cNvPr id="3" name="Content Placeholder 2">
            <a:extLst>
              <a:ext uri="{FF2B5EF4-FFF2-40B4-BE49-F238E27FC236}">
                <a16:creationId xmlns:a16="http://schemas.microsoft.com/office/drawing/2014/main" id="{6A5967A0-0AAD-4B77-9ECE-45B7761601A5}"/>
              </a:ext>
            </a:extLst>
          </p:cNvPr>
          <p:cNvSpPr>
            <a:spLocks noGrp="1"/>
          </p:cNvSpPr>
          <p:nvPr>
            <p:ph idx="1"/>
          </p:nvPr>
        </p:nvSpPr>
        <p:spPr>
          <a:xfrm>
            <a:off x="226142" y="1396181"/>
            <a:ext cx="5997677" cy="4780782"/>
          </a:xfrm>
        </p:spPr>
        <p:txBody>
          <a:bodyPr>
            <a:normAutofit/>
          </a:bodyPr>
          <a:lstStyle/>
          <a:p>
            <a:pPr marL="0" indent="0" algn="l">
              <a:buNone/>
            </a:pPr>
            <a:r>
              <a:rPr lang="en-US" sz="3200" b="0" i="0" u="none" strike="noStrike" baseline="0" dirty="0">
                <a:solidFill>
                  <a:srgbClr val="AEFF73"/>
                </a:solidFill>
                <a:latin typeface="ZapfDingbatsStd"/>
              </a:rPr>
              <a:t>■ </a:t>
            </a:r>
            <a:r>
              <a:rPr lang="en-US" sz="3200" b="0" i="0" u="none" strike="noStrike" baseline="0" dirty="0">
                <a:solidFill>
                  <a:srgbClr val="000000"/>
                </a:solidFill>
                <a:latin typeface="UtopiaStd-Regular"/>
              </a:rPr>
              <a:t>Are miniature long bones consisting of </a:t>
            </a:r>
          </a:p>
          <a:p>
            <a:pPr marL="0" indent="0" algn="l">
              <a:buNone/>
            </a:pPr>
            <a:r>
              <a:rPr lang="en-US" sz="3200" b="1" i="0" u="none" strike="noStrike" baseline="0" dirty="0">
                <a:solidFill>
                  <a:srgbClr val="000000"/>
                </a:solidFill>
                <a:latin typeface="UtopiaStd-Bold"/>
              </a:rPr>
              <a:t>bases </a:t>
            </a:r>
            <a:r>
              <a:rPr lang="en-US" sz="3200" b="0" i="0" u="none" strike="noStrike" baseline="0" dirty="0">
                <a:solidFill>
                  <a:srgbClr val="000000"/>
                </a:solidFill>
                <a:latin typeface="UtopiaStd-Regular"/>
              </a:rPr>
              <a:t>(proximal ends), </a:t>
            </a:r>
          </a:p>
          <a:p>
            <a:pPr marL="0" indent="0" algn="l">
              <a:buNone/>
            </a:pPr>
            <a:r>
              <a:rPr lang="en-US" sz="3200" b="1" i="0" u="none" strike="noStrike" baseline="0" dirty="0">
                <a:solidFill>
                  <a:srgbClr val="000000"/>
                </a:solidFill>
                <a:latin typeface="UtopiaStd-Bold"/>
              </a:rPr>
              <a:t>shafts </a:t>
            </a:r>
            <a:r>
              <a:rPr lang="en-US" sz="3200" b="0" i="0" u="none" strike="noStrike" baseline="0" dirty="0">
                <a:solidFill>
                  <a:srgbClr val="000000"/>
                </a:solidFill>
                <a:latin typeface="UtopiaStd-Regular"/>
              </a:rPr>
              <a:t>(bodies), and </a:t>
            </a:r>
          </a:p>
          <a:p>
            <a:pPr marL="0" indent="0" algn="l">
              <a:buNone/>
            </a:pPr>
            <a:r>
              <a:rPr lang="en-US" sz="3200" b="1" i="0" u="none" strike="noStrike" baseline="0" dirty="0">
                <a:solidFill>
                  <a:srgbClr val="000000"/>
                </a:solidFill>
                <a:latin typeface="UtopiaStd-Bold"/>
              </a:rPr>
              <a:t>heads </a:t>
            </a:r>
            <a:r>
              <a:rPr lang="en-US" sz="3200" b="0" i="0" u="none" strike="noStrike" baseline="0" dirty="0">
                <a:solidFill>
                  <a:srgbClr val="000000"/>
                </a:solidFill>
                <a:latin typeface="UtopiaStd-Regular"/>
              </a:rPr>
              <a:t>(distal ends). Heads form the knuckles of the fist.</a:t>
            </a:r>
          </a:p>
          <a:p>
            <a:pPr marL="0" indent="0" algn="l">
              <a:buNone/>
            </a:pPr>
            <a:r>
              <a:rPr lang="en-US" sz="3200" b="0" i="0" u="none" strike="noStrike" baseline="0" dirty="0">
                <a:solidFill>
                  <a:srgbClr val="AEFF73"/>
                </a:solidFill>
                <a:latin typeface="ZapfDingbatsStd"/>
              </a:rPr>
              <a:t>■ </a:t>
            </a:r>
            <a:r>
              <a:rPr lang="en-US" sz="3200" b="0" i="0" u="none" strike="noStrike" baseline="0" dirty="0">
                <a:latin typeface="Minion-Regular"/>
              </a:rPr>
              <a:t>The first metacarpal bone of the thumb is the shortest and most mobile.</a:t>
            </a:r>
            <a:endParaRPr lang="en-US" sz="4400" dirty="0"/>
          </a:p>
        </p:txBody>
      </p:sp>
      <p:sp>
        <p:nvSpPr>
          <p:cNvPr id="4" name="Rectangle 3">
            <a:extLst>
              <a:ext uri="{FF2B5EF4-FFF2-40B4-BE49-F238E27FC236}">
                <a16:creationId xmlns:a16="http://schemas.microsoft.com/office/drawing/2014/main" id="{2E578FB7-9525-4E10-9B1A-72495138CCEC}"/>
              </a:ext>
            </a:extLst>
          </p:cNvPr>
          <p:cNvSpPr/>
          <p:nvPr/>
        </p:nvSpPr>
        <p:spPr>
          <a:xfrm>
            <a:off x="6744929" y="206477"/>
            <a:ext cx="835742" cy="11897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72797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397BA-6708-4DB1-A478-BF9DF590DC14}"/>
              </a:ext>
            </a:extLst>
          </p:cNvPr>
          <p:cNvSpPr>
            <a:spLocks noGrp="1"/>
          </p:cNvSpPr>
          <p:nvPr>
            <p:ph type="title"/>
          </p:nvPr>
        </p:nvSpPr>
        <p:spPr/>
        <p:txBody>
          <a:bodyPr>
            <a:normAutofit/>
          </a:bodyPr>
          <a:lstStyle/>
          <a:p>
            <a:r>
              <a:rPr lang="en-US" sz="3600" b="1" i="0" u="none" strike="noStrike" baseline="0" dirty="0">
                <a:solidFill>
                  <a:srgbClr val="7373FF"/>
                </a:solidFill>
                <a:latin typeface="UniversLTStd-BoldCn"/>
              </a:rPr>
              <a:t>C. Phalanges</a:t>
            </a:r>
            <a:endParaRPr lang="en-US" sz="7200" dirty="0"/>
          </a:p>
        </p:txBody>
      </p:sp>
      <p:sp>
        <p:nvSpPr>
          <p:cNvPr id="3" name="Content Placeholder 2">
            <a:extLst>
              <a:ext uri="{FF2B5EF4-FFF2-40B4-BE49-F238E27FC236}">
                <a16:creationId xmlns:a16="http://schemas.microsoft.com/office/drawing/2014/main" id="{FE767EEC-B4B7-4A84-A83D-25F9C8998F35}"/>
              </a:ext>
            </a:extLst>
          </p:cNvPr>
          <p:cNvSpPr>
            <a:spLocks noGrp="1"/>
          </p:cNvSpPr>
          <p:nvPr>
            <p:ph idx="1"/>
          </p:nvPr>
        </p:nvSpPr>
        <p:spPr>
          <a:xfrm>
            <a:off x="435077" y="1451999"/>
            <a:ext cx="5395452" cy="4351338"/>
          </a:xfrm>
        </p:spPr>
        <p:txBody>
          <a:bodyPr>
            <a:normAutofit/>
          </a:bodyPr>
          <a:lstStyle/>
          <a:p>
            <a:pPr marL="0" indent="0" algn="l">
              <a:buNone/>
            </a:pPr>
            <a:r>
              <a:rPr lang="en-US" b="0" i="0" u="none" strike="noStrike" baseline="0" dirty="0">
                <a:solidFill>
                  <a:srgbClr val="AEFF73"/>
                </a:solidFill>
                <a:latin typeface="ZapfDingbatsStd"/>
              </a:rPr>
              <a:t>■ </a:t>
            </a:r>
            <a:r>
              <a:rPr lang="en-US" b="0" i="0" u="none" strike="noStrike" baseline="0" dirty="0">
                <a:solidFill>
                  <a:srgbClr val="000000"/>
                </a:solidFill>
                <a:latin typeface="UtopiaStd-Regular"/>
              </a:rPr>
              <a:t>Are miniature long bones consisting of </a:t>
            </a:r>
            <a:r>
              <a:rPr lang="en-US" b="1" i="0" u="none" strike="noStrike" baseline="0" dirty="0">
                <a:solidFill>
                  <a:srgbClr val="000000"/>
                </a:solidFill>
                <a:latin typeface="UtopiaStd-Bold"/>
              </a:rPr>
              <a:t>bases, shafts, and heads</a:t>
            </a:r>
            <a:r>
              <a:rPr lang="en-US" b="0" i="0" u="none" strike="noStrike" baseline="0" dirty="0">
                <a:solidFill>
                  <a:srgbClr val="000000"/>
                </a:solidFill>
                <a:latin typeface="UtopiaStd-Regular"/>
              </a:rPr>
              <a:t>. </a:t>
            </a:r>
          </a:p>
          <a:p>
            <a:pPr marL="0" indent="0" algn="l">
              <a:buNone/>
            </a:pPr>
            <a:r>
              <a:rPr lang="en-US" b="0" i="0" u="none" strike="noStrike" baseline="0" dirty="0">
                <a:solidFill>
                  <a:srgbClr val="000000"/>
                </a:solidFill>
                <a:latin typeface="UtopiaStd-Regular"/>
              </a:rPr>
              <a:t>The heads of the proximal and middle phalanges form the knuckles.</a:t>
            </a:r>
          </a:p>
          <a:p>
            <a:pPr marL="0" indent="0" algn="l">
              <a:buNone/>
            </a:pPr>
            <a:r>
              <a:rPr lang="en-US" b="0" i="0" u="none" strike="noStrike" baseline="0" dirty="0">
                <a:solidFill>
                  <a:srgbClr val="AEFF73"/>
                </a:solidFill>
                <a:latin typeface="ZapfDingbatsStd"/>
              </a:rPr>
              <a:t>■ </a:t>
            </a:r>
            <a:r>
              <a:rPr lang="en-US" b="0" i="0" u="none" strike="noStrike" baseline="0" dirty="0">
                <a:solidFill>
                  <a:srgbClr val="000000"/>
                </a:solidFill>
                <a:latin typeface="UtopiaStd-Regular"/>
              </a:rPr>
              <a:t>Occur in fingers (three each) and thumb (two).</a:t>
            </a:r>
            <a:endParaRPr lang="en-US" sz="4000" dirty="0"/>
          </a:p>
        </p:txBody>
      </p:sp>
      <p:pic>
        <p:nvPicPr>
          <p:cNvPr id="15362" name="Picture 2" descr="Phalanx of Hand - Anatomy and Function | Bone and Spine">
            <a:extLst>
              <a:ext uri="{FF2B5EF4-FFF2-40B4-BE49-F238E27FC236}">
                <a16:creationId xmlns:a16="http://schemas.microsoft.com/office/drawing/2014/main" id="{0B4B7BB4-83A0-4905-BCFF-8B01F4D12E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934"/>
          <a:stretch/>
        </p:blipFill>
        <p:spPr bwMode="auto">
          <a:xfrm>
            <a:off x="6205296" y="226143"/>
            <a:ext cx="5986704" cy="6115664"/>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a:extLst>
              <a:ext uri="{FF2B5EF4-FFF2-40B4-BE49-F238E27FC236}">
                <a16:creationId xmlns:a16="http://schemas.microsoft.com/office/drawing/2014/main" id="{45F44F10-B411-4B07-93DB-97B06FE92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932" y="4492947"/>
            <a:ext cx="2819450" cy="2365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8965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CC5C9-4781-40A9-B6F5-3AEAC98FEB4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330D6BA-233F-4D6E-A541-BBE882EC314B}"/>
              </a:ext>
            </a:extLst>
          </p:cNvPr>
          <p:cNvSpPr>
            <a:spLocks noGrp="1"/>
          </p:cNvSpPr>
          <p:nvPr>
            <p:ph idx="1"/>
          </p:nvPr>
        </p:nvSpPr>
        <p:spPr>
          <a:xfrm>
            <a:off x="196131" y="2280620"/>
            <a:ext cx="10515600" cy="4351338"/>
          </a:xfrm>
        </p:spPr>
        <p:txBody>
          <a:bodyPr>
            <a:normAutofit/>
          </a:bodyPr>
          <a:lstStyle/>
          <a:p>
            <a:r>
              <a:rPr lang="en-US" sz="2400" b="1" i="0" u="none" strike="noStrike" baseline="0" dirty="0">
                <a:latin typeface="UniversLTStd-BoldCn"/>
              </a:rPr>
              <a:t>Fracture of the scaphoid : </a:t>
            </a:r>
            <a:r>
              <a:rPr lang="en-US" sz="2400" i="0" u="none" strike="noStrike" baseline="0" dirty="0">
                <a:latin typeface="UniversLTStd-BoldCn"/>
              </a:rPr>
              <a:t>Fall on FOOSH , tenderness over the snuff box , retrograde blood supply , if non unite it leads to </a:t>
            </a:r>
            <a:r>
              <a:rPr lang="en-US" sz="2400" i="0" u="none" strike="noStrike" baseline="0" dirty="0">
                <a:latin typeface="UniversLTStd-Cn"/>
              </a:rPr>
              <a:t>avascular necrosis of the bone and degenerative joint disease of the wrist</a:t>
            </a:r>
            <a:endParaRPr lang="en-US" sz="3600" dirty="0"/>
          </a:p>
        </p:txBody>
      </p:sp>
      <p:pic>
        <p:nvPicPr>
          <p:cNvPr id="5" name="Picture 4">
            <a:extLst>
              <a:ext uri="{FF2B5EF4-FFF2-40B4-BE49-F238E27FC236}">
                <a16:creationId xmlns:a16="http://schemas.microsoft.com/office/drawing/2014/main" id="{54BFD17A-C011-46B1-BAC8-21066E02EE81}"/>
              </a:ext>
            </a:extLst>
          </p:cNvPr>
          <p:cNvPicPr>
            <a:picLocks noChangeAspect="1"/>
          </p:cNvPicPr>
          <p:nvPr/>
        </p:nvPicPr>
        <p:blipFill>
          <a:blip r:embed="rId2"/>
          <a:stretch>
            <a:fillRect/>
          </a:stretch>
        </p:blipFill>
        <p:spPr>
          <a:xfrm>
            <a:off x="0" y="17206"/>
            <a:ext cx="2946712" cy="1113504"/>
          </a:xfrm>
          <a:prstGeom prst="rect">
            <a:avLst/>
          </a:prstGeom>
        </p:spPr>
      </p:pic>
      <p:pic>
        <p:nvPicPr>
          <p:cNvPr id="16386" name="Picture 2" descr="Scaphoid Fracture — Bone Talks">
            <a:extLst>
              <a:ext uri="{FF2B5EF4-FFF2-40B4-BE49-F238E27FC236}">
                <a16:creationId xmlns:a16="http://schemas.microsoft.com/office/drawing/2014/main" id="{879E0948-7E8F-498A-9901-BC86A96C70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219"/>
          <a:stretch/>
        </p:blipFill>
        <p:spPr bwMode="auto">
          <a:xfrm>
            <a:off x="6617109" y="17206"/>
            <a:ext cx="4031225" cy="2322868"/>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Scaphoid Fracture - Hand - Orthobullets">
            <a:extLst>
              <a:ext uri="{FF2B5EF4-FFF2-40B4-BE49-F238E27FC236}">
                <a16:creationId xmlns:a16="http://schemas.microsoft.com/office/drawing/2014/main" id="{A65CCF43-3881-4487-BC08-394F55CF84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8144" y="3489984"/>
            <a:ext cx="6226830" cy="30841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alpable Anatomy: The Anatomical Snuffbox | Bone Broke">
            <a:extLst>
              <a:ext uri="{FF2B5EF4-FFF2-40B4-BE49-F238E27FC236}">
                <a16:creationId xmlns:a16="http://schemas.microsoft.com/office/drawing/2014/main" id="{56B354A5-D41B-48D6-8A40-CF9800C462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131" y="3608832"/>
            <a:ext cx="4543017" cy="2965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6097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74A29-F25A-4824-9D61-EA960FC4008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156684-CF24-4FDF-9265-738F9EB73E69}"/>
              </a:ext>
            </a:extLst>
          </p:cNvPr>
          <p:cNvSpPr>
            <a:spLocks noGrp="1"/>
          </p:cNvSpPr>
          <p:nvPr>
            <p:ph idx="1"/>
          </p:nvPr>
        </p:nvSpPr>
        <p:spPr>
          <a:xfrm>
            <a:off x="838200" y="1825625"/>
            <a:ext cx="7506315" cy="4351338"/>
          </a:xfrm>
        </p:spPr>
        <p:txBody>
          <a:bodyPr>
            <a:normAutofit/>
          </a:bodyPr>
          <a:lstStyle/>
          <a:p>
            <a:pPr algn="l"/>
            <a:r>
              <a:rPr lang="en-US" b="1" i="0" u="none" strike="noStrike" baseline="0" dirty="0">
                <a:latin typeface="UniversLTStd-BoldCn"/>
              </a:rPr>
              <a:t>Bennett fracture </a:t>
            </a:r>
            <a:r>
              <a:rPr lang="en-US" b="0" i="0" u="none" strike="noStrike" baseline="0" dirty="0">
                <a:latin typeface="UniversLTStd-Cn"/>
              </a:rPr>
              <a:t>is a fracture of the base of the metacarpal of the thumb. </a:t>
            </a:r>
          </a:p>
          <a:p>
            <a:pPr algn="l"/>
            <a:endParaRPr lang="en-US" dirty="0">
              <a:latin typeface="UniversLTStd-Cn"/>
            </a:endParaRPr>
          </a:p>
          <a:p>
            <a:pPr algn="l"/>
            <a:endParaRPr lang="en-US" b="1" i="0" u="none" strike="noStrike" baseline="0" dirty="0">
              <a:latin typeface="UniversLTStd-Cn"/>
            </a:endParaRPr>
          </a:p>
        </p:txBody>
      </p:sp>
      <p:pic>
        <p:nvPicPr>
          <p:cNvPr id="4" name="Picture 3">
            <a:extLst>
              <a:ext uri="{FF2B5EF4-FFF2-40B4-BE49-F238E27FC236}">
                <a16:creationId xmlns:a16="http://schemas.microsoft.com/office/drawing/2014/main" id="{BB877731-FF55-4DF1-81B0-B4C77AA7EF73}"/>
              </a:ext>
            </a:extLst>
          </p:cNvPr>
          <p:cNvPicPr>
            <a:picLocks noChangeAspect="1"/>
          </p:cNvPicPr>
          <p:nvPr/>
        </p:nvPicPr>
        <p:blipFill>
          <a:blip r:embed="rId2"/>
          <a:stretch>
            <a:fillRect/>
          </a:stretch>
        </p:blipFill>
        <p:spPr>
          <a:xfrm>
            <a:off x="0" y="17206"/>
            <a:ext cx="2946712" cy="1113504"/>
          </a:xfrm>
          <a:prstGeom prst="rect">
            <a:avLst/>
          </a:prstGeom>
        </p:spPr>
      </p:pic>
      <p:pic>
        <p:nvPicPr>
          <p:cNvPr id="17410" name="Picture 2" descr="Bennett's Fracture Treatment Seattle | CMC Joint Dislocation Bellevue, WA |  Pacific Northwest">
            <a:extLst>
              <a:ext uri="{FF2B5EF4-FFF2-40B4-BE49-F238E27FC236}">
                <a16:creationId xmlns:a16="http://schemas.microsoft.com/office/drawing/2014/main" id="{8A9CF0DD-7FD5-408D-BA28-5D1DEA771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4740" y="454077"/>
            <a:ext cx="3169060" cy="316906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746C409C-4446-4BC0-9F57-FDDD4AFD67B2}"/>
              </a:ext>
            </a:extLst>
          </p:cNvPr>
          <p:cNvSpPr/>
          <p:nvPr/>
        </p:nvSpPr>
        <p:spPr>
          <a:xfrm>
            <a:off x="9085006" y="1825625"/>
            <a:ext cx="1012723" cy="92740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80374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8DBA6-5A93-4F4E-A96C-790FE7CEF76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1526E04-1657-40D7-B659-4AD53D6F46AB}"/>
              </a:ext>
            </a:extLst>
          </p:cNvPr>
          <p:cNvSpPr>
            <a:spLocks noGrp="1"/>
          </p:cNvSpPr>
          <p:nvPr>
            <p:ph idx="1"/>
          </p:nvPr>
        </p:nvSpPr>
        <p:spPr>
          <a:xfrm>
            <a:off x="432620" y="1825625"/>
            <a:ext cx="4866968" cy="4351338"/>
          </a:xfrm>
        </p:spPr>
        <p:txBody>
          <a:bodyPr/>
          <a:lstStyle/>
          <a:p>
            <a:r>
              <a:rPr lang="en-US" b="1" i="0" u="none" strike="noStrike" baseline="0" dirty="0">
                <a:latin typeface="UniversLTStd-BoldCn"/>
              </a:rPr>
              <a:t>Boxer’s fracture </a:t>
            </a:r>
            <a:r>
              <a:rPr lang="en-US" b="0" i="0" u="none" strike="noStrike" baseline="0" dirty="0">
                <a:latin typeface="UniversLTStd-Cn"/>
              </a:rPr>
              <a:t>is a fracture of the necks of the second and third metacarpals, seen in professional boxers, and typically of the fifth metacarpal in unskilled boxers.</a:t>
            </a:r>
            <a:endParaRPr lang="en-US" sz="4000" dirty="0"/>
          </a:p>
          <a:p>
            <a:endParaRPr lang="en-US" dirty="0"/>
          </a:p>
        </p:txBody>
      </p:sp>
      <p:pic>
        <p:nvPicPr>
          <p:cNvPr id="4" name="Picture 4" descr="Boxer's Fracture | Symptoms, treatment, surgery, rehabilitation | SportsMD">
            <a:extLst>
              <a:ext uri="{FF2B5EF4-FFF2-40B4-BE49-F238E27FC236}">
                <a16:creationId xmlns:a16="http://schemas.microsoft.com/office/drawing/2014/main" id="{A579E9F4-108C-4008-8971-6620674702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8489" y="1519238"/>
            <a:ext cx="6000750" cy="46577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0449119-A218-43CC-A578-E6D8468FB30D}"/>
              </a:ext>
            </a:extLst>
          </p:cNvPr>
          <p:cNvPicPr>
            <a:picLocks noChangeAspect="1"/>
          </p:cNvPicPr>
          <p:nvPr/>
        </p:nvPicPr>
        <p:blipFill>
          <a:blip r:embed="rId3"/>
          <a:stretch>
            <a:fillRect/>
          </a:stretch>
        </p:blipFill>
        <p:spPr>
          <a:xfrm>
            <a:off x="0" y="17206"/>
            <a:ext cx="2946712" cy="1113504"/>
          </a:xfrm>
          <a:prstGeom prst="rect">
            <a:avLst/>
          </a:prstGeom>
        </p:spPr>
      </p:pic>
    </p:spTree>
    <p:extLst>
      <p:ext uri="{BB962C8B-B14F-4D97-AF65-F5344CB8AC3E}">
        <p14:creationId xmlns:p14="http://schemas.microsoft.com/office/powerpoint/2010/main" val="33922599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2F1E0-7B9F-4BBD-87C8-96ABAB66B74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BC51C05-D974-416D-9FBA-A112B677C658}"/>
              </a:ext>
            </a:extLst>
          </p:cNvPr>
          <p:cNvSpPr>
            <a:spLocks noGrp="1"/>
          </p:cNvSpPr>
          <p:nvPr>
            <p:ph idx="1"/>
          </p:nvPr>
        </p:nvSpPr>
        <p:spPr>
          <a:xfrm>
            <a:off x="838200" y="1825625"/>
            <a:ext cx="5926394" cy="4351338"/>
          </a:xfrm>
        </p:spPr>
        <p:txBody>
          <a:bodyPr>
            <a:normAutofit/>
          </a:bodyPr>
          <a:lstStyle/>
          <a:p>
            <a:pPr marL="0" indent="0" algn="l">
              <a:buNone/>
            </a:pPr>
            <a:r>
              <a:rPr lang="en-US" b="1" i="0" u="none" strike="noStrike" baseline="0" dirty="0">
                <a:latin typeface="Univers-CondensedBold"/>
              </a:rPr>
              <a:t>Dislocation of the lunate bone </a:t>
            </a:r>
            <a:r>
              <a:rPr lang="en-US" b="0" i="0" u="none" strike="noStrike" baseline="0" dirty="0">
                <a:latin typeface="Univers-Condensed"/>
              </a:rPr>
              <a:t>occasionally occurs in young adults who fall on the outstretched hand in a way that causes hyperextension of the wrist joint. Involvement of the median nerve is common.</a:t>
            </a:r>
            <a:endParaRPr lang="en-US" sz="4000" dirty="0"/>
          </a:p>
        </p:txBody>
      </p:sp>
      <p:pic>
        <p:nvPicPr>
          <p:cNvPr id="4" name="Picture 3">
            <a:extLst>
              <a:ext uri="{FF2B5EF4-FFF2-40B4-BE49-F238E27FC236}">
                <a16:creationId xmlns:a16="http://schemas.microsoft.com/office/drawing/2014/main" id="{2CD209D8-358D-410E-B710-1EBC99975C89}"/>
              </a:ext>
            </a:extLst>
          </p:cNvPr>
          <p:cNvPicPr>
            <a:picLocks noChangeAspect="1"/>
          </p:cNvPicPr>
          <p:nvPr/>
        </p:nvPicPr>
        <p:blipFill>
          <a:blip r:embed="rId2"/>
          <a:stretch>
            <a:fillRect/>
          </a:stretch>
        </p:blipFill>
        <p:spPr>
          <a:xfrm>
            <a:off x="0" y="17206"/>
            <a:ext cx="2946712" cy="1113504"/>
          </a:xfrm>
          <a:prstGeom prst="rect">
            <a:avLst/>
          </a:prstGeom>
        </p:spPr>
      </p:pic>
      <p:pic>
        <p:nvPicPr>
          <p:cNvPr id="18434" name="Picture 2" descr="Carpal tunnel anatomy - Mayo Clinic">
            <a:extLst>
              <a:ext uri="{FF2B5EF4-FFF2-40B4-BE49-F238E27FC236}">
                <a16:creationId xmlns:a16="http://schemas.microsoft.com/office/drawing/2014/main" id="{9B0693C7-BCCE-4654-BFF3-D76070A00A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241" y="370132"/>
            <a:ext cx="5656114" cy="6122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2501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58D6C-C26B-459A-A69B-4FE5B9998E1A}"/>
              </a:ext>
            </a:extLst>
          </p:cNvPr>
          <p:cNvSpPr>
            <a:spLocks noGrp="1"/>
          </p:cNvSpPr>
          <p:nvPr>
            <p:ph type="ctrTitle"/>
          </p:nvPr>
        </p:nvSpPr>
        <p:spPr/>
        <p:txBody>
          <a:bodyPr/>
          <a:lstStyle/>
          <a:p>
            <a:r>
              <a:rPr lang="en-US" dirty="0"/>
              <a:t>shoulder girdle related muscles</a:t>
            </a:r>
          </a:p>
        </p:txBody>
      </p:sp>
      <p:sp>
        <p:nvSpPr>
          <p:cNvPr id="3" name="Subtitle 2">
            <a:extLst>
              <a:ext uri="{FF2B5EF4-FFF2-40B4-BE49-F238E27FC236}">
                <a16:creationId xmlns:a16="http://schemas.microsoft.com/office/drawing/2014/main" id="{83157376-A6B0-491A-9C10-9B6D3557592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968548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EEFDA7D-EDEE-4D4D-A1FA-BFFD4593A7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815" y="1610946"/>
            <a:ext cx="5611147" cy="44113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16312BF-5718-41DB-AD73-44098780D27A}"/>
              </a:ext>
            </a:extLst>
          </p:cNvPr>
          <p:cNvSpPr>
            <a:spLocks noGrp="1"/>
          </p:cNvSpPr>
          <p:nvPr>
            <p:ph type="title"/>
          </p:nvPr>
        </p:nvSpPr>
        <p:spPr/>
        <p:txBody>
          <a:bodyPr/>
          <a:lstStyle/>
          <a:p>
            <a:r>
              <a:rPr lang="en-US" dirty="0"/>
              <a:t>Shoulder Girdle ?</a:t>
            </a:r>
          </a:p>
        </p:txBody>
      </p:sp>
      <p:sp>
        <p:nvSpPr>
          <p:cNvPr id="3" name="Content Placeholder 2">
            <a:extLst>
              <a:ext uri="{FF2B5EF4-FFF2-40B4-BE49-F238E27FC236}">
                <a16:creationId xmlns:a16="http://schemas.microsoft.com/office/drawing/2014/main" id="{C5AE2C22-8B63-457D-BD7D-FCFBAC9A5028}"/>
              </a:ext>
            </a:extLst>
          </p:cNvPr>
          <p:cNvSpPr>
            <a:spLocks noGrp="1"/>
          </p:cNvSpPr>
          <p:nvPr>
            <p:ph idx="1"/>
          </p:nvPr>
        </p:nvSpPr>
        <p:spPr>
          <a:xfrm>
            <a:off x="533400" y="1432334"/>
            <a:ext cx="10515600" cy="4351338"/>
          </a:xfrm>
        </p:spPr>
        <p:txBody>
          <a:bodyPr>
            <a:normAutofit lnSpcReduction="10000"/>
          </a:bodyPr>
          <a:lstStyle/>
          <a:p>
            <a:pPr marL="0" indent="0" algn="l">
              <a:buNone/>
            </a:pPr>
            <a:r>
              <a:rPr lang="en-US" sz="2400" b="1" i="0" u="none" strike="noStrike" baseline="0" dirty="0">
                <a:latin typeface="Times New Roman" panose="02020603050405020304" pitchFamily="18" charset="0"/>
              </a:rPr>
              <a:t>these are the bones which connect the limb to the trunk and include  : </a:t>
            </a:r>
          </a:p>
          <a:p>
            <a:pPr marL="0" indent="0" algn="l">
              <a:buNone/>
            </a:pPr>
            <a:r>
              <a:rPr lang="en-US" sz="2400" b="1" i="0" u="none" strike="noStrike" baseline="0" dirty="0">
                <a:solidFill>
                  <a:srgbClr val="002060"/>
                </a:solidFill>
                <a:latin typeface="Times New Roman" panose="02020603050405020304" pitchFamily="18" charset="0"/>
              </a:rPr>
              <a:t>(a) the Clavicle: </a:t>
            </a:r>
            <a:r>
              <a:rPr lang="en-US" sz="2400" b="1" i="0" u="none" strike="noStrike" baseline="0" dirty="0">
                <a:latin typeface="Times New Roman" panose="02020603050405020304" pitchFamily="18" charset="0"/>
              </a:rPr>
              <a:t>anteriorly</a:t>
            </a:r>
          </a:p>
          <a:p>
            <a:pPr marL="0" indent="0" algn="l">
              <a:buNone/>
            </a:pPr>
            <a:r>
              <a:rPr lang="en-US" sz="2400" b="1" i="0" u="none" strike="noStrike" baseline="0" dirty="0">
                <a:solidFill>
                  <a:srgbClr val="002060"/>
                </a:solidFill>
                <a:latin typeface="Times New Roman" panose="02020603050405020304" pitchFamily="18" charset="0"/>
              </a:rPr>
              <a:t>(b) the scapula </a:t>
            </a:r>
            <a:r>
              <a:rPr lang="en-US" sz="2400" b="1" i="0" u="none" strike="noStrike" baseline="0" dirty="0">
                <a:latin typeface="Times New Roman" panose="02020603050405020304" pitchFamily="18" charset="0"/>
              </a:rPr>
              <a:t>posteriorly</a:t>
            </a:r>
          </a:p>
          <a:p>
            <a:pPr marL="0" indent="0" algn="l">
              <a:buNone/>
            </a:pPr>
            <a:r>
              <a:rPr lang="en-US" sz="2400" b="1" i="0" u="none" strike="noStrike" baseline="0" dirty="0">
                <a:latin typeface="Times New Roman" panose="02020603050405020304" pitchFamily="18" charset="0"/>
              </a:rPr>
              <a:t>NB ~</a:t>
            </a:r>
          </a:p>
          <a:p>
            <a:pPr marL="0" indent="0" algn="l">
              <a:buNone/>
            </a:pPr>
            <a:r>
              <a:rPr lang="en-US" sz="2400" b="1" i="0" u="none" strike="noStrike" baseline="0" dirty="0">
                <a:latin typeface="Times New Roman" panose="02020603050405020304" pitchFamily="18" charset="0"/>
              </a:rPr>
              <a:t>(1)the Shoulder girdle is Completed anteriorly</a:t>
            </a:r>
            <a:r>
              <a:rPr lang="en-US" sz="2400" b="1" dirty="0">
                <a:latin typeface="Times New Roman" panose="02020603050405020304" pitchFamily="18" charset="0"/>
              </a:rPr>
              <a:t> </a:t>
            </a:r>
            <a:r>
              <a:rPr lang="en-US" sz="2400" b="1" i="0" u="none" strike="noStrike" baseline="0" dirty="0">
                <a:latin typeface="Times New Roman" panose="02020603050405020304" pitchFamily="18" charset="0"/>
              </a:rPr>
              <a:t>by the </a:t>
            </a:r>
          </a:p>
          <a:p>
            <a:pPr marL="0" indent="0" algn="l">
              <a:buNone/>
            </a:pPr>
            <a:r>
              <a:rPr lang="en-US" sz="2400" b="1" i="0" u="none" strike="noStrike" baseline="0" dirty="0">
                <a:latin typeface="Times New Roman" panose="02020603050405020304" pitchFamily="18" charset="0"/>
              </a:rPr>
              <a:t>upper end of the sternum which articulates with the </a:t>
            </a:r>
          </a:p>
          <a:p>
            <a:pPr marL="0" indent="0" algn="l">
              <a:buNone/>
            </a:pPr>
            <a:r>
              <a:rPr lang="en-US" sz="2400" b="1" i="0" u="none" strike="noStrike" baseline="0" dirty="0">
                <a:latin typeface="Times New Roman" panose="02020603050405020304" pitchFamily="18" charset="0"/>
              </a:rPr>
              <a:t>med ends of the 2 clavicles</a:t>
            </a:r>
          </a:p>
          <a:p>
            <a:pPr marL="0" indent="0" algn="l">
              <a:buNone/>
            </a:pPr>
            <a:r>
              <a:rPr lang="en-US" sz="2400" b="1" i="0" u="none" strike="noStrike" baseline="0" dirty="0">
                <a:latin typeface="Times New Roman" panose="02020603050405020304" pitchFamily="18" charset="0"/>
              </a:rPr>
              <a:t>(2) posteriorly, the 2 scapulae are widely separated </a:t>
            </a:r>
          </a:p>
          <a:p>
            <a:pPr marL="0" indent="0" algn="l">
              <a:buNone/>
            </a:pPr>
            <a:r>
              <a:rPr lang="en-US" sz="2400" b="1" i="0" u="none" strike="noStrike" baseline="0" dirty="0">
                <a:latin typeface="Times New Roman" panose="02020603050405020304" pitchFamily="18" charset="0"/>
              </a:rPr>
              <a:t>from each other</a:t>
            </a:r>
            <a:r>
              <a:rPr lang="en-US" sz="2400" dirty="0">
                <a:latin typeface="Times New Roman" panose="02020603050405020304" pitchFamily="18" charset="0"/>
              </a:rPr>
              <a:t> &amp; </a:t>
            </a:r>
            <a:r>
              <a:rPr lang="en-US" sz="2400" b="1" i="0" u="none" strike="noStrike" baseline="0" dirty="0">
                <a:latin typeface="Times New Roman" panose="02020603050405020304" pitchFamily="18" charset="0"/>
              </a:rPr>
              <a:t>are connected to the axial </a:t>
            </a:r>
          </a:p>
          <a:p>
            <a:pPr marL="0" indent="0" algn="l">
              <a:buNone/>
            </a:pPr>
            <a:r>
              <a:rPr lang="en-US" sz="2400" b="1" i="0" u="none" strike="noStrike" baseline="0" dirty="0">
                <a:latin typeface="Times New Roman" panose="02020603050405020304" pitchFamily="18" charset="0"/>
              </a:rPr>
              <a:t>skeleton by muscles only</a:t>
            </a:r>
            <a:endParaRPr lang="en-US" sz="3600" dirty="0"/>
          </a:p>
          <a:p>
            <a:endParaRPr lang="en-US" sz="2400" dirty="0"/>
          </a:p>
        </p:txBody>
      </p:sp>
    </p:spTree>
    <p:extLst>
      <p:ext uri="{BB962C8B-B14F-4D97-AF65-F5344CB8AC3E}">
        <p14:creationId xmlns:p14="http://schemas.microsoft.com/office/powerpoint/2010/main" val="1333136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600" b="0" u="none" strike="noStrike" baseline="0" dirty="0">
                <a:latin typeface="Times New Roman" panose="02020603050405020304" pitchFamily="18" charset="0"/>
              </a:rPr>
              <a:t>(B) BORDERS OF THE SCAPULA</a:t>
            </a:r>
            <a:endParaRPr lang="en-US" sz="72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838200" y="1825625"/>
            <a:ext cx="5749413" cy="4351338"/>
          </a:xfrm>
        </p:spPr>
        <p:txBody>
          <a:bodyPr>
            <a:normAutofit/>
          </a:bodyPr>
          <a:lstStyle/>
          <a:p>
            <a:pPr marL="400050" indent="-400050" algn="l">
              <a:buAutoNum type="romanUcParenBoth"/>
            </a:pPr>
            <a:r>
              <a:rPr lang="en-US" sz="2400" b="1" u="none" strike="noStrike" baseline="0" dirty="0">
                <a:solidFill>
                  <a:srgbClr val="FF0000"/>
                </a:solidFill>
                <a:latin typeface="Times New Roman" panose="02020603050405020304" pitchFamily="18" charset="0"/>
              </a:rPr>
              <a:t>Superior border </a:t>
            </a:r>
            <a:r>
              <a:rPr lang="en-US" sz="2400" b="1" u="none" strike="noStrike" baseline="0" dirty="0">
                <a:latin typeface="Times New Roman" panose="02020603050405020304" pitchFamily="18" charset="0"/>
              </a:rPr>
              <a:t>: it presents a suprascapular notch near the notch of the </a:t>
            </a:r>
            <a:r>
              <a:rPr lang="en-US" sz="2400" b="1" u="none" strike="noStrike" baseline="0" dirty="0" err="1">
                <a:latin typeface="Times New Roman" panose="02020603050405020304" pitchFamily="18" charset="0"/>
              </a:rPr>
              <a:t>coaracoid</a:t>
            </a:r>
            <a:r>
              <a:rPr lang="en-US" sz="2400" b="1" dirty="0">
                <a:latin typeface="Times New Roman" panose="02020603050405020304" pitchFamily="18" charset="0"/>
              </a:rPr>
              <a:t> </a:t>
            </a:r>
            <a:r>
              <a:rPr lang="en-US" sz="2400" b="1" u="none" strike="noStrike" baseline="0" dirty="0">
                <a:latin typeface="Times New Roman" panose="02020603050405020304" pitchFamily="18" charset="0"/>
              </a:rPr>
              <a:t>process </a:t>
            </a:r>
          </a:p>
          <a:p>
            <a:pPr marL="571500" indent="-571500" algn="l">
              <a:buAutoNum type="romanUcParenBoth"/>
            </a:pPr>
            <a:r>
              <a:rPr lang="en-US" sz="2400" b="1" u="none" strike="noStrike" baseline="0" dirty="0">
                <a:solidFill>
                  <a:srgbClr val="FF0000"/>
                </a:solidFill>
                <a:latin typeface="Times New Roman" panose="02020603050405020304" pitchFamily="18" charset="0"/>
              </a:rPr>
              <a:t>medial  border </a:t>
            </a:r>
            <a:r>
              <a:rPr lang="en-US" sz="2400" b="1" u="none" strike="noStrike" baseline="0" dirty="0">
                <a:latin typeface="Times New Roman" panose="02020603050405020304" pitchFamily="18" charset="0"/>
              </a:rPr>
              <a:t>: it is the longest border &amp;  parallel to the vertebral spines..</a:t>
            </a:r>
          </a:p>
          <a:p>
            <a:pPr marL="571500" indent="-571500" algn="l">
              <a:buAutoNum type="romanUcParenBoth"/>
            </a:pPr>
            <a:r>
              <a:rPr lang="en-US" sz="2400" b="1" u="none" strike="noStrike" baseline="0" dirty="0">
                <a:solidFill>
                  <a:srgbClr val="FF0000"/>
                </a:solidFill>
                <a:latin typeface="Times New Roman" panose="02020603050405020304" pitchFamily="18" charset="0"/>
              </a:rPr>
              <a:t>lateral border </a:t>
            </a:r>
            <a:r>
              <a:rPr lang="en-US" sz="2400" b="1" u="none" strike="noStrike" baseline="0" dirty="0">
                <a:latin typeface="Times New Roman" panose="02020603050405020304" pitchFamily="18" charset="0"/>
              </a:rPr>
              <a:t>: thickest border because it gives attachments to muscles.</a:t>
            </a:r>
            <a:endParaRPr lang="en-US" sz="3600" b="1" dirty="0"/>
          </a:p>
        </p:txBody>
      </p:sp>
      <p:pic>
        <p:nvPicPr>
          <p:cNvPr id="5" name="Picture 4">
            <a:extLst>
              <a:ext uri="{FF2B5EF4-FFF2-40B4-BE49-F238E27FC236}">
                <a16:creationId xmlns:a16="http://schemas.microsoft.com/office/drawing/2014/main" id="{A1E1DA37-9B7B-46AB-AB2A-8E1FCE9D450C}"/>
              </a:ext>
            </a:extLst>
          </p:cNvPr>
          <p:cNvPicPr>
            <a:picLocks noChangeAspect="1"/>
          </p:cNvPicPr>
          <p:nvPr/>
        </p:nvPicPr>
        <p:blipFill>
          <a:blip r:embed="rId2"/>
          <a:stretch>
            <a:fillRect/>
          </a:stretch>
        </p:blipFill>
        <p:spPr>
          <a:xfrm>
            <a:off x="7122703" y="738725"/>
            <a:ext cx="4655773" cy="5380550"/>
          </a:xfrm>
          <a:prstGeom prst="rect">
            <a:avLst/>
          </a:prstGeom>
        </p:spPr>
      </p:pic>
      <p:sp>
        <p:nvSpPr>
          <p:cNvPr id="4" name="Oval 3">
            <a:extLst>
              <a:ext uri="{FF2B5EF4-FFF2-40B4-BE49-F238E27FC236}">
                <a16:creationId xmlns:a16="http://schemas.microsoft.com/office/drawing/2014/main" id="{64224103-313D-49CE-83BF-8143D3A63F26}"/>
              </a:ext>
            </a:extLst>
          </p:cNvPr>
          <p:cNvSpPr/>
          <p:nvPr/>
        </p:nvSpPr>
        <p:spPr>
          <a:xfrm>
            <a:off x="9330813" y="1465006"/>
            <a:ext cx="816077" cy="9045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98452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809F-E46A-4AF0-A29A-1CC3A52623E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8E3F77C-DD81-4977-A7AB-F7E9EF049B76}"/>
              </a:ext>
            </a:extLst>
          </p:cNvPr>
          <p:cNvSpPr>
            <a:spLocks noGrp="1"/>
          </p:cNvSpPr>
          <p:nvPr>
            <p:ph idx="1"/>
          </p:nvPr>
        </p:nvSpPr>
        <p:spPr/>
        <p:txBody>
          <a:bodyPr/>
          <a:lstStyle/>
          <a:p>
            <a:r>
              <a:rPr lang="en-US" b="0" i="0" dirty="0">
                <a:solidFill>
                  <a:srgbClr val="202122"/>
                </a:solidFill>
                <a:effectLst/>
                <a:latin typeface="Arial" panose="020B0604020202020204" pitchFamily="34" charset="0"/>
              </a:rPr>
              <a:t> five muscles that attach to the </a:t>
            </a:r>
            <a:r>
              <a:rPr lang="en-US" b="0" i="0" u="none" strike="noStrike" dirty="0">
                <a:solidFill>
                  <a:srgbClr val="0645AD"/>
                </a:solidFill>
                <a:effectLst/>
                <a:latin typeface="Arial" panose="020B0604020202020204" pitchFamily="34" charset="0"/>
                <a:hlinkClick r:id="rId2" tooltip="Clavicle"/>
              </a:rPr>
              <a:t>clavicle</a:t>
            </a:r>
            <a:r>
              <a:rPr lang="en-US" b="0" i="0" dirty="0">
                <a:solidFill>
                  <a:srgbClr val="202122"/>
                </a:solidFill>
                <a:effectLst/>
                <a:latin typeface="Arial" panose="020B0604020202020204" pitchFamily="34" charset="0"/>
              </a:rPr>
              <a:t> and </a:t>
            </a:r>
            <a:r>
              <a:rPr lang="en-US" b="0" i="0" u="none" strike="noStrike" dirty="0">
                <a:solidFill>
                  <a:srgbClr val="0645AD"/>
                </a:solidFill>
                <a:effectLst/>
                <a:latin typeface="Arial" panose="020B0604020202020204" pitchFamily="34" charset="0"/>
                <a:hlinkClick r:id="rId3" tooltip="Scapula"/>
              </a:rPr>
              <a:t>scapula</a:t>
            </a:r>
            <a:r>
              <a:rPr lang="en-US" b="0" i="0" dirty="0">
                <a:solidFill>
                  <a:srgbClr val="202122"/>
                </a:solidFill>
                <a:effectLst/>
                <a:latin typeface="Arial" panose="020B0604020202020204" pitchFamily="34" charset="0"/>
              </a:rPr>
              <a:t> and allow for the motion of the </a:t>
            </a:r>
            <a:r>
              <a:rPr lang="en-US" b="0" i="0" u="none" strike="noStrike" dirty="0">
                <a:solidFill>
                  <a:srgbClr val="0645AD"/>
                </a:solidFill>
                <a:effectLst/>
                <a:latin typeface="Arial" panose="020B0604020202020204" pitchFamily="34" charset="0"/>
                <a:hlinkClick r:id="rId4" tooltip="Sternoclavicular joint"/>
              </a:rPr>
              <a:t>sternoclavicular joint</a:t>
            </a:r>
            <a:r>
              <a:rPr lang="en-US" b="0" i="0" dirty="0">
                <a:solidFill>
                  <a:srgbClr val="202122"/>
                </a:solidFill>
                <a:effectLst/>
                <a:latin typeface="Arial" panose="020B0604020202020204" pitchFamily="34" charset="0"/>
              </a:rPr>
              <a:t> (connection between sternum and clavicle) and </a:t>
            </a:r>
            <a:r>
              <a:rPr lang="en-US" b="0" i="0" u="none" strike="noStrike" dirty="0">
                <a:solidFill>
                  <a:srgbClr val="0645AD"/>
                </a:solidFill>
                <a:effectLst/>
                <a:latin typeface="Arial" panose="020B0604020202020204" pitchFamily="34" charset="0"/>
                <a:hlinkClick r:id="rId5" tooltip="Acromioclavicular joint"/>
              </a:rPr>
              <a:t>acromioclavicular joint</a:t>
            </a:r>
            <a:r>
              <a:rPr lang="en-US" b="0" i="0" dirty="0">
                <a:solidFill>
                  <a:srgbClr val="202122"/>
                </a:solidFill>
                <a:effectLst/>
                <a:latin typeface="Arial" panose="020B0604020202020204" pitchFamily="34" charset="0"/>
              </a:rPr>
              <a:t> (connection between clavicle and scapula)</a:t>
            </a:r>
          </a:p>
          <a:p>
            <a:pPr marL="514350" indent="-514350">
              <a:buFont typeface="+mj-lt"/>
              <a:buAutoNum type="arabicPeriod"/>
            </a:pPr>
            <a:r>
              <a:rPr lang="en-US" b="0" i="0" u="none" strike="noStrike" dirty="0">
                <a:solidFill>
                  <a:srgbClr val="002060"/>
                </a:solidFill>
                <a:effectLst/>
                <a:latin typeface="Arial" panose="020B0604020202020204" pitchFamily="34" charset="0"/>
              </a:rPr>
              <a:t>trapezius muscle</a:t>
            </a:r>
            <a:r>
              <a:rPr lang="en-US" b="0" i="0" dirty="0">
                <a:solidFill>
                  <a:srgbClr val="002060"/>
                </a:solidFill>
                <a:effectLst/>
                <a:latin typeface="Arial" panose="020B0604020202020204" pitchFamily="34" charset="0"/>
              </a:rPr>
              <a:t> (upper, middle, and lower), </a:t>
            </a:r>
          </a:p>
          <a:p>
            <a:pPr marL="514350" indent="-514350">
              <a:buFont typeface="+mj-lt"/>
              <a:buAutoNum type="arabicPeriod"/>
            </a:pPr>
            <a:r>
              <a:rPr lang="en-US" b="0" i="0" u="none" strike="noStrike" dirty="0" err="1">
                <a:solidFill>
                  <a:srgbClr val="002060"/>
                </a:solidFill>
                <a:effectLst/>
                <a:latin typeface="Arial" panose="020B0604020202020204" pitchFamily="34" charset="0"/>
              </a:rPr>
              <a:t>levator</a:t>
            </a:r>
            <a:r>
              <a:rPr lang="en-US" b="0" i="0" u="none" strike="noStrike" dirty="0">
                <a:solidFill>
                  <a:srgbClr val="002060"/>
                </a:solidFill>
                <a:effectLst/>
                <a:latin typeface="Arial" panose="020B0604020202020204" pitchFamily="34" charset="0"/>
              </a:rPr>
              <a:t> scapulae muscle</a:t>
            </a:r>
            <a:r>
              <a:rPr lang="en-US" b="0" i="0" dirty="0">
                <a:solidFill>
                  <a:srgbClr val="002060"/>
                </a:solidFill>
                <a:effectLst/>
                <a:latin typeface="Arial" panose="020B0604020202020204" pitchFamily="34" charset="0"/>
              </a:rPr>
              <a:t>, </a:t>
            </a:r>
          </a:p>
          <a:p>
            <a:pPr marL="514350" indent="-514350">
              <a:buFont typeface="+mj-lt"/>
              <a:buAutoNum type="arabicPeriod"/>
            </a:pPr>
            <a:r>
              <a:rPr lang="en-US" b="0" i="0" u="none" strike="noStrike" dirty="0">
                <a:solidFill>
                  <a:srgbClr val="002060"/>
                </a:solidFill>
                <a:effectLst/>
                <a:latin typeface="Arial" panose="020B0604020202020204" pitchFamily="34" charset="0"/>
              </a:rPr>
              <a:t>rhomboid muscles</a:t>
            </a:r>
            <a:r>
              <a:rPr lang="en-US" b="0" i="0" dirty="0">
                <a:solidFill>
                  <a:srgbClr val="002060"/>
                </a:solidFill>
                <a:effectLst/>
                <a:latin typeface="Arial" panose="020B0604020202020204" pitchFamily="34" charset="0"/>
              </a:rPr>
              <a:t> (major and minor),</a:t>
            </a:r>
          </a:p>
          <a:p>
            <a:pPr marL="514350" indent="-514350">
              <a:buFont typeface="+mj-lt"/>
              <a:buAutoNum type="arabicPeriod"/>
            </a:pPr>
            <a:r>
              <a:rPr lang="en-US" b="0" i="0" u="none" strike="noStrike" dirty="0">
                <a:solidFill>
                  <a:srgbClr val="002060"/>
                </a:solidFill>
                <a:effectLst/>
                <a:latin typeface="Arial" panose="020B0604020202020204" pitchFamily="34" charset="0"/>
              </a:rPr>
              <a:t>serratus anterior muscle</a:t>
            </a:r>
            <a:r>
              <a:rPr lang="en-US" b="0" i="0" dirty="0">
                <a:solidFill>
                  <a:srgbClr val="002060"/>
                </a:solidFill>
                <a:effectLst/>
                <a:latin typeface="Arial" panose="020B0604020202020204" pitchFamily="34" charset="0"/>
              </a:rPr>
              <a:t>, and </a:t>
            </a:r>
          </a:p>
          <a:p>
            <a:pPr marL="514350" indent="-514350">
              <a:buFont typeface="+mj-lt"/>
              <a:buAutoNum type="arabicPeriod"/>
            </a:pPr>
            <a:r>
              <a:rPr lang="en-US" b="0" i="0" u="none" strike="noStrike" dirty="0">
                <a:solidFill>
                  <a:srgbClr val="002060"/>
                </a:solidFill>
                <a:effectLst/>
                <a:latin typeface="Arial" panose="020B0604020202020204" pitchFamily="34" charset="0"/>
              </a:rPr>
              <a:t>pectoralis minor muscle</a:t>
            </a:r>
            <a:r>
              <a:rPr lang="en-US" b="0" i="0" dirty="0">
                <a:solidFill>
                  <a:srgbClr val="002060"/>
                </a:solidFill>
                <a:effectLst/>
                <a:latin typeface="Arial" panose="020B0604020202020204" pitchFamily="34" charset="0"/>
              </a:rPr>
              <a:t>.</a:t>
            </a:r>
            <a:endParaRPr lang="en-US" dirty="0">
              <a:solidFill>
                <a:srgbClr val="002060"/>
              </a:solidFill>
            </a:endParaRPr>
          </a:p>
        </p:txBody>
      </p:sp>
    </p:spTree>
    <p:extLst>
      <p:ext uri="{BB962C8B-B14F-4D97-AF65-F5344CB8AC3E}">
        <p14:creationId xmlns:p14="http://schemas.microsoft.com/office/powerpoint/2010/main" val="12642101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rapezius Muscle: Anatomy and Function">
            <a:extLst>
              <a:ext uri="{FF2B5EF4-FFF2-40B4-BE49-F238E27FC236}">
                <a16:creationId xmlns:a16="http://schemas.microsoft.com/office/drawing/2014/main" id="{97763D56-6730-4D62-9C5E-B1FCD7DECD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0104" y="3351919"/>
            <a:ext cx="4671910" cy="35033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FAC93BB3-0D53-46E4-B56A-E693AF74A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9364" y="747682"/>
            <a:ext cx="5362636" cy="53626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6D5839F-8AA1-4F7C-9B13-70E67283DF91}"/>
              </a:ext>
            </a:extLst>
          </p:cNvPr>
          <p:cNvSpPr>
            <a:spLocks noGrp="1"/>
          </p:cNvSpPr>
          <p:nvPr>
            <p:ph type="title"/>
          </p:nvPr>
        </p:nvSpPr>
        <p:spPr/>
        <p:txBody>
          <a:bodyPr/>
          <a:lstStyle/>
          <a:p>
            <a:r>
              <a:rPr lang="en-US" dirty="0"/>
              <a:t>Trapezius </a:t>
            </a:r>
          </a:p>
        </p:txBody>
      </p:sp>
      <p:sp>
        <p:nvSpPr>
          <p:cNvPr id="3" name="Content Placeholder 2">
            <a:extLst>
              <a:ext uri="{FF2B5EF4-FFF2-40B4-BE49-F238E27FC236}">
                <a16:creationId xmlns:a16="http://schemas.microsoft.com/office/drawing/2014/main" id="{768543F8-A007-444C-9626-E11E159DC1F2}"/>
              </a:ext>
            </a:extLst>
          </p:cNvPr>
          <p:cNvSpPr>
            <a:spLocks noGrp="1"/>
          </p:cNvSpPr>
          <p:nvPr>
            <p:ph idx="1"/>
          </p:nvPr>
        </p:nvSpPr>
        <p:spPr>
          <a:xfrm>
            <a:off x="104837" y="1434515"/>
            <a:ext cx="10515600" cy="4351338"/>
          </a:xfrm>
        </p:spPr>
        <p:txBody>
          <a:bodyPr>
            <a:normAutofit/>
          </a:bodyPr>
          <a:lstStyle/>
          <a:p>
            <a:pPr algn="l"/>
            <a:r>
              <a:rPr lang="en-US" sz="2400" b="1" i="0" u="none" strike="noStrike" baseline="0" dirty="0">
                <a:solidFill>
                  <a:srgbClr val="33C0FF"/>
                </a:solidFill>
                <a:latin typeface="UniversLTStd-BoldCn"/>
              </a:rPr>
              <a:t>Origin : </a:t>
            </a:r>
            <a:r>
              <a:rPr lang="en-US" sz="2400" b="0" i="0" u="none" strike="noStrike" baseline="0" dirty="0">
                <a:latin typeface="UniversLTStd-Cn"/>
              </a:rPr>
              <a:t>External occipital protuberance, superior</a:t>
            </a:r>
          </a:p>
          <a:p>
            <a:pPr marL="0" indent="0" algn="l">
              <a:buNone/>
            </a:pPr>
            <a:r>
              <a:rPr lang="en-US" sz="2400" b="0" i="0" u="none" strike="noStrike" baseline="0" dirty="0">
                <a:latin typeface="UniversLTStd-Cn"/>
              </a:rPr>
              <a:t>nuchal line, ligamentum nuchae, and spines of </a:t>
            </a:r>
          </a:p>
          <a:p>
            <a:pPr marL="0" indent="0" algn="l">
              <a:buNone/>
            </a:pPr>
            <a:r>
              <a:rPr lang="en-US" sz="2400" b="0" i="0" u="none" strike="noStrike" baseline="0" dirty="0">
                <a:latin typeface="UniversLTStd-Cn"/>
              </a:rPr>
              <a:t>C7–T12</a:t>
            </a:r>
          </a:p>
          <a:p>
            <a:pPr marL="0" indent="0" algn="l">
              <a:buNone/>
            </a:pPr>
            <a:endParaRPr lang="en-US" sz="2400" dirty="0">
              <a:latin typeface="UniversLTStd-Cn"/>
            </a:endParaRPr>
          </a:p>
          <a:p>
            <a:pPr marL="0" indent="0" algn="l">
              <a:buNone/>
            </a:pPr>
            <a:r>
              <a:rPr lang="en-US" sz="2400" b="1" i="0" u="none" strike="noStrike" baseline="0" dirty="0">
                <a:solidFill>
                  <a:srgbClr val="33C0FF"/>
                </a:solidFill>
                <a:latin typeface="UniversLTStd-BoldCn"/>
              </a:rPr>
              <a:t>Insertion</a:t>
            </a:r>
            <a:r>
              <a:rPr lang="en-US" sz="2400" b="1" i="0" u="none" strike="noStrike" baseline="0" dirty="0">
                <a:solidFill>
                  <a:srgbClr val="33C0FF"/>
                </a:solidFill>
                <a:latin typeface="UniversLTStd-Cn"/>
              </a:rPr>
              <a:t> :</a:t>
            </a:r>
          </a:p>
          <a:p>
            <a:pPr algn="l"/>
            <a:r>
              <a:rPr lang="en-US" sz="2400" b="0" i="0" u="none" strike="noStrike" baseline="0" dirty="0">
                <a:latin typeface="UniversLTStd-Cn"/>
              </a:rPr>
              <a:t>Spine of scapula,</a:t>
            </a:r>
          </a:p>
          <a:p>
            <a:pPr algn="l"/>
            <a:r>
              <a:rPr lang="en-US" sz="2400" b="0" i="0" u="none" strike="noStrike" baseline="0" dirty="0">
                <a:latin typeface="UniversLTStd-Cn"/>
              </a:rPr>
              <a:t>acromion, and lateral third of clavicle</a:t>
            </a:r>
            <a:endParaRPr lang="en-US" sz="3600" dirty="0"/>
          </a:p>
        </p:txBody>
      </p:sp>
    </p:spTree>
    <p:extLst>
      <p:ext uri="{BB962C8B-B14F-4D97-AF65-F5344CB8AC3E}">
        <p14:creationId xmlns:p14="http://schemas.microsoft.com/office/powerpoint/2010/main" val="4788749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BE6E2-0FC3-490C-AF61-ED1F0826E95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525A3F-2084-4A91-9F46-1F99E7B6ACD4}"/>
              </a:ext>
            </a:extLst>
          </p:cNvPr>
          <p:cNvSpPr>
            <a:spLocks noGrp="1"/>
          </p:cNvSpPr>
          <p:nvPr>
            <p:ph idx="1"/>
          </p:nvPr>
        </p:nvSpPr>
        <p:spPr/>
        <p:txBody>
          <a:bodyPr/>
          <a:lstStyle/>
          <a:p>
            <a:endParaRPr lang="en-US"/>
          </a:p>
        </p:txBody>
      </p:sp>
      <p:pic>
        <p:nvPicPr>
          <p:cNvPr id="2050" name="Picture 2" descr="Ligamentum nuchae">
            <a:extLst>
              <a:ext uri="{FF2B5EF4-FFF2-40B4-BE49-F238E27FC236}">
                <a16:creationId xmlns:a16="http://schemas.microsoft.com/office/drawing/2014/main" id="{679D0A0B-0321-4289-9779-6A95EF68C4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818" y="0"/>
            <a:ext cx="51387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osterior Skull Diagram | Quizlet">
            <a:extLst>
              <a:ext uri="{FF2B5EF4-FFF2-40B4-BE49-F238E27FC236}">
                <a16:creationId xmlns:a16="http://schemas.microsoft.com/office/drawing/2014/main" id="{71622DD4-AC13-46A1-937A-0DA94362FD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0569" y="765227"/>
            <a:ext cx="5934075" cy="46196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171DD1E-2E13-41DC-A943-CA2A33926D74}"/>
              </a:ext>
            </a:extLst>
          </p:cNvPr>
          <p:cNvSpPr/>
          <p:nvPr/>
        </p:nvSpPr>
        <p:spPr>
          <a:xfrm>
            <a:off x="6096000" y="3175820"/>
            <a:ext cx="2097857" cy="105205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48A6F23-08E1-41C0-B591-015CF2A730C0}"/>
              </a:ext>
            </a:extLst>
          </p:cNvPr>
          <p:cNvSpPr/>
          <p:nvPr/>
        </p:nvSpPr>
        <p:spPr>
          <a:xfrm>
            <a:off x="654818" y="2172929"/>
            <a:ext cx="1522002" cy="7939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23531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CA074-1812-43E3-B85A-CB20BF97D33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F5E0732-F459-485B-B2C4-3C2F33A5E2A8}"/>
              </a:ext>
            </a:extLst>
          </p:cNvPr>
          <p:cNvSpPr>
            <a:spLocks noGrp="1"/>
          </p:cNvSpPr>
          <p:nvPr>
            <p:ph idx="1"/>
          </p:nvPr>
        </p:nvSpPr>
        <p:spPr/>
        <p:txBody>
          <a:bodyPr>
            <a:normAutofit lnSpcReduction="10000"/>
          </a:bodyPr>
          <a:lstStyle/>
          <a:p>
            <a:r>
              <a:rPr lang="en-US" sz="2400" b="1" i="0" u="none" strike="noStrike" baseline="0" dirty="0">
                <a:solidFill>
                  <a:srgbClr val="33C0FF"/>
                </a:solidFill>
                <a:latin typeface="UniversLTStd-BoldCn"/>
              </a:rPr>
              <a:t>Nerve supply : </a:t>
            </a:r>
          </a:p>
          <a:p>
            <a:pPr marL="0" indent="0" algn="l">
              <a:buNone/>
            </a:pPr>
            <a:r>
              <a:rPr lang="en-US" sz="2400" b="0" i="0" u="none" strike="noStrike" baseline="0" dirty="0">
                <a:latin typeface="UniversLTStd-Cn"/>
              </a:rPr>
              <a:t>Spinal accessory nerve; C3–C4</a:t>
            </a:r>
          </a:p>
          <a:p>
            <a:pPr marL="0" indent="0" algn="l">
              <a:buNone/>
            </a:pPr>
            <a:r>
              <a:rPr lang="en-US" sz="2400" dirty="0">
                <a:latin typeface="UniversLTStd-Cn"/>
              </a:rPr>
              <a:t>NB : this is the only muscle in Upper limb </a:t>
            </a:r>
          </a:p>
          <a:p>
            <a:pPr marL="0" indent="0" algn="l">
              <a:buNone/>
            </a:pPr>
            <a:r>
              <a:rPr lang="en-US" sz="2400" dirty="0">
                <a:latin typeface="UniversLTStd-Cn"/>
              </a:rPr>
              <a:t>NOT supplied by Brachial plexus </a:t>
            </a:r>
            <a:endParaRPr lang="en-US" sz="2400" b="0" i="0" u="none" strike="noStrike" baseline="0" dirty="0">
              <a:latin typeface="UniversLTStd-Cn"/>
            </a:endParaRPr>
          </a:p>
          <a:p>
            <a:pPr marL="0" indent="0" algn="l">
              <a:buNone/>
            </a:pPr>
            <a:endParaRPr lang="en-US" sz="2400" dirty="0">
              <a:latin typeface="UniversLTStd-Cn"/>
            </a:endParaRPr>
          </a:p>
          <a:p>
            <a:pPr marL="0" indent="0" algn="l">
              <a:buNone/>
            </a:pPr>
            <a:r>
              <a:rPr lang="en-US" sz="2400" b="1" i="0" u="none" strike="noStrike" baseline="0" dirty="0">
                <a:solidFill>
                  <a:srgbClr val="33C0FF"/>
                </a:solidFill>
                <a:latin typeface="UniversLTStd-BoldCn"/>
              </a:rPr>
              <a:t>Action</a:t>
            </a:r>
            <a:r>
              <a:rPr lang="en-US" sz="2400" b="1" i="0" u="none" strike="noStrike" baseline="0" dirty="0">
                <a:solidFill>
                  <a:srgbClr val="33C0FF"/>
                </a:solidFill>
                <a:latin typeface="UniversLTStd-Cn"/>
              </a:rPr>
              <a:t> :</a:t>
            </a:r>
          </a:p>
          <a:p>
            <a:pPr algn="l"/>
            <a:r>
              <a:rPr lang="en-US" sz="2400" b="0" i="0" u="none" strike="noStrike" baseline="0" dirty="0">
                <a:latin typeface="UniversLTStd-Cn"/>
              </a:rPr>
              <a:t>Adducts, (middle fibers)</a:t>
            </a:r>
          </a:p>
          <a:p>
            <a:pPr algn="l"/>
            <a:r>
              <a:rPr lang="en-US" sz="2400" b="0" i="0" u="none" strike="noStrike" baseline="0" dirty="0">
                <a:latin typeface="UniversLTStd-Cn"/>
              </a:rPr>
              <a:t>rotates, </a:t>
            </a:r>
          </a:p>
          <a:p>
            <a:pPr algn="l"/>
            <a:r>
              <a:rPr lang="en-US" sz="2400" b="0" i="0" u="none" strike="noStrike" baseline="0" dirty="0">
                <a:latin typeface="UniversLTStd-Cn"/>
              </a:rPr>
              <a:t>Elevates (upper fibers )</a:t>
            </a:r>
          </a:p>
          <a:p>
            <a:pPr algn="l"/>
            <a:r>
              <a:rPr lang="en-US" sz="2400" b="0" i="0" u="none" strike="noStrike" baseline="0" dirty="0">
                <a:latin typeface="UniversLTStd-Cn"/>
              </a:rPr>
              <a:t>depresses scapula (lower fibers)</a:t>
            </a:r>
            <a:endParaRPr lang="en-US" sz="3600" dirty="0"/>
          </a:p>
        </p:txBody>
      </p:sp>
      <p:pic>
        <p:nvPicPr>
          <p:cNvPr id="2050" name="Picture 2" descr="Blog - Thrive Chiropractic - Downtown Kingston's Best Chiropractor">
            <a:extLst>
              <a:ext uri="{FF2B5EF4-FFF2-40B4-BE49-F238E27FC236}">
                <a16:creationId xmlns:a16="http://schemas.microsoft.com/office/drawing/2014/main" id="{66C8E2DE-4763-4691-A520-6321755888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5079" y="754613"/>
            <a:ext cx="428625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20230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B504B-F3B3-40C1-B124-9B1BBD71569D}"/>
              </a:ext>
            </a:extLst>
          </p:cNvPr>
          <p:cNvSpPr>
            <a:spLocks noGrp="1"/>
          </p:cNvSpPr>
          <p:nvPr>
            <p:ph type="title"/>
          </p:nvPr>
        </p:nvSpPr>
        <p:spPr/>
        <p:txBody>
          <a:bodyPr/>
          <a:lstStyle/>
          <a:p>
            <a:r>
              <a:rPr lang="en-US" b="0" i="0" u="none" strike="noStrike" dirty="0" err="1">
                <a:solidFill>
                  <a:srgbClr val="002060"/>
                </a:solidFill>
                <a:effectLst/>
                <a:latin typeface="Arial" panose="020B0604020202020204" pitchFamily="34" charset="0"/>
              </a:rPr>
              <a:t>levator</a:t>
            </a:r>
            <a:r>
              <a:rPr lang="en-US" b="0" i="0" u="none" strike="noStrike" dirty="0">
                <a:solidFill>
                  <a:srgbClr val="002060"/>
                </a:solidFill>
                <a:effectLst/>
                <a:latin typeface="Arial" panose="020B0604020202020204" pitchFamily="34" charset="0"/>
              </a:rPr>
              <a:t> scapulae muscle</a:t>
            </a:r>
            <a:endParaRPr lang="en-US" dirty="0"/>
          </a:p>
        </p:txBody>
      </p:sp>
      <p:sp>
        <p:nvSpPr>
          <p:cNvPr id="3" name="Content Placeholder 2">
            <a:extLst>
              <a:ext uri="{FF2B5EF4-FFF2-40B4-BE49-F238E27FC236}">
                <a16:creationId xmlns:a16="http://schemas.microsoft.com/office/drawing/2014/main" id="{206BE206-9E2F-4A8B-B427-DFF8279DB3DE}"/>
              </a:ext>
            </a:extLst>
          </p:cNvPr>
          <p:cNvSpPr>
            <a:spLocks noGrp="1"/>
          </p:cNvSpPr>
          <p:nvPr>
            <p:ph idx="1"/>
          </p:nvPr>
        </p:nvSpPr>
        <p:spPr/>
        <p:txBody>
          <a:bodyPr>
            <a:normAutofit/>
          </a:bodyPr>
          <a:lstStyle/>
          <a:p>
            <a:r>
              <a:rPr lang="en-US" sz="3200" b="1" i="0" u="none" strike="noStrike" baseline="0" dirty="0">
                <a:solidFill>
                  <a:srgbClr val="33C0FF"/>
                </a:solidFill>
                <a:latin typeface="UniversLTStd-BoldCn"/>
              </a:rPr>
              <a:t>Origin :</a:t>
            </a:r>
          </a:p>
          <a:p>
            <a:pPr marL="0" indent="0" algn="l">
              <a:buNone/>
            </a:pPr>
            <a:r>
              <a:rPr lang="en-US" sz="3200" b="0" i="0" u="none" strike="noStrike" baseline="0" dirty="0">
                <a:latin typeface="UniversLTStd-Cn"/>
              </a:rPr>
              <a:t>Transverse processes of C1–C4</a:t>
            </a:r>
            <a:endParaRPr lang="en-US" sz="3200" b="1" dirty="0">
              <a:solidFill>
                <a:srgbClr val="33C0FF"/>
              </a:solidFill>
              <a:latin typeface="UniversLTStd-BoldCn"/>
            </a:endParaRPr>
          </a:p>
          <a:p>
            <a:endParaRPr lang="en-US" sz="3200" b="1" i="0" u="none" strike="noStrike" baseline="0" dirty="0">
              <a:solidFill>
                <a:srgbClr val="33C0FF"/>
              </a:solidFill>
              <a:latin typeface="UniversLTStd-BoldCn"/>
            </a:endParaRPr>
          </a:p>
          <a:p>
            <a:endParaRPr lang="en-US" sz="3200" b="1" dirty="0">
              <a:solidFill>
                <a:srgbClr val="33C0FF"/>
              </a:solidFill>
              <a:latin typeface="UniversLTStd-BoldCn"/>
            </a:endParaRPr>
          </a:p>
          <a:p>
            <a:r>
              <a:rPr lang="en-US" sz="3200" b="1" i="0" u="none" strike="noStrike" baseline="0" dirty="0">
                <a:solidFill>
                  <a:srgbClr val="33C0FF"/>
                </a:solidFill>
                <a:latin typeface="UniversLTStd-BoldCn"/>
              </a:rPr>
              <a:t>Insertion :</a:t>
            </a:r>
          </a:p>
          <a:p>
            <a:pPr marL="0" indent="0" algn="l">
              <a:buNone/>
            </a:pPr>
            <a:r>
              <a:rPr lang="en-US" sz="3200" b="0" i="0" u="none" strike="noStrike" baseline="0" dirty="0">
                <a:latin typeface="UniversLTStd-Cn"/>
              </a:rPr>
              <a:t>Medial border of scapula</a:t>
            </a:r>
            <a:endParaRPr lang="en-US" sz="4400" dirty="0"/>
          </a:p>
        </p:txBody>
      </p:sp>
      <p:pic>
        <p:nvPicPr>
          <p:cNvPr id="3074" name="Picture 2">
            <a:extLst>
              <a:ext uri="{FF2B5EF4-FFF2-40B4-BE49-F238E27FC236}">
                <a16:creationId xmlns:a16="http://schemas.microsoft.com/office/drawing/2014/main" id="{8310572A-572E-441D-9F88-B86693EA93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0678" y="1486678"/>
            <a:ext cx="5371322" cy="5371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7321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B504B-F3B3-40C1-B124-9B1BBD71569D}"/>
              </a:ext>
            </a:extLst>
          </p:cNvPr>
          <p:cNvSpPr>
            <a:spLocks noGrp="1"/>
          </p:cNvSpPr>
          <p:nvPr>
            <p:ph type="title"/>
          </p:nvPr>
        </p:nvSpPr>
        <p:spPr/>
        <p:txBody>
          <a:bodyPr/>
          <a:lstStyle/>
          <a:p>
            <a:r>
              <a:rPr lang="en-US" b="0" i="0" u="none" strike="noStrike" dirty="0" err="1">
                <a:solidFill>
                  <a:srgbClr val="002060"/>
                </a:solidFill>
                <a:effectLst/>
                <a:latin typeface="Arial" panose="020B0604020202020204" pitchFamily="34" charset="0"/>
              </a:rPr>
              <a:t>levator</a:t>
            </a:r>
            <a:r>
              <a:rPr lang="en-US" b="0" i="0" u="none" strike="noStrike" dirty="0">
                <a:solidFill>
                  <a:srgbClr val="002060"/>
                </a:solidFill>
                <a:effectLst/>
                <a:latin typeface="Arial" panose="020B0604020202020204" pitchFamily="34" charset="0"/>
              </a:rPr>
              <a:t> scapulae muscle</a:t>
            </a:r>
            <a:endParaRPr lang="en-US" dirty="0"/>
          </a:p>
        </p:txBody>
      </p:sp>
      <p:sp>
        <p:nvSpPr>
          <p:cNvPr id="3" name="Content Placeholder 2">
            <a:extLst>
              <a:ext uri="{FF2B5EF4-FFF2-40B4-BE49-F238E27FC236}">
                <a16:creationId xmlns:a16="http://schemas.microsoft.com/office/drawing/2014/main" id="{206BE206-9E2F-4A8B-B427-DFF8279DB3DE}"/>
              </a:ext>
            </a:extLst>
          </p:cNvPr>
          <p:cNvSpPr>
            <a:spLocks noGrp="1"/>
          </p:cNvSpPr>
          <p:nvPr>
            <p:ph idx="1"/>
          </p:nvPr>
        </p:nvSpPr>
        <p:spPr/>
        <p:txBody>
          <a:bodyPr>
            <a:normAutofit/>
          </a:bodyPr>
          <a:lstStyle/>
          <a:p>
            <a:r>
              <a:rPr lang="en-US" b="1" i="0" u="none" strike="noStrike" baseline="0" dirty="0">
                <a:solidFill>
                  <a:srgbClr val="33C0FF"/>
                </a:solidFill>
                <a:latin typeface="UniversLTStd-BoldCn"/>
              </a:rPr>
              <a:t>Nerve supply :</a:t>
            </a:r>
          </a:p>
          <a:p>
            <a:pPr marL="0" indent="0" algn="l">
              <a:buNone/>
            </a:pPr>
            <a:r>
              <a:rPr lang="en-US" b="0" i="0" u="none" strike="noStrike" baseline="0" dirty="0">
                <a:latin typeface="UniversLTStd-Cn"/>
              </a:rPr>
              <a:t>Dorsal scapular nerve (C5); C3–C4</a:t>
            </a:r>
            <a:endParaRPr lang="en-US" b="1" dirty="0">
              <a:solidFill>
                <a:srgbClr val="33C0FF"/>
              </a:solidFill>
              <a:latin typeface="UniversLTStd-BoldCn"/>
            </a:endParaRPr>
          </a:p>
          <a:p>
            <a:endParaRPr lang="en-US" b="1" dirty="0">
              <a:solidFill>
                <a:srgbClr val="33C0FF"/>
              </a:solidFill>
              <a:latin typeface="UniversLTStd-BoldCn"/>
            </a:endParaRPr>
          </a:p>
          <a:p>
            <a:r>
              <a:rPr lang="en-US" b="1" dirty="0">
                <a:solidFill>
                  <a:srgbClr val="33C0FF"/>
                </a:solidFill>
                <a:latin typeface="UniversLTStd-BoldCn"/>
              </a:rPr>
              <a:t>Action : </a:t>
            </a:r>
          </a:p>
          <a:p>
            <a:pPr marL="0" indent="0" algn="l">
              <a:buNone/>
            </a:pPr>
            <a:r>
              <a:rPr lang="en-US" b="0" i="0" u="none" strike="noStrike" baseline="0" dirty="0">
                <a:latin typeface="UniversLTStd-Cn"/>
              </a:rPr>
              <a:t>Elevates scapula and rotates glenoid cavity</a:t>
            </a:r>
            <a:endParaRPr lang="en-US" sz="4800" dirty="0"/>
          </a:p>
        </p:txBody>
      </p:sp>
      <p:pic>
        <p:nvPicPr>
          <p:cNvPr id="4098" name="Picture 2" descr="Proko - How to Draw Neck Muscles – Anatomy and Motion | Neck muscle  anatomy, Muscle anatomy, Anatomy for artists">
            <a:extLst>
              <a:ext uri="{FF2B5EF4-FFF2-40B4-BE49-F238E27FC236}">
                <a16:creationId xmlns:a16="http://schemas.microsoft.com/office/drawing/2014/main" id="{9BC13B7B-28D2-4370-8ACA-18AF768481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3781" y="1190625"/>
            <a:ext cx="4286250" cy="447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9354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A92B8-AA1D-4D56-9E3A-4D3D21F80F92}"/>
              </a:ext>
            </a:extLst>
          </p:cNvPr>
          <p:cNvSpPr>
            <a:spLocks noGrp="1"/>
          </p:cNvSpPr>
          <p:nvPr>
            <p:ph type="title"/>
          </p:nvPr>
        </p:nvSpPr>
        <p:spPr>
          <a:xfrm>
            <a:off x="688910" y="65088"/>
            <a:ext cx="10515600" cy="1325563"/>
          </a:xfrm>
        </p:spPr>
        <p:txBody>
          <a:bodyPr/>
          <a:lstStyle/>
          <a:p>
            <a:r>
              <a:rPr lang="en-US" b="0" i="0" u="none" strike="noStrike" dirty="0">
                <a:solidFill>
                  <a:srgbClr val="002060"/>
                </a:solidFill>
                <a:effectLst/>
                <a:latin typeface="Arial" panose="020B0604020202020204" pitchFamily="34" charset="0"/>
              </a:rPr>
              <a:t>rhomboid muscles</a:t>
            </a:r>
            <a:r>
              <a:rPr lang="en-US" b="0" i="0" dirty="0">
                <a:solidFill>
                  <a:srgbClr val="002060"/>
                </a:solidFill>
                <a:effectLst/>
                <a:latin typeface="Arial" panose="020B0604020202020204" pitchFamily="34" charset="0"/>
              </a:rPr>
              <a:t> (minor)</a:t>
            </a:r>
            <a:endParaRPr lang="en-US" dirty="0"/>
          </a:p>
        </p:txBody>
      </p:sp>
      <p:sp>
        <p:nvSpPr>
          <p:cNvPr id="3" name="Content Placeholder 2">
            <a:extLst>
              <a:ext uri="{FF2B5EF4-FFF2-40B4-BE49-F238E27FC236}">
                <a16:creationId xmlns:a16="http://schemas.microsoft.com/office/drawing/2014/main" id="{4A70C16E-E8BB-4483-B40C-6C67D880B6BC}"/>
              </a:ext>
            </a:extLst>
          </p:cNvPr>
          <p:cNvSpPr>
            <a:spLocks noGrp="1"/>
          </p:cNvSpPr>
          <p:nvPr>
            <p:ph idx="1"/>
          </p:nvPr>
        </p:nvSpPr>
        <p:spPr/>
        <p:txBody>
          <a:bodyPr>
            <a:normAutofit/>
          </a:bodyPr>
          <a:lstStyle/>
          <a:p>
            <a:r>
              <a:rPr lang="en-US" sz="3600" b="1" i="0" u="none" strike="noStrike" baseline="0" dirty="0">
                <a:solidFill>
                  <a:srgbClr val="33C0FF"/>
                </a:solidFill>
                <a:latin typeface="UniversLTStd-BoldCn"/>
              </a:rPr>
              <a:t>Origin </a:t>
            </a:r>
          </a:p>
          <a:p>
            <a:pPr marL="0" indent="0" algn="l">
              <a:buNone/>
            </a:pPr>
            <a:r>
              <a:rPr lang="en-US" sz="3600" b="0" i="0" u="none" strike="noStrike" baseline="0" dirty="0">
                <a:latin typeface="UniversLTStd-Cn"/>
              </a:rPr>
              <a:t>Spines of C7–T1</a:t>
            </a:r>
            <a:endParaRPr lang="en-US" sz="3600" b="1" dirty="0">
              <a:solidFill>
                <a:srgbClr val="33C0FF"/>
              </a:solidFill>
              <a:latin typeface="UniversLTStd-BoldCn"/>
            </a:endParaRPr>
          </a:p>
          <a:p>
            <a:r>
              <a:rPr lang="en-US" sz="3600" b="1" i="0" u="none" strike="noStrike" baseline="0" dirty="0">
                <a:solidFill>
                  <a:srgbClr val="33C0FF"/>
                </a:solidFill>
                <a:latin typeface="UniversLTStd-BoldCn"/>
              </a:rPr>
              <a:t>Insertion </a:t>
            </a:r>
          </a:p>
          <a:p>
            <a:pPr marL="0" indent="0">
              <a:buNone/>
            </a:pPr>
            <a:r>
              <a:rPr lang="en-US" sz="3600" b="0" i="0" u="none" strike="noStrike" baseline="0" dirty="0">
                <a:latin typeface="UniversLTStd-Cn"/>
              </a:rPr>
              <a:t>Root of spine of scapula</a:t>
            </a:r>
            <a:endParaRPr lang="en-US" sz="3600" b="1" dirty="0">
              <a:solidFill>
                <a:srgbClr val="33C0FF"/>
              </a:solidFill>
              <a:latin typeface="UniversLTStd-BoldCn"/>
            </a:endParaRPr>
          </a:p>
        </p:txBody>
      </p:sp>
      <p:pic>
        <p:nvPicPr>
          <p:cNvPr id="7170" name="Picture 2">
            <a:extLst>
              <a:ext uri="{FF2B5EF4-FFF2-40B4-BE49-F238E27FC236}">
                <a16:creationId xmlns:a16="http://schemas.microsoft.com/office/drawing/2014/main" id="{A0852D48-55FE-4565-9A03-BCBF71086C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1871" y="1376655"/>
            <a:ext cx="5080129" cy="5080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5286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0FD1B-DC3B-49C5-A157-6AD06D6C7E0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8D2879-4932-4F6C-9544-1C52D42E1F03}"/>
              </a:ext>
            </a:extLst>
          </p:cNvPr>
          <p:cNvSpPr>
            <a:spLocks noGrp="1"/>
          </p:cNvSpPr>
          <p:nvPr>
            <p:ph idx="1"/>
          </p:nvPr>
        </p:nvSpPr>
        <p:spPr/>
        <p:txBody>
          <a:bodyPr/>
          <a:lstStyle/>
          <a:p>
            <a:r>
              <a:rPr lang="en-US" sz="3600" b="1" i="0" u="none" strike="noStrike" baseline="0" dirty="0">
                <a:solidFill>
                  <a:srgbClr val="33C0FF"/>
                </a:solidFill>
                <a:latin typeface="UniversLTStd-BoldCn"/>
              </a:rPr>
              <a:t>Nerve </a:t>
            </a:r>
            <a:endParaRPr lang="en-US" sz="3600" b="1" dirty="0">
              <a:solidFill>
                <a:srgbClr val="33C0FF"/>
              </a:solidFill>
              <a:latin typeface="UniversLTStd-BoldCn"/>
            </a:endParaRPr>
          </a:p>
          <a:p>
            <a:pPr marL="0" indent="0" algn="l">
              <a:buNone/>
            </a:pPr>
            <a:r>
              <a:rPr lang="en-US" sz="3600" b="0" i="0" u="none" strike="noStrike" baseline="0" dirty="0">
                <a:latin typeface="UniversLTStd-Cn"/>
              </a:rPr>
              <a:t>Dorsal scapular nerve (C5)</a:t>
            </a:r>
          </a:p>
          <a:p>
            <a:pPr algn="l"/>
            <a:endParaRPr lang="en-US" sz="3600" b="1" dirty="0">
              <a:solidFill>
                <a:srgbClr val="33C0FF"/>
              </a:solidFill>
              <a:latin typeface="UniversLTStd-BoldCn"/>
            </a:endParaRPr>
          </a:p>
          <a:p>
            <a:r>
              <a:rPr lang="en-US" sz="3600" b="1" i="0" u="none" strike="noStrike" baseline="0" dirty="0">
                <a:solidFill>
                  <a:srgbClr val="33C0FF"/>
                </a:solidFill>
                <a:latin typeface="UniversLTStd-BoldCn"/>
              </a:rPr>
              <a:t>Action</a:t>
            </a:r>
            <a:endParaRPr lang="en-US" sz="3600" dirty="0"/>
          </a:p>
          <a:p>
            <a:pPr marL="0" indent="0">
              <a:buNone/>
            </a:pPr>
            <a:r>
              <a:rPr lang="en-US" sz="3600" b="0" i="0" u="none" strike="noStrike" baseline="0" dirty="0">
                <a:latin typeface="UniversLTStd-Cn"/>
              </a:rPr>
              <a:t>Adducts scapula</a:t>
            </a:r>
            <a:endParaRPr lang="en-US" sz="3600" b="1" i="0" u="none" strike="noStrike" baseline="0" dirty="0">
              <a:solidFill>
                <a:srgbClr val="33C0FF"/>
              </a:solidFill>
              <a:latin typeface="UniversLTStd-BoldCn"/>
            </a:endParaRPr>
          </a:p>
          <a:p>
            <a:endParaRPr lang="en-US" dirty="0"/>
          </a:p>
        </p:txBody>
      </p:sp>
      <p:pic>
        <p:nvPicPr>
          <p:cNvPr id="8194" name="Picture 2" descr="Best Rhomboid Minor GIFs | Gfycat">
            <a:extLst>
              <a:ext uri="{FF2B5EF4-FFF2-40B4-BE49-F238E27FC236}">
                <a16:creationId xmlns:a16="http://schemas.microsoft.com/office/drawing/2014/main" id="{D751D19B-EDC3-44FD-87E3-D6FD9378F4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3424" y="1588050"/>
            <a:ext cx="5461552" cy="448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1982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1869E-F690-4831-94C0-0109CAFEE02E}"/>
              </a:ext>
            </a:extLst>
          </p:cNvPr>
          <p:cNvSpPr>
            <a:spLocks noGrp="1"/>
          </p:cNvSpPr>
          <p:nvPr>
            <p:ph type="title"/>
          </p:nvPr>
        </p:nvSpPr>
        <p:spPr/>
        <p:txBody>
          <a:bodyPr/>
          <a:lstStyle/>
          <a:p>
            <a:r>
              <a:rPr lang="en-US" b="0" i="0" u="none" strike="noStrike" dirty="0">
                <a:solidFill>
                  <a:srgbClr val="002060"/>
                </a:solidFill>
                <a:effectLst/>
                <a:latin typeface="Arial" panose="020B0604020202020204" pitchFamily="34" charset="0"/>
              </a:rPr>
              <a:t>rhomboid muscles</a:t>
            </a:r>
            <a:r>
              <a:rPr lang="en-US" b="0" i="0" dirty="0">
                <a:solidFill>
                  <a:srgbClr val="002060"/>
                </a:solidFill>
                <a:effectLst/>
                <a:latin typeface="Arial" panose="020B0604020202020204" pitchFamily="34" charset="0"/>
              </a:rPr>
              <a:t> (major)</a:t>
            </a:r>
            <a:endParaRPr lang="en-US" dirty="0"/>
          </a:p>
        </p:txBody>
      </p:sp>
      <p:sp>
        <p:nvSpPr>
          <p:cNvPr id="3" name="Content Placeholder 2">
            <a:extLst>
              <a:ext uri="{FF2B5EF4-FFF2-40B4-BE49-F238E27FC236}">
                <a16:creationId xmlns:a16="http://schemas.microsoft.com/office/drawing/2014/main" id="{0BBA18DE-CDB4-4436-A54C-7906866156A9}"/>
              </a:ext>
            </a:extLst>
          </p:cNvPr>
          <p:cNvSpPr>
            <a:spLocks noGrp="1"/>
          </p:cNvSpPr>
          <p:nvPr>
            <p:ph idx="1"/>
          </p:nvPr>
        </p:nvSpPr>
        <p:spPr/>
        <p:txBody>
          <a:bodyPr>
            <a:normAutofit/>
          </a:bodyPr>
          <a:lstStyle/>
          <a:p>
            <a:pPr marL="0" indent="0">
              <a:buNone/>
            </a:pPr>
            <a:r>
              <a:rPr lang="en-US" sz="3800" b="1" i="0" u="none" strike="noStrike" baseline="0" dirty="0">
                <a:solidFill>
                  <a:srgbClr val="33C0FF"/>
                </a:solidFill>
                <a:latin typeface="UniversLTStd-BoldCn"/>
              </a:rPr>
              <a:t>Origin </a:t>
            </a:r>
          </a:p>
          <a:p>
            <a:pPr marL="0" indent="0" algn="l">
              <a:buNone/>
            </a:pPr>
            <a:r>
              <a:rPr lang="en-US" sz="3800" b="0" i="0" u="none" strike="noStrike" baseline="0" dirty="0">
                <a:latin typeface="UniversLTStd-Cn"/>
              </a:rPr>
              <a:t>Spines of T2–T5</a:t>
            </a:r>
          </a:p>
          <a:p>
            <a:pPr marL="0" indent="0" algn="l">
              <a:buNone/>
            </a:pPr>
            <a:endParaRPr lang="en-US" sz="3800" b="0" i="0" u="none" strike="noStrike" baseline="0" dirty="0">
              <a:latin typeface="UniversLTStd-Cn"/>
            </a:endParaRPr>
          </a:p>
          <a:p>
            <a:pPr marL="0" indent="0">
              <a:buNone/>
            </a:pPr>
            <a:r>
              <a:rPr lang="en-US" sz="3800" b="1" i="0" u="none" strike="noStrike" baseline="0" dirty="0">
                <a:solidFill>
                  <a:srgbClr val="33C0FF"/>
                </a:solidFill>
                <a:latin typeface="UniversLTStd-BoldCn"/>
              </a:rPr>
              <a:t>Insertion </a:t>
            </a:r>
          </a:p>
          <a:p>
            <a:pPr marL="0" indent="0">
              <a:buNone/>
            </a:pPr>
            <a:r>
              <a:rPr lang="en-US" sz="3800" b="0" i="0" u="none" strike="noStrike" baseline="0" dirty="0">
                <a:latin typeface="UniversLTStd-Cn"/>
              </a:rPr>
              <a:t>Medial border of scapula</a:t>
            </a:r>
            <a:endParaRPr lang="en-US" sz="3800" b="1" dirty="0">
              <a:solidFill>
                <a:srgbClr val="33C0FF"/>
              </a:solidFill>
              <a:latin typeface="UniversLTStd-BoldCn"/>
            </a:endParaRPr>
          </a:p>
          <a:p>
            <a:pPr marL="0" indent="0">
              <a:buNone/>
            </a:pPr>
            <a:endParaRPr lang="en-US" sz="3800" b="1" i="0" u="none" strike="noStrike" baseline="0" dirty="0">
              <a:solidFill>
                <a:srgbClr val="33C0FF"/>
              </a:solidFill>
              <a:latin typeface="UniversLTStd-BoldCn"/>
            </a:endParaRPr>
          </a:p>
          <a:p>
            <a:pPr marL="0" indent="0">
              <a:buNone/>
            </a:pPr>
            <a:endParaRPr lang="en-US" dirty="0"/>
          </a:p>
        </p:txBody>
      </p:sp>
      <p:pic>
        <p:nvPicPr>
          <p:cNvPr id="5122" name="Picture 2">
            <a:extLst>
              <a:ext uri="{FF2B5EF4-FFF2-40B4-BE49-F238E27FC236}">
                <a16:creationId xmlns:a16="http://schemas.microsoft.com/office/drawing/2014/main" id="{4F05616E-4E37-45DE-AA70-2390D561B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040" y="1384040"/>
            <a:ext cx="5473959" cy="5473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8383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3045F-0264-4429-8C22-CC4598EE7D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B87124F-2256-400A-BC86-070EC6C47FC5}"/>
              </a:ext>
            </a:extLst>
          </p:cNvPr>
          <p:cNvSpPr>
            <a:spLocks noGrp="1"/>
          </p:cNvSpPr>
          <p:nvPr>
            <p:ph idx="1"/>
          </p:nvPr>
        </p:nvSpPr>
        <p:spPr/>
        <p:txBody>
          <a:bodyPr/>
          <a:lstStyle/>
          <a:p>
            <a:pPr marL="0" indent="0">
              <a:buNone/>
            </a:pPr>
            <a:r>
              <a:rPr lang="en-US" sz="2800" b="1" i="0" u="none" strike="noStrike" baseline="0" dirty="0">
                <a:solidFill>
                  <a:srgbClr val="33C0FF"/>
                </a:solidFill>
                <a:latin typeface="UniversLTStd-BoldCn"/>
              </a:rPr>
              <a:t>Nerve </a:t>
            </a:r>
          </a:p>
          <a:p>
            <a:pPr marL="0" indent="0" algn="l">
              <a:buNone/>
            </a:pPr>
            <a:r>
              <a:rPr lang="en-US" sz="2800" b="0" i="0" u="none" strike="noStrike" baseline="0" dirty="0">
                <a:latin typeface="UniversLTStd-Cn"/>
              </a:rPr>
              <a:t>Dorsal scapular nerve (C5)</a:t>
            </a:r>
          </a:p>
          <a:p>
            <a:pPr marL="0" indent="0">
              <a:buNone/>
            </a:pPr>
            <a:endParaRPr lang="en-US" sz="2800" b="1" i="0" u="none" strike="noStrike" baseline="0" dirty="0">
              <a:solidFill>
                <a:srgbClr val="33C0FF"/>
              </a:solidFill>
              <a:latin typeface="UniversLTStd-BoldCn"/>
            </a:endParaRPr>
          </a:p>
          <a:p>
            <a:pPr marL="0" indent="0">
              <a:buNone/>
            </a:pPr>
            <a:r>
              <a:rPr lang="en-US" sz="2800" b="1" i="0" u="none" strike="noStrike" baseline="0" dirty="0">
                <a:solidFill>
                  <a:srgbClr val="33C0FF"/>
                </a:solidFill>
                <a:latin typeface="UniversLTStd-BoldCn"/>
              </a:rPr>
              <a:t>Action</a:t>
            </a:r>
          </a:p>
          <a:p>
            <a:pPr marL="0" indent="0">
              <a:buNone/>
            </a:pPr>
            <a:r>
              <a:rPr lang="en-US" sz="2800" b="0" i="0" u="none" strike="noStrike" baseline="0" dirty="0">
                <a:latin typeface="UniversLTStd-Cn"/>
              </a:rPr>
              <a:t>Adducts scapula</a:t>
            </a:r>
            <a:endParaRPr lang="en-US" sz="2800" b="1" dirty="0">
              <a:solidFill>
                <a:srgbClr val="33C0FF"/>
              </a:solidFill>
              <a:latin typeface="UniversLTStd-BoldCn"/>
            </a:endParaRPr>
          </a:p>
          <a:p>
            <a:endParaRPr lang="en-US" dirty="0"/>
          </a:p>
        </p:txBody>
      </p:sp>
      <p:pic>
        <p:nvPicPr>
          <p:cNvPr id="6146" name="Picture 2" descr="Romboidemay GIF | Gfycat">
            <a:extLst>
              <a:ext uri="{FF2B5EF4-FFF2-40B4-BE49-F238E27FC236}">
                <a16:creationId xmlns:a16="http://schemas.microsoft.com/office/drawing/2014/main" id="{5A13AE02-A307-48BD-8775-66303D5F2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3511" y="1424473"/>
            <a:ext cx="5069904" cy="4164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155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Scapula: Anatomy and clinical notes | Kenhub">
            <a:extLst>
              <a:ext uri="{FF2B5EF4-FFF2-40B4-BE49-F238E27FC236}">
                <a16:creationId xmlns:a16="http://schemas.microsoft.com/office/drawing/2014/main" id="{FFAB8727-AE6B-4B5B-9E91-4BAE31B394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982"/>
          <a:stretch/>
        </p:blipFill>
        <p:spPr bwMode="auto">
          <a:xfrm>
            <a:off x="7266038" y="96991"/>
            <a:ext cx="4925961" cy="63958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2800" b="1" u="none" strike="noStrike" baseline="0" dirty="0">
                <a:latin typeface="Times New Roman" panose="02020603050405020304" pitchFamily="18" charset="0"/>
              </a:rPr>
              <a:t>(C) ANGLES OF THE SCAPULA</a:t>
            </a:r>
            <a:endParaRPr lang="en-US" sz="6000" b="1"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a:xfrm>
            <a:off x="137652" y="1396181"/>
            <a:ext cx="6921909" cy="4780782"/>
          </a:xfrm>
        </p:spPr>
        <p:txBody>
          <a:bodyPr>
            <a:normAutofit/>
          </a:bodyPr>
          <a:lstStyle/>
          <a:p>
            <a:pPr marL="0" indent="0">
              <a:buNone/>
            </a:pPr>
            <a:r>
              <a:rPr lang="en-US" sz="2400" b="1" u="none" strike="noStrike" baseline="0" dirty="0">
                <a:solidFill>
                  <a:srgbClr val="002060"/>
                </a:solidFill>
              </a:rPr>
              <a:t>Sup angle;</a:t>
            </a:r>
          </a:p>
          <a:p>
            <a:pPr marL="0" indent="0" algn="l">
              <a:buNone/>
            </a:pPr>
            <a:r>
              <a:rPr lang="en-US" sz="2400" b="0" u="none" strike="noStrike" baseline="0" dirty="0"/>
              <a:t>* </a:t>
            </a:r>
            <a:r>
              <a:rPr lang="en-US" sz="2400" b="1" u="none" strike="noStrike" baseline="0" dirty="0"/>
              <a:t>it is nearly a right angle</a:t>
            </a:r>
          </a:p>
          <a:p>
            <a:pPr marL="0" indent="0" algn="l">
              <a:buNone/>
            </a:pPr>
            <a:r>
              <a:rPr lang="en-US" sz="2400" b="1" u="none" strike="noStrike" baseline="0" dirty="0"/>
              <a:t>* it lies opposite the 2</a:t>
            </a:r>
            <a:r>
              <a:rPr lang="en-US" sz="2400" b="1" u="none" strike="noStrike" baseline="30000" dirty="0"/>
              <a:t>nd</a:t>
            </a:r>
            <a:r>
              <a:rPr lang="en-US" sz="2400" b="1" u="none" strike="noStrike" baseline="0" dirty="0"/>
              <a:t>  rib</a:t>
            </a:r>
          </a:p>
          <a:p>
            <a:pPr marL="0" indent="0">
              <a:buNone/>
            </a:pPr>
            <a:r>
              <a:rPr lang="en-US" sz="2400" b="1" dirty="0">
                <a:solidFill>
                  <a:srgbClr val="FF0000"/>
                </a:solidFill>
              </a:rPr>
              <a:t>Inferior </a:t>
            </a:r>
            <a:r>
              <a:rPr lang="en-US" sz="2400" b="1" u="none" strike="noStrike" baseline="0" dirty="0">
                <a:solidFill>
                  <a:srgbClr val="FF0000"/>
                </a:solidFill>
              </a:rPr>
              <a:t>angle;</a:t>
            </a:r>
          </a:p>
          <a:p>
            <a:pPr marL="0" indent="0" algn="l">
              <a:buNone/>
            </a:pPr>
            <a:r>
              <a:rPr lang="en-US" sz="2400" b="0" u="none" strike="noStrike" baseline="0" dirty="0"/>
              <a:t>* </a:t>
            </a:r>
            <a:r>
              <a:rPr lang="en-US" sz="2400" b="1" u="none" strike="noStrike" baseline="0" dirty="0"/>
              <a:t>it is an acute angle</a:t>
            </a:r>
          </a:p>
          <a:p>
            <a:pPr marL="0" indent="0" algn="l">
              <a:buNone/>
            </a:pPr>
            <a:r>
              <a:rPr lang="en-US" sz="2400" b="1" u="none" strike="noStrike" baseline="0" dirty="0"/>
              <a:t>* it lies opposite the 7</a:t>
            </a:r>
            <a:r>
              <a:rPr lang="en-US" sz="2400" b="1" u="none" strike="noStrike" baseline="30000" dirty="0"/>
              <a:t>th</a:t>
            </a:r>
            <a:r>
              <a:rPr lang="en-US" sz="2400" b="1" u="none" strike="noStrike" baseline="0" dirty="0"/>
              <a:t> rib</a:t>
            </a:r>
          </a:p>
          <a:p>
            <a:pPr marL="0" indent="0">
              <a:buNone/>
            </a:pPr>
            <a:r>
              <a:rPr lang="en-US" sz="2400" b="1" u="none" strike="noStrike" baseline="0" dirty="0">
                <a:solidFill>
                  <a:srgbClr val="7030A0"/>
                </a:solidFill>
              </a:rPr>
              <a:t>lateral angle :</a:t>
            </a:r>
          </a:p>
          <a:p>
            <a:pPr marL="0" indent="0" algn="l">
              <a:buNone/>
            </a:pPr>
            <a:r>
              <a:rPr lang="en-US" sz="2400" b="0" u="none" strike="noStrike" baseline="0" dirty="0"/>
              <a:t> </a:t>
            </a:r>
            <a:r>
              <a:rPr lang="en-US" sz="2400" b="1" u="none" strike="noStrike" baseline="0" dirty="0"/>
              <a:t>it is enlarged to form the head </a:t>
            </a:r>
            <a:r>
              <a:rPr lang="en-US" sz="2400" b="1" dirty="0"/>
              <a:t>and </a:t>
            </a:r>
            <a:r>
              <a:rPr lang="en-US" sz="2400" b="1" u="none" strike="noStrike" baseline="0" dirty="0"/>
              <a:t>neck of scapula </a:t>
            </a:r>
            <a:r>
              <a:rPr lang="en-US" sz="2400" b="0" u="none" strike="noStrike" baseline="0" dirty="0"/>
              <a:t>•</a:t>
            </a:r>
          </a:p>
          <a:p>
            <a:pPr marL="0" indent="0" algn="l">
              <a:buNone/>
            </a:pPr>
            <a:r>
              <a:rPr lang="en-US" sz="2400" b="0" u="none" strike="noStrike" baseline="0" dirty="0"/>
              <a:t>* </a:t>
            </a:r>
            <a:r>
              <a:rPr lang="en-US" sz="2400" b="1" u="none" strike="noStrike" baseline="0" dirty="0"/>
              <a:t>the head Carries a pear-shaped Concavity called the glenoid cavity For articulation with the head </a:t>
            </a:r>
            <a:r>
              <a:rPr lang="en-US" sz="2400" b="1" u="none" strike="noStrike" baseline="0" dirty="0" err="1"/>
              <a:t>oF</a:t>
            </a:r>
            <a:r>
              <a:rPr lang="en-US" sz="2400" b="1" u="none" strike="noStrike" baseline="0" dirty="0"/>
              <a:t> humerus</a:t>
            </a:r>
          </a:p>
          <a:p>
            <a:pPr marL="0" indent="0" algn="l">
              <a:buNone/>
            </a:pPr>
            <a:endParaRPr lang="en-US" sz="2400" b="1" u="none" strike="noStrike" baseline="0" dirty="0"/>
          </a:p>
        </p:txBody>
      </p:sp>
      <p:sp>
        <p:nvSpPr>
          <p:cNvPr id="11" name="Oval 10">
            <a:extLst>
              <a:ext uri="{FF2B5EF4-FFF2-40B4-BE49-F238E27FC236}">
                <a16:creationId xmlns:a16="http://schemas.microsoft.com/office/drawing/2014/main" id="{A55F94EE-DEB1-4CB6-B1FF-C69D551B60EE}"/>
              </a:ext>
            </a:extLst>
          </p:cNvPr>
          <p:cNvSpPr/>
          <p:nvPr/>
        </p:nvSpPr>
        <p:spPr>
          <a:xfrm>
            <a:off x="9429136" y="570706"/>
            <a:ext cx="943897" cy="914400"/>
          </a:xfrm>
          <a:prstGeom prst="ellipse">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3C62ED3-5809-4A93-A6FF-9E6C418E73D3}"/>
              </a:ext>
            </a:extLst>
          </p:cNvPr>
          <p:cNvSpPr/>
          <p:nvPr/>
        </p:nvSpPr>
        <p:spPr>
          <a:xfrm>
            <a:off x="9345562" y="2837733"/>
            <a:ext cx="943897" cy="9144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B8C99B93-0D55-4AE4-AC39-0BCD45D28D4E}"/>
              </a:ext>
            </a:extLst>
          </p:cNvPr>
          <p:cNvSpPr/>
          <p:nvPr/>
        </p:nvSpPr>
        <p:spPr>
          <a:xfrm>
            <a:off x="8134965" y="1233488"/>
            <a:ext cx="943897" cy="9144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85093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6D90D-80D9-45E5-8F7D-2A338E8EFD9E}"/>
              </a:ext>
            </a:extLst>
          </p:cNvPr>
          <p:cNvSpPr>
            <a:spLocks noGrp="1"/>
          </p:cNvSpPr>
          <p:nvPr>
            <p:ph type="title"/>
          </p:nvPr>
        </p:nvSpPr>
        <p:spPr/>
        <p:txBody>
          <a:bodyPr/>
          <a:lstStyle/>
          <a:p>
            <a:r>
              <a:rPr lang="en-US" b="0" i="0" u="none" strike="noStrike" dirty="0">
                <a:solidFill>
                  <a:srgbClr val="002060"/>
                </a:solidFill>
                <a:effectLst/>
                <a:latin typeface="Arial" panose="020B0604020202020204" pitchFamily="34" charset="0"/>
              </a:rPr>
              <a:t>serratus anterior muscle</a:t>
            </a:r>
            <a:endParaRPr lang="en-US" dirty="0"/>
          </a:p>
        </p:txBody>
      </p:sp>
      <p:sp>
        <p:nvSpPr>
          <p:cNvPr id="3" name="Content Placeholder 2">
            <a:extLst>
              <a:ext uri="{FF2B5EF4-FFF2-40B4-BE49-F238E27FC236}">
                <a16:creationId xmlns:a16="http://schemas.microsoft.com/office/drawing/2014/main" id="{DE7830C8-2B13-4385-B59B-152D0A5A3FDA}"/>
              </a:ext>
            </a:extLst>
          </p:cNvPr>
          <p:cNvSpPr>
            <a:spLocks noGrp="1"/>
          </p:cNvSpPr>
          <p:nvPr>
            <p:ph idx="1"/>
          </p:nvPr>
        </p:nvSpPr>
        <p:spPr/>
        <p:txBody>
          <a:bodyPr>
            <a:normAutofit/>
          </a:bodyPr>
          <a:lstStyle/>
          <a:p>
            <a:r>
              <a:rPr lang="en-US" sz="3600" b="1" i="0" u="none" strike="noStrike" baseline="0" dirty="0">
                <a:solidFill>
                  <a:srgbClr val="33C0FF"/>
                </a:solidFill>
                <a:latin typeface="UniversLTStd-BoldCn"/>
              </a:rPr>
              <a:t>Origin </a:t>
            </a:r>
            <a:endParaRPr lang="en-US" sz="3600" b="1" dirty="0">
              <a:solidFill>
                <a:srgbClr val="33C0FF"/>
              </a:solidFill>
              <a:latin typeface="UniversLTStd-BoldCn"/>
            </a:endParaRPr>
          </a:p>
          <a:p>
            <a:pPr marL="0" indent="0" algn="l">
              <a:buNone/>
            </a:pPr>
            <a:r>
              <a:rPr lang="en-US" sz="3600" b="0" i="0" u="none" strike="noStrike" baseline="0" dirty="0">
                <a:latin typeface="UniversLTStd-Cn"/>
              </a:rPr>
              <a:t>Upper eight ribs</a:t>
            </a:r>
          </a:p>
          <a:p>
            <a:pPr marL="0" indent="0" algn="l">
              <a:buNone/>
            </a:pPr>
            <a:endParaRPr lang="en-US" sz="3600" b="0" i="0" u="none" strike="noStrike" baseline="0" dirty="0">
              <a:latin typeface="UniversLTStd-Cn"/>
            </a:endParaRPr>
          </a:p>
          <a:p>
            <a:r>
              <a:rPr lang="en-US" sz="3600" b="1" i="0" u="none" strike="noStrike" baseline="0" dirty="0">
                <a:solidFill>
                  <a:srgbClr val="33C0FF"/>
                </a:solidFill>
                <a:latin typeface="UniversLTStd-BoldCn"/>
              </a:rPr>
              <a:t>Insertion </a:t>
            </a:r>
            <a:endParaRPr lang="en-US" sz="3600" b="1" dirty="0">
              <a:solidFill>
                <a:srgbClr val="33C0FF"/>
              </a:solidFill>
              <a:latin typeface="UniversLTStd-BoldCn"/>
            </a:endParaRPr>
          </a:p>
          <a:p>
            <a:pPr marL="0" indent="0">
              <a:buNone/>
            </a:pPr>
            <a:r>
              <a:rPr lang="en-US" sz="3600" b="0" i="0" u="none" strike="noStrike" baseline="0" dirty="0">
                <a:latin typeface="UniversLTStd-Cn"/>
              </a:rPr>
              <a:t>Medial border of scapula</a:t>
            </a:r>
            <a:endParaRPr lang="en-US" sz="3600" b="1" i="0" u="none" strike="noStrike" baseline="0" dirty="0">
              <a:solidFill>
                <a:srgbClr val="33C0FF"/>
              </a:solidFill>
              <a:latin typeface="UniversLTStd-BoldCn"/>
            </a:endParaRPr>
          </a:p>
          <a:p>
            <a:endParaRPr lang="en-US" b="1" dirty="0">
              <a:solidFill>
                <a:srgbClr val="33C0FF"/>
              </a:solidFill>
              <a:latin typeface="UniversLTStd-BoldCn"/>
            </a:endParaRPr>
          </a:p>
        </p:txBody>
      </p:sp>
      <p:pic>
        <p:nvPicPr>
          <p:cNvPr id="9218" name="Picture 2">
            <a:extLst>
              <a:ext uri="{FF2B5EF4-FFF2-40B4-BE49-F238E27FC236}">
                <a16:creationId xmlns:a16="http://schemas.microsoft.com/office/drawing/2014/main" id="{6D1B27B0-1ECF-471B-A80F-666207C46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032" y="1305054"/>
            <a:ext cx="5318449" cy="5318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4214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Serratus anterior muscle: Origin, insertion and action | Kenhub">
            <a:extLst>
              <a:ext uri="{FF2B5EF4-FFF2-40B4-BE49-F238E27FC236}">
                <a16:creationId xmlns:a16="http://schemas.microsoft.com/office/drawing/2014/main" id="{6E7D8410-77E3-4336-A738-4C3A44DA57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45" y="212515"/>
            <a:ext cx="3734334" cy="373433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7197AEC-9128-4903-A116-4ADB81B9542A}"/>
              </a:ext>
            </a:extLst>
          </p:cNvPr>
          <p:cNvSpPr>
            <a:spLocks noGrp="1"/>
          </p:cNvSpPr>
          <p:nvPr>
            <p:ph idx="1"/>
          </p:nvPr>
        </p:nvSpPr>
        <p:spPr/>
        <p:txBody>
          <a:bodyPr/>
          <a:lstStyle/>
          <a:p>
            <a:r>
              <a:rPr lang="en-US" sz="3200" b="1" i="0" u="none" strike="noStrike" baseline="0" dirty="0">
                <a:solidFill>
                  <a:srgbClr val="33C0FF"/>
                </a:solidFill>
                <a:latin typeface="UniversLTStd-BoldCn"/>
              </a:rPr>
              <a:t>Nerve </a:t>
            </a:r>
            <a:endParaRPr lang="en-US" sz="3200" b="1" dirty="0">
              <a:solidFill>
                <a:srgbClr val="33C0FF"/>
              </a:solidFill>
              <a:latin typeface="UniversLTStd-BoldCn"/>
            </a:endParaRPr>
          </a:p>
          <a:p>
            <a:pPr marL="0" indent="0">
              <a:buNone/>
            </a:pPr>
            <a:r>
              <a:rPr lang="en-US" sz="3200" b="0" i="0" u="none" strike="noStrike" baseline="0" dirty="0">
                <a:latin typeface="UniversLTStd-Cn"/>
              </a:rPr>
              <a:t>Long thoracic</a:t>
            </a:r>
          </a:p>
          <a:p>
            <a:endParaRPr lang="en-US" sz="3200" b="1" i="0" u="none" strike="noStrike" baseline="0" dirty="0">
              <a:solidFill>
                <a:srgbClr val="33C0FF"/>
              </a:solidFill>
              <a:latin typeface="UniversLTStd-BoldCn"/>
            </a:endParaRPr>
          </a:p>
          <a:p>
            <a:r>
              <a:rPr lang="en-US" sz="3200" b="1" i="0" u="none" strike="noStrike" baseline="0" dirty="0">
                <a:solidFill>
                  <a:srgbClr val="33C0FF"/>
                </a:solidFill>
                <a:latin typeface="UniversLTStd-BoldCn"/>
              </a:rPr>
              <a:t>Action</a:t>
            </a:r>
          </a:p>
          <a:p>
            <a:pPr marL="0" indent="0" algn="l">
              <a:buNone/>
            </a:pPr>
            <a:r>
              <a:rPr lang="en-US" sz="3200" b="0" i="0" u="none" strike="noStrike" baseline="0" dirty="0">
                <a:latin typeface="UniversLTStd-Cn"/>
              </a:rPr>
              <a:t>Rotates scapula upward;</a:t>
            </a:r>
          </a:p>
          <a:p>
            <a:pPr marL="0" indent="0" algn="l">
              <a:buNone/>
            </a:pPr>
            <a:r>
              <a:rPr lang="en-US" sz="3200" b="0" i="0" u="none" strike="noStrike" baseline="0" dirty="0">
                <a:latin typeface="UniversLTStd-Cn"/>
              </a:rPr>
              <a:t>Abducts (protraction) scapula with arm and</a:t>
            </a:r>
          </a:p>
          <a:p>
            <a:pPr marL="0" indent="0" algn="l">
              <a:buNone/>
            </a:pPr>
            <a:r>
              <a:rPr lang="en-US" sz="3200" b="0" i="0" u="none" strike="noStrike" baseline="0" dirty="0">
                <a:latin typeface="UniversLTStd-Cn"/>
              </a:rPr>
              <a:t>elevates it above the horizontal</a:t>
            </a:r>
            <a:endParaRPr lang="en-US" sz="3200" b="1" i="0" u="none" strike="noStrike" baseline="0" dirty="0">
              <a:solidFill>
                <a:srgbClr val="33C0FF"/>
              </a:solidFill>
              <a:latin typeface="UniversLTStd-BoldCn"/>
            </a:endParaRPr>
          </a:p>
          <a:p>
            <a:endParaRPr lang="en-US" dirty="0"/>
          </a:p>
          <a:p>
            <a:endParaRPr lang="en-US" dirty="0"/>
          </a:p>
        </p:txBody>
      </p:sp>
      <p:pic>
        <p:nvPicPr>
          <p:cNvPr id="10242" name="Picture 2" descr="Best Serratus Anterior Muscle Muscle GIFs | Gfycat">
            <a:extLst>
              <a:ext uri="{FF2B5EF4-FFF2-40B4-BE49-F238E27FC236}">
                <a16:creationId xmlns:a16="http://schemas.microsoft.com/office/drawing/2014/main" id="{583E6B07-5E3F-4F0A-A488-CBE0D18D3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4358" y="121299"/>
            <a:ext cx="4384221" cy="361259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2017057-9E45-0109-21C6-33D4748B6341}"/>
              </a:ext>
            </a:extLst>
          </p:cNvPr>
          <p:cNvSpPr/>
          <p:nvPr/>
        </p:nvSpPr>
        <p:spPr>
          <a:xfrm>
            <a:off x="358878" y="314632"/>
            <a:ext cx="422787" cy="403123"/>
          </a:xfrm>
          <a:prstGeom prst="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07045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187D0-217D-43A1-A841-DBCCEEDE41DE}"/>
              </a:ext>
            </a:extLst>
          </p:cNvPr>
          <p:cNvSpPr>
            <a:spLocks noGrp="1"/>
          </p:cNvSpPr>
          <p:nvPr>
            <p:ph type="title"/>
          </p:nvPr>
        </p:nvSpPr>
        <p:spPr/>
        <p:txBody>
          <a:bodyPr/>
          <a:lstStyle/>
          <a:p>
            <a:r>
              <a:rPr lang="en-US" dirty="0"/>
              <a:t>Winging of scapula </a:t>
            </a:r>
          </a:p>
        </p:txBody>
      </p:sp>
      <p:sp>
        <p:nvSpPr>
          <p:cNvPr id="3" name="Content Placeholder 2">
            <a:extLst>
              <a:ext uri="{FF2B5EF4-FFF2-40B4-BE49-F238E27FC236}">
                <a16:creationId xmlns:a16="http://schemas.microsoft.com/office/drawing/2014/main" id="{170145AD-E2C2-464E-931A-5754AA3C59C8}"/>
              </a:ext>
            </a:extLst>
          </p:cNvPr>
          <p:cNvSpPr>
            <a:spLocks noGrp="1"/>
          </p:cNvSpPr>
          <p:nvPr>
            <p:ph idx="1"/>
          </p:nvPr>
        </p:nvSpPr>
        <p:spPr/>
        <p:txBody>
          <a:bodyPr/>
          <a:lstStyle/>
          <a:p>
            <a:endParaRPr lang="en-US"/>
          </a:p>
        </p:txBody>
      </p:sp>
      <p:pic>
        <p:nvPicPr>
          <p:cNvPr id="3074" name="Picture 2" descr="Long Thoracic Nerve Injury - Active Physio Health">
            <a:extLst>
              <a:ext uri="{FF2B5EF4-FFF2-40B4-BE49-F238E27FC236}">
                <a16:creationId xmlns:a16="http://schemas.microsoft.com/office/drawing/2014/main" id="{127196A7-10CE-4723-8219-0BBA90B4A8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6198" y="1557308"/>
            <a:ext cx="5763854" cy="446233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erve Transfer to Serratus Anterior Muscle Using the Thoracodorsal Nerve  for Winged Scapula in C5 and C6 Brachial Plexus Root Avulsions -  ScienceDirect">
            <a:extLst>
              <a:ext uri="{FF2B5EF4-FFF2-40B4-BE49-F238E27FC236}">
                <a16:creationId xmlns:a16="http://schemas.microsoft.com/office/drawing/2014/main" id="{475DF5A5-4521-5116-7C1A-4E4268C7FF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7019" y="1472148"/>
            <a:ext cx="4424516" cy="5020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82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5C053-6018-4B86-80A4-CE2BBBD3D512}"/>
              </a:ext>
            </a:extLst>
          </p:cNvPr>
          <p:cNvSpPr>
            <a:spLocks noGrp="1"/>
          </p:cNvSpPr>
          <p:nvPr>
            <p:ph type="title"/>
          </p:nvPr>
        </p:nvSpPr>
        <p:spPr/>
        <p:txBody>
          <a:bodyPr/>
          <a:lstStyle/>
          <a:p>
            <a:r>
              <a:rPr lang="en-US" b="0" i="0" u="none" strike="noStrike" dirty="0">
                <a:solidFill>
                  <a:srgbClr val="002060"/>
                </a:solidFill>
                <a:effectLst/>
                <a:latin typeface="Arial" panose="020B0604020202020204" pitchFamily="34" charset="0"/>
              </a:rPr>
              <a:t>pectoralis minor muscle</a:t>
            </a:r>
            <a:endParaRPr lang="en-US" dirty="0"/>
          </a:p>
        </p:txBody>
      </p:sp>
      <p:sp>
        <p:nvSpPr>
          <p:cNvPr id="3" name="Content Placeholder 2">
            <a:extLst>
              <a:ext uri="{FF2B5EF4-FFF2-40B4-BE49-F238E27FC236}">
                <a16:creationId xmlns:a16="http://schemas.microsoft.com/office/drawing/2014/main" id="{B062E823-724E-47B7-86DA-AA7412ABC9CE}"/>
              </a:ext>
            </a:extLst>
          </p:cNvPr>
          <p:cNvSpPr>
            <a:spLocks noGrp="1"/>
          </p:cNvSpPr>
          <p:nvPr>
            <p:ph idx="1"/>
          </p:nvPr>
        </p:nvSpPr>
        <p:spPr/>
        <p:txBody>
          <a:bodyPr>
            <a:normAutofit/>
          </a:bodyPr>
          <a:lstStyle/>
          <a:p>
            <a:r>
              <a:rPr lang="en-US" sz="3200" b="1" i="0" u="none" strike="noStrike" baseline="0" dirty="0">
                <a:solidFill>
                  <a:srgbClr val="33C0FF"/>
                </a:solidFill>
                <a:latin typeface="UniversLTStd-BoldCn"/>
              </a:rPr>
              <a:t>Origin </a:t>
            </a:r>
          </a:p>
          <a:p>
            <a:pPr marL="0" indent="0" algn="l">
              <a:buNone/>
            </a:pPr>
            <a:r>
              <a:rPr lang="en-US" sz="3200" b="0" i="0" u="none" strike="noStrike" baseline="0" dirty="0">
                <a:latin typeface="UniversLTStd-Cn"/>
              </a:rPr>
              <a:t>Third, fourth, and fifth ribs </a:t>
            </a:r>
          </a:p>
          <a:p>
            <a:endParaRPr lang="en-US" sz="3200" b="1" i="0" u="none" strike="noStrike" baseline="0" dirty="0">
              <a:solidFill>
                <a:srgbClr val="33C0FF"/>
              </a:solidFill>
              <a:latin typeface="UniversLTStd-BoldCn"/>
            </a:endParaRPr>
          </a:p>
          <a:p>
            <a:r>
              <a:rPr lang="en-US" sz="3200" b="1" i="0" u="none" strike="noStrike" baseline="0" dirty="0">
                <a:solidFill>
                  <a:srgbClr val="33C0FF"/>
                </a:solidFill>
                <a:latin typeface="UniversLTStd-BoldCn"/>
              </a:rPr>
              <a:t>Insertion </a:t>
            </a:r>
          </a:p>
          <a:p>
            <a:pPr marL="0" indent="0">
              <a:buNone/>
            </a:pPr>
            <a:endParaRPr lang="en-US" sz="3200" b="1" i="0" u="none" strike="noStrike" baseline="0" dirty="0">
              <a:solidFill>
                <a:srgbClr val="33C0FF"/>
              </a:solidFill>
              <a:latin typeface="UniversLTStd-BoldCn"/>
            </a:endParaRPr>
          </a:p>
          <a:p>
            <a:pPr marL="0" indent="0" algn="l">
              <a:buNone/>
            </a:pPr>
            <a:r>
              <a:rPr lang="en-US" sz="3200" b="0" i="0" u="none" strike="noStrike" baseline="0" dirty="0">
                <a:latin typeface="UniversLTStd-Cn"/>
              </a:rPr>
              <a:t>Coracoid process of scapula</a:t>
            </a:r>
          </a:p>
          <a:p>
            <a:pPr marL="0" indent="0">
              <a:buNone/>
            </a:pPr>
            <a:endParaRPr lang="en-US" b="1" dirty="0">
              <a:solidFill>
                <a:srgbClr val="33C0FF"/>
              </a:solidFill>
              <a:latin typeface="UniversLTStd-BoldCn"/>
            </a:endParaRPr>
          </a:p>
        </p:txBody>
      </p:sp>
      <p:pic>
        <p:nvPicPr>
          <p:cNvPr id="11266" name="Picture 2">
            <a:extLst>
              <a:ext uri="{FF2B5EF4-FFF2-40B4-BE49-F238E27FC236}">
                <a16:creationId xmlns:a16="http://schemas.microsoft.com/office/drawing/2014/main" id="{35BB1CE5-24D2-4543-8919-EC2D6ACDC6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044" y="1042218"/>
            <a:ext cx="5228303" cy="522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3331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56C21-0247-48C8-8BB6-DB328C60ACC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59A6EAA-8EF1-4E80-B84E-0BC7CBD13D15}"/>
              </a:ext>
            </a:extLst>
          </p:cNvPr>
          <p:cNvSpPr>
            <a:spLocks noGrp="1"/>
          </p:cNvSpPr>
          <p:nvPr>
            <p:ph idx="1"/>
          </p:nvPr>
        </p:nvSpPr>
        <p:spPr/>
        <p:txBody>
          <a:bodyPr/>
          <a:lstStyle/>
          <a:p>
            <a:r>
              <a:rPr lang="en-US" sz="2800" b="1" i="0" u="none" strike="noStrike" baseline="0" dirty="0">
                <a:solidFill>
                  <a:srgbClr val="33C0FF"/>
                </a:solidFill>
                <a:latin typeface="UniversLTStd-BoldCn"/>
              </a:rPr>
              <a:t>Nerve</a:t>
            </a:r>
            <a:endParaRPr lang="en-US" sz="2800" b="1" dirty="0">
              <a:solidFill>
                <a:srgbClr val="33C0FF"/>
              </a:solidFill>
              <a:latin typeface="UniversLTStd-BoldCn"/>
            </a:endParaRPr>
          </a:p>
          <a:p>
            <a:pPr marL="0" indent="0" algn="l">
              <a:buNone/>
            </a:pPr>
            <a:r>
              <a:rPr lang="en-US" sz="2800" b="0" i="0" u="none" strike="noStrike" baseline="0" dirty="0">
                <a:latin typeface="UniversLTStd-Cn"/>
              </a:rPr>
              <a:t>Medial (and lateral) </a:t>
            </a:r>
          </a:p>
          <a:p>
            <a:pPr marL="0" indent="0" algn="l">
              <a:buNone/>
            </a:pPr>
            <a:r>
              <a:rPr lang="en-US" sz="2800" b="0" i="0" u="none" strike="noStrike" baseline="0" dirty="0">
                <a:latin typeface="UniversLTStd-Cn"/>
              </a:rPr>
              <a:t>Pectoral N</a:t>
            </a:r>
          </a:p>
          <a:p>
            <a:pPr algn="l"/>
            <a:endParaRPr lang="en-US" sz="2800" b="1" dirty="0">
              <a:solidFill>
                <a:srgbClr val="33C0FF"/>
              </a:solidFill>
              <a:latin typeface="UniversLTStd-BoldCn"/>
            </a:endParaRPr>
          </a:p>
          <a:p>
            <a:r>
              <a:rPr lang="en-US" sz="2800" b="1" i="0" u="none" strike="noStrike" baseline="0" dirty="0">
                <a:solidFill>
                  <a:srgbClr val="33C0FF"/>
                </a:solidFill>
                <a:latin typeface="UniversLTStd-BoldCn"/>
              </a:rPr>
              <a:t> Action</a:t>
            </a:r>
            <a:endParaRPr lang="en-US" dirty="0"/>
          </a:p>
          <a:p>
            <a:pPr marL="0" indent="0">
              <a:buNone/>
            </a:pPr>
            <a:r>
              <a:rPr lang="en-US" sz="2800" b="0" i="0" u="none" strike="noStrike" baseline="0" dirty="0">
                <a:latin typeface="UniversLTStd-Cn"/>
              </a:rPr>
              <a:t>Depresses scapula; </a:t>
            </a:r>
          </a:p>
          <a:p>
            <a:pPr marL="0" indent="0">
              <a:buNone/>
            </a:pPr>
            <a:r>
              <a:rPr lang="en-US" sz="2800" b="0" i="0" u="none" strike="noStrike" baseline="0" dirty="0">
                <a:latin typeface="UniversLTStd-Cn"/>
              </a:rPr>
              <a:t>elevates ribs (as in forced inspiration)</a:t>
            </a:r>
            <a:endParaRPr lang="en-US" sz="2800" b="1" dirty="0">
              <a:solidFill>
                <a:srgbClr val="33C0FF"/>
              </a:solidFill>
              <a:latin typeface="UniversLTStd-BoldCn"/>
            </a:endParaRPr>
          </a:p>
          <a:p>
            <a:endParaRPr lang="en-US" dirty="0"/>
          </a:p>
        </p:txBody>
      </p:sp>
      <p:pic>
        <p:nvPicPr>
          <p:cNvPr id="12290" name="Picture 2" descr="Pectoralis Minor - AnotomyOnlineCourse on Make a GIF">
            <a:extLst>
              <a:ext uri="{FF2B5EF4-FFF2-40B4-BE49-F238E27FC236}">
                <a16:creationId xmlns:a16="http://schemas.microsoft.com/office/drawing/2014/main" id="{E44F0698-1078-4008-BF2A-6C9FD7EBF5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675"/>
          <a:stretch/>
        </p:blipFill>
        <p:spPr bwMode="auto">
          <a:xfrm>
            <a:off x="8294914" y="69512"/>
            <a:ext cx="3749585" cy="417708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Pectoralis Minor - AnotomyOnlineCourse on Make a GIF">
            <a:extLst>
              <a:ext uri="{FF2B5EF4-FFF2-40B4-BE49-F238E27FC236}">
                <a16:creationId xmlns:a16="http://schemas.microsoft.com/office/drawing/2014/main" id="{E4FA5420-8D3D-4FC5-B456-39CA091517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213" r="18617"/>
          <a:stretch/>
        </p:blipFill>
        <p:spPr bwMode="auto">
          <a:xfrm>
            <a:off x="4665306" y="69513"/>
            <a:ext cx="3629608" cy="4177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716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C7C2-3D07-4F20-898A-24349F6BF5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876959E-0C98-4ACF-81F8-D37A05420BC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19A2A71-878B-4115-B2FC-B87512B895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8AF5368-379B-4813-9E71-9D09183A929E}"/>
              </a:ext>
            </a:extLst>
          </p:cNvPr>
          <p:cNvSpPr txBox="1"/>
          <p:nvPr/>
        </p:nvSpPr>
        <p:spPr>
          <a:xfrm>
            <a:off x="5820696" y="580103"/>
            <a:ext cx="3991897" cy="830997"/>
          </a:xfrm>
          <a:prstGeom prst="rect">
            <a:avLst/>
          </a:prstGeom>
          <a:noFill/>
        </p:spPr>
        <p:txBody>
          <a:bodyPr wrap="square" rtlCol="0">
            <a:spAutoFit/>
          </a:bodyPr>
          <a:lstStyle/>
          <a:p>
            <a:r>
              <a:rPr lang="en-US" sz="4800" dirty="0">
                <a:latin typeface="Brush Script MT" panose="03060802040406070304" pitchFamily="66" charset="0"/>
              </a:rPr>
              <a:t>Sunset in Jaffa </a:t>
            </a:r>
          </a:p>
        </p:txBody>
      </p:sp>
    </p:spTree>
    <p:extLst>
      <p:ext uri="{BB962C8B-B14F-4D97-AF65-F5344CB8AC3E}">
        <p14:creationId xmlns:p14="http://schemas.microsoft.com/office/powerpoint/2010/main" val="3854719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e Scapula - Surfaces - Fractures - Winging - TeachMeAnatomy">
            <a:extLst>
              <a:ext uri="{FF2B5EF4-FFF2-40B4-BE49-F238E27FC236}">
                <a16:creationId xmlns:a16="http://schemas.microsoft.com/office/drawing/2014/main" id="{AC082A1E-4AD4-456C-A9A7-E836B3A0B0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44634"/>
          <a:stretch/>
        </p:blipFill>
        <p:spPr bwMode="auto">
          <a:xfrm>
            <a:off x="6011305" y="38689"/>
            <a:ext cx="2926218" cy="435512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E730C-5EE2-4503-B5CB-46CB24240B59}"/>
              </a:ext>
            </a:extLst>
          </p:cNvPr>
          <p:cNvSpPr>
            <a:spLocks noGrp="1"/>
          </p:cNvSpPr>
          <p:nvPr>
            <p:ph type="title"/>
          </p:nvPr>
        </p:nvSpPr>
        <p:spPr/>
        <p:txBody>
          <a:bodyPr>
            <a:normAutofit/>
          </a:bodyPr>
          <a:lstStyle/>
          <a:p>
            <a:r>
              <a:rPr lang="en-US" sz="3200" b="0" u="none" strike="noStrike" baseline="0" dirty="0">
                <a:latin typeface="Times New Roman" panose="02020603050405020304" pitchFamily="18" charset="0"/>
              </a:rPr>
              <a:t>(D) FOSSAE OF THE SCAPULA</a:t>
            </a:r>
            <a:endParaRPr lang="en-US" sz="6600" dirty="0"/>
          </a:p>
        </p:txBody>
      </p:sp>
      <p:sp>
        <p:nvSpPr>
          <p:cNvPr id="3" name="Content Placeholder 2">
            <a:extLst>
              <a:ext uri="{FF2B5EF4-FFF2-40B4-BE49-F238E27FC236}">
                <a16:creationId xmlns:a16="http://schemas.microsoft.com/office/drawing/2014/main" id="{094E2179-99CC-4BA6-B490-1F9933945F78}"/>
              </a:ext>
            </a:extLst>
          </p:cNvPr>
          <p:cNvSpPr>
            <a:spLocks noGrp="1"/>
          </p:cNvSpPr>
          <p:nvPr>
            <p:ph idx="1"/>
          </p:nvPr>
        </p:nvSpPr>
        <p:spPr/>
        <p:txBody>
          <a:bodyPr>
            <a:normAutofit/>
          </a:bodyPr>
          <a:lstStyle/>
          <a:p>
            <a:pPr marL="0" indent="0" algn="l">
              <a:buNone/>
            </a:pPr>
            <a:r>
              <a:rPr lang="en-US" sz="2400" b="1" u="none" strike="noStrike" baseline="0" dirty="0">
                <a:solidFill>
                  <a:srgbClr val="8998C1"/>
                </a:solidFill>
                <a:latin typeface="Times New Roman" panose="02020603050405020304" pitchFamily="18" charset="0"/>
              </a:rPr>
              <a:t>(1)Subscapular </a:t>
            </a:r>
            <a:r>
              <a:rPr lang="en-US" sz="2400" b="1" u="none" strike="noStrike" baseline="0" dirty="0" err="1">
                <a:solidFill>
                  <a:srgbClr val="8998C1"/>
                </a:solidFill>
                <a:latin typeface="Times New Roman" panose="02020603050405020304" pitchFamily="18" charset="0"/>
              </a:rPr>
              <a:t>fassa</a:t>
            </a:r>
            <a:endParaRPr lang="en-US" sz="2400" b="1" u="none" strike="noStrike" baseline="0" dirty="0">
              <a:solidFill>
                <a:srgbClr val="8998C1"/>
              </a:solidFill>
              <a:latin typeface="Times New Roman" panose="02020603050405020304" pitchFamily="18" charset="0"/>
            </a:endParaRPr>
          </a:p>
          <a:p>
            <a:pPr marL="0" indent="0" algn="l">
              <a:buNone/>
            </a:pPr>
            <a:r>
              <a:rPr lang="en-US" sz="2400" dirty="0">
                <a:latin typeface="Times New Roman" panose="02020603050405020304" pitchFamily="18" charset="0"/>
              </a:rPr>
              <a:t> </a:t>
            </a:r>
            <a:r>
              <a:rPr lang="en-US" sz="2400" u="none" strike="noStrike" baseline="0" dirty="0">
                <a:latin typeface="Times New Roman" panose="02020603050405020304" pitchFamily="18" charset="0"/>
              </a:rPr>
              <a:t>it is the concave and anterior </a:t>
            </a:r>
          </a:p>
          <a:p>
            <a:pPr marL="0" indent="0" algn="l">
              <a:buNone/>
            </a:pPr>
            <a:r>
              <a:rPr lang="en-US" sz="2400" b="1" u="none" strike="noStrike" baseline="0" dirty="0">
                <a:solidFill>
                  <a:srgbClr val="D678B6"/>
                </a:solidFill>
                <a:latin typeface="Times New Roman" panose="02020603050405020304" pitchFamily="18" charset="0"/>
              </a:rPr>
              <a:t>(2)Supraspinous fossa</a:t>
            </a:r>
          </a:p>
          <a:p>
            <a:pPr marL="0" indent="0" algn="l">
              <a:buNone/>
            </a:pPr>
            <a:r>
              <a:rPr lang="en-US" sz="2400" u="none" strike="noStrike" baseline="0" dirty="0">
                <a:latin typeface="Times New Roman" panose="02020603050405020304" pitchFamily="18" charset="0"/>
              </a:rPr>
              <a:t> On the dorsal surface lying above the spine</a:t>
            </a:r>
          </a:p>
          <a:p>
            <a:pPr marL="0" indent="0" algn="l">
              <a:buNone/>
            </a:pPr>
            <a:r>
              <a:rPr lang="en-US" sz="2400" u="none" strike="noStrike" baseline="0" dirty="0">
                <a:latin typeface="Times New Roman" panose="02020603050405020304" pitchFamily="18" charset="0"/>
              </a:rPr>
              <a:t>it also includes the upper surface of the spine •</a:t>
            </a:r>
          </a:p>
          <a:p>
            <a:pPr marL="0" indent="0" algn="l">
              <a:buNone/>
            </a:pPr>
            <a:r>
              <a:rPr lang="en-US" sz="2400" b="1" dirty="0">
                <a:solidFill>
                  <a:srgbClr val="FAB45E"/>
                </a:solidFill>
                <a:latin typeface="Times New Roman" panose="02020603050405020304" pitchFamily="18" charset="0"/>
              </a:rPr>
              <a:t>(3)I</a:t>
            </a:r>
            <a:r>
              <a:rPr lang="en-US" sz="2400" b="1" u="none" strike="noStrike" baseline="0" dirty="0">
                <a:solidFill>
                  <a:srgbClr val="FAB45E"/>
                </a:solidFill>
                <a:latin typeface="Times New Roman" panose="02020603050405020304" pitchFamily="18" charset="0"/>
              </a:rPr>
              <a:t>nfra-spinous fossa </a:t>
            </a:r>
            <a:r>
              <a:rPr lang="en-US" sz="2400" b="1" dirty="0">
                <a:solidFill>
                  <a:srgbClr val="FAB45E"/>
                </a:solidFill>
                <a:latin typeface="Times New Roman" panose="02020603050405020304" pitchFamily="18" charset="0"/>
              </a:rPr>
              <a:t>: </a:t>
            </a:r>
          </a:p>
          <a:p>
            <a:pPr marL="0" indent="0" algn="l">
              <a:buNone/>
            </a:pPr>
            <a:r>
              <a:rPr lang="en-US" sz="2400" dirty="0">
                <a:latin typeface="Times New Roman" panose="02020603050405020304" pitchFamily="18" charset="0"/>
              </a:rPr>
              <a:t>On </a:t>
            </a:r>
            <a:r>
              <a:rPr lang="en-US" sz="2400" u="none" strike="noStrike" baseline="0" dirty="0">
                <a:latin typeface="Times New Roman" panose="02020603050405020304" pitchFamily="18" charset="0"/>
              </a:rPr>
              <a:t>the dorsal surface lying below the spine</a:t>
            </a:r>
          </a:p>
          <a:p>
            <a:pPr marL="0" indent="0" algn="l">
              <a:buNone/>
            </a:pPr>
            <a:r>
              <a:rPr lang="en-US" sz="2400" u="none" strike="noStrike" baseline="0" dirty="0">
                <a:latin typeface="Times New Roman" panose="02020603050405020304" pitchFamily="18" charset="0"/>
              </a:rPr>
              <a:t>*it also includes the lower surface </a:t>
            </a:r>
            <a:r>
              <a:rPr lang="en-US" sz="2400" u="none" strike="noStrike" baseline="0" dirty="0" err="1">
                <a:latin typeface="Times New Roman" panose="02020603050405020304" pitchFamily="18" charset="0"/>
              </a:rPr>
              <a:t>ofthe</a:t>
            </a:r>
            <a:r>
              <a:rPr lang="en-US" sz="2400" u="none" strike="noStrike" baseline="0" dirty="0">
                <a:latin typeface="Times New Roman" panose="02020603050405020304" pitchFamily="18" charset="0"/>
              </a:rPr>
              <a:t> spine .</a:t>
            </a:r>
            <a:endParaRPr lang="en-US" sz="3600" dirty="0"/>
          </a:p>
        </p:txBody>
      </p:sp>
      <p:pic>
        <p:nvPicPr>
          <p:cNvPr id="4100" name="Picture 4" descr="The Scapula - Surfaces - Fractures - Winging - TeachMeAnatomy">
            <a:extLst>
              <a:ext uri="{FF2B5EF4-FFF2-40B4-BE49-F238E27FC236}">
                <a16:creationId xmlns:a16="http://schemas.microsoft.com/office/drawing/2014/main" id="{DDF97100-AA9C-43AD-BB6E-CDC391D2DF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492" r="30530"/>
          <a:stretch/>
        </p:blipFill>
        <p:spPr bwMode="auto">
          <a:xfrm>
            <a:off x="8226286" y="2740038"/>
            <a:ext cx="2742490" cy="396042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B6482E3-C883-44CF-8893-BA858A37DC37}"/>
              </a:ext>
            </a:extLst>
          </p:cNvPr>
          <p:cNvSpPr txBox="1"/>
          <p:nvPr/>
        </p:nvSpPr>
        <p:spPr>
          <a:xfrm>
            <a:off x="10392697" y="3323304"/>
            <a:ext cx="1720645" cy="923330"/>
          </a:xfrm>
          <a:prstGeom prst="rect">
            <a:avLst/>
          </a:prstGeom>
          <a:noFill/>
        </p:spPr>
        <p:txBody>
          <a:bodyPr wrap="square" rtlCol="0">
            <a:spAutoFit/>
          </a:bodyPr>
          <a:lstStyle/>
          <a:p>
            <a:r>
              <a:rPr lang="en-US" sz="1800" b="1" i="1" u="none" strike="noStrike" baseline="0" dirty="0">
                <a:latin typeface="Times New Roman" panose="02020603050405020304" pitchFamily="18" charset="0"/>
              </a:rPr>
              <a:t>Supraspinous fossa</a:t>
            </a:r>
          </a:p>
          <a:p>
            <a:endParaRPr lang="en-US" dirty="0"/>
          </a:p>
        </p:txBody>
      </p:sp>
      <p:sp>
        <p:nvSpPr>
          <p:cNvPr id="6" name="TextBox 5">
            <a:extLst>
              <a:ext uri="{FF2B5EF4-FFF2-40B4-BE49-F238E27FC236}">
                <a16:creationId xmlns:a16="http://schemas.microsoft.com/office/drawing/2014/main" id="{525D5B5C-5FFE-4525-8C18-9457034A6579}"/>
              </a:ext>
            </a:extLst>
          </p:cNvPr>
          <p:cNvSpPr txBox="1"/>
          <p:nvPr/>
        </p:nvSpPr>
        <p:spPr>
          <a:xfrm>
            <a:off x="9724230" y="4640826"/>
            <a:ext cx="1286779" cy="923330"/>
          </a:xfrm>
          <a:prstGeom prst="rect">
            <a:avLst/>
          </a:prstGeom>
          <a:noFill/>
        </p:spPr>
        <p:txBody>
          <a:bodyPr wrap="square" rtlCol="0">
            <a:spAutoFit/>
          </a:bodyPr>
          <a:lstStyle/>
          <a:p>
            <a:r>
              <a:rPr lang="en-US" sz="1800" b="1" i="1" dirty="0">
                <a:latin typeface="Times New Roman" panose="02020603050405020304" pitchFamily="18" charset="0"/>
              </a:rPr>
              <a:t>I</a:t>
            </a:r>
            <a:r>
              <a:rPr lang="en-US" sz="1800" b="1" i="1" u="none" strike="noStrike" baseline="0" dirty="0">
                <a:latin typeface="Times New Roman" panose="02020603050405020304" pitchFamily="18" charset="0"/>
              </a:rPr>
              <a:t>nfra-spinous fossa</a:t>
            </a:r>
            <a:endParaRPr lang="en-US" dirty="0"/>
          </a:p>
        </p:txBody>
      </p:sp>
      <p:sp>
        <p:nvSpPr>
          <p:cNvPr id="7" name="TextBox 6">
            <a:extLst>
              <a:ext uri="{FF2B5EF4-FFF2-40B4-BE49-F238E27FC236}">
                <a16:creationId xmlns:a16="http://schemas.microsoft.com/office/drawing/2014/main" id="{8AA11CEB-0720-4541-8F88-512375B0CFEC}"/>
              </a:ext>
            </a:extLst>
          </p:cNvPr>
          <p:cNvSpPr txBox="1"/>
          <p:nvPr/>
        </p:nvSpPr>
        <p:spPr>
          <a:xfrm>
            <a:off x="6430296" y="1697345"/>
            <a:ext cx="1494503" cy="923330"/>
          </a:xfrm>
          <a:prstGeom prst="rect">
            <a:avLst/>
          </a:prstGeom>
          <a:noFill/>
        </p:spPr>
        <p:txBody>
          <a:bodyPr wrap="square" rtlCol="0">
            <a:spAutoFit/>
          </a:bodyPr>
          <a:lstStyle/>
          <a:p>
            <a:r>
              <a:rPr lang="en-US" sz="1800" b="1" i="1" u="none" strike="noStrike" baseline="0" dirty="0">
                <a:latin typeface="Times New Roman" panose="02020603050405020304" pitchFamily="18" charset="0"/>
              </a:rPr>
              <a:t>Subscapular </a:t>
            </a:r>
            <a:r>
              <a:rPr lang="en-US" sz="1800" b="1" i="1" u="none" strike="noStrike" baseline="0" dirty="0" err="1">
                <a:latin typeface="Times New Roman" panose="02020603050405020304" pitchFamily="18" charset="0"/>
              </a:rPr>
              <a:t>fassa</a:t>
            </a:r>
            <a:endParaRPr lang="en-US" sz="1800" b="1" i="1" u="none" strike="noStrike" baseline="0" dirty="0">
              <a:latin typeface="Times New Roman" panose="02020603050405020304" pitchFamily="18" charset="0"/>
            </a:endParaRPr>
          </a:p>
          <a:p>
            <a:endParaRPr lang="en-US" dirty="0"/>
          </a:p>
        </p:txBody>
      </p:sp>
      <p:sp>
        <p:nvSpPr>
          <p:cNvPr id="8" name="Rectangle 7">
            <a:extLst>
              <a:ext uri="{FF2B5EF4-FFF2-40B4-BE49-F238E27FC236}">
                <a16:creationId xmlns:a16="http://schemas.microsoft.com/office/drawing/2014/main" id="{3A00D4AE-7B6E-441F-9EF7-20C281D9214F}"/>
              </a:ext>
            </a:extLst>
          </p:cNvPr>
          <p:cNvSpPr/>
          <p:nvPr/>
        </p:nvSpPr>
        <p:spPr>
          <a:xfrm>
            <a:off x="8226286" y="2159010"/>
            <a:ext cx="1025869" cy="662848"/>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65433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TotalTime>
  <Words>3615</Words>
  <Application>Microsoft Office PowerPoint</Application>
  <PresentationFormat>Widescreen</PresentationFormat>
  <Paragraphs>367</Paragraphs>
  <Slides>85</Slides>
  <Notes>2</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85</vt:i4>
      </vt:variant>
    </vt:vector>
  </HeadingPairs>
  <TitlesOfParts>
    <vt:vector size="104" baseType="lpstr">
      <vt:lpstr>arial</vt:lpstr>
      <vt:lpstr>arial</vt:lpstr>
      <vt:lpstr>Brush Script MT</vt:lpstr>
      <vt:lpstr>Calibri</vt:lpstr>
      <vt:lpstr>Calibri Light</vt:lpstr>
      <vt:lpstr>Centennial-Bold</vt:lpstr>
      <vt:lpstr>Centennial-Roman</vt:lpstr>
      <vt:lpstr>Minion-Bold</vt:lpstr>
      <vt:lpstr>Minion-Regular</vt:lpstr>
      <vt:lpstr>Times New Roman</vt:lpstr>
      <vt:lpstr>Univers-Condensed</vt:lpstr>
      <vt:lpstr>Univers-CondensedBold</vt:lpstr>
      <vt:lpstr>UniversLTStd-BoldCn</vt:lpstr>
      <vt:lpstr>UniversLTStd-Cn</vt:lpstr>
      <vt:lpstr>UtopiaStd-Bold</vt:lpstr>
      <vt:lpstr>UtopiaStd-Regular</vt:lpstr>
      <vt:lpstr>ZapfDingbats</vt:lpstr>
      <vt:lpstr>ZapfDingbatsStd</vt:lpstr>
      <vt:lpstr>Office Theme</vt:lpstr>
      <vt:lpstr>Bones &amp; joints of shoulder girdle</vt:lpstr>
      <vt:lpstr>PowerPoint Presentation</vt:lpstr>
      <vt:lpstr>(1) THE SCAPULA</vt:lpstr>
      <vt:lpstr>PowerPoint Presentation</vt:lpstr>
      <vt:lpstr>PowerPoint Presentation</vt:lpstr>
      <vt:lpstr>surfaces</vt:lpstr>
      <vt:lpstr>(B) BORDERS OF THE SCAPULA</vt:lpstr>
      <vt:lpstr>(C) ANGLES OF THE SCAPULA</vt:lpstr>
      <vt:lpstr>(D) FOSSAE OF THE SCAPULA</vt:lpstr>
      <vt:lpstr>(E) PROCESSES OF THE SCAPULA</vt:lpstr>
      <vt:lpstr>F) NOTCHES OF THE SCAPULA</vt:lpstr>
      <vt:lpstr>PowerPoint Presentation</vt:lpstr>
      <vt:lpstr>(G) TUBERCLES OF THE SCAPULA</vt:lpstr>
      <vt:lpstr>The clavicle </vt:lpstr>
      <vt:lpstr>Clavicle</vt:lpstr>
      <vt:lpstr>PowerPoint Presentation</vt:lpstr>
      <vt:lpstr>PowerPoint Presentation</vt:lpstr>
      <vt:lpstr>Joints of shoulder girdle</vt:lpstr>
      <vt:lpstr>Sternoclavicular Joint</vt:lpstr>
      <vt:lpstr>Sternoclavicular Joint</vt:lpstr>
      <vt:lpstr>Sternoclavicular Joint</vt:lpstr>
      <vt:lpstr>Sternoclavicular Joint</vt:lpstr>
      <vt:lpstr>Sternoclavicular Joint</vt:lpstr>
      <vt:lpstr>Acromioclavicular Joint</vt:lpstr>
      <vt:lpstr>Acromioclavicular Joint</vt:lpstr>
      <vt:lpstr>Acromioclavicular Joint</vt:lpstr>
      <vt:lpstr>Acromioclavicular Joint</vt:lpstr>
      <vt:lpstr>Shoulder Joint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Humerus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Radius</vt:lpstr>
      <vt:lpstr>PowerPoint Presentation</vt:lpstr>
      <vt:lpstr>PowerPoint Presentation</vt:lpstr>
      <vt:lpstr>PowerPoint Presentation</vt:lpstr>
      <vt:lpstr>PowerPoint Presentation</vt:lpstr>
      <vt:lpstr>PowerPoint Presentation</vt:lpstr>
      <vt:lpstr>Ulna</vt:lpstr>
      <vt:lpstr>PowerPoint Presentation</vt:lpstr>
      <vt:lpstr>PowerPoint Presentation</vt:lpstr>
      <vt:lpstr>PowerPoint Presentation</vt:lpstr>
      <vt:lpstr>PowerPoint Presentation</vt:lpstr>
      <vt:lpstr>Bones of the Hand</vt:lpstr>
      <vt:lpstr>A. Carpal Bones</vt:lpstr>
      <vt:lpstr>PowerPoint Presentation</vt:lpstr>
      <vt:lpstr>B. Metacarpals</vt:lpstr>
      <vt:lpstr>C. Phalanges</vt:lpstr>
      <vt:lpstr>PowerPoint Presentation</vt:lpstr>
      <vt:lpstr>PowerPoint Presentation</vt:lpstr>
      <vt:lpstr>PowerPoint Presentation</vt:lpstr>
      <vt:lpstr>PowerPoint Presentation</vt:lpstr>
      <vt:lpstr>shoulder girdle related muscles</vt:lpstr>
      <vt:lpstr>Shoulder Girdle ?</vt:lpstr>
      <vt:lpstr>PowerPoint Presentation</vt:lpstr>
      <vt:lpstr>Trapezius </vt:lpstr>
      <vt:lpstr>PowerPoint Presentation</vt:lpstr>
      <vt:lpstr>PowerPoint Presentation</vt:lpstr>
      <vt:lpstr>levator scapulae muscle</vt:lpstr>
      <vt:lpstr>levator scapulae muscle</vt:lpstr>
      <vt:lpstr>rhomboid muscles (minor)</vt:lpstr>
      <vt:lpstr>PowerPoint Presentation</vt:lpstr>
      <vt:lpstr>rhomboid muscles (major)</vt:lpstr>
      <vt:lpstr>PowerPoint Presentation</vt:lpstr>
      <vt:lpstr>serratus anterior muscle</vt:lpstr>
      <vt:lpstr>PowerPoint Presentation</vt:lpstr>
      <vt:lpstr>Winging of scapula </vt:lpstr>
      <vt:lpstr>pectoralis minor muscle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Bones &amp; joints of shoulder girdle</dc:title>
  <dc:creator>Mahmoud Abuaita</dc:creator>
  <cp:lastModifiedBy>Mahmoud Abuaita</cp:lastModifiedBy>
  <cp:revision>7</cp:revision>
  <dcterms:created xsi:type="dcterms:W3CDTF">2022-04-01T22:48:22Z</dcterms:created>
  <dcterms:modified xsi:type="dcterms:W3CDTF">2023-04-28T20:35:10Z</dcterms:modified>
</cp:coreProperties>
</file>