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38" r:id="rId4"/>
    <p:sldId id="258" r:id="rId5"/>
    <p:sldId id="259" r:id="rId6"/>
    <p:sldId id="260" r:id="rId7"/>
    <p:sldId id="261" r:id="rId8"/>
    <p:sldId id="262" r:id="rId9"/>
    <p:sldId id="263" r:id="rId10"/>
    <p:sldId id="381" r:id="rId11"/>
    <p:sldId id="264" r:id="rId12"/>
    <p:sldId id="265" r:id="rId13"/>
    <p:sldId id="266" r:id="rId14"/>
    <p:sldId id="382" r:id="rId15"/>
    <p:sldId id="267" r:id="rId16"/>
    <p:sldId id="268" r:id="rId17"/>
    <p:sldId id="269" r:id="rId18"/>
    <p:sldId id="270" r:id="rId19"/>
    <p:sldId id="271" r:id="rId20"/>
    <p:sldId id="383" r:id="rId21"/>
    <p:sldId id="272" r:id="rId22"/>
    <p:sldId id="339" r:id="rId23"/>
    <p:sldId id="340" r:id="rId24"/>
    <p:sldId id="273" r:id="rId25"/>
    <p:sldId id="384" r:id="rId26"/>
    <p:sldId id="341" r:id="rId27"/>
    <p:sldId id="342" r:id="rId28"/>
    <p:sldId id="276" r:id="rId29"/>
    <p:sldId id="277" r:id="rId30"/>
    <p:sldId id="386" r:id="rId31"/>
    <p:sldId id="343" r:id="rId32"/>
    <p:sldId id="278" r:id="rId33"/>
    <p:sldId id="344" r:id="rId34"/>
    <p:sldId id="387" r:id="rId35"/>
    <p:sldId id="345" r:id="rId36"/>
    <p:sldId id="346" r:id="rId37"/>
    <p:sldId id="347" r:id="rId38"/>
    <p:sldId id="348" r:id="rId39"/>
    <p:sldId id="359" r:id="rId40"/>
    <p:sldId id="349" r:id="rId41"/>
    <p:sldId id="360" r:id="rId42"/>
    <p:sldId id="350" r:id="rId43"/>
    <p:sldId id="351" r:id="rId44"/>
    <p:sldId id="280" r:id="rId45"/>
    <p:sldId id="361" r:id="rId46"/>
    <p:sldId id="362" r:id="rId47"/>
    <p:sldId id="363" r:id="rId48"/>
    <p:sldId id="281" r:id="rId49"/>
    <p:sldId id="282" r:id="rId50"/>
    <p:sldId id="283" r:id="rId51"/>
    <p:sldId id="284" r:id="rId52"/>
    <p:sldId id="285" r:id="rId53"/>
    <p:sldId id="286" r:id="rId54"/>
    <p:sldId id="287" r:id="rId55"/>
    <p:sldId id="364" r:id="rId56"/>
    <p:sldId id="365" r:id="rId57"/>
    <p:sldId id="366" r:id="rId58"/>
    <p:sldId id="367" r:id="rId59"/>
    <p:sldId id="368" r:id="rId60"/>
    <p:sldId id="371" r:id="rId61"/>
    <p:sldId id="372" r:id="rId62"/>
    <p:sldId id="289" r:id="rId63"/>
    <p:sldId id="373" r:id="rId64"/>
    <p:sldId id="374" r:id="rId65"/>
    <p:sldId id="379" r:id="rId66"/>
    <p:sldId id="375" r:id="rId67"/>
    <p:sldId id="376" r:id="rId68"/>
    <p:sldId id="377" r:id="rId69"/>
    <p:sldId id="378" r:id="rId70"/>
    <p:sldId id="294" r:id="rId71"/>
    <p:sldId id="380" r:id="rId72"/>
    <p:sldId id="621" r:id="rId73"/>
    <p:sldId id="611" r:id="rId74"/>
    <p:sldId id="612" r:id="rId75"/>
    <p:sldId id="610" r:id="rId76"/>
    <p:sldId id="613" r:id="rId77"/>
    <p:sldId id="614" r:id="rId78"/>
    <p:sldId id="623" r:id="rId79"/>
    <p:sldId id="616" r:id="rId80"/>
    <p:sldId id="624" r:id="rId81"/>
    <p:sldId id="618" r:id="rId82"/>
    <p:sldId id="622" r:id="rId83"/>
    <p:sldId id="619" r:id="rId84"/>
    <p:sldId id="620" r:id="rId85"/>
    <p:sldId id="605" r:id="rId8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53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6C938-B749-4566-A3DD-E5E978AE4C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B4BCD9-F57F-4CAC-8C51-5033AF8ECF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D35184-8EF0-4616-9F20-8C9DB1186180}"/>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5" name="Footer Placeholder 4">
            <a:extLst>
              <a:ext uri="{FF2B5EF4-FFF2-40B4-BE49-F238E27FC236}">
                <a16:creationId xmlns:a16="http://schemas.microsoft.com/office/drawing/2014/main" id="{51248CEE-D8AD-4E47-9668-2863ADAA63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4652C5-4555-482C-AC86-CB11A9454052}"/>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3073696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F5276-0166-4A4E-AF1C-A17CD59040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84D364-E7DB-43C8-AF7D-B5DA1CE35C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217A7-B64D-424A-BF2E-9D372390882E}"/>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5" name="Footer Placeholder 4">
            <a:extLst>
              <a:ext uri="{FF2B5EF4-FFF2-40B4-BE49-F238E27FC236}">
                <a16:creationId xmlns:a16="http://schemas.microsoft.com/office/drawing/2014/main" id="{2CEAF8B7-338D-4751-802B-DFABCD9CBA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668316-6A81-4999-94E2-EACCDB88280E}"/>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2002946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E1A9A6-126A-4686-BC73-DCF53AD7BF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8B88FA-200F-4D23-BE1F-99EE389CD3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3F50E0-3005-4524-8468-C7291D002C80}"/>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5" name="Footer Placeholder 4">
            <a:extLst>
              <a:ext uri="{FF2B5EF4-FFF2-40B4-BE49-F238E27FC236}">
                <a16:creationId xmlns:a16="http://schemas.microsoft.com/office/drawing/2014/main" id="{871653B7-B46B-4E1E-A5D8-6E6C772BA7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44D414-2F36-40F3-8942-ABBA670AA408}"/>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3528208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36D3B-C09D-4782-B453-144FB24CDD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D0E183-50B2-4BC3-AFBA-D8336465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73B4CF-3197-4F31-A511-194B1E4FD87D}"/>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5" name="Footer Placeholder 4">
            <a:extLst>
              <a:ext uri="{FF2B5EF4-FFF2-40B4-BE49-F238E27FC236}">
                <a16:creationId xmlns:a16="http://schemas.microsoft.com/office/drawing/2014/main" id="{AEA77B22-9684-4DC5-B02B-234223EA61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F75477-B565-4808-86A8-4501B5B4F769}"/>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171958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E0FBF-86D3-4BF9-8677-16CB978519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D3EC69-4CBF-44B3-8522-AD7B92D0CA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591257-9BD3-46CD-A63A-3626A852BCDD}"/>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5" name="Footer Placeholder 4">
            <a:extLst>
              <a:ext uri="{FF2B5EF4-FFF2-40B4-BE49-F238E27FC236}">
                <a16:creationId xmlns:a16="http://schemas.microsoft.com/office/drawing/2014/main" id="{4A7D1EC7-8E9A-4F6F-A704-CCE8DDC6C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2A700A-0351-4A37-91E0-14E904245462}"/>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1887528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8BEF7-5889-43CE-9DAA-BBBAB74C3F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65D7C6-5C02-4413-9B0E-A21578724F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86DACC-482D-4532-9993-FB490CED8A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965064-2129-44DB-BDBB-14BC848F22E8}"/>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6" name="Footer Placeholder 5">
            <a:extLst>
              <a:ext uri="{FF2B5EF4-FFF2-40B4-BE49-F238E27FC236}">
                <a16:creationId xmlns:a16="http://schemas.microsoft.com/office/drawing/2014/main" id="{69DCDB4E-195C-42F8-886C-BCC82371C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A85232-E09A-4310-A33C-7FE291DD996E}"/>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4200263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74F0F-B109-49F8-8422-0FBFFF5466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5A120C-D505-4BC7-881F-95D5C59577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1F0516-8F9E-45F7-AA19-66741D4DB5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B707FD-F5DA-4D88-8751-838C1A554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3A9E9C-9B9C-4630-A3F6-8DE85C18FE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53E39E2-9283-4F48-A3E7-BDAD8C76BFCF}"/>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8" name="Footer Placeholder 7">
            <a:extLst>
              <a:ext uri="{FF2B5EF4-FFF2-40B4-BE49-F238E27FC236}">
                <a16:creationId xmlns:a16="http://schemas.microsoft.com/office/drawing/2014/main" id="{0C2A2632-0D60-4DA9-899E-F78AB626B79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8A342F-CBFA-4E6D-813A-E6B310318145}"/>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2923688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AF443-9237-49E8-B4DB-80B090B03D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A82988-1CA4-4885-8B05-47924989028F}"/>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4" name="Footer Placeholder 3">
            <a:extLst>
              <a:ext uri="{FF2B5EF4-FFF2-40B4-BE49-F238E27FC236}">
                <a16:creationId xmlns:a16="http://schemas.microsoft.com/office/drawing/2014/main" id="{31368F50-AF48-42A3-B050-653291F99F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EEF77A-B753-4331-95A4-4050E339195A}"/>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2816620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FF3847-710A-44C8-8CAD-C275F0AD4934}"/>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3" name="Footer Placeholder 2">
            <a:extLst>
              <a:ext uri="{FF2B5EF4-FFF2-40B4-BE49-F238E27FC236}">
                <a16:creationId xmlns:a16="http://schemas.microsoft.com/office/drawing/2014/main" id="{6BDB7828-B6EC-4B98-A0C4-604CBFBD45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B63EE0-39ED-4062-9BBD-1125E7CAAD16}"/>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2490102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C7E8-8A72-4D6D-AB3F-14CD934987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9E2C97-E064-4FD0-9096-4FEF5A31FB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562B79-4F28-4B05-9BCB-C905116F22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3B9565-4E43-4C0A-9F88-C05603D6CA05}"/>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6" name="Footer Placeholder 5">
            <a:extLst>
              <a:ext uri="{FF2B5EF4-FFF2-40B4-BE49-F238E27FC236}">
                <a16:creationId xmlns:a16="http://schemas.microsoft.com/office/drawing/2014/main" id="{E46DDA78-964B-45F9-BA57-EB4AC7A8DD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4CEC96-890C-44AE-A148-9B64C62D4982}"/>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2845499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AE59-03CD-44C3-B6DB-72E0621E8D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FF4F98-114C-4C8C-8DF5-A5A222C6DC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77A257-FADD-4508-BA1D-82536ACCC4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3A1063-FC73-49A1-9D7F-BEA13DEB2F59}"/>
              </a:ext>
            </a:extLst>
          </p:cNvPr>
          <p:cNvSpPr>
            <a:spLocks noGrp="1"/>
          </p:cNvSpPr>
          <p:nvPr>
            <p:ph type="dt" sz="half" idx="10"/>
          </p:nvPr>
        </p:nvSpPr>
        <p:spPr/>
        <p:txBody>
          <a:bodyPr/>
          <a:lstStyle/>
          <a:p>
            <a:fld id="{305514F1-4C22-459C-B946-5129D65769F5}" type="datetimeFigureOut">
              <a:rPr lang="en-US" smtClean="0"/>
              <a:t>05/20/2023</a:t>
            </a:fld>
            <a:endParaRPr lang="en-US"/>
          </a:p>
        </p:txBody>
      </p:sp>
      <p:sp>
        <p:nvSpPr>
          <p:cNvPr id="6" name="Footer Placeholder 5">
            <a:extLst>
              <a:ext uri="{FF2B5EF4-FFF2-40B4-BE49-F238E27FC236}">
                <a16:creationId xmlns:a16="http://schemas.microsoft.com/office/drawing/2014/main" id="{1477EF37-6420-48E9-A9BF-89CAC24709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8979DD-BAE4-4FF1-B5BD-524329006129}"/>
              </a:ext>
            </a:extLst>
          </p:cNvPr>
          <p:cNvSpPr>
            <a:spLocks noGrp="1"/>
          </p:cNvSpPr>
          <p:nvPr>
            <p:ph type="sldNum" sz="quarter" idx="12"/>
          </p:nvPr>
        </p:nvSpPr>
        <p:spPr/>
        <p:txBody>
          <a:bodyPr/>
          <a:lstStyle/>
          <a:p>
            <a:fld id="{94491279-0452-4DBB-A0ED-F1FAAFB15A1E}" type="slidenum">
              <a:rPr lang="en-US" smtClean="0"/>
              <a:t>‹#›</a:t>
            </a:fld>
            <a:endParaRPr lang="en-US"/>
          </a:p>
        </p:txBody>
      </p:sp>
    </p:spTree>
    <p:extLst>
      <p:ext uri="{BB962C8B-B14F-4D97-AF65-F5344CB8AC3E}">
        <p14:creationId xmlns:p14="http://schemas.microsoft.com/office/powerpoint/2010/main" val="2716777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7B69BE-B471-4DFC-B3F4-E998AA2A7A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9CC051-AA19-4C10-8E2F-C3C6549DF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062455-EEC0-4BB1-A50B-103615DD28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514F1-4C22-459C-B946-5129D65769F5}" type="datetimeFigureOut">
              <a:rPr lang="en-US" smtClean="0"/>
              <a:t>05/20/2023</a:t>
            </a:fld>
            <a:endParaRPr lang="en-US"/>
          </a:p>
        </p:txBody>
      </p:sp>
      <p:sp>
        <p:nvSpPr>
          <p:cNvPr id="5" name="Footer Placeholder 4">
            <a:extLst>
              <a:ext uri="{FF2B5EF4-FFF2-40B4-BE49-F238E27FC236}">
                <a16:creationId xmlns:a16="http://schemas.microsoft.com/office/drawing/2014/main" id="{29CB2BB1-D528-47DA-8A53-41F9B803C6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95ED0A1-6426-4FC2-93B4-C196EA0440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91279-0452-4DBB-A0ED-F1FAAFB15A1E}" type="slidenum">
              <a:rPr lang="en-US" smtClean="0"/>
              <a:t>‹#›</a:t>
            </a:fld>
            <a:endParaRPr lang="en-US"/>
          </a:p>
        </p:txBody>
      </p:sp>
    </p:spTree>
    <p:extLst>
      <p:ext uri="{BB962C8B-B14F-4D97-AF65-F5344CB8AC3E}">
        <p14:creationId xmlns:p14="http://schemas.microsoft.com/office/powerpoint/2010/main" val="2310289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8C844-36D1-4C66-BB20-3F9A383CC332}"/>
              </a:ext>
            </a:extLst>
          </p:cNvPr>
          <p:cNvSpPr>
            <a:spLocks noGrp="1"/>
          </p:cNvSpPr>
          <p:nvPr>
            <p:ph type="ctrTitle"/>
          </p:nvPr>
        </p:nvSpPr>
        <p:spPr/>
        <p:txBody>
          <a:bodyPr/>
          <a:lstStyle/>
          <a:p>
            <a:r>
              <a:rPr lang="en-US" dirty="0"/>
              <a:t>brachial plexus + nerves of upper limb except hand</a:t>
            </a:r>
          </a:p>
        </p:txBody>
      </p:sp>
      <p:sp>
        <p:nvSpPr>
          <p:cNvPr id="3" name="Subtitle 2">
            <a:extLst>
              <a:ext uri="{FF2B5EF4-FFF2-40B4-BE49-F238E27FC236}">
                <a16:creationId xmlns:a16="http://schemas.microsoft.com/office/drawing/2014/main" id="{0C3FA7FA-FB99-4407-855C-2205DD64CC26}"/>
              </a:ext>
            </a:extLst>
          </p:cNvPr>
          <p:cNvSpPr>
            <a:spLocks noGrp="1"/>
          </p:cNvSpPr>
          <p:nvPr>
            <p:ph type="subTitle" idx="1"/>
          </p:nvPr>
        </p:nvSpPr>
        <p:spPr/>
        <p:txBody>
          <a:bodyPr/>
          <a:lstStyle/>
          <a:p>
            <a:r>
              <a:rPr lang="en-US" dirty="0"/>
              <a:t>Dr. Mahmoud Abuaita</a:t>
            </a:r>
          </a:p>
          <a:p>
            <a:r>
              <a:rPr lang="en-US" dirty="0"/>
              <a:t>Orthopedic specialist</a:t>
            </a:r>
          </a:p>
          <a:p>
            <a:r>
              <a:rPr lang="en-US" dirty="0"/>
              <a:t>Palestinian board </a:t>
            </a:r>
          </a:p>
        </p:txBody>
      </p:sp>
    </p:spTree>
    <p:extLst>
      <p:ext uri="{BB962C8B-B14F-4D97-AF65-F5344CB8AC3E}">
        <p14:creationId xmlns:p14="http://schemas.microsoft.com/office/powerpoint/2010/main" val="406331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b="1" dirty="0">
                <a:effectLst/>
                <a:latin typeface="Calibri" panose="020F0502020204030204" pitchFamily="34" charset="0"/>
                <a:ea typeface="Times New Roman" panose="02020603050405020304" pitchFamily="18" charset="0"/>
                <a:cs typeface="Arial" panose="020B0604020202020204" pitchFamily="34" charset="0"/>
              </a:rPr>
              <a:t>*Course &amp; relations of the Br Plexus:</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223146" y="1499138"/>
            <a:ext cx="6669267" cy="4832836"/>
          </a:xfrm>
        </p:spPr>
        <p:txBody>
          <a:bodyPr>
            <a:normAutofit/>
          </a:bodyPr>
          <a:lstStyle/>
          <a:p>
            <a:pPr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 </a:t>
            </a:r>
          </a:p>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(3) divisions</a:t>
            </a:r>
            <a:r>
              <a:rPr lang="en-US" dirty="0">
                <a:effectLst/>
                <a:latin typeface="Calibri" panose="020F0502020204030204" pitchFamily="34" charset="0"/>
                <a:ea typeface="Times New Roman" panose="02020603050405020304" pitchFamily="18" charset="0"/>
                <a:cs typeface="Arial" panose="020B0604020202020204" pitchFamily="34" charset="0"/>
              </a:rPr>
              <a:t>: lie behind the middle third of the clavicle</a:t>
            </a:r>
          </a:p>
          <a:p>
            <a:pPr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 </a:t>
            </a:r>
          </a:p>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(4) Cords: </a:t>
            </a:r>
            <a:r>
              <a:rPr lang="en-US" dirty="0">
                <a:effectLst/>
                <a:latin typeface="Calibri" panose="020F0502020204030204" pitchFamily="34" charset="0"/>
                <a:ea typeface="Times New Roman" panose="02020603050405020304" pitchFamily="18" charset="0"/>
                <a:cs typeface="Arial" panose="020B0604020202020204" pitchFamily="34" charset="0"/>
              </a:rPr>
              <a:t>lie in the axilla, in relation to axillary artery  as follows:</a:t>
            </a:r>
          </a:p>
          <a:p>
            <a:pPr marL="0" indent="0">
              <a:buNone/>
            </a:pPr>
            <a:endParaRPr lang="en-US" sz="3600" dirty="0"/>
          </a:p>
        </p:txBody>
      </p:sp>
      <p:sp>
        <p:nvSpPr>
          <p:cNvPr id="6" name="AutoShape 2" descr="Brachial Plexus injury demystified">
            <a:extLst>
              <a:ext uri="{FF2B5EF4-FFF2-40B4-BE49-F238E27FC236}">
                <a16:creationId xmlns:a16="http://schemas.microsoft.com/office/drawing/2014/main" id="{FD1AD755-5DD4-4F3D-B8C8-7E156C6A844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descr="Brachial Plexus injury demystified">
            <a:extLst>
              <a:ext uri="{FF2B5EF4-FFF2-40B4-BE49-F238E27FC236}">
                <a16:creationId xmlns:a16="http://schemas.microsoft.com/office/drawing/2014/main" id="{8E067706-184A-4E0B-815F-24107ACE90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0886" y="1322132"/>
            <a:ext cx="4810125" cy="470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515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127820" y="776748"/>
            <a:ext cx="4817806" cy="5400215"/>
          </a:xfrm>
        </p:spPr>
        <p:txBody>
          <a:bodyPr>
            <a:normAutofit/>
          </a:bodyPr>
          <a:lstStyle/>
          <a:p>
            <a:pPr marR="0" indent="0">
              <a:lnSpc>
                <a:spcPct val="107000"/>
              </a:lnSpc>
              <a:spcBef>
                <a:spcPts val="0"/>
              </a:spcBef>
              <a:spcAft>
                <a:spcPts val="800"/>
              </a:spcAft>
              <a:buNone/>
            </a:pPr>
            <a:r>
              <a:rPr lang="en-US" sz="3200" u="sng"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(a)relation of the cords to the 1st part of axillary A.:</a:t>
            </a:r>
            <a:endParaRPr lang="en-US" sz="32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p>
            <a:pPr marL="685800" indent="-457200">
              <a:lnSpc>
                <a:spcPct val="107000"/>
              </a:lnSpc>
              <a:spcBef>
                <a:spcPts val="0"/>
              </a:spcBef>
              <a:spcAft>
                <a:spcPts val="800"/>
              </a:spcAft>
            </a:pPr>
            <a:r>
              <a:rPr lang="en-US" b="1" i="0" dirty="0">
                <a:solidFill>
                  <a:srgbClr val="202124"/>
                </a:solidFill>
                <a:effectLst/>
                <a:latin typeface="arial" panose="020B0604020202020204" pitchFamily="34" charset="0"/>
              </a:rPr>
              <a:t>the lateral and posterior cords lie superolateral, </a:t>
            </a:r>
          </a:p>
          <a:p>
            <a:pPr marR="0" indent="0">
              <a:lnSpc>
                <a:spcPct val="107000"/>
              </a:lnSpc>
              <a:spcBef>
                <a:spcPts val="0"/>
              </a:spcBef>
              <a:spcAft>
                <a:spcPts val="800"/>
              </a:spcAft>
              <a:buNone/>
            </a:pPr>
            <a:endParaRPr lang="en-US" b="1" dirty="0">
              <a:solidFill>
                <a:srgbClr val="202124"/>
              </a:solidFill>
              <a:latin typeface="arial" panose="020B0604020202020204" pitchFamily="34" charset="0"/>
            </a:endParaRPr>
          </a:p>
          <a:p>
            <a:pPr marL="685800" indent="-457200">
              <a:lnSpc>
                <a:spcPct val="107000"/>
              </a:lnSpc>
              <a:spcBef>
                <a:spcPts val="0"/>
              </a:spcBef>
              <a:spcAft>
                <a:spcPts val="800"/>
              </a:spcAft>
            </a:pPr>
            <a:r>
              <a:rPr lang="en-US" b="1" i="0" dirty="0">
                <a:solidFill>
                  <a:srgbClr val="202124"/>
                </a:solidFill>
                <a:effectLst/>
                <a:latin typeface="arial" panose="020B0604020202020204" pitchFamily="34" charset="0"/>
              </a:rPr>
              <a:t>medial cord lies posteriorly</a:t>
            </a:r>
            <a:endParaRPr lang="en-US" sz="4800" dirty="0"/>
          </a:p>
        </p:txBody>
      </p:sp>
      <p:pic>
        <p:nvPicPr>
          <p:cNvPr id="5" name="Picture 4">
            <a:extLst>
              <a:ext uri="{FF2B5EF4-FFF2-40B4-BE49-F238E27FC236}">
                <a16:creationId xmlns:a16="http://schemas.microsoft.com/office/drawing/2014/main" id="{86198E2E-53B1-41E1-AC4B-B6861068B02F}"/>
              </a:ext>
            </a:extLst>
          </p:cNvPr>
          <p:cNvPicPr>
            <a:picLocks noChangeAspect="1"/>
          </p:cNvPicPr>
          <p:nvPr/>
        </p:nvPicPr>
        <p:blipFill>
          <a:blip r:embed="rId2"/>
          <a:stretch>
            <a:fillRect/>
          </a:stretch>
        </p:blipFill>
        <p:spPr>
          <a:xfrm>
            <a:off x="4800600" y="606425"/>
            <a:ext cx="7391400" cy="5886450"/>
          </a:xfrm>
          <a:prstGeom prst="rect">
            <a:avLst/>
          </a:prstGeom>
        </p:spPr>
      </p:pic>
    </p:spTree>
    <p:extLst>
      <p:ext uri="{BB962C8B-B14F-4D97-AF65-F5344CB8AC3E}">
        <p14:creationId xmlns:p14="http://schemas.microsoft.com/office/powerpoint/2010/main" val="1691196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68826" y="1900237"/>
            <a:ext cx="4994787" cy="4351338"/>
          </a:xfrm>
        </p:spPr>
        <p:txBody>
          <a:bodyPr>
            <a:normAutofit/>
          </a:bodyPr>
          <a:lstStyle/>
          <a:p>
            <a:pPr marR="0" indent="0">
              <a:lnSpc>
                <a:spcPct val="107000"/>
              </a:lnSpc>
              <a:spcBef>
                <a:spcPts val="0"/>
              </a:spcBef>
              <a:spcAft>
                <a:spcPts val="800"/>
              </a:spcAft>
              <a:buNone/>
            </a:pPr>
            <a:r>
              <a:rPr lang="en-US" u="sng"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(b)relations of the cords to the 2nd part of axillary artery:</a:t>
            </a:r>
            <a:endPar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the </a:t>
            </a:r>
            <a:r>
              <a:rPr lang="en-US" b="1" dirty="0">
                <a:effectLst/>
                <a:latin typeface="Calibri" panose="020F0502020204030204" pitchFamily="34" charset="0"/>
                <a:ea typeface="Times New Roman" panose="02020603050405020304" pitchFamily="18" charset="0"/>
                <a:cs typeface="Arial" panose="020B0604020202020204" pitchFamily="34" charset="0"/>
              </a:rPr>
              <a:t>medial</a:t>
            </a:r>
            <a:r>
              <a:rPr lang="en-US" dirty="0">
                <a:effectLst/>
                <a:latin typeface="Calibri" panose="020F0502020204030204" pitchFamily="34" charset="0"/>
                <a:ea typeface="Times New Roman" panose="02020603050405020304" pitchFamily="18" charset="0"/>
                <a:cs typeface="Arial" panose="020B0604020202020204" pitchFamily="34" charset="0"/>
              </a:rPr>
              <a:t> cord lies </a:t>
            </a:r>
            <a:r>
              <a:rPr lang="en-US" b="1" dirty="0">
                <a:effectLst/>
                <a:latin typeface="Calibri" panose="020F0502020204030204" pitchFamily="34" charset="0"/>
                <a:ea typeface="Times New Roman" panose="02020603050405020304" pitchFamily="18" charset="0"/>
                <a:cs typeface="Arial" panose="020B0604020202020204" pitchFamily="34" charset="0"/>
              </a:rPr>
              <a:t>medial</a:t>
            </a:r>
            <a:r>
              <a:rPr lang="en-US" dirty="0">
                <a:effectLst/>
                <a:latin typeface="Calibri" panose="020F0502020204030204" pitchFamily="34" charset="0"/>
                <a:ea typeface="Times New Roman" panose="02020603050405020304" pitchFamily="18" charset="0"/>
                <a:cs typeface="Arial" panose="020B0604020202020204" pitchFamily="34" charset="0"/>
              </a:rPr>
              <a:t> to the artery.</a:t>
            </a:r>
          </a:p>
          <a:p>
            <a:pPr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the </a:t>
            </a:r>
            <a:r>
              <a:rPr lang="en-US" b="1" dirty="0">
                <a:effectLst/>
                <a:latin typeface="Calibri" panose="020F0502020204030204" pitchFamily="34" charset="0"/>
                <a:ea typeface="Times New Roman" panose="02020603050405020304" pitchFamily="18" charset="0"/>
                <a:cs typeface="Arial" panose="020B0604020202020204" pitchFamily="34" charset="0"/>
              </a:rPr>
              <a:t>lateral</a:t>
            </a:r>
            <a:r>
              <a:rPr lang="en-US" dirty="0">
                <a:effectLst/>
                <a:latin typeface="Calibri" panose="020F0502020204030204" pitchFamily="34" charset="0"/>
                <a:ea typeface="Times New Roman" panose="02020603050405020304" pitchFamily="18" charset="0"/>
                <a:cs typeface="Arial" panose="020B0604020202020204" pitchFamily="34" charset="0"/>
              </a:rPr>
              <a:t> cord lies </a:t>
            </a:r>
            <a:r>
              <a:rPr lang="en-US" b="1" dirty="0">
                <a:effectLst/>
                <a:latin typeface="Calibri" panose="020F0502020204030204" pitchFamily="34" charset="0"/>
                <a:ea typeface="Times New Roman" panose="02020603050405020304" pitchFamily="18" charset="0"/>
                <a:cs typeface="Arial" panose="020B0604020202020204" pitchFamily="34" charset="0"/>
              </a:rPr>
              <a:t>lateral</a:t>
            </a:r>
            <a:r>
              <a:rPr lang="en-US" dirty="0">
                <a:effectLst/>
                <a:latin typeface="Calibri" panose="020F0502020204030204" pitchFamily="34" charset="0"/>
                <a:ea typeface="Times New Roman" panose="02020603050405020304" pitchFamily="18" charset="0"/>
                <a:cs typeface="Arial" panose="020B0604020202020204" pitchFamily="34" charset="0"/>
              </a:rPr>
              <a:t> to the artery.</a:t>
            </a:r>
          </a:p>
          <a:p>
            <a:pPr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the </a:t>
            </a:r>
            <a:r>
              <a:rPr lang="en-US" b="1" dirty="0">
                <a:effectLst/>
                <a:latin typeface="Calibri" panose="020F0502020204030204" pitchFamily="34" charset="0"/>
                <a:ea typeface="Times New Roman" panose="02020603050405020304" pitchFamily="18" charset="0"/>
                <a:cs typeface="Arial" panose="020B0604020202020204" pitchFamily="34" charset="0"/>
              </a:rPr>
              <a:t>posterior</a:t>
            </a:r>
            <a:r>
              <a:rPr lang="en-US" dirty="0">
                <a:effectLst/>
                <a:latin typeface="Calibri" panose="020F0502020204030204" pitchFamily="34" charset="0"/>
                <a:ea typeface="Times New Roman" panose="02020603050405020304" pitchFamily="18" charset="0"/>
                <a:cs typeface="Arial" panose="020B0604020202020204" pitchFamily="34" charset="0"/>
              </a:rPr>
              <a:t> cord lies </a:t>
            </a:r>
            <a:r>
              <a:rPr lang="en-US" b="1" dirty="0">
                <a:effectLst/>
                <a:latin typeface="Calibri" panose="020F0502020204030204" pitchFamily="34" charset="0"/>
                <a:ea typeface="Times New Roman" panose="02020603050405020304" pitchFamily="18" charset="0"/>
                <a:cs typeface="Arial" panose="020B0604020202020204" pitchFamily="34" charset="0"/>
              </a:rPr>
              <a:t>posterior</a:t>
            </a:r>
            <a:r>
              <a:rPr lang="en-US" dirty="0">
                <a:effectLst/>
                <a:latin typeface="Calibri" panose="020F0502020204030204" pitchFamily="34" charset="0"/>
                <a:ea typeface="Times New Roman" panose="02020603050405020304" pitchFamily="18" charset="0"/>
                <a:cs typeface="Arial" panose="020B0604020202020204" pitchFamily="34" charset="0"/>
              </a:rPr>
              <a:t> to the artery.</a:t>
            </a:r>
          </a:p>
          <a:p>
            <a:endParaRPr lang="en-US" dirty="0"/>
          </a:p>
        </p:txBody>
      </p:sp>
      <p:pic>
        <p:nvPicPr>
          <p:cNvPr id="4" name="Picture 3">
            <a:extLst>
              <a:ext uri="{FF2B5EF4-FFF2-40B4-BE49-F238E27FC236}">
                <a16:creationId xmlns:a16="http://schemas.microsoft.com/office/drawing/2014/main" id="{4813A4C2-6D6B-47F7-8027-5C650DD638E7}"/>
              </a:ext>
            </a:extLst>
          </p:cNvPr>
          <p:cNvPicPr>
            <a:picLocks noChangeAspect="1"/>
          </p:cNvPicPr>
          <p:nvPr/>
        </p:nvPicPr>
        <p:blipFill>
          <a:blip r:embed="rId2"/>
          <a:stretch>
            <a:fillRect/>
          </a:stretch>
        </p:blipFill>
        <p:spPr>
          <a:xfrm>
            <a:off x="4800600" y="606425"/>
            <a:ext cx="7391400" cy="5886450"/>
          </a:xfrm>
          <a:prstGeom prst="rect">
            <a:avLst/>
          </a:prstGeom>
        </p:spPr>
      </p:pic>
    </p:spTree>
    <p:extLst>
      <p:ext uri="{BB962C8B-B14F-4D97-AF65-F5344CB8AC3E}">
        <p14:creationId xmlns:p14="http://schemas.microsoft.com/office/powerpoint/2010/main" val="573129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609600" y="678426"/>
            <a:ext cx="10744200" cy="5498537"/>
          </a:xfrm>
        </p:spPr>
        <p:txBody>
          <a:bodyPr>
            <a:normAutofit lnSpcReduction="10000"/>
          </a:bodyPr>
          <a:lstStyle/>
          <a:p>
            <a:pPr marR="0" indent="0">
              <a:lnSpc>
                <a:spcPct val="107000"/>
              </a:lnSpc>
              <a:spcBef>
                <a:spcPts val="0"/>
              </a:spcBef>
              <a:spcAft>
                <a:spcPts val="800"/>
              </a:spcAft>
              <a:buNone/>
            </a:pPr>
            <a:r>
              <a:rPr lang="en-US" sz="3000" b="1"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(5) the Branches of the cords: start at the lower border of pectoralis minor muscle &amp; are related to the 3rd part of axillary a as follows:</a:t>
            </a:r>
          </a:p>
          <a:p>
            <a:pPr marR="0" indent="0">
              <a:lnSpc>
                <a:spcPct val="107000"/>
              </a:lnSpc>
              <a:spcBef>
                <a:spcPts val="0"/>
              </a:spcBef>
              <a:spcAft>
                <a:spcPts val="800"/>
              </a:spcAft>
              <a:buNone/>
            </a:pPr>
            <a:r>
              <a:rPr lang="en-US" sz="3600" b="1" u="sng" dirty="0">
                <a:effectLst/>
                <a:latin typeface="Calibri" panose="020F0502020204030204" pitchFamily="34" charset="0"/>
                <a:ea typeface="Times New Roman" panose="02020603050405020304" pitchFamily="18" charset="0"/>
                <a:cs typeface="Arial" panose="020B0604020202020204" pitchFamily="34" charset="0"/>
              </a:rPr>
              <a:t>- the branches of the med cord: (</a:t>
            </a:r>
            <a:r>
              <a:rPr lang="en-US" sz="3600" b="1" dirty="0">
                <a:effectLst/>
                <a:latin typeface="Calibri" panose="020F0502020204030204" pitchFamily="34" charset="0"/>
                <a:ea typeface="Times New Roman" panose="02020603050405020304" pitchFamily="18" charset="0"/>
                <a:cs typeface="Arial" panose="020B0604020202020204" pitchFamily="34" charset="0"/>
              </a:rPr>
              <a:t>lie med to the 3rd part of axillary a</a:t>
            </a:r>
            <a:r>
              <a:rPr lang="en-US" sz="3600" b="1" u="sng" dirty="0">
                <a:effectLst/>
                <a:latin typeface="Calibri" panose="020F0502020204030204" pitchFamily="34" charset="0"/>
                <a:ea typeface="Times New Roman" panose="02020603050405020304" pitchFamily="18" charset="0"/>
                <a:cs typeface="Arial" panose="020B0604020202020204" pitchFamily="34" charset="0"/>
              </a:rPr>
              <a:t>)</a:t>
            </a:r>
            <a:endParaRPr lang="en-US" sz="3600" b="1" dirty="0">
              <a:effectLst/>
              <a:latin typeface="Calibri" panose="020F0502020204030204" pitchFamily="34" charset="0"/>
              <a:ea typeface="Times New Roman" panose="02020603050405020304" pitchFamily="18" charset="0"/>
              <a:cs typeface="Arial" panose="020B0604020202020204" pitchFamily="34" charset="0"/>
            </a:endParaRPr>
          </a:p>
          <a:p>
            <a:pPr marL="742950" marR="0" indent="-514350">
              <a:lnSpc>
                <a:spcPct val="107000"/>
              </a:lnSpc>
              <a:spcBef>
                <a:spcPts val="0"/>
              </a:spcBef>
              <a:spcAft>
                <a:spcPts val="800"/>
              </a:spcAft>
              <a:buFont typeface="+mj-lt"/>
              <a:buAutoNum type="arabicPeriod"/>
            </a:pPr>
            <a:r>
              <a:rPr lang="en-US" b="0" i="1" dirty="0">
                <a:solidFill>
                  <a:srgbClr val="495354"/>
                </a:solidFill>
                <a:effectLst/>
                <a:latin typeface="PlutoSansLight"/>
              </a:rPr>
              <a:t>Medial cutaneous </a:t>
            </a:r>
            <a:r>
              <a:rPr lang="en-US" b="0" i="1" u="sng" dirty="0">
                <a:solidFill>
                  <a:srgbClr val="495354"/>
                </a:solidFill>
                <a:effectLst/>
                <a:latin typeface="PlutoSansLight"/>
              </a:rPr>
              <a:t>brachial</a:t>
            </a:r>
            <a:r>
              <a:rPr lang="en-US" b="0" i="1" dirty="0">
                <a:solidFill>
                  <a:srgbClr val="495354"/>
                </a:solidFill>
                <a:effectLst/>
                <a:latin typeface="PlutoSansLight"/>
              </a:rPr>
              <a:t> nerve (Arm)</a:t>
            </a:r>
          </a:p>
          <a:p>
            <a:pPr marL="742950" marR="0" indent="-514350">
              <a:lnSpc>
                <a:spcPct val="107000"/>
              </a:lnSpc>
              <a:spcBef>
                <a:spcPts val="0"/>
              </a:spcBef>
              <a:spcAft>
                <a:spcPts val="800"/>
              </a:spcAft>
              <a:buFont typeface="+mj-lt"/>
              <a:buAutoNum type="arabicPeriod"/>
            </a:pPr>
            <a:r>
              <a:rPr lang="en-US" b="0" i="1" dirty="0">
                <a:solidFill>
                  <a:srgbClr val="495354"/>
                </a:solidFill>
                <a:effectLst/>
                <a:latin typeface="PlutoSansLight"/>
              </a:rPr>
              <a:t>Medial cutaneous </a:t>
            </a:r>
            <a:r>
              <a:rPr lang="en-US" b="0" i="1" u="sng" dirty="0">
                <a:solidFill>
                  <a:srgbClr val="495354"/>
                </a:solidFill>
                <a:effectLst/>
                <a:latin typeface="PlutoSansLight"/>
              </a:rPr>
              <a:t>antebrachial</a:t>
            </a:r>
            <a:r>
              <a:rPr lang="en-US" b="0" i="1" dirty="0">
                <a:solidFill>
                  <a:srgbClr val="495354"/>
                </a:solidFill>
                <a:effectLst/>
                <a:latin typeface="PlutoSansLight"/>
              </a:rPr>
              <a:t> nerve (forearm)</a:t>
            </a:r>
          </a:p>
          <a:p>
            <a:pPr marL="742950" marR="0" indent="-514350">
              <a:lnSpc>
                <a:spcPct val="107000"/>
              </a:lnSpc>
              <a:spcBef>
                <a:spcPts val="0"/>
              </a:spcBef>
              <a:spcAft>
                <a:spcPts val="800"/>
              </a:spcAft>
              <a:buFont typeface="+mj-lt"/>
              <a:buAutoNum type="arabicPeriod"/>
            </a:pPr>
            <a:r>
              <a:rPr lang="en-US" b="0" i="1" dirty="0">
                <a:solidFill>
                  <a:srgbClr val="495354"/>
                </a:solidFill>
                <a:effectLst/>
                <a:latin typeface="PlutoSansLight"/>
              </a:rPr>
              <a:t>Medial pectoral nerve, </a:t>
            </a:r>
          </a:p>
          <a:p>
            <a:pPr marL="742950" marR="0" indent="-514350">
              <a:lnSpc>
                <a:spcPct val="107000"/>
              </a:lnSpc>
              <a:spcBef>
                <a:spcPts val="0"/>
              </a:spcBef>
              <a:spcAft>
                <a:spcPts val="800"/>
              </a:spcAft>
              <a:buFont typeface="+mj-lt"/>
              <a:buAutoNum type="arabicPeriod"/>
            </a:pPr>
            <a:r>
              <a:rPr lang="en-US" b="0" i="1" dirty="0">
                <a:solidFill>
                  <a:srgbClr val="495354"/>
                </a:solidFill>
                <a:effectLst/>
                <a:latin typeface="PlutoSansLight"/>
              </a:rPr>
              <a:t>Medial root of median nerve</a:t>
            </a:r>
          </a:p>
          <a:p>
            <a:pPr marL="742950" indent="-514350">
              <a:lnSpc>
                <a:spcPct val="107000"/>
              </a:lnSpc>
              <a:spcBef>
                <a:spcPts val="0"/>
              </a:spcBef>
              <a:spcAft>
                <a:spcPts val="800"/>
              </a:spcAft>
              <a:buFont typeface="+mj-lt"/>
              <a:buAutoNum type="arabicPeriod"/>
            </a:pPr>
            <a:r>
              <a:rPr lang="en-US" b="0" i="1" dirty="0">
                <a:solidFill>
                  <a:srgbClr val="495354"/>
                </a:solidFill>
                <a:effectLst/>
                <a:latin typeface="PlutoSansLight"/>
              </a:rPr>
              <a:t>Ulnar nerve</a:t>
            </a:r>
          </a:p>
          <a:p>
            <a:pPr marL="742950" marR="0" indent="-514350">
              <a:lnSpc>
                <a:spcPct val="107000"/>
              </a:lnSpc>
              <a:spcBef>
                <a:spcPts val="0"/>
              </a:spcBef>
              <a:spcAft>
                <a:spcPts val="800"/>
              </a:spcAft>
              <a:buFont typeface="+mj-lt"/>
              <a:buAutoNum type="arabicPeriod"/>
            </a:pP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sz="3600" dirty="0"/>
          </a:p>
        </p:txBody>
      </p:sp>
      <p:pic>
        <p:nvPicPr>
          <p:cNvPr id="1026" name="Picture 2" descr="Five Images, Stock Photos &amp; Vectors | Shutterstock">
            <a:extLst>
              <a:ext uri="{FF2B5EF4-FFF2-40B4-BE49-F238E27FC236}">
                <a16:creationId xmlns:a16="http://schemas.microsoft.com/office/drawing/2014/main" id="{9AA946D2-B53E-4BC5-A0F0-C6C8E41666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768" t="6590" r="21679" b="11567"/>
          <a:stretch/>
        </p:blipFill>
        <p:spPr bwMode="auto">
          <a:xfrm>
            <a:off x="9065341" y="3626137"/>
            <a:ext cx="2802194" cy="2764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436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609600" y="678426"/>
            <a:ext cx="10744200" cy="5498537"/>
          </a:xfrm>
        </p:spPr>
        <p:txBody>
          <a:bodyPr>
            <a:normAutofit/>
          </a:bodyPr>
          <a:lstStyle/>
          <a:p>
            <a:pPr marR="0" indent="0">
              <a:lnSpc>
                <a:spcPct val="107000"/>
              </a:lnSpc>
              <a:spcBef>
                <a:spcPts val="0"/>
              </a:spcBef>
              <a:spcAft>
                <a:spcPts val="800"/>
              </a:spcAft>
              <a:buNone/>
            </a:pPr>
            <a:r>
              <a:rPr lang="en-US" sz="3000" b="1"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(5) the Branches of the cords: start at the lower border of pectoralis minor muscle &amp; are related to the 3rd part of axillary a as follows:</a:t>
            </a:r>
          </a:p>
          <a:p>
            <a:pPr marR="0" indent="0">
              <a:lnSpc>
                <a:spcPct val="107000"/>
              </a:lnSpc>
              <a:spcBef>
                <a:spcPts val="0"/>
              </a:spcBef>
              <a:spcAft>
                <a:spcPts val="800"/>
              </a:spcAft>
              <a:buNone/>
            </a:pP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r>
              <a:rPr lang="en-US" sz="3600" b="1" u="sng" dirty="0">
                <a:effectLst/>
                <a:latin typeface="Calibri" panose="020F0502020204030204" pitchFamily="34" charset="0"/>
                <a:ea typeface="Times New Roman" panose="02020603050405020304" pitchFamily="18" charset="0"/>
                <a:cs typeface="Arial" panose="020B0604020202020204" pitchFamily="34" charset="0"/>
              </a:rPr>
              <a:t>-the branches of the lat. Cord (</a:t>
            </a:r>
            <a:r>
              <a:rPr lang="en-US" sz="3600" b="1" dirty="0">
                <a:effectLst/>
                <a:latin typeface="Calibri" panose="020F0502020204030204" pitchFamily="34" charset="0"/>
                <a:ea typeface="Times New Roman" panose="02020603050405020304" pitchFamily="18" charset="0"/>
                <a:cs typeface="Arial" panose="020B0604020202020204" pitchFamily="34" charset="0"/>
              </a:rPr>
              <a:t>lie </a:t>
            </a:r>
            <a:r>
              <a:rPr lang="en-US" sz="3600" b="1" dirty="0" err="1">
                <a:effectLst/>
                <a:latin typeface="Calibri" panose="020F0502020204030204" pitchFamily="34" charset="0"/>
                <a:ea typeface="Times New Roman" panose="02020603050405020304" pitchFamily="18" charset="0"/>
                <a:cs typeface="Arial" panose="020B0604020202020204" pitchFamily="34" charset="0"/>
              </a:rPr>
              <a:t>lat</a:t>
            </a:r>
            <a:r>
              <a:rPr lang="en-US" sz="3600" b="1" dirty="0">
                <a:effectLst/>
                <a:latin typeface="Calibri" panose="020F0502020204030204" pitchFamily="34" charset="0"/>
                <a:ea typeface="Times New Roman" panose="02020603050405020304" pitchFamily="18" charset="0"/>
                <a:cs typeface="Arial" panose="020B0604020202020204" pitchFamily="34" charset="0"/>
              </a:rPr>
              <a:t> to the 3rd part of the axillary a.</a:t>
            </a:r>
            <a:r>
              <a:rPr lang="en-US" sz="3600" b="1" u="sng" dirty="0">
                <a:effectLst/>
                <a:latin typeface="Calibri" panose="020F0502020204030204" pitchFamily="34" charset="0"/>
                <a:ea typeface="Times New Roman" panose="02020603050405020304" pitchFamily="18" charset="0"/>
                <a:cs typeface="Arial" panose="020B0604020202020204" pitchFamily="34" charset="0"/>
              </a:rPr>
              <a:t>)</a:t>
            </a:r>
            <a:endParaRPr lang="en-US" sz="3600" b="1" dirty="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l">
              <a:buFont typeface="+mj-lt"/>
              <a:buAutoNum type="arabicPeriod"/>
            </a:pPr>
            <a:r>
              <a:rPr lang="en-US" sz="3200" b="0" i="1" u="none" strike="noStrike" baseline="0" dirty="0">
                <a:solidFill>
                  <a:schemeClr val="tx1">
                    <a:lumMod val="75000"/>
                    <a:lumOff val="25000"/>
                  </a:schemeClr>
                </a:solidFill>
                <a:latin typeface="PlutoSansLight"/>
              </a:rPr>
              <a:t>Lateral pectoral nerve</a:t>
            </a:r>
          </a:p>
          <a:p>
            <a:pPr marL="342900" indent="-342900" algn="l">
              <a:buFont typeface="+mj-lt"/>
              <a:buAutoNum type="arabicPeriod"/>
            </a:pPr>
            <a:r>
              <a:rPr lang="en-US" sz="3200" b="0" i="1" u="none" strike="noStrike" baseline="0" dirty="0">
                <a:solidFill>
                  <a:schemeClr val="tx1">
                    <a:lumMod val="75000"/>
                    <a:lumOff val="25000"/>
                  </a:schemeClr>
                </a:solidFill>
                <a:latin typeface="PlutoSansLight"/>
              </a:rPr>
              <a:t>Musculocutaneous nerve</a:t>
            </a:r>
          </a:p>
          <a:p>
            <a:pPr marL="342900" indent="-342900" algn="l">
              <a:buFont typeface="+mj-lt"/>
              <a:buAutoNum type="arabicPeriod"/>
            </a:pPr>
            <a:r>
              <a:rPr lang="en-US" sz="3200" b="0" i="1" u="none" strike="noStrike" baseline="0" dirty="0">
                <a:solidFill>
                  <a:schemeClr val="tx1">
                    <a:lumMod val="75000"/>
                    <a:lumOff val="25000"/>
                  </a:schemeClr>
                </a:solidFill>
                <a:latin typeface="PlutoSansLight"/>
              </a:rPr>
              <a:t>Lateral root of median nerve</a:t>
            </a:r>
            <a:endParaRPr lang="en-US" sz="5400" i="1" dirty="0">
              <a:solidFill>
                <a:schemeClr val="tx1">
                  <a:lumMod val="75000"/>
                  <a:lumOff val="25000"/>
                </a:schemeClr>
              </a:solidFill>
              <a:latin typeface="PlutoSansLight"/>
            </a:endParaRPr>
          </a:p>
        </p:txBody>
      </p:sp>
      <p:pic>
        <p:nvPicPr>
          <p:cNvPr id="2050" name="Picture 2" descr="Figure 3 Sketch Blue Color On Stock Vector (Royalty Free) 343936355">
            <a:extLst>
              <a:ext uri="{FF2B5EF4-FFF2-40B4-BE49-F238E27FC236}">
                <a16:creationId xmlns:a16="http://schemas.microsoft.com/office/drawing/2014/main" id="{F6B37ED6-F722-46AC-BAEF-9655C1656B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018" t="7009" r="20620" b="14096"/>
          <a:stretch/>
        </p:blipFill>
        <p:spPr bwMode="auto">
          <a:xfrm>
            <a:off x="8465573" y="3696929"/>
            <a:ext cx="2074607" cy="3020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718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167951" y="1825625"/>
            <a:ext cx="11185849" cy="4351338"/>
          </a:xfrm>
        </p:spPr>
        <p:txBody>
          <a:bodyPr>
            <a:normAutofit/>
          </a:bodyPr>
          <a:lstStyle/>
          <a:p>
            <a:pPr marR="0" indent="0">
              <a:lnSpc>
                <a:spcPct val="107000"/>
              </a:lnSpc>
              <a:spcBef>
                <a:spcPts val="0"/>
              </a:spcBef>
              <a:spcAft>
                <a:spcPts val="800"/>
              </a:spcAft>
              <a:buNone/>
            </a:pPr>
            <a:r>
              <a:rPr lang="en-US" sz="3600" b="1" u="sng" dirty="0">
                <a:effectLst/>
                <a:latin typeface="Calibri" panose="020F0502020204030204" pitchFamily="34" charset="0"/>
                <a:ea typeface="Times New Roman" panose="02020603050405020304" pitchFamily="18" charset="0"/>
                <a:cs typeface="Arial" panose="020B0604020202020204" pitchFamily="34" charset="0"/>
              </a:rPr>
              <a:t>- the branches of the posterior cord (</a:t>
            </a:r>
            <a:r>
              <a:rPr lang="en-US" sz="3600" b="1" dirty="0">
                <a:effectLst/>
                <a:latin typeface="Calibri" panose="020F0502020204030204" pitchFamily="34" charset="0"/>
                <a:ea typeface="Times New Roman" panose="02020603050405020304" pitchFamily="18" charset="0"/>
                <a:cs typeface="Arial" panose="020B0604020202020204" pitchFamily="34" charset="0"/>
              </a:rPr>
              <a:t>lie post to the 3</a:t>
            </a:r>
            <a:r>
              <a:rPr lang="en-US" sz="3600" b="1" baseline="30000" dirty="0">
                <a:effectLst/>
                <a:latin typeface="Calibri" panose="020F0502020204030204" pitchFamily="34" charset="0"/>
                <a:ea typeface="Times New Roman" panose="02020603050405020304" pitchFamily="18" charset="0"/>
                <a:cs typeface="Arial" panose="020B0604020202020204" pitchFamily="34" charset="0"/>
              </a:rPr>
              <a:t>rd</a:t>
            </a:r>
            <a:r>
              <a:rPr lang="en-US" sz="3600" b="1" dirty="0">
                <a:effectLst/>
                <a:latin typeface="Calibri" panose="020F0502020204030204" pitchFamily="34" charset="0"/>
                <a:ea typeface="Times New Roman" panose="02020603050405020304" pitchFamily="18" charset="0"/>
                <a:cs typeface="Arial" panose="020B0604020202020204" pitchFamily="34" charset="0"/>
              </a:rPr>
              <a:t> part of axillary a</a:t>
            </a:r>
            <a:r>
              <a:rPr lang="en-US" sz="3600" b="1" u="sng" dirty="0">
                <a:effectLst/>
                <a:latin typeface="Calibri" panose="020F0502020204030204" pitchFamily="34" charset="0"/>
                <a:ea typeface="Times New Roman" panose="02020603050405020304" pitchFamily="18" charset="0"/>
                <a:cs typeface="Arial" panose="020B0604020202020204" pitchFamily="34" charset="0"/>
              </a:rPr>
              <a:t>) </a:t>
            </a:r>
            <a:r>
              <a:rPr lang="en-US" sz="3600" u="sng"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ULNAR</a:t>
            </a:r>
            <a:endParaRPr lang="en-US" sz="3600" dirty="0">
              <a:effectLst/>
              <a:latin typeface="Calibri" panose="020F0502020204030204" pitchFamily="34" charset="0"/>
              <a:ea typeface="Times New Roman" panose="02020603050405020304" pitchFamily="18" charset="0"/>
              <a:cs typeface="Arial" panose="020B0604020202020204" pitchFamily="34" charset="0"/>
            </a:endParaRPr>
          </a:p>
          <a:p>
            <a:pPr marL="685800" marR="0" indent="0">
              <a:lnSpc>
                <a:spcPct val="107000"/>
              </a:lnSpc>
              <a:spcBef>
                <a:spcPts val="0"/>
              </a:spcBef>
              <a:spcAft>
                <a:spcPts val="800"/>
              </a:spcAft>
              <a:buNone/>
            </a:pPr>
            <a:r>
              <a:rPr lang="en-US" sz="3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a:t>
            </a:r>
            <a:r>
              <a:rPr lang="en-US" sz="3600" dirty="0">
                <a:effectLst/>
                <a:latin typeface="Calibri" panose="020F0502020204030204" pitchFamily="34" charset="0"/>
                <a:ea typeface="Times New Roman" panose="02020603050405020304" pitchFamily="18" charset="0"/>
                <a:cs typeface="Arial" panose="020B0604020202020204" pitchFamily="34" charset="0"/>
              </a:rPr>
              <a:t>pper &amp; </a:t>
            </a:r>
            <a:r>
              <a:rPr lang="en-US" sz="3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L</a:t>
            </a:r>
            <a:r>
              <a:rPr lang="en-US" sz="3600" dirty="0">
                <a:effectLst/>
                <a:latin typeface="Calibri" panose="020F0502020204030204" pitchFamily="34" charset="0"/>
                <a:ea typeface="Times New Roman" panose="02020603050405020304" pitchFamily="18" charset="0"/>
                <a:cs typeface="Arial" panose="020B0604020202020204" pitchFamily="34" charset="0"/>
              </a:rPr>
              <a:t>ower subscapular nerves</a:t>
            </a:r>
          </a:p>
          <a:p>
            <a:pPr marL="685800" marR="0" indent="0">
              <a:lnSpc>
                <a:spcPct val="107000"/>
              </a:lnSpc>
              <a:spcBef>
                <a:spcPts val="0"/>
              </a:spcBef>
              <a:spcAft>
                <a:spcPts val="800"/>
              </a:spcAft>
              <a:buNone/>
            </a:pPr>
            <a:r>
              <a:rPr lang="en-US" sz="3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N</a:t>
            </a:r>
            <a:r>
              <a:rPr lang="en-US" sz="3600" dirty="0">
                <a:effectLst/>
                <a:latin typeface="Calibri" panose="020F0502020204030204" pitchFamily="34" charset="0"/>
                <a:ea typeface="Times New Roman" panose="02020603050405020304" pitchFamily="18" charset="0"/>
                <a:cs typeface="Arial" panose="020B0604020202020204" pitchFamily="34" charset="0"/>
              </a:rPr>
              <a:t>. to latissimus dorsi</a:t>
            </a:r>
          </a:p>
          <a:p>
            <a:pPr marL="685800" marR="0" indent="0">
              <a:lnSpc>
                <a:spcPct val="107000"/>
              </a:lnSpc>
              <a:spcBef>
                <a:spcPts val="0"/>
              </a:spcBef>
              <a:spcAft>
                <a:spcPts val="800"/>
              </a:spcAft>
              <a:buNone/>
            </a:pPr>
            <a:r>
              <a:rPr lang="en-US" sz="3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A</a:t>
            </a:r>
            <a:r>
              <a:rPr lang="en-US" sz="3600" dirty="0">
                <a:effectLst/>
                <a:latin typeface="Calibri" panose="020F0502020204030204" pitchFamily="34" charset="0"/>
                <a:ea typeface="Times New Roman" panose="02020603050405020304" pitchFamily="18" charset="0"/>
                <a:cs typeface="Arial" panose="020B0604020202020204" pitchFamily="34" charset="0"/>
              </a:rPr>
              <a:t>xillary n</a:t>
            </a:r>
          </a:p>
          <a:p>
            <a:pPr marL="685800" marR="0" indent="0">
              <a:lnSpc>
                <a:spcPct val="107000"/>
              </a:lnSpc>
              <a:spcBef>
                <a:spcPts val="0"/>
              </a:spcBef>
              <a:spcAft>
                <a:spcPts val="800"/>
              </a:spcAft>
              <a:buNone/>
            </a:pPr>
            <a:r>
              <a:rPr lang="en-US" sz="3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R</a:t>
            </a:r>
            <a:r>
              <a:rPr lang="en-US" sz="3600" dirty="0">
                <a:effectLst/>
                <a:latin typeface="Calibri" panose="020F0502020204030204" pitchFamily="34" charset="0"/>
                <a:ea typeface="Times New Roman" panose="02020603050405020304" pitchFamily="18" charset="0"/>
                <a:cs typeface="Arial" panose="020B0604020202020204" pitchFamily="34" charset="0"/>
              </a:rPr>
              <a:t>adial n.</a:t>
            </a:r>
          </a:p>
          <a:p>
            <a:pPr marL="0" indent="0">
              <a:buNone/>
            </a:pPr>
            <a:endParaRPr lang="en-US" sz="4800" dirty="0"/>
          </a:p>
        </p:txBody>
      </p:sp>
      <p:pic>
        <p:nvPicPr>
          <p:cNvPr id="4" name="Picture 2" descr="Five Images, Stock Photos &amp; Vectors | Shutterstock">
            <a:extLst>
              <a:ext uri="{FF2B5EF4-FFF2-40B4-BE49-F238E27FC236}">
                <a16:creationId xmlns:a16="http://schemas.microsoft.com/office/drawing/2014/main" id="{F399BC0E-B095-4679-A450-8AB1A1B38E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768" t="6590" r="21679" b="11567"/>
          <a:stretch/>
        </p:blipFill>
        <p:spPr bwMode="auto">
          <a:xfrm>
            <a:off x="9006347" y="3881776"/>
            <a:ext cx="2802194" cy="2764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298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Brachial Plexus Injuries - OrthoInfo - AAOS">
            <a:extLst>
              <a:ext uri="{FF2B5EF4-FFF2-40B4-BE49-F238E27FC236}">
                <a16:creationId xmlns:a16="http://schemas.microsoft.com/office/drawing/2014/main" id="{2B081B53-CC26-45B5-8FAC-EF8FA3337C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9" r="52311"/>
          <a:stretch/>
        </p:blipFill>
        <p:spPr bwMode="auto">
          <a:xfrm>
            <a:off x="2174033" y="3565525"/>
            <a:ext cx="2780522" cy="3200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b="1" dirty="0">
                <a:effectLst/>
                <a:latin typeface="Calibri" panose="020F0502020204030204" pitchFamily="34" charset="0"/>
                <a:ea typeface="Times New Roman" panose="02020603050405020304" pitchFamily="18" charset="0"/>
                <a:cs typeface="Arial" panose="020B0604020202020204" pitchFamily="34" charset="0"/>
              </a:rPr>
              <a:t>INJURY OF THE BRACHIAL PLEXUS</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194387" y="1405731"/>
            <a:ext cx="11564993" cy="4351338"/>
          </a:xfrm>
        </p:spPr>
        <p:txBody>
          <a:bodyPr>
            <a:normAutofit/>
          </a:bodyPr>
          <a:lstStyle/>
          <a:p>
            <a:pPr marR="0" indent="0">
              <a:lnSpc>
                <a:spcPct val="107000"/>
              </a:lnSpc>
              <a:spcBef>
                <a:spcPts val="0"/>
              </a:spcBef>
              <a:spcAft>
                <a:spcPts val="800"/>
              </a:spcAft>
              <a:buNone/>
            </a:pPr>
            <a:r>
              <a:rPr lang="en-US" sz="2400" b="1" u="sng" dirty="0">
                <a:effectLst/>
                <a:latin typeface="Calibri" panose="020F0502020204030204" pitchFamily="34" charset="0"/>
                <a:ea typeface="Times New Roman" panose="02020603050405020304" pitchFamily="18" charset="0"/>
                <a:cs typeface="Arial" panose="020B0604020202020204" pitchFamily="34" charset="0"/>
              </a:rPr>
              <a:t>*Causes:</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a:t>
            </a:r>
            <a:r>
              <a:rPr lang="ar-SA" sz="2400" b="1" dirty="0">
                <a:effectLst/>
                <a:latin typeface="Calibri" panose="020F0502020204030204" pitchFamily="34" charset="0"/>
                <a:ea typeface="Times New Roman" panose="02020603050405020304" pitchFamily="18" charset="0"/>
                <a:cs typeface="Arial" panose="020B0604020202020204" pitchFamily="34" charset="0"/>
              </a:rPr>
              <a:t>1</a:t>
            </a:r>
            <a:r>
              <a:rPr lang="en-US" sz="2400" b="1" dirty="0">
                <a:effectLst/>
                <a:latin typeface="Calibri" panose="020F0502020204030204" pitchFamily="34" charset="0"/>
                <a:ea typeface="Times New Roman" panose="02020603050405020304" pitchFamily="18" charset="0"/>
                <a:cs typeface="Arial" panose="020B0604020202020204" pitchFamily="34" charset="0"/>
              </a:rPr>
              <a:t>) Birth injuries: </a:t>
            </a:r>
            <a:r>
              <a:rPr lang="en-US" sz="2400" dirty="0">
                <a:effectLst/>
                <a:latin typeface="Calibri" panose="020F0502020204030204" pitchFamily="34" charset="0"/>
                <a:ea typeface="Times New Roman" panose="02020603050405020304" pitchFamily="18" charset="0"/>
                <a:cs typeface="Arial" panose="020B0604020202020204" pitchFamily="34" charset="0"/>
              </a:rPr>
              <a:t>excessive traction on the upper limb during difficult labor. </a:t>
            </a:r>
          </a:p>
          <a:p>
            <a:pPr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(2) Direct trauma</a:t>
            </a:r>
            <a:r>
              <a:rPr lang="en-US" sz="2400" dirty="0">
                <a:effectLst/>
                <a:latin typeface="Calibri" panose="020F0502020204030204" pitchFamily="34" charset="0"/>
                <a:ea typeface="Times New Roman" panose="02020603050405020304" pitchFamily="18" charset="0"/>
                <a:cs typeface="Arial" panose="020B0604020202020204" pitchFamily="34" charset="0"/>
              </a:rPr>
              <a:t>: From gunshot wounds or rarely from fracture of the clavicle. </a:t>
            </a:r>
          </a:p>
          <a:p>
            <a:pPr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(3) Falls</a:t>
            </a:r>
            <a:r>
              <a:rPr lang="en-US" sz="2400" dirty="0">
                <a:effectLst/>
                <a:latin typeface="Calibri" panose="020F0502020204030204" pitchFamily="34" charset="0"/>
                <a:ea typeface="Times New Roman" panose="02020603050405020304" pitchFamily="18" charset="0"/>
                <a:cs typeface="Arial" panose="020B0604020202020204" pitchFamily="34" charset="0"/>
              </a:rPr>
              <a:t> from fast moving vehicles (e-motorcycles): Shoulder &amp; neck are forced apart. </a:t>
            </a:r>
          </a:p>
          <a:p>
            <a:pPr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(4) Cervical rib</a:t>
            </a:r>
            <a:r>
              <a:rPr lang="en-US" sz="2400" dirty="0">
                <a:effectLst/>
                <a:latin typeface="Calibri" panose="020F0502020204030204" pitchFamily="34" charset="0"/>
                <a:ea typeface="Times New Roman" panose="02020603050405020304" pitchFamily="18" charset="0"/>
                <a:cs typeface="Arial" panose="020B0604020202020204" pitchFamily="34" charset="0"/>
              </a:rPr>
              <a:t>: abnormal rib attached to the last cervical vertebra may compress the lower trunk of the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br.plexus</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sz="3200" dirty="0"/>
          </a:p>
        </p:txBody>
      </p:sp>
      <p:sp>
        <p:nvSpPr>
          <p:cNvPr id="4" name="AutoShape 2" descr="Brachial Plexus Injuries - OrthoInfo - AAOS">
            <a:extLst>
              <a:ext uri="{FF2B5EF4-FFF2-40B4-BE49-F238E27FC236}">
                <a16:creationId xmlns:a16="http://schemas.microsoft.com/office/drawing/2014/main" id="{A49A74FA-8FC5-4185-80BB-E19889251D9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6" name="Picture 4" descr="Brachial Plexus Injuries - OrthoInfo - AAOS">
            <a:extLst>
              <a:ext uri="{FF2B5EF4-FFF2-40B4-BE49-F238E27FC236}">
                <a16:creationId xmlns:a16="http://schemas.microsoft.com/office/drawing/2014/main" id="{3AAB803B-0C93-425A-BCB9-D9FD77B7F2A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105"/>
          <a:stretch/>
        </p:blipFill>
        <p:spPr bwMode="auto">
          <a:xfrm>
            <a:off x="8681094" y="3429000"/>
            <a:ext cx="324343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houlder Dystocia | Obgyn Key">
            <a:extLst>
              <a:ext uri="{FF2B5EF4-FFF2-40B4-BE49-F238E27FC236}">
                <a16:creationId xmlns:a16="http://schemas.microsoft.com/office/drawing/2014/main" id="{77F88507-44B2-4618-B45A-193A6A0A39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9338" y="3730625"/>
            <a:ext cx="3781425" cy="3067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232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lstStyle/>
          <a:p>
            <a:endParaRPr lang="en-US"/>
          </a:p>
        </p:txBody>
      </p:sp>
      <p:pic>
        <p:nvPicPr>
          <p:cNvPr id="4098" name="Picture 2" descr="Brachial Plexus Injuries - OrthoInfo - AAOS">
            <a:extLst>
              <a:ext uri="{FF2B5EF4-FFF2-40B4-BE49-F238E27FC236}">
                <a16:creationId xmlns:a16="http://schemas.microsoft.com/office/drawing/2014/main" id="{C9FB33E1-AEA1-4442-B02F-2329C72331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1999" y="3565525"/>
            <a:ext cx="619125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rachial Plexus Injuries - OrthoInfo - AAOS">
            <a:extLst>
              <a:ext uri="{FF2B5EF4-FFF2-40B4-BE49-F238E27FC236}">
                <a16:creationId xmlns:a16="http://schemas.microsoft.com/office/drawing/2014/main" id="{D7E4EFB1-E867-4B9B-B103-57E66FC905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1999" y="168671"/>
            <a:ext cx="6191250"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845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a:t>
            </a:r>
            <a:r>
              <a:rPr lang="en-US" sz="3200" b="1" u="sng" dirty="0">
                <a:effectLst/>
                <a:latin typeface="Calibri" panose="020F0502020204030204" pitchFamily="34" charset="0"/>
                <a:ea typeface="Times New Roman" panose="02020603050405020304" pitchFamily="18" charset="0"/>
                <a:cs typeface="Arial" panose="020B0604020202020204" pitchFamily="34" charset="0"/>
              </a:rPr>
              <a:t>Effects</a:t>
            </a:r>
            <a:r>
              <a:rPr lang="en-US" sz="3200" dirty="0">
                <a:effectLst/>
                <a:latin typeface="Calibri" panose="020F0502020204030204" pitchFamily="34" charset="0"/>
                <a:ea typeface="Times New Roman" panose="02020603050405020304" pitchFamily="18" charset="0"/>
                <a:cs typeface="Arial" panose="020B0604020202020204" pitchFamily="34" charset="0"/>
              </a:rPr>
              <a:t>: depends on the site &amp; degree of the injury:</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0" y="1461831"/>
            <a:ext cx="10515600" cy="4351338"/>
          </a:xfrm>
        </p:spPr>
        <p:txBody>
          <a:bodyPr>
            <a:normAutofit/>
          </a:bodyPr>
          <a:lstStyle/>
          <a:p>
            <a:pPr marR="0" indent="0">
              <a:lnSpc>
                <a:spcPct val="107000"/>
              </a:lnSpc>
              <a:spcBef>
                <a:spcPts val="0"/>
              </a:spcBef>
              <a:spcAft>
                <a:spcPts val="800"/>
              </a:spcAft>
              <a:buNone/>
            </a:pPr>
            <a:r>
              <a:rPr lang="en-US" sz="3200" b="1" dirty="0">
                <a:effectLst/>
                <a:latin typeface="Calibri" panose="020F0502020204030204" pitchFamily="34" charset="0"/>
                <a:ea typeface="Times New Roman" panose="02020603050405020304" pitchFamily="18" charset="0"/>
                <a:cs typeface="Arial" panose="020B0604020202020204" pitchFamily="34" charset="0"/>
              </a:rPr>
              <a:t>1-Complete avulsion of all roots of br. plexus: leads to:</a:t>
            </a:r>
            <a:endParaRPr lang="en-US" sz="3200" dirty="0">
              <a:effectLst/>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r>
              <a:rPr lang="en-US" sz="3200" dirty="0">
                <a:effectLst/>
                <a:latin typeface="Calibri" panose="020F0502020204030204" pitchFamily="34" charset="0"/>
                <a:ea typeface="Times New Roman" panose="02020603050405020304" pitchFamily="18" charset="0"/>
                <a:cs typeface="Arial" panose="020B0604020202020204" pitchFamily="34" charset="0"/>
              </a:rPr>
              <a:t>(a)Motor affection: paralysis of all muscles of U-L(except trapezius)</a:t>
            </a:r>
          </a:p>
          <a:p>
            <a:pPr marR="0" indent="0">
              <a:lnSpc>
                <a:spcPct val="107000"/>
              </a:lnSpc>
              <a:spcBef>
                <a:spcPts val="0"/>
              </a:spcBef>
              <a:spcAft>
                <a:spcPts val="800"/>
              </a:spcAft>
              <a:buNone/>
            </a:pPr>
            <a:r>
              <a:rPr lang="en-US" sz="3200" dirty="0">
                <a:effectLst/>
                <a:latin typeface="Calibri" panose="020F0502020204030204" pitchFamily="34" charset="0"/>
                <a:ea typeface="Times New Roman" panose="02020603050405020304" pitchFamily="18" charset="0"/>
                <a:cs typeface="Arial" panose="020B0604020202020204" pitchFamily="34" charset="0"/>
              </a:rPr>
              <a:t>(b) Sensory: loss of sensation of all skin of </a:t>
            </a:r>
            <a:r>
              <a:rPr lang="en-US" sz="3200" b="1" dirty="0">
                <a:effectLst/>
                <a:latin typeface="Calibri" panose="020F0502020204030204" pitchFamily="34" charset="0"/>
                <a:ea typeface="Times New Roman" panose="02020603050405020304" pitchFamily="18" charset="0"/>
                <a:cs typeface="Arial" panose="020B0604020202020204" pitchFamily="34" charset="0"/>
              </a:rPr>
              <a:t>U-L</a:t>
            </a:r>
            <a:endParaRPr lang="en-US" sz="4400" dirty="0"/>
          </a:p>
        </p:txBody>
      </p:sp>
    </p:spTree>
    <p:extLst>
      <p:ext uri="{BB962C8B-B14F-4D97-AF65-F5344CB8AC3E}">
        <p14:creationId xmlns:p14="http://schemas.microsoft.com/office/powerpoint/2010/main" val="3996832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fontScale="90000"/>
          </a:bodyPr>
          <a:lstStyle/>
          <a:p>
            <a:r>
              <a:rPr lang="en-US" sz="4400" b="1" dirty="0">
                <a:effectLst/>
                <a:latin typeface="Calibri" panose="020F0502020204030204" pitchFamily="34" charset="0"/>
                <a:ea typeface="Times New Roman" panose="02020603050405020304" pitchFamily="18" charset="0"/>
                <a:cs typeface="Arial" panose="020B0604020202020204" pitchFamily="34" charset="0"/>
              </a:rPr>
              <a:t>2-Injury to the upper trunk (C5.6): (</a:t>
            </a:r>
            <a:r>
              <a:rPr lang="en-US" sz="4400" b="1" dirty="0" err="1">
                <a:effectLst/>
                <a:latin typeface="Calibri" panose="020F0502020204030204" pitchFamily="34" charset="0"/>
                <a:ea typeface="Times New Roman" panose="02020603050405020304" pitchFamily="18" charset="0"/>
                <a:cs typeface="Arial" panose="020B0604020202020204" pitchFamily="34" charset="0"/>
              </a:rPr>
              <a:t>Erb's</a:t>
            </a:r>
            <a:r>
              <a:rPr lang="en-US" sz="4400" b="1" dirty="0">
                <a:effectLst/>
                <a:latin typeface="Calibri" panose="020F0502020204030204" pitchFamily="34" charset="0"/>
                <a:ea typeface="Times New Roman" panose="02020603050405020304" pitchFamily="18" charset="0"/>
                <a:cs typeface="Arial" panose="020B0604020202020204" pitchFamily="34" charset="0"/>
              </a:rPr>
              <a:t> Paralysis):</a:t>
            </a:r>
            <a:br>
              <a:rPr lang="en-US" sz="4400" dirty="0">
                <a:effectLst/>
                <a:latin typeface="Calibri" panose="020F0502020204030204" pitchFamily="34" charset="0"/>
                <a:ea typeface="Times New Roman" panose="02020603050405020304" pitchFamily="18"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157316" y="1825625"/>
            <a:ext cx="11196484" cy="4351338"/>
          </a:xfrm>
        </p:spPr>
        <p:txBody>
          <a:bodyPr>
            <a:normAutofit lnSpcReduction="10000"/>
          </a:bodyPr>
          <a:lstStyle/>
          <a:p>
            <a:pPr marR="0" indent="0">
              <a:lnSpc>
                <a:spcPct val="107000"/>
              </a:lnSpc>
              <a:spcBef>
                <a:spcPts val="0"/>
              </a:spcBef>
              <a:spcAft>
                <a:spcPts val="800"/>
              </a:spcAft>
              <a:buNone/>
            </a:pPr>
            <a:r>
              <a:rPr lang="en-US" sz="1800" dirty="0">
                <a:effectLst/>
                <a:latin typeface="Calibri" panose="020F0502020204030204" pitchFamily="34" charset="0"/>
                <a:ea typeface="Times New Roman" panose="02020603050405020304" pitchFamily="18" charset="0"/>
                <a:cs typeface="Arial" panose="020B0604020202020204" pitchFamily="34" charset="0"/>
              </a:rPr>
              <a:t> </a:t>
            </a:r>
          </a:p>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 (a)Motor affection</a:t>
            </a:r>
            <a:r>
              <a:rPr lang="en-US" dirty="0">
                <a:effectLst/>
                <a:latin typeface="Calibri" panose="020F0502020204030204" pitchFamily="34" charset="0"/>
                <a:ea typeface="Times New Roman" panose="02020603050405020304" pitchFamily="18" charset="0"/>
                <a:cs typeface="Arial" panose="020B0604020202020204" pitchFamily="34" charset="0"/>
              </a:rPr>
              <a:t>: paralysis of all muscles supplied by C5,6 as follows:</a:t>
            </a:r>
          </a:p>
          <a:p>
            <a:pPr lvl="1" indent="0">
              <a:lnSpc>
                <a:spcPct val="107000"/>
              </a:lnSpc>
              <a:spcBef>
                <a:spcPts val="0"/>
              </a:spcBef>
              <a:spcAft>
                <a:spcPts val="800"/>
              </a:spcAft>
              <a:buNone/>
            </a:pPr>
            <a:r>
              <a:rPr lang="en-US" b="1" dirty="0">
                <a:effectLst/>
                <a:latin typeface="Calibri" panose="020F0502020204030204" pitchFamily="34" charset="0"/>
                <a:ea typeface="Times New Roman" panose="02020603050405020304" pitchFamily="18" charset="0"/>
                <a:cs typeface="Arial" panose="020B0604020202020204" pitchFamily="34" charset="0"/>
              </a:rPr>
              <a:t>abductor</a:t>
            </a:r>
            <a:r>
              <a:rPr lang="en-US" dirty="0">
                <a:effectLst/>
                <a:latin typeface="Calibri" panose="020F0502020204030204" pitchFamily="34" charset="0"/>
                <a:ea typeface="Times New Roman" panose="02020603050405020304" pitchFamily="18" charset="0"/>
                <a:cs typeface="Arial" panose="020B0604020202020204" pitchFamily="34" charset="0"/>
              </a:rPr>
              <a:t> muscles of arm (supraspinatus &amp;deltoid): leads to adduction of arm</a:t>
            </a:r>
          </a:p>
          <a:p>
            <a:pPr lvl="1" indent="0">
              <a:lnSpc>
                <a:spcPct val="107000"/>
              </a:lnSpc>
              <a:spcBef>
                <a:spcPts val="0"/>
              </a:spcBef>
              <a:spcAft>
                <a:spcPts val="800"/>
              </a:spcAft>
              <a:buNone/>
            </a:pPr>
            <a:r>
              <a:rPr lang="en-US" b="1" dirty="0">
                <a:effectLst/>
                <a:latin typeface="Calibri" panose="020F0502020204030204" pitchFamily="34" charset="0"/>
                <a:ea typeface="Times New Roman" panose="02020603050405020304" pitchFamily="18" charset="0"/>
                <a:cs typeface="Arial" panose="020B0604020202020204" pitchFamily="34" charset="0"/>
              </a:rPr>
              <a:t>the </a:t>
            </a:r>
            <a:r>
              <a:rPr lang="en-US" b="1" dirty="0" err="1">
                <a:effectLst/>
                <a:latin typeface="Calibri" panose="020F0502020204030204" pitchFamily="34" charset="0"/>
                <a:ea typeface="Times New Roman" panose="02020603050405020304" pitchFamily="18" charset="0"/>
                <a:cs typeface="Arial" panose="020B0604020202020204" pitchFamily="34" charset="0"/>
              </a:rPr>
              <a:t>lat</a:t>
            </a:r>
            <a:r>
              <a:rPr lang="en-US" b="1" dirty="0">
                <a:effectLst/>
                <a:latin typeface="Calibri" panose="020F0502020204030204" pitchFamily="34" charset="0"/>
                <a:ea typeface="Times New Roman" panose="02020603050405020304" pitchFamily="18" charset="0"/>
                <a:cs typeface="Arial" panose="020B0604020202020204" pitchFamily="34" charset="0"/>
              </a:rPr>
              <a:t> rotator </a:t>
            </a:r>
            <a:r>
              <a:rPr lang="en-US" dirty="0">
                <a:effectLst/>
                <a:latin typeface="Calibri" panose="020F0502020204030204" pitchFamily="34" charset="0"/>
                <a:ea typeface="Times New Roman" panose="02020603050405020304" pitchFamily="18" charset="0"/>
                <a:cs typeface="Arial" panose="020B0604020202020204" pitchFamily="34" charset="0"/>
              </a:rPr>
              <a:t>(infraspinatus &amp;teres minor): medial rotation</a:t>
            </a:r>
          </a:p>
          <a:p>
            <a:pPr lvl="1" indent="0">
              <a:lnSpc>
                <a:spcPct val="107000"/>
              </a:lnSpc>
              <a:spcBef>
                <a:spcPts val="0"/>
              </a:spcBef>
              <a:spcAft>
                <a:spcPts val="800"/>
              </a:spcAft>
              <a:buNone/>
            </a:pPr>
            <a:r>
              <a:rPr lang="en-US" b="1" dirty="0">
                <a:effectLst/>
                <a:latin typeface="Calibri" panose="020F0502020204030204" pitchFamily="34" charset="0"/>
                <a:ea typeface="Times New Roman" panose="02020603050405020304" pitchFamily="18" charset="0"/>
                <a:cs typeface="Arial" panose="020B0604020202020204" pitchFamily="34" charset="0"/>
              </a:rPr>
              <a:t>flexors &amp; </a:t>
            </a:r>
            <a:r>
              <a:rPr lang="en-US" b="1" dirty="0" err="1">
                <a:effectLst/>
                <a:latin typeface="Calibri" panose="020F0502020204030204" pitchFamily="34" charset="0"/>
                <a:ea typeface="Times New Roman" panose="02020603050405020304" pitchFamily="18" charset="0"/>
                <a:cs typeface="Arial" panose="020B0604020202020204" pitchFamily="34" charset="0"/>
              </a:rPr>
              <a:t>supinators</a:t>
            </a:r>
            <a:r>
              <a:rPr lang="en-US" b="1" dirty="0">
                <a:effectLst/>
                <a:latin typeface="Calibri" panose="020F0502020204030204" pitchFamily="34" charset="0"/>
                <a:ea typeface="Times New Roman" panose="02020603050405020304" pitchFamily="18" charset="0"/>
                <a:cs typeface="Arial" panose="020B0604020202020204" pitchFamily="34" charset="0"/>
              </a:rPr>
              <a:t> of forearm </a:t>
            </a:r>
            <a:r>
              <a:rPr lang="en-US" dirty="0">
                <a:effectLst/>
                <a:latin typeface="Calibri" panose="020F0502020204030204" pitchFamily="34" charset="0"/>
                <a:ea typeface="Times New Roman" panose="02020603050405020304" pitchFamily="18" charset="0"/>
                <a:cs typeface="Arial" panose="020B0604020202020204" pitchFamily="34" charset="0"/>
              </a:rPr>
              <a:t>(biceps, brachialis &amp; brachioradialis)leads to extension &amp; pronation of the forearm.</a:t>
            </a:r>
          </a:p>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(b) Deformity: </a:t>
            </a:r>
            <a:r>
              <a:rPr lang="en-US" dirty="0">
                <a:effectLst/>
                <a:latin typeface="Calibri" panose="020F0502020204030204" pitchFamily="34" charset="0"/>
                <a:ea typeface="Times New Roman" panose="02020603050405020304" pitchFamily="18" charset="0"/>
                <a:cs typeface="Arial" panose="020B0604020202020204" pitchFamily="34" charset="0"/>
              </a:rPr>
              <a:t>the U-L the </a:t>
            </a:r>
            <a:r>
              <a:rPr lang="en-US"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waiter's tip position</a:t>
            </a:r>
          </a:p>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(c) Sensory loss: </a:t>
            </a:r>
            <a:r>
              <a:rPr lang="en-US" dirty="0">
                <a:effectLst/>
                <a:latin typeface="Calibri" panose="020F0502020204030204" pitchFamily="34" charset="0"/>
                <a:ea typeface="Times New Roman" panose="02020603050405020304" pitchFamily="18" charset="0"/>
                <a:cs typeface="Arial" panose="020B0604020202020204" pitchFamily="34" charset="0"/>
              </a:rPr>
              <a:t>loss of sensation over the lower ½ of deltoid &amp;</a:t>
            </a:r>
            <a:r>
              <a:rPr lang="en-US" dirty="0" err="1">
                <a:effectLst/>
                <a:latin typeface="Calibri" panose="020F0502020204030204" pitchFamily="34" charset="0"/>
                <a:ea typeface="Times New Roman" panose="02020603050405020304" pitchFamily="18" charset="0"/>
                <a:cs typeface="Arial" panose="020B0604020202020204" pitchFamily="34" charset="0"/>
              </a:rPr>
              <a:t>lat</a:t>
            </a:r>
            <a:r>
              <a:rPr lang="en-US" dirty="0">
                <a:effectLst/>
                <a:latin typeface="Calibri" panose="020F0502020204030204" pitchFamily="34" charset="0"/>
                <a:ea typeface="Times New Roman" panose="02020603050405020304" pitchFamily="18" charset="0"/>
                <a:cs typeface="Arial" panose="020B0604020202020204" pitchFamily="34" charset="0"/>
              </a:rPr>
              <a:t> side of forearm.</a:t>
            </a:r>
          </a:p>
          <a:p>
            <a:pPr marL="0" indent="0">
              <a:buNone/>
            </a:pPr>
            <a:endParaRPr lang="en-US" dirty="0"/>
          </a:p>
        </p:txBody>
      </p:sp>
    </p:spTree>
    <p:extLst>
      <p:ext uri="{BB962C8B-B14F-4D97-AF65-F5344CB8AC3E}">
        <p14:creationId xmlns:p14="http://schemas.microsoft.com/office/powerpoint/2010/main" val="284154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B999A-073B-4F83-977D-59374D3F8E96}"/>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(THE BRACHIAL PLEXUS)</a:t>
            </a:r>
            <a:endParaRPr lang="en-US" sz="6600" dirty="0"/>
          </a:p>
        </p:txBody>
      </p:sp>
      <p:sp>
        <p:nvSpPr>
          <p:cNvPr id="3" name="Content Placeholder 2">
            <a:extLst>
              <a:ext uri="{FF2B5EF4-FFF2-40B4-BE49-F238E27FC236}">
                <a16:creationId xmlns:a16="http://schemas.microsoft.com/office/drawing/2014/main" id="{FBC4FB96-A1BD-42A6-A27D-337505BB09A4}"/>
              </a:ext>
            </a:extLst>
          </p:cNvPr>
          <p:cNvSpPr>
            <a:spLocks noGrp="1"/>
          </p:cNvSpPr>
          <p:nvPr>
            <p:ph idx="1"/>
          </p:nvPr>
        </p:nvSpPr>
        <p:spPr/>
        <p:txBody>
          <a:bodyPr>
            <a:normAutofit/>
          </a:bodyPr>
          <a:lstStyle/>
          <a:p>
            <a:r>
              <a:rPr lang="en-US" dirty="0">
                <a:effectLst/>
                <a:latin typeface="Calibri" panose="020F0502020204030204" pitchFamily="34" charset="0"/>
                <a:ea typeface="Times New Roman" panose="02020603050405020304" pitchFamily="18" charset="0"/>
                <a:cs typeface="Arial" panose="020B0604020202020204" pitchFamily="34" charset="0"/>
              </a:rPr>
              <a:t>it is a complex arrangement of the </a:t>
            </a:r>
            <a:r>
              <a:rPr lang="en-US" b="1" u="sng"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ant- 1ry  rami of certain spinal nerves</a:t>
            </a:r>
            <a:r>
              <a:rPr lang="en-US" dirty="0">
                <a:effectLst/>
                <a:latin typeface="Calibri" panose="020F0502020204030204" pitchFamily="34" charset="0"/>
                <a:ea typeface="Times New Roman" panose="02020603050405020304" pitchFamily="18" charset="0"/>
                <a:cs typeface="Arial" panose="020B0604020202020204" pitchFamily="34" charset="0"/>
              </a:rPr>
              <a:t>, allowing mixing of fibers from different segments of the spinal cord giving branches (carrying fibers from more than one segment of the spinal Cord) to supply the muscles &amp; skin of certain parts of the body.</a:t>
            </a:r>
            <a:endParaRPr lang="en-US" sz="4000" dirty="0"/>
          </a:p>
        </p:txBody>
      </p:sp>
    </p:spTree>
    <p:extLst>
      <p:ext uri="{BB962C8B-B14F-4D97-AF65-F5344CB8AC3E}">
        <p14:creationId xmlns:p14="http://schemas.microsoft.com/office/powerpoint/2010/main" val="1039691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FD919-7F6E-4FCC-9331-322E83857C5E}"/>
              </a:ext>
            </a:extLst>
          </p:cNvPr>
          <p:cNvSpPr>
            <a:spLocks noGrp="1"/>
          </p:cNvSpPr>
          <p:nvPr>
            <p:ph type="title"/>
          </p:nvPr>
        </p:nvSpPr>
        <p:spPr/>
        <p:txBody>
          <a:bodyPr/>
          <a:lstStyle/>
          <a:p>
            <a:r>
              <a:rPr lang="en-US"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waiter's tip position</a:t>
            </a:r>
            <a:endParaRPr lang="en-US" dirty="0"/>
          </a:p>
        </p:txBody>
      </p:sp>
      <p:sp>
        <p:nvSpPr>
          <p:cNvPr id="3" name="Content Placeholder 2">
            <a:extLst>
              <a:ext uri="{FF2B5EF4-FFF2-40B4-BE49-F238E27FC236}">
                <a16:creationId xmlns:a16="http://schemas.microsoft.com/office/drawing/2014/main" id="{A6BAFF55-94E8-488F-ADEC-BBEA720CBB59}"/>
              </a:ext>
            </a:extLst>
          </p:cNvPr>
          <p:cNvSpPr>
            <a:spLocks noGrp="1"/>
          </p:cNvSpPr>
          <p:nvPr>
            <p:ph idx="1"/>
          </p:nvPr>
        </p:nvSpPr>
        <p:spPr/>
        <p:txBody>
          <a:bodyPr/>
          <a:lstStyle/>
          <a:p>
            <a:endParaRPr lang="en-US"/>
          </a:p>
        </p:txBody>
      </p:sp>
      <p:pic>
        <p:nvPicPr>
          <p:cNvPr id="5122" name="Picture 2" descr="Anatomia - Erb-Duchenne palsy or waiter's tip position ,... | Facebook">
            <a:extLst>
              <a:ext uri="{FF2B5EF4-FFF2-40B4-BE49-F238E27FC236}">
                <a16:creationId xmlns:a16="http://schemas.microsoft.com/office/drawing/2014/main" id="{11EF0256-F234-4813-BDDD-897D5D555D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600" y="681037"/>
            <a:ext cx="3820600" cy="5516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022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fontScale="90000"/>
          </a:bodyPr>
          <a:lstStyle/>
          <a:p>
            <a:r>
              <a:rPr lang="en-US" sz="4400" b="1" dirty="0">
                <a:effectLst/>
                <a:latin typeface="Calibri" panose="020F0502020204030204" pitchFamily="34" charset="0"/>
                <a:ea typeface="Times New Roman" panose="02020603050405020304" pitchFamily="18" charset="0"/>
                <a:cs typeface="Arial" panose="020B0604020202020204" pitchFamily="34" charset="0"/>
              </a:rPr>
              <a:t>3-Injury to the lower trunk (C8,T1):(</a:t>
            </a:r>
            <a:r>
              <a:rPr lang="en-US" sz="4400" b="1" dirty="0" err="1">
                <a:effectLst/>
                <a:latin typeface="Calibri" panose="020F0502020204030204" pitchFamily="34" charset="0"/>
                <a:ea typeface="Times New Roman" panose="02020603050405020304" pitchFamily="18" charset="0"/>
                <a:cs typeface="Arial" panose="020B0604020202020204" pitchFamily="34" charset="0"/>
              </a:rPr>
              <a:t>Klumpke's</a:t>
            </a:r>
            <a:r>
              <a:rPr lang="en-US" sz="4400" b="1" dirty="0">
                <a:effectLst/>
                <a:latin typeface="Calibri" panose="020F0502020204030204" pitchFamily="34" charset="0"/>
                <a:ea typeface="Times New Roman" panose="02020603050405020304" pitchFamily="18" charset="0"/>
                <a:cs typeface="Arial" panose="020B0604020202020204" pitchFamily="34" charset="0"/>
              </a:rPr>
              <a:t> paralysis):</a:t>
            </a:r>
            <a:br>
              <a:rPr lang="en-US" sz="4400" dirty="0">
                <a:effectLst/>
                <a:latin typeface="Calibri" panose="020F0502020204030204" pitchFamily="34" charset="0"/>
                <a:ea typeface="Times New Roman" panose="02020603050405020304" pitchFamily="18"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353962" y="1825625"/>
            <a:ext cx="8740878" cy="4351338"/>
          </a:xfrm>
        </p:spPr>
        <p:txBody>
          <a:bodyPr>
            <a:normAutofit lnSpcReduction="10000"/>
          </a:bodyPr>
          <a:lstStyle/>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 Motor affection: </a:t>
            </a:r>
            <a:r>
              <a:rPr lang="en-US" dirty="0">
                <a:effectLst/>
                <a:latin typeface="Calibri" panose="020F0502020204030204" pitchFamily="34" charset="0"/>
                <a:ea typeface="Times New Roman" panose="02020603050405020304" pitchFamily="18" charset="0"/>
                <a:cs typeface="Arial" panose="020B0604020202020204" pitchFamily="34" charset="0"/>
              </a:rPr>
              <a:t>similar to combined </a:t>
            </a:r>
            <a:r>
              <a:rPr lang="en-US" dirty="0" err="1">
                <a:effectLst/>
                <a:latin typeface="Calibri" panose="020F0502020204030204" pitchFamily="34" charset="0"/>
                <a:ea typeface="Times New Roman" panose="02020603050405020304" pitchFamily="18" charset="0"/>
                <a:cs typeface="Arial" panose="020B0604020202020204" pitchFamily="34" charset="0"/>
              </a:rPr>
              <a:t>ulnar&amp;median</a:t>
            </a:r>
            <a:r>
              <a:rPr lang="en-US" dirty="0">
                <a:effectLst/>
                <a:latin typeface="Calibri" panose="020F0502020204030204" pitchFamily="34" charset="0"/>
                <a:ea typeface="Times New Roman" panose="02020603050405020304" pitchFamily="18" charset="0"/>
                <a:cs typeface="Arial" panose="020B0604020202020204" pitchFamily="34" charset="0"/>
              </a:rPr>
              <a:t> nerve injury </a:t>
            </a:r>
            <a:r>
              <a:rPr lang="en-US" dirty="0" err="1">
                <a:effectLst/>
                <a:latin typeface="Calibri" panose="020F0502020204030204" pitchFamily="34" charset="0"/>
                <a:ea typeface="Times New Roman" panose="02020603050405020304" pitchFamily="18" charset="0"/>
                <a:cs typeface="Arial" panose="020B0604020202020204" pitchFamily="34" charset="0"/>
              </a:rPr>
              <a:t>i.e</a:t>
            </a:r>
            <a:r>
              <a:rPr lang="en-US" dirty="0">
                <a:effectLst/>
                <a:latin typeface="Calibri" panose="020F0502020204030204" pitchFamily="34" charset="0"/>
                <a:ea typeface="Times New Roman" panose="02020603050405020304" pitchFamily="18" charset="0"/>
                <a:cs typeface="Arial" panose="020B0604020202020204" pitchFamily="34" charset="0"/>
              </a:rPr>
              <a:t> paralysis of the flexors of the fingers&amp; wrist + paralysis of all intrinsic muscles of the hand.</a:t>
            </a:r>
          </a:p>
          <a:p>
            <a:pPr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 </a:t>
            </a:r>
          </a:p>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(b) Deformity: </a:t>
            </a:r>
            <a:r>
              <a:rPr lang="en-US" b="1" u="sng" dirty="0">
                <a:effectLst/>
                <a:latin typeface="Calibri" panose="020F0502020204030204" pitchFamily="34" charset="0"/>
                <a:ea typeface="Times New Roman" panose="02020603050405020304" pitchFamily="18" charset="0"/>
                <a:cs typeface="Arial" panose="020B0604020202020204" pitchFamily="34" charset="0"/>
              </a:rPr>
              <a:t>claw hand </a:t>
            </a:r>
            <a:r>
              <a:rPr lang="en-US" dirty="0">
                <a:effectLst/>
                <a:latin typeface="Calibri" panose="020F0502020204030204" pitchFamily="34" charset="0"/>
                <a:ea typeface="Times New Roman" panose="02020603050405020304" pitchFamily="18" charset="0"/>
                <a:cs typeface="Arial" panose="020B0604020202020204" pitchFamily="34" charset="0"/>
              </a:rPr>
              <a:t>deformity due to hyperextension of the MCP joints &amp; flexion of the inter phalangeal joints.</a:t>
            </a:r>
          </a:p>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(C) Sensory affection: </a:t>
            </a:r>
            <a:r>
              <a:rPr lang="en-US" dirty="0">
                <a:effectLst/>
                <a:latin typeface="Calibri" panose="020F0502020204030204" pitchFamily="34" charset="0"/>
                <a:ea typeface="Times New Roman" panose="02020603050405020304" pitchFamily="18" charset="0"/>
                <a:cs typeface="Arial" panose="020B0604020202020204" pitchFamily="34" charset="0"/>
              </a:rPr>
              <a:t>loss of sensation along the ulnar border of the forearm &amp; hand.</a:t>
            </a:r>
          </a:p>
          <a:p>
            <a:pPr marL="0" indent="0">
              <a:buNone/>
            </a:pPr>
            <a:endParaRPr lang="en-US" sz="3600" dirty="0"/>
          </a:p>
        </p:txBody>
      </p:sp>
      <p:pic>
        <p:nvPicPr>
          <p:cNvPr id="4" name="Picture 2" descr="New Jersey Klumpke's Palsy Lawyers | NJ Birth Injury Attorneys">
            <a:extLst>
              <a:ext uri="{FF2B5EF4-FFF2-40B4-BE49-F238E27FC236}">
                <a16:creationId xmlns:a16="http://schemas.microsoft.com/office/drawing/2014/main" id="{9940DEC5-FCF7-481A-A4D4-4672B0C009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2359" y="1607573"/>
            <a:ext cx="2839641" cy="420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3996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lstStyle/>
          <a:p>
            <a:r>
              <a:rPr lang="en-US" dirty="0"/>
              <a:t>Again </a:t>
            </a:r>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lstStyle/>
          <a:p>
            <a:endParaRPr lang="en-US"/>
          </a:p>
        </p:txBody>
      </p:sp>
      <p:pic>
        <p:nvPicPr>
          <p:cNvPr id="4098" name="Picture 2" descr="Brachial Plexus Injuries - OrthoInfo - AAOS">
            <a:extLst>
              <a:ext uri="{FF2B5EF4-FFF2-40B4-BE49-F238E27FC236}">
                <a16:creationId xmlns:a16="http://schemas.microsoft.com/office/drawing/2014/main" id="{C9FB33E1-AEA1-4442-B02F-2329C72331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688" y="3556194"/>
            <a:ext cx="619125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rachial Plexus Injuries - OrthoInfo - AAOS">
            <a:extLst>
              <a:ext uri="{FF2B5EF4-FFF2-40B4-BE49-F238E27FC236}">
                <a16:creationId xmlns:a16="http://schemas.microsoft.com/office/drawing/2014/main" id="{D7E4EFB1-E867-4B9B-B103-57E66FC905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1688" y="159340"/>
            <a:ext cx="619125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شخصيات 3d ثري دي علامة استفهام سؤال تساؤل - دروس الفوتوشوب Photoshop  tutorials جرافيكس العرب كل ما تحتاج لتكون مبدع ملتقى المصممين">
            <a:extLst>
              <a:ext uri="{FF2B5EF4-FFF2-40B4-BE49-F238E27FC236}">
                <a16:creationId xmlns:a16="http://schemas.microsoft.com/office/drawing/2014/main" id="{17F2C079-DC9F-424D-BA97-262CB00F54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003" y="1519328"/>
            <a:ext cx="4973547" cy="497354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517455A-544E-43C5-AB4C-90A0772570FD}"/>
              </a:ext>
            </a:extLst>
          </p:cNvPr>
          <p:cNvSpPr txBox="1"/>
          <p:nvPr/>
        </p:nvSpPr>
        <p:spPr>
          <a:xfrm>
            <a:off x="4466838" y="1027906"/>
            <a:ext cx="45719" cy="1862048"/>
          </a:xfrm>
          <a:prstGeom prst="rect">
            <a:avLst/>
          </a:prstGeom>
          <a:noFill/>
        </p:spPr>
        <p:txBody>
          <a:bodyPr wrap="square" rtlCol="0">
            <a:spAutoFit/>
          </a:bodyPr>
          <a:lstStyle/>
          <a:p>
            <a:r>
              <a:rPr lang="en-US" sz="11500" dirty="0"/>
              <a:t>1</a:t>
            </a:r>
          </a:p>
        </p:txBody>
      </p:sp>
      <p:sp>
        <p:nvSpPr>
          <p:cNvPr id="9" name="TextBox 8">
            <a:extLst>
              <a:ext uri="{FF2B5EF4-FFF2-40B4-BE49-F238E27FC236}">
                <a16:creationId xmlns:a16="http://schemas.microsoft.com/office/drawing/2014/main" id="{28CBED33-579C-4AC1-88B4-2124FF623168}"/>
              </a:ext>
            </a:extLst>
          </p:cNvPr>
          <p:cNvSpPr txBox="1"/>
          <p:nvPr/>
        </p:nvSpPr>
        <p:spPr>
          <a:xfrm>
            <a:off x="4443978" y="4044157"/>
            <a:ext cx="45719" cy="1862048"/>
          </a:xfrm>
          <a:prstGeom prst="rect">
            <a:avLst/>
          </a:prstGeom>
          <a:noFill/>
        </p:spPr>
        <p:txBody>
          <a:bodyPr wrap="square" rtlCol="0">
            <a:spAutoFit/>
          </a:bodyPr>
          <a:lstStyle/>
          <a:p>
            <a:r>
              <a:rPr lang="en-US" sz="11500" dirty="0"/>
              <a:t>2</a:t>
            </a:r>
          </a:p>
        </p:txBody>
      </p:sp>
    </p:spTree>
    <p:extLst>
      <p:ext uri="{BB962C8B-B14F-4D97-AF65-F5344CB8AC3E}">
        <p14:creationId xmlns:p14="http://schemas.microsoft.com/office/powerpoint/2010/main" val="4232625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4CA97-02DA-4220-AE21-E9B16921DD9F}"/>
              </a:ext>
            </a:extLst>
          </p:cNvPr>
          <p:cNvSpPr>
            <a:spLocks noGrp="1"/>
          </p:cNvSpPr>
          <p:nvPr>
            <p:ph type="ctrTitle"/>
          </p:nvPr>
        </p:nvSpPr>
        <p:spPr/>
        <p:txBody>
          <a:bodyPr>
            <a:normAutofit/>
          </a:bodyPr>
          <a:lstStyle/>
          <a:p>
            <a:r>
              <a:rPr lang="en-US" sz="3600" b="1" dirty="0">
                <a:effectLst/>
                <a:highlight>
                  <a:srgbClr val="C0C0C0"/>
                </a:highlight>
                <a:latin typeface="Calibri" panose="020F0502020204030204" pitchFamily="34" charset="0"/>
                <a:ea typeface="Times New Roman" panose="02020603050405020304" pitchFamily="18" charset="0"/>
                <a:cs typeface="Arial" panose="020B0604020202020204" pitchFamily="34" charset="0"/>
              </a:rPr>
              <a:t>ANATOMY OF THE BRANCHES OF B. PLEXUS</a:t>
            </a:r>
            <a:br>
              <a:rPr lang="en-US" sz="3600" dirty="0">
                <a:effectLst/>
                <a:latin typeface="Calibri" panose="020F0502020204030204" pitchFamily="34" charset="0"/>
                <a:ea typeface="Times New Roman" panose="02020603050405020304" pitchFamily="18" charset="0"/>
                <a:cs typeface="Arial" panose="020B0604020202020204" pitchFamily="34" charset="0"/>
              </a:rPr>
            </a:br>
            <a:endParaRPr lang="en-US" sz="9600" dirty="0"/>
          </a:p>
        </p:txBody>
      </p:sp>
      <p:sp>
        <p:nvSpPr>
          <p:cNvPr id="3" name="Subtitle 2">
            <a:extLst>
              <a:ext uri="{FF2B5EF4-FFF2-40B4-BE49-F238E27FC236}">
                <a16:creationId xmlns:a16="http://schemas.microsoft.com/office/drawing/2014/main" id="{8CC5C83B-A5BF-45FA-A213-5A12EB382A8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77253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6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A--BRANCHES OF THE ROOTS</a:t>
            </a:r>
            <a:endParaRPr lang="en-US" sz="72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lnSpcReduction="10000"/>
          </a:bodyPr>
          <a:lstStyle/>
          <a:p>
            <a:pPr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(1) Nerve to rhomboids (dorsal scapular N.):</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*Origin: from the upper most root of the B-plexus (C5)</a:t>
            </a:r>
          </a:p>
          <a:p>
            <a:pPr marL="571500" marR="0" indent="-342900">
              <a:lnSpc>
                <a:spcPct val="107000"/>
              </a:lnSpc>
              <a:spcBef>
                <a:spcPts val="0"/>
              </a:spcBef>
              <a:spcAft>
                <a:spcPts val="800"/>
              </a:spcAft>
            </a:pPr>
            <a:r>
              <a:rPr lang="en-US" sz="2400" dirty="0">
                <a:effectLst/>
                <a:latin typeface="Calibri" panose="020F0502020204030204" pitchFamily="34" charset="0"/>
                <a:ea typeface="Times New Roman" panose="02020603050405020304" pitchFamily="18" charset="0"/>
                <a:cs typeface="Arial" panose="020B0604020202020204" pitchFamily="34" charset="0"/>
              </a:rPr>
              <a:t>Branches: it supplies 3 muscles: the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levator</a:t>
            </a:r>
            <a:r>
              <a:rPr lang="en-US" sz="2400" dirty="0">
                <a:effectLst/>
                <a:latin typeface="Calibri" panose="020F0502020204030204" pitchFamily="34" charset="0"/>
                <a:ea typeface="Times New Roman" panose="02020603050405020304" pitchFamily="18" charset="0"/>
                <a:cs typeface="Arial" panose="020B0604020202020204" pitchFamily="34" charset="0"/>
              </a:rPr>
              <a:t> scapula &amp; the 2 rhomboid muscles.</a:t>
            </a:r>
          </a:p>
          <a:p>
            <a:pPr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(2) Nerve to Serratus ant. (long thoracic n. or nerve of Bell):</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*Origin: from the roots C5,6,7 of the brachial plexus.</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*Course:</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it descends vertically downwards in front of the midaxillary line.</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*It supplies the serratus ant-m- &amp; its injury leads to paralysis of this muscle resulting in medial </a:t>
            </a:r>
            <a:r>
              <a:rPr lang="en-US" sz="2400" u="sng" dirty="0">
                <a:effectLst/>
                <a:latin typeface="Calibri" panose="020F0502020204030204" pitchFamily="34" charset="0"/>
                <a:ea typeface="Times New Roman" panose="02020603050405020304" pitchFamily="18" charset="0"/>
                <a:cs typeface="Arial" panose="020B0604020202020204" pitchFamily="34" charset="0"/>
              </a:rPr>
              <a:t>winging</a:t>
            </a:r>
            <a:r>
              <a:rPr lang="en-US" sz="2400" dirty="0">
                <a:effectLst/>
                <a:latin typeface="Calibri" panose="020F0502020204030204" pitchFamily="34" charset="0"/>
                <a:ea typeface="Times New Roman" panose="02020603050405020304" pitchFamily="18" charset="0"/>
                <a:cs typeface="Arial" panose="020B0604020202020204" pitchFamily="34" charset="0"/>
              </a:rPr>
              <a:t> of the scapula.</a:t>
            </a:r>
          </a:p>
          <a:p>
            <a:pPr marL="571500" marR="0" indent="-342900">
              <a:lnSpc>
                <a:spcPct val="107000"/>
              </a:lnSpc>
              <a:spcBef>
                <a:spcPts val="0"/>
              </a:spcBef>
              <a:spcAft>
                <a:spcPts val="800"/>
              </a:spcAft>
            </a:pP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sz="3600" dirty="0"/>
          </a:p>
        </p:txBody>
      </p:sp>
    </p:spTree>
    <p:extLst>
      <p:ext uri="{BB962C8B-B14F-4D97-AF65-F5344CB8AC3E}">
        <p14:creationId xmlns:p14="http://schemas.microsoft.com/office/powerpoint/2010/main" val="2140072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a:xfrm>
            <a:off x="651387" y="18255"/>
            <a:ext cx="10515600" cy="1325563"/>
          </a:xfrm>
        </p:spPr>
        <p:txBody>
          <a:bodyPr>
            <a:normAutofit/>
          </a:bodyPr>
          <a:lstStyle/>
          <a:p>
            <a:r>
              <a:rPr lang="en-US" sz="36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B--BRANCHES OF THE UPPER TRUNK</a:t>
            </a:r>
            <a:endParaRPr lang="en-US" sz="72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a:bodyPr>
          <a:lstStyle/>
          <a:p>
            <a:pPr marL="0" indent="0">
              <a:buNone/>
            </a:pPr>
            <a:endParaRPr lang="en-US" sz="3200" dirty="0"/>
          </a:p>
        </p:txBody>
      </p:sp>
      <p:graphicFrame>
        <p:nvGraphicFramePr>
          <p:cNvPr id="4" name="Table 4">
            <a:extLst>
              <a:ext uri="{FF2B5EF4-FFF2-40B4-BE49-F238E27FC236}">
                <a16:creationId xmlns:a16="http://schemas.microsoft.com/office/drawing/2014/main" id="{6FCE3E5E-9595-44BA-9CF4-43B7971931B1}"/>
              </a:ext>
            </a:extLst>
          </p:cNvPr>
          <p:cNvGraphicFramePr>
            <a:graphicFrameLocks noGrp="1"/>
          </p:cNvGraphicFramePr>
          <p:nvPr>
            <p:extLst>
              <p:ext uri="{D42A27DB-BD31-4B8C-83A1-F6EECF244321}">
                <p14:modId xmlns:p14="http://schemas.microsoft.com/office/powerpoint/2010/main" val="2993614694"/>
              </p:ext>
            </p:extLst>
          </p:nvPr>
        </p:nvGraphicFramePr>
        <p:xfrm>
          <a:off x="147484" y="1101214"/>
          <a:ext cx="12044516" cy="5759962"/>
        </p:xfrm>
        <a:graphic>
          <a:graphicData uri="http://schemas.openxmlformats.org/drawingml/2006/table">
            <a:tbl>
              <a:tblPr firstRow="1" bandRow="1">
                <a:tableStyleId>{5C22544A-7EE6-4342-B048-85BDC9FD1C3A}</a:tableStyleId>
              </a:tblPr>
              <a:tblGrid>
                <a:gridCol w="4433002">
                  <a:extLst>
                    <a:ext uri="{9D8B030D-6E8A-4147-A177-3AD203B41FA5}">
                      <a16:colId xmlns:a16="http://schemas.microsoft.com/office/drawing/2014/main" val="1543136253"/>
                    </a:ext>
                  </a:extLst>
                </a:gridCol>
                <a:gridCol w="7611514">
                  <a:extLst>
                    <a:ext uri="{9D8B030D-6E8A-4147-A177-3AD203B41FA5}">
                      <a16:colId xmlns:a16="http://schemas.microsoft.com/office/drawing/2014/main" val="2427915581"/>
                    </a:ext>
                  </a:extLst>
                </a:gridCol>
              </a:tblGrid>
              <a:tr h="7517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effectLst/>
                          <a:latin typeface="Calibri" panose="020F0502020204030204" pitchFamily="34" charset="0"/>
                          <a:ea typeface="Times New Roman" panose="02020603050405020304" pitchFamily="18" charset="0"/>
                          <a:cs typeface="Arial" panose="020B0604020202020204" pitchFamily="34" charset="0"/>
                        </a:rPr>
                        <a:t>(1) Nerve to subclavius:</a:t>
                      </a:r>
                      <a:r>
                        <a:rPr lang="en-US" sz="2000" dirty="0">
                          <a:effectLst/>
                          <a:latin typeface="Calibri" panose="020F0502020204030204" pitchFamily="34" charset="0"/>
                          <a:ea typeface="Times New Roman" panose="02020603050405020304" pitchFamily="18" charset="0"/>
                          <a:cs typeface="Arial" panose="020B0604020202020204" pitchFamily="34" charset="0"/>
                        </a:rPr>
                        <a:t>(C5,6)</a:t>
                      </a:r>
                      <a:endParaRPr lang="en-US" sz="2000" b="1" dirty="0">
                        <a:effectLst/>
                        <a:latin typeface="Calibri" panose="020F0502020204030204" pitchFamily="34" charset="0"/>
                        <a:ea typeface="Times New Roman" panose="02020603050405020304" pitchFamily="18" charset="0"/>
                        <a:cs typeface="Arial" panose="020B0604020202020204" pitchFamily="34" charset="0"/>
                      </a:endParaRPr>
                    </a:p>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effectLst/>
                          <a:latin typeface="Calibri" panose="020F0502020204030204" pitchFamily="34" charset="0"/>
                          <a:ea typeface="Times New Roman" panose="02020603050405020304" pitchFamily="18" charset="0"/>
                          <a:cs typeface="Arial" panose="020B0604020202020204" pitchFamily="34" charset="0"/>
                        </a:rPr>
                        <a:t>(2) Suprascapular nerve:  </a:t>
                      </a:r>
                      <a:r>
                        <a:rPr lang="en-US" sz="2000" dirty="0">
                          <a:effectLst/>
                          <a:latin typeface="Calibri" panose="020F0502020204030204" pitchFamily="34" charset="0"/>
                          <a:ea typeface="Times New Roman" panose="02020603050405020304" pitchFamily="18" charset="0"/>
                          <a:cs typeface="Arial" panose="020B0604020202020204" pitchFamily="34" charset="0"/>
                        </a:rPr>
                        <a:t>(C5,6)</a:t>
                      </a:r>
                    </a:p>
                    <a:p>
                      <a:endParaRPr lang="en-US" sz="2000" dirty="0"/>
                    </a:p>
                  </a:txBody>
                  <a:tcPr/>
                </a:tc>
                <a:extLst>
                  <a:ext uri="{0D108BD9-81ED-4DB2-BD59-A6C34878D82A}">
                    <a16:rowId xmlns:a16="http://schemas.microsoft.com/office/drawing/2014/main" val="3091230783"/>
                  </a:ext>
                </a:extLst>
              </a:tr>
              <a:tr h="5008219">
                <a:tc>
                  <a:txBody>
                    <a:bodyPr/>
                    <a:lstStyle/>
                    <a:p>
                      <a:pPr marR="0" indent="0">
                        <a:lnSpc>
                          <a:spcPct val="107000"/>
                        </a:lnSpc>
                        <a:spcBef>
                          <a:spcPts val="0"/>
                        </a:spcBef>
                        <a:spcAft>
                          <a:spcPts val="800"/>
                        </a:spcAft>
                        <a:buNone/>
                      </a:pPr>
                      <a:r>
                        <a:rPr lang="en-US" sz="2800" dirty="0">
                          <a:effectLst/>
                          <a:latin typeface="Calibri" panose="020F0502020204030204" pitchFamily="34" charset="0"/>
                          <a:ea typeface="Times New Roman" panose="02020603050405020304" pitchFamily="18" charset="0"/>
                          <a:cs typeface="Arial" panose="020B0604020202020204" pitchFamily="34" charset="0"/>
                        </a:rPr>
                        <a:t>- arises either from the upper trunk or from the roots C5.6  , behind the clavicle &amp; ends by supplying the </a:t>
                      </a:r>
                      <a:r>
                        <a:rPr lang="en-US" sz="2800" b="1" dirty="0">
                          <a:effectLst/>
                          <a:latin typeface="Calibri" panose="020F0502020204030204" pitchFamily="34" charset="0"/>
                          <a:ea typeface="Times New Roman" panose="02020603050405020304" pitchFamily="18" charset="0"/>
                          <a:cs typeface="Arial" panose="020B0604020202020204" pitchFamily="34" charset="0"/>
                        </a:rPr>
                        <a:t>subclavius</a:t>
                      </a:r>
                      <a:r>
                        <a:rPr lang="en-US" sz="2800" dirty="0">
                          <a:effectLst/>
                          <a:latin typeface="Calibri" panose="020F0502020204030204" pitchFamily="34" charset="0"/>
                          <a:ea typeface="Times New Roman" panose="02020603050405020304" pitchFamily="18" charset="0"/>
                          <a:cs typeface="Arial" panose="020B0604020202020204" pitchFamily="34" charset="0"/>
                        </a:rPr>
                        <a:t> muscle</a:t>
                      </a:r>
                    </a:p>
                    <a:p>
                      <a:pPr marL="0" indent="0" algn="l">
                        <a:buNone/>
                      </a:pPr>
                      <a:r>
                        <a:rPr lang="en-US" sz="2400" b="0" i="0" u="none" strike="noStrike" baseline="0" dirty="0"/>
                        <a:t>Important clinically because it may give a contribution (C5) to the phrenic nerve; this branch, when present, is referred to as the </a:t>
                      </a:r>
                      <a:r>
                        <a:rPr lang="en-US" sz="2400" b="1" i="0" u="sng" strike="noStrike" baseline="0" dirty="0"/>
                        <a:t>accessory phrenic nerve.</a:t>
                      </a:r>
                      <a:endParaRPr lang="en-US" sz="2800" u="sng" dirty="0">
                        <a:effectLst/>
                        <a:ea typeface="Times New Roman" panose="02020603050405020304" pitchFamily="18" charset="0"/>
                        <a:cs typeface="Arial" panose="020B0604020202020204" pitchFamily="34" charset="0"/>
                      </a:endParaRPr>
                    </a:p>
                    <a:p>
                      <a:endParaRPr lang="en-US" sz="2400" dirty="0"/>
                    </a:p>
                  </a:txBody>
                  <a:tcPr/>
                </a:tc>
                <a:tc>
                  <a:txBody>
                    <a:bodyPr/>
                    <a:lstStyle/>
                    <a:p>
                      <a:pPr marL="0" indent="0" algn="l">
                        <a:buNone/>
                      </a:pPr>
                      <a:r>
                        <a:rPr lang="en-US" sz="2400" b="0" i="0" u="none" strike="noStrike" baseline="0" dirty="0"/>
                        <a:t>Passes through the scapular notch under the superior transverse scapular ligament, whereas the suprascapular artery passes over the ligament. (army [</a:t>
                      </a:r>
                      <a:r>
                        <a:rPr lang="en-US" sz="2400" b="1" i="0" u="none" strike="noStrike" baseline="0" dirty="0"/>
                        <a:t>artery</a:t>
                      </a:r>
                      <a:r>
                        <a:rPr lang="en-US" sz="2400" b="0" i="0" u="none" strike="noStrike" baseline="0" dirty="0"/>
                        <a:t>] runs over the bridge [</a:t>
                      </a:r>
                      <a:r>
                        <a:rPr lang="en-US" sz="2400" b="1" i="0" u="none" strike="noStrike" baseline="0" dirty="0"/>
                        <a:t>ligament</a:t>
                      </a:r>
                      <a:r>
                        <a:rPr lang="en-US" sz="2400" b="0" i="0" u="none" strike="noStrike" baseline="0" dirty="0"/>
                        <a:t>], and the navy [</a:t>
                      </a:r>
                      <a:r>
                        <a:rPr lang="en-US" sz="2400" b="1" i="0" u="none" strike="noStrike" baseline="0" dirty="0"/>
                        <a:t>nerve</a:t>
                      </a:r>
                      <a:r>
                        <a:rPr lang="en-US" sz="2400" b="0" i="0" u="none" strike="noStrike" baseline="0" dirty="0"/>
                        <a:t>] runs under the bridge.)</a:t>
                      </a:r>
                      <a:r>
                        <a:rPr lang="en-US" sz="2400" dirty="0">
                          <a:effectLst/>
                          <a:ea typeface="Times New Roman" panose="02020603050405020304" pitchFamily="18" charset="0"/>
                          <a:cs typeface="Arial" panose="020B0604020202020204" pitchFamily="34" charset="0"/>
                        </a:rPr>
                        <a:t> , then </a:t>
                      </a:r>
                      <a:r>
                        <a:rPr lang="en-US" sz="2400" dirty="0">
                          <a:effectLst/>
                          <a:latin typeface="Calibri" panose="020F0502020204030204" pitchFamily="34" charset="0"/>
                          <a:ea typeface="Times New Roman" panose="02020603050405020304" pitchFamily="18" charset="0"/>
                          <a:cs typeface="Arial" panose="020B0604020202020204" pitchFamily="34" charset="0"/>
                        </a:rPr>
                        <a:t>then Continues through the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spinoglenoid</a:t>
                      </a:r>
                      <a:r>
                        <a:rPr lang="en-US" sz="2400" dirty="0">
                          <a:effectLst/>
                          <a:latin typeface="Calibri" panose="020F0502020204030204" pitchFamily="34" charset="0"/>
                          <a:ea typeface="Times New Roman" panose="02020603050405020304" pitchFamily="18" charset="0"/>
                          <a:cs typeface="Arial" panose="020B0604020202020204" pitchFamily="34" charset="0"/>
                        </a:rPr>
                        <a:t> notch to reach the infraspinous fossa (deep to infraspinatus muscle).</a:t>
                      </a:r>
                    </a:p>
                    <a:p>
                      <a:pPr marL="342900" marR="0" indent="-342900">
                        <a:lnSpc>
                          <a:spcPct val="107000"/>
                        </a:lnSpc>
                        <a:spcBef>
                          <a:spcPts val="0"/>
                        </a:spcBef>
                        <a:spcAft>
                          <a:spcPts val="800"/>
                        </a:spcAft>
                        <a:buFont typeface="Wingdings" panose="05000000000000000000" pitchFamily="2" charset="2"/>
                        <a:buChar char="v"/>
                      </a:pPr>
                      <a:r>
                        <a:rPr lang="en-US" sz="2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Branches:</a:t>
                      </a:r>
                    </a:p>
                    <a:p>
                      <a:pPr marR="0" indent="0">
                        <a:lnSpc>
                          <a:spcPct val="107000"/>
                        </a:lnSpc>
                        <a:spcBef>
                          <a:spcPts val="0"/>
                        </a:spcBef>
                        <a:spcAft>
                          <a:spcPts val="800"/>
                        </a:spcAft>
                        <a:buNone/>
                      </a:pPr>
                      <a:r>
                        <a:rPr lang="en-US" sz="2400" b="1" u="sng" dirty="0">
                          <a:effectLst/>
                          <a:latin typeface="Calibri" panose="020F0502020204030204" pitchFamily="34" charset="0"/>
                          <a:ea typeface="Times New Roman" panose="02020603050405020304" pitchFamily="18" charset="0"/>
                          <a:cs typeface="Arial" panose="020B0604020202020204" pitchFamily="34" charset="0"/>
                        </a:rPr>
                        <a:t>Motor</a:t>
                      </a:r>
                      <a:r>
                        <a:rPr lang="en-US" sz="2400" dirty="0">
                          <a:effectLst/>
                          <a:latin typeface="Calibri" panose="020F0502020204030204" pitchFamily="34" charset="0"/>
                          <a:ea typeface="Times New Roman" panose="02020603050405020304" pitchFamily="18" charset="0"/>
                          <a:cs typeface="Arial" panose="020B0604020202020204" pitchFamily="34" charset="0"/>
                        </a:rPr>
                        <a:t>: to 2 muscles: supraspinatus &amp; infraspinatus.</a:t>
                      </a:r>
                    </a:p>
                    <a:p>
                      <a:pPr marR="0" indent="0">
                        <a:lnSpc>
                          <a:spcPct val="107000"/>
                        </a:lnSpc>
                        <a:spcBef>
                          <a:spcPts val="0"/>
                        </a:spcBef>
                        <a:spcAft>
                          <a:spcPts val="800"/>
                        </a:spcAft>
                        <a:buNone/>
                      </a:pPr>
                      <a:r>
                        <a:rPr lang="en-US" sz="2400" b="1" u="sng" dirty="0">
                          <a:effectLst/>
                          <a:latin typeface="Calibri" panose="020F0502020204030204" pitchFamily="34" charset="0"/>
                          <a:ea typeface="Times New Roman" panose="02020603050405020304" pitchFamily="18" charset="0"/>
                          <a:cs typeface="Arial" panose="020B0604020202020204" pitchFamily="34" charset="0"/>
                        </a:rPr>
                        <a:t>Articular</a:t>
                      </a:r>
                      <a:r>
                        <a:rPr lang="en-US" sz="2400" dirty="0">
                          <a:effectLst/>
                          <a:latin typeface="Calibri" panose="020F0502020204030204" pitchFamily="34" charset="0"/>
                          <a:ea typeface="Times New Roman" panose="02020603050405020304" pitchFamily="18" charset="0"/>
                          <a:cs typeface="Arial" panose="020B0604020202020204" pitchFamily="34" charset="0"/>
                        </a:rPr>
                        <a:t> to 2 Joints: acromioclavicular &amp; shoulder joints</a:t>
                      </a:r>
                    </a:p>
                    <a:p>
                      <a:endParaRPr lang="en-US" sz="2400" dirty="0"/>
                    </a:p>
                  </a:txBody>
                  <a:tcPr/>
                </a:tc>
                <a:extLst>
                  <a:ext uri="{0D108BD9-81ED-4DB2-BD59-A6C34878D82A}">
                    <a16:rowId xmlns:a16="http://schemas.microsoft.com/office/drawing/2014/main" val="3808362198"/>
                  </a:ext>
                </a:extLst>
              </a:tr>
            </a:tbl>
          </a:graphicData>
        </a:graphic>
      </p:graphicFrame>
    </p:spTree>
    <p:extLst>
      <p:ext uri="{BB962C8B-B14F-4D97-AF65-F5344CB8AC3E}">
        <p14:creationId xmlns:p14="http://schemas.microsoft.com/office/powerpoint/2010/main" val="2646381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4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(C) BRANCHES FROM THE MED. CORD:</a:t>
            </a:r>
            <a:endParaRPr lang="en-US" sz="54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727587" y="1484671"/>
            <a:ext cx="10626213" cy="4692292"/>
          </a:xfrm>
        </p:spPr>
        <p:txBody>
          <a:bodyPr>
            <a:normAutofit/>
          </a:bodyPr>
          <a:lstStyle/>
          <a:p>
            <a:pPr marL="0" indent="0" algn="l">
              <a:buNone/>
            </a:pPr>
            <a:r>
              <a:rPr lang="en-US" sz="2000" b="1" i="0" u="none" strike="noStrike" baseline="0" dirty="0">
                <a:solidFill>
                  <a:srgbClr val="000000"/>
                </a:solidFill>
                <a:latin typeface="UniversLTStd-BoldCn"/>
              </a:rPr>
              <a:t>1. Medial Pectoral Nerve (C8–T1)</a:t>
            </a:r>
          </a:p>
          <a:p>
            <a:pPr marL="0" indent="0" algn="l">
              <a:buNone/>
            </a:pPr>
            <a:r>
              <a:rPr lang="en-US" sz="2000" b="0" i="0" u="none" strike="noStrike" baseline="0" dirty="0">
                <a:solidFill>
                  <a:srgbClr val="AEFF73"/>
                </a:solidFill>
                <a:latin typeface="ZapfDingbatsStd"/>
              </a:rPr>
              <a:t>■ </a:t>
            </a:r>
            <a:r>
              <a:rPr lang="en-US" sz="2000" b="0" i="0" u="none" strike="noStrike" baseline="0" dirty="0">
                <a:solidFill>
                  <a:srgbClr val="000000"/>
                </a:solidFill>
                <a:latin typeface="UtopiaStd-Regular"/>
              </a:rPr>
              <a:t>Enters and supplies </a:t>
            </a:r>
            <a:r>
              <a:rPr lang="en-US" sz="2000" b="0" i="0" u="sng" strike="noStrike" baseline="0" dirty="0">
                <a:solidFill>
                  <a:srgbClr val="000000"/>
                </a:solidFill>
                <a:latin typeface="UtopiaStd-Regular"/>
              </a:rPr>
              <a:t>the pectoralis minor </a:t>
            </a:r>
            <a:r>
              <a:rPr lang="en-US" sz="2000" b="0" i="0" u="none" strike="noStrike" baseline="0" dirty="0">
                <a:solidFill>
                  <a:srgbClr val="000000"/>
                </a:solidFill>
                <a:latin typeface="UtopiaStd-Regular"/>
              </a:rPr>
              <a:t>muscle and reaches the overlying pectoralis major</a:t>
            </a:r>
          </a:p>
          <a:p>
            <a:pPr marL="0" indent="0" algn="l">
              <a:buNone/>
            </a:pPr>
            <a:r>
              <a:rPr lang="en-US" sz="2000" b="0" i="0" u="none" strike="noStrike" baseline="0" dirty="0">
                <a:solidFill>
                  <a:srgbClr val="000000"/>
                </a:solidFill>
                <a:latin typeface="UtopiaStd-Regular"/>
              </a:rPr>
              <a:t>Muscle and supplies it.</a:t>
            </a:r>
          </a:p>
          <a:p>
            <a:pPr marL="0" indent="0" algn="l">
              <a:buNone/>
            </a:pPr>
            <a:r>
              <a:rPr lang="en-US" sz="2000" b="1" i="0" u="none" strike="noStrike" baseline="0" dirty="0">
                <a:solidFill>
                  <a:srgbClr val="000000"/>
                </a:solidFill>
                <a:latin typeface="UniversLTStd-BoldCn"/>
              </a:rPr>
              <a:t>2. Medial Brachial Cutaneous Nerve (C8–T1)</a:t>
            </a:r>
          </a:p>
          <a:p>
            <a:pPr marL="0" indent="0" algn="l">
              <a:buNone/>
            </a:pPr>
            <a:r>
              <a:rPr lang="en-US" sz="2000" b="0" i="0" u="none" strike="noStrike" baseline="0" dirty="0">
                <a:solidFill>
                  <a:srgbClr val="AEFF73"/>
                </a:solidFill>
                <a:latin typeface="ZapfDingbatsStd"/>
              </a:rPr>
              <a:t>■ </a:t>
            </a:r>
            <a:r>
              <a:rPr lang="en-US" sz="2000" b="0" i="0" u="none" strike="noStrike" baseline="0" dirty="0">
                <a:solidFill>
                  <a:srgbClr val="000000"/>
                </a:solidFill>
                <a:latin typeface="UtopiaStd-Regular"/>
              </a:rPr>
              <a:t>Innervates the skin on the medial side of the arm.</a:t>
            </a:r>
          </a:p>
          <a:p>
            <a:pPr marL="0" indent="0" algn="l">
              <a:buNone/>
            </a:pPr>
            <a:r>
              <a:rPr lang="en-US" sz="2000" b="1" i="0" u="none" strike="noStrike" baseline="0" dirty="0">
                <a:solidFill>
                  <a:srgbClr val="000000"/>
                </a:solidFill>
                <a:latin typeface="UniversLTStd-BoldCn"/>
              </a:rPr>
              <a:t>3. Medial Antebrachial Cutaneous Nerve (C8–T1)</a:t>
            </a:r>
          </a:p>
          <a:p>
            <a:pPr marL="0" indent="0" algn="l">
              <a:buNone/>
            </a:pPr>
            <a:r>
              <a:rPr lang="en-US" sz="2000" b="0" i="0" u="none" strike="noStrike" baseline="0" dirty="0">
                <a:solidFill>
                  <a:srgbClr val="AEFF73"/>
                </a:solidFill>
                <a:latin typeface="ZapfDingbatsStd"/>
              </a:rPr>
              <a:t>■ </a:t>
            </a:r>
            <a:r>
              <a:rPr lang="en-US" sz="2000" b="0" i="0" u="none" strike="noStrike" baseline="0" dirty="0">
                <a:solidFill>
                  <a:srgbClr val="000000"/>
                </a:solidFill>
                <a:latin typeface="UtopiaStd-Regular"/>
              </a:rPr>
              <a:t>Runs between the axillary artery and vein and then runs medial to the brachial artery.</a:t>
            </a:r>
          </a:p>
          <a:p>
            <a:pPr marL="0" indent="0" algn="l">
              <a:buNone/>
            </a:pPr>
            <a:r>
              <a:rPr lang="en-US" sz="2000" b="0" i="0" u="none" strike="noStrike" baseline="0" dirty="0">
                <a:solidFill>
                  <a:srgbClr val="AEFF73"/>
                </a:solidFill>
                <a:latin typeface="ZapfDingbatsStd"/>
              </a:rPr>
              <a:t>■ </a:t>
            </a:r>
            <a:r>
              <a:rPr lang="en-US" sz="2000" b="0" i="0" u="none" strike="noStrike" baseline="0" dirty="0">
                <a:solidFill>
                  <a:srgbClr val="000000"/>
                </a:solidFill>
                <a:latin typeface="UtopiaStd-Regular"/>
              </a:rPr>
              <a:t>Innervates the skin on the medial side of the forearm.</a:t>
            </a:r>
          </a:p>
          <a:p>
            <a:pPr marL="0" indent="0" algn="l">
              <a:buNone/>
            </a:pPr>
            <a:r>
              <a:rPr lang="de-DE" sz="2000" b="1" i="0" u="none" strike="noStrike" baseline="0" dirty="0">
                <a:solidFill>
                  <a:srgbClr val="000000"/>
                </a:solidFill>
                <a:latin typeface="UniversLTStd-BoldCn"/>
              </a:rPr>
              <a:t>4. Ulnar Nerve (C7–T1)</a:t>
            </a:r>
          </a:p>
          <a:p>
            <a:pPr marL="0" indent="0" algn="l">
              <a:buNone/>
            </a:pPr>
            <a:r>
              <a:rPr lang="en-US" sz="2000" b="0" i="0" u="none" strike="noStrike" baseline="0" dirty="0">
                <a:solidFill>
                  <a:srgbClr val="AEFF73"/>
                </a:solidFill>
                <a:latin typeface="ZapfDingbatsStd"/>
              </a:rPr>
              <a:t>■ </a:t>
            </a:r>
            <a:r>
              <a:rPr lang="en-US" sz="2000" b="0" i="0" u="none" strike="noStrike" baseline="0" dirty="0">
                <a:solidFill>
                  <a:srgbClr val="000000"/>
                </a:solidFill>
                <a:latin typeface="UtopiaStd-Regular"/>
              </a:rPr>
              <a:t>to be discussed later </a:t>
            </a:r>
          </a:p>
          <a:p>
            <a:pPr marL="0" indent="0" algn="l">
              <a:buNone/>
            </a:pPr>
            <a:r>
              <a:rPr lang="de-DE" sz="2000" b="1" dirty="0">
                <a:solidFill>
                  <a:srgbClr val="000000"/>
                </a:solidFill>
                <a:latin typeface="UniversLTStd-BoldCn"/>
              </a:rPr>
              <a:t>5</a:t>
            </a:r>
            <a:r>
              <a:rPr lang="de-DE" sz="2000" b="1" i="0" u="none" strike="noStrike" baseline="0" dirty="0">
                <a:solidFill>
                  <a:srgbClr val="000000"/>
                </a:solidFill>
                <a:latin typeface="UniversLTStd-BoldCn"/>
              </a:rPr>
              <a:t>. </a:t>
            </a:r>
            <a:r>
              <a:rPr lang="en-US" sz="2000" b="1" i="0" u="none" strike="noStrike" baseline="0" dirty="0">
                <a:latin typeface="Minion-Regular"/>
              </a:rPr>
              <a:t>Medial root of median nerve</a:t>
            </a:r>
            <a:endParaRPr lang="de-DE" sz="2000" b="1" i="0" u="none" strike="noStrike" baseline="0" dirty="0">
              <a:solidFill>
                <a:srgbClr val="000000"/>
              </a:solidFill>
              <a:latin typeface="UniversLTStd-BoldCn"/>
            </a:endParaRPr>
          </a:p>
        </p:txBody>
      </p:sp>
    </p:spTree>
    <p:extLst>
      <p:ext uri="{BB962C8B-B14F-4D97-AF65-F5344CB8AC3E}">
        <p14:creationId xmlns:p14="http://schemas.microsoft.com/office/powerpoint/2010/main" val="23681720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4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(C) BRANCHES FROM THE LAT . CORD:</a:t>
            </a:r>
            <a:endParaRPr lang="en-US" sz="54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fontScale="92500"/>
          </a:bodyPr>
          <a:lstStyle/>
          <a:p>
            <a:pPr marL="0" indent="0" algn="l">
              <a:buNone/>
            </a:pPr>
            <a:r>
              <a:rPr lang="en-US" sz="2400" b="1" i="0" u="none" strike="noStrike" baseline="0" dirty="0">
                <a:solidFill>
                  <a:srgbClr val="000000"/>
                </a:solidFill>
                <a:latin typeface="UniversLTStd-BoldCn"/>
              </a:rPr>
              <a:t>1. Lateral Pectoral Nerve (C5–C7)</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Innervates the </a:t>
            </a:r>
            <a:r>
              <a:rPr lang="en-US" sz="2400" b="1" i="0" u="none" strike="noStrike" baseline="0" dirty="0">
                <a:solidFill>
                  <a:srgbClr val="000000"/>
                </a:solidFill>
                <a:latin typeface="UtopiaStd-Bold"/>
              </a:rPr>
              <a:t>pectoralis major muscle </a:t>
            </a:r>
            <a:r>
              <a:rPr lang="en-US" sz="2400" b="0" i="0" u="none" strike="noStrike" baseline="0" dirty="0">
                <a:solidFill>
                  <a:srgbClr val="000000"/>
                </a:solidFill>
                <a:latin typeface="UtopiaStd-Regular"/>
              </a:rPr>
              <a:t>primarily and also supplies the </a:t>
            </a:r>
            <a:r>
              <a:rPr lang="en-US" sz="2400" b="1" i="0" u="none" strike="noStrike" baseline="0" dirty="0">
                <a:solidFill>
                  <a:srgbClr val="000000"/>
                </a:solidFill>
                <a:latin typeface="UtopiaStd-Bold"/>
              </a:rPr>
              <a:t>pectoralis minor</a:t>
            </a:r>
          </a:p>
          <a:p>
            <a:pPr marL="0" indent="0" algn="l">
              <a:buNone/>
            </a:pPr>
            <a:r>
              <a:rPr lang="en-US" sz="2400" b="1" i="0" u="none" strike="noStrike" baseline="0" dirty="0">
                <a:solidFill>
                  <a:srgbClr val="000000"/>
                </a:solidFill>
                <a:latin typeface="UtopiaStd-Bold"/>
              </a:rPr>
              <a:t>muscle </a:t>
            </a:r>
            <a:r>
              <a:rPr lang="en-US" sz="2400" b="0" i="0" u="none" strike="noStrike" baseline="0" dirty="0">
                <a:solidFill>
                  <a:srgbClr val="000000"/>
                </a:solidFill>
                <a:latin typeface="UtopiaStd-Regular"/>
              </a:rPr>
              <a:t>by way of a nerve loop.</a:t>
            </a:r>
          </a:p>
          <a:p>
            <a:pPr marL="0" indent="0" algn="l">
              <a:buNone/>
            </a:pPr>
            <a:endParaRPr lang="en-US" sz="2400" b="0" i="0" u="none" strike="noStrike" baseline="0" dirty="0">
              <a:solidFill>
                <a:srgbClr val="000000"/>
              </a:solidFill>
              <a:latin typeface="UtopiaStd-Regular"/>
            </a:endParaRPr>
          </a:p>
          <a:p>
            <a:pPr marL="0" indent="0" algn="l">
              <a:buNone/>
            </a:pPr>
            <a:r>
              <a:rPr lang="en-US" sz="2400" b="1" i="0" u="none" strike="noStrike" baseline="0" dirty="0">
                <a:solidFill>
                  <a:srgbClr val="000000"/>
                </a:solidFill>
                <a:latin typeface="UniversLTStd-BoldCn"/>
              </a:rPr>
              <a:t>2. Musculocutaneous Nerve (C5–C7)</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Pierces the coracobrachialis muscle, descends between the biceps brachii and brachialis</a:t>
            </a:r>
          </a:p>
          <a:p>
            <a:pPr marL="0" indent="0" algn="l">
              <a:buNone/>
            </a:pPr>
            <a:r>
              <a:rPr lang="en-US" sz="2400" b="0" i="0" u="none" strike="noStrike" baseline="0" dirty="0">
                <a:solidFill>
                  <a:srgbClr val="000000"/>
                </a:solidFill>
                <a:latin typeface="UtopiaStd-Regular"/>
              </a:rPr>
              <a:t>muscles, and innervates these three muscles.</a:t>
            </a:r>
          </a:p>
          <a:p>
            <a:pPr marL="0" indent="0" algn="l">
              <a:buNone/>
            </a:pPr>
            <a:endParaRPr lang="en-US" sz="2400" dirty="0">
              <a:solidFill>
                <a:srgbClr val="000000"/>
              </a:solidFill>
              <a:effectLst/>
              <a:latin typeface="UtopiaStd-Regular"/>
              <a:ea typeface="Times New Roman" panose="02020603050405020304" pitchFamily="18" charset="0"/>
              <a:cs typeface="Arial" panose="020B0604020202020204" pitchFamily="34" charset="0"/>
            </a:endParaRPr>
          </a:p>
          <a:p>
            <a:pPr marL="0" indent="0" algn="l">
              <a:buNone/>
            </a:pPr>
            <a:r>
              <a:rPr lang="en-US" b="1" dirty="0">
                <a:solidFill>
                  <a:srgbClr val="000000"/>
                </a:solidFill>
                <a:latin typeface="UtopiaStd-Regular"/>
                <a:ea typeface="Times New Roman" panose="02020603050405020304" pitchFamily="18" charset="0"/>
                <a:cs typeface="Arial" panose="020B0604020202020204" pitchFamily="34" charset="0"/>
              </a:rPr>
              <a:t>3. </a:t>
            </a:r>
            <a:r>
              <a:rPr lang="en-US" b="1" i="0" u="none" strike="noStrike" baseline="0" dirty="0">
                <a:latin typeface="Minion-Regular"/>
              </a:rPr>
              <a:t>Lateral root of median nerve</a:t>
            </a:r>
            <a:endParaRPr lang="en-US" b="1"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671778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BRANCHES OF THE POST CORD</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639097" y="1533832"/>
            <a:ext cx="10714703" cy="4643131"/>
          </a:xfrm>
        </p:spPr>
        <p:txBody>
          <a:bodyPr>
            <a:normAutofit/>
          </a:bodyPr>
          <a:lstStyle/>
          <a:p>
            <a:pPr marL="0" indent="0">
              <a:buNone/>
            </a:pPr>
            <a:r>
              <a:rPr lang="pt-BR" sz="2400" b="1" i="0" u="none" strike="noStrike" baseline="0" dirty="0">
                <a:solidFill>
                  <a:srgbClr val="000000"/>
                </a:solidFill>
                <a:latin typeface="UniversLTStd-BoldCn"/>
              </a:rPr>
              <a:t>1. Upper Subscapular Nerve (C5–C6)</a:t>
            </a:r>
          </a:p>
          <a:p>
            <a:pPr marL="0" indent="0">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Innervates the upper portion of the subscapularis muscle.</a:t>
            </a:r>
          </a:p>
          <a:p>
            <a:pPr marL="0" indent="0">
              <a:buNone/>
            </a:pPr>
            <a:r>
              <a:rPr lang="en-US" sz="2400" b="1" i="0" u="none" strike="noStrike" baseline="0" dirty="0">
                <a:solidFill>
                  <a:srgbClr val="000000"/>
                </a:solidFill>
                <a:latin typeface="UniversLTStd-BoldCn"/>
              </a:rPr>
              <a:t>2. Thoracodorsal Nerve (C7–C8)</a:t>
            </a:r>
          </a:p>
          <a:p>
            <a:pPr marL="0" indent="0">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supply latissimus dorsi muscle.</a:t>
            </a:r>
          </a:p>
          <a:p>
            <a:pPr marL="0" indent="0">
              <a:buNone/>
            </a:pPr>
            <a:r>
              <a:rPr lang="en-US" sz="2400" b="1" i="0" u="none" strike="noStrike" baseline="0" dirty="0">
                <a:solidFill>
                  <a:srgbClr val="000000"/>
                </a:solidFill>
                <a:latin typeface="UniversLTStd-BoldCn"/>
              </a:rPr>
              <a:t>3. Lower Subscapular Nerve (C5–C6)</a:t>
            </a:r>
          </a:p>
          <a:p>
            <a:pPr marL="0" indent="0">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Innervates the lower part of the subscapularis and teres major muscles.</a:t>
            </a:r>
          </a:p>
        </p:txBody>
      </p:sp>
    </p:spTree>
    <p:extLst>
      <p:ext uri="{BB962C8B-B14F-4D97-AF65-F5344CB8AC3E}">
        <p14:creationId xmlns:p14="http://schemas.microsoft.com/office/powerpoint/2010/main" val="38096481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a:bodyPr>
          <a:lstStyle/>
          <a:p>
            <a:pPr marL="0" indent="0">
              <a:buNone/>
            </a:pPr>
            <a:r>
              <a:rPr lang="en-US" sz="2400" b="1" i="0" u="none" strike="noStrike" baseline="0" dirty="0">
                <a:solidFill>
                  <a:srgbClr val="000000"/>
                </a:solidFill>
                <a:latin typeface="UniversLTStd-BoldCn"/>
              </a:rPr>
              <a:t>4. Axillary Nerve (C5–C6)</a:t>
            </a:r>
          </a:p>
          <a:p>
            <a:pPr marL="0" indent="0">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Innervates the deltoid and teres minor muscles and gives rise to the </a:t>
            </a:r>
            <a:r>
              <a:rPr lang="en-US" sz="2400" b="1" i="0" u="none" strike="noStrike" baseline="0" dirty="0">
                <a:solidFill>
                  <a:srgbClr val="000000"/>
                </a:solidFill>
                <a:latin typeface="UtopiaStd-Bold"/>
              </a:rPr>
              <a:t>lateral brachial cutaneous nerve</a:t>
            </a:r>
            <a:r>
              <a:rPr lang="en-US" sz="2400" b="0" i="0" u="none" strike="noStrike" baseline="0" dirty="0">
                <a:solidFill>
                  <a:srgbClr val="000000"/>
                </a:solidFill>
                <a:latin typeface="UtopiaStd-Regular"/>
              </a:rPr>
              <a:t>.</a:t>
            </a:r>
          </a:p>
          <a:p>
            <a:pPr marL="0" indent="0">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Passes posteriorly through the quadrangular space accompanied by the posterior circumflex humeral artery and winds around the surgical neck of the humerus (may be injured when this part of the bone is fractured).</a:t>
            </a:r>
          </a:p>
          <a:p>
            <a:pPr marL="0" indent="0" algn="l">
              <a:buNone/>
            </a:pPr>
            <a:r>
              <a:rPr lang="fr-FR" sz="2400" b="1" i="0" u="none" strike="noStrike" baseline="0" dirty="0">
                <a:solidFill>
                  <a:srgbClr val="000000"/>
                </a:solidFill>
                <a:latin typeface="UniversLTStd-BoldCn"/>
              </a:rPr>
              <a:t>5. Radial Nerve (C5–T1)</a:t>
            </a:r>
          </a:p>
          <a:p>
            <a:pPr marL="0" indent="0" algn="l">
              <a:buNone/>
            </a:pPr>
            <a:r>
              <a:rPr lang="en-US" sz="2400" b="0" i="0" u="none" strike="noStrike" baseline="0" dirty="0">
                <a:solidFill>
                  <a:srgbClr val="AEFF73"/>
                </a:solidFill>
                <a:latin typeface="ZapfDingbatsStd"/>
              </a:rPr>
              <a:t>■ </a:t>
            </a:r>
            <a:r>
              <a:rPr lang="en-US" sz="2400" b="0" i="0" u="none" strike="noStrike" baseline="0" dirty="0" err="1">
                <a:solidFill>
                  <a:srgbClr val="000000"/>
                </a:solidFill>
                <a:latin typeface="UtopiaStd-Regular"/>
              </a:rPr>
              <a:t>discusse</a:t>
            </a:r>
            <a:r>
              <a:rPr lang="en-US" sz="2400" b="0" i="0" u="none" strike="noStrike" baseline="0" dirty="0">
                <a:solidFill>
                  <a:srgbClr val="000000"/>
                </a:solidFill>
                <a:latin typeface="UtopiaStd-Regular"/>
              </a:rPr>
              <a:t> later</a:t>
            </a:r>
            <a:endParaRPr lang="en-US" sz="2400" dirty="0"/>
          </a:p>
          <a:p>
            <a:endParaRPr lang="en-US" sz="2400" dirty="0"/>
          </a:p>
        </p:txBody>
      </p:sp>
      <p:sp>
        <p:nvSpPr>
          <p:cNvPr id="6" name="Title 1">
            <a:extLst>
              <a:ext uri="{FF2B5EF4-FFF2-40B4-BE49-F238E27FC236}">
                <a16:creationId xmlns:a16="http://schemas.microsoft.com/office/drawing/2014/main" id="{0C94D574-36B6-4507-BFD2-099EC20F344C}"/>
              </a:ext>
            </a:extLst>
          </p:cNvPr>
          <p:cNvSpPr>
            <a:spLocks noGrp="1"/>
          </p:cNvSpPr>
          <p:nvPr>
            <p:ph type="title"/>
          </p:nvPr>
        </p:nvSpPr>
        <p:spPr>
          <a:xfrm>
            <a:off x="838200" y="365125"/>
            <a:ext cx="10515600" cy="1325563"/>
          </a:xfrm>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BRANCHES OF THE POST CORD</a:t>
            </a:r>
            <a:endParaRPr lang="en-US" sz="6600" dirty="0"/>
          </a:p>
        </p:txBody>
      </p:sp>
    </p:spTree>
    <p:extLst>
      <p:ext uri="{BB962C8B-B14F-4D97-AF65-F5344CB8AC3E}">
        <p14:creationId xmlns:p14="http://schemas.microsoft.com/office/powerpoint/2010/main" val="3886121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490AF-5DFF-48BD-BFD6-3EE402B1B21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5304B76-E192-47CB-AE76-83FBF26DD840}"/>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791F79F9-9FF4-4DD5-8D81-98DF8E84AAC6}"/>
              </a:ext>
            </a:extLst>
          </p:cNvPr>
          <p:cNvPicPr>
            <a:picLocks noChangeAspect="1"/>
          </p:cNvPicPr>
          <p:nvPr/>
        </p:nvPicPr>
        <p:blipFill rotWithShape="1">
          <a:blip r:embed="rId2"/>
          <a:srcRect l="14992" t="9931" r="7364"/>
          <a:stretch/>
        </p:blipFill>
        <p:spPr>
          <a:xfrm>
            <a:off x="3470787" y="152027"/>
            <a:ext cx="4237703" cy="6705973"/>
          </a:xfrm>
          <a:prstGeom prst="rect">
            <a:avLst/>
          </a:prstGeom>
        </p:spPr>
      </p:pic>
    </p:spTree>
    <p:extLst>
      <p:ext uri="{BB962C8B-B14F-4D97-AF65-F5344CB8AC3E}">
        <p14:creationId xmlns:p14="http://schemas.microsoft.com/office/powerpoint/2010/main" val="34005269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DCB3-BD48-4CB3-963B-F845715D3F1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37544E3-F0F9-4D6B-80CB-52BAD2472BCE}"/>
              </a:ext>
            </a:extLst>
          </p:cNvPr>
          <p:cNvSpPr>
            <a:spLocks noGrp="1"/>
          </p:cNvSpPr>
          <p:nvPr>
            <p:ph idx="1"/>
          </p:nvPr>
        </p:nvSpPr>
        <p:spPr/>
        <p:txBody>
          <a:bodyPr/>
          <a:lstStyle/>
          <a:p>
            <a:endParaRPr lang="en-US"/>
          </a:p>
        </p:txBody>
      </p:sp>
      <p:pic>
        <p:nvPicPr>
          <p:cNvPr id="2050" name="Picture 2" descr="Rest Breaks | Safety">
            <a:extLst>
              <a:ext uri="{FF2B5EF4-FFF2-40B4-BE49-F238E27FC236}">
                <a16:creationId xmlns:a16="http://schemas.microsoft.com/office/drawing/2014/main" id="{57A6ACEE-AB1F-4FB2-A0F3-AB270D385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795" y="0"/>
            <a:ext cx="11019453" cy="6859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3452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A5EC9-FF23-492D-8707-A757658AE2F5}"/>
              </a:ext>
            </a:extLst>
          </p:cNvPr>
          <p:cNvSpPr>
            <a:spLocks noGrp="1"/>
          </p:cNvSpPr>
          <p:nvPr>
            <p:ph type="ctrTitle"/>
          </p:nvPr>
        </p:nvSpPr>
        <p:spPr/>
        <p:txBody>
          <a:bodyPr>
            <a:normAutofit fontScale="90000"/>
          </a:bodyPr>
          <a:lstStyle/>
          <a:p>
            <a:r>
              <a:rPr lang="en-US" sz="4000" dirty="0">
                <a:effectLst/>
                <a:latin typeface="Calibri" panose="020F0502020204030204" pitchFamily="34" charset="0"/>
                <a:ea typeface="Times New Roman" panose="02020603050405020304" pitchFamily="18" charset="0"/>
                <a:cs typeface="Arial" panose="020B0604020202020204" pitchFamily="34" charset="0"/>
              </a:rPr>
              <a:t>THE MAJOR BRANCHES OF THE BRACHIAL PLEXUS</a:t>
            </a:r>
            <a:br>
              <a:rPr lang="en-US" sz="4000" dirty="0">
                <a:effectLst/>
                <a:latin typeface="Calibri" panose="020F0502020204030204" pitchFamily="34" charset="0"/>
                <a:ea typeface="Times New Roman" panose="02020603050405020304" pitchFamily="18" charset="0"/>
                <a:cs typeface="Arial" panose="020B0604020202020204" pitchFamily="34" charset="0"/>
              </a:rPr>
            </a:br>
            <a:endParaRPr lang="en-US" sz="9600" dirty="0"/>
          </a:p>
        </p:txBody>
      </p:sp>
      <p:sp>
        <p:nvSpPr>
          <p:cNvPr id="3" name="Subtitle 2">
            <a:extLst>
              <a:ext uri="{FF2B5EF4-FFF2-40B4-BE49-F238E27FC236}">
                <a16:creationId xmlns:a16="http://schemas.microsoft.com/office/drawing/2014/main" id="{CFFC3E0B-FA50-4B7E-86A7-74115F54B1C4}"/>
              </a:ext>
            </a:extLst>
          </p:cNvPr>
          <p:cNvSpPr>
            <a:spLocks noGrp="1"/>
          </p:cNvSpPr>
          <p:nvPr>
            <p:ph type="subTitle" idx="1"/>
          </p:nvPr>
        </p:nvSpPr>
        <p:spPr>
          <a:xfrm>
            <a:off x="1524000" y="3602038"/>
            <a:ext cx="9144000" cy="2854746"/>
          </a:xfrm>
        </p:spPr>
        <p:txBody>
          <a:bodyPr>
            <a:normAutofit/>
          </a:bodyPr>
          <a:lstStyle/>
          <a:p>
            <a:r>
              <a:rPr lang="en-US" dirty="0">
                <a:solidFill>
                  <a:srgbClr val="002060"/>
                </a:solidFill>
                <a:effectLst/>
                <a:latin typeface="Arial Black" panose="020B0A04020102020204" pitchFamily="34" charset="0"/>
                <a:ea typeface="Times New Roman" panose="02020603050405020304" pitchFamily="18" charset="0"/>
                <a:cs typeface="Arial" panose="020B0604020202020204" pitchFamily="34" charset="0"/>
              </a:rPr>
              <a:t>1.MEDIAN NERVE</a:t>
            </a:r>
          </a:p>
          <a:p>
            <a:r>
              <a:rPr lang="en-US" dirty="0">
                <a:solidFill>
                  <a:srgbClr val="002060"/>
                </a:solidFill>
                <a:effectLst/>
                <a:latin typeface="Arial Black" panose="020B0A04020102020204" pitchFamily="34" charset="0"/>
                <a:ea typeface="Times New Roman" panose="02020603050405020304" pitchFamily="18" charset="0"/>
                <a:cs typeface="Arial" panose="020B0604020202020204" pitchFamily="34" charset="0"/>
              </a:rPr>
              <a:t>2-ULNAR NERVE</a:t>
            </a:r>
          </a:p>
          <a:p>
            <a:r>
              <a:rPr lang="en-US" dirty="0">
                <a:solidFill>
                  <a:srgbClr val="002060"/>
                </a:solidFill>
                <a:effectLst/>
                <a:latin typeface="Arial Black" panose="020B0A04020102020204" pitchFamily="34" charset="0"/>
                <a:ea typeface="Times New Roman" panose="02020603050405020304" pitchFamily="18" charset="0"/>
                <a:cs typeface="Arial" panose="020B0604020202020204" pitchFamily="34" charset="0"/>
              </a:rPr>
              <a:t>3- RADIAL NERVE</a:t>
            </a:r>
          </a:p>
          <a:p>
            <a:r>
              <a:rPr lang="en-US" dirty="0">
                <a:solidFill>
                  <a:srgbClr val="002060"/>
                </a:solidFill>
                <a:latin typeface="Arial Black" panose="020B0A04020102020204" pitchFamily="34" charset="0"/>
              </a:rPr>
              <a:t>4-</a:t>
            </a:r>
            <a:r>
              <a:rPr lang="en-US" dirty="0">
                <a:solidFill>
                  <a:srgbClr val="002060"/>
                </a:solidFill>
                <a:effectLst/>
                <a:latin typeface="Arial Black" panose="020B0A04020102020204" pitchFamily="34" charset="0"/>
                <a:ea typeface="Times New Roman" panose="02020603050405020304" pitchFamily="18" charset="0"/>
                <a:cs typeface="Arial" panose="020B0604020202020204" pitchFamily="34" charset="0"/>
              </a:rPr>
              <a:t>Musculocutaneous nerve</a:t>
            </a:r>
          </a:p>
          <a:p>
            <a:r>
              <a:rPr lang="en-US" dirty="0">
                <a:solidFill>
                  <a:srgbClr val="002060"/>
                </a:solidFill>
                <a:effectLst/>
                <a:latin typeface="Arial Black" panose="020B0A04020102020204" pitchFamily="34" charset="0"/>
                <a:ea typeface="Times New Roman" panose="02020603050405020304" pitchFamily="18" charset="0"/>
                <a:cs typeface="Arial" panose="020B0604020202020204" pitchFamily="34" charset="0"/>
              </a:rPr>
              <a:t>5-AXILLARY (CIRCUMFLEX) NERVE</a:t>
            </a:r>
          </a:p>
          <a:p>
            <a:endParaRPr lang="en-US"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6703273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307910" y="1825625"/>
            <a:ext cx="4935894" cy="4351338"/>
          </a:xfrm>
        </p:spPr>
        <p:txBody>
          <a:bodyPr>
            <a:normAutofit/>
          </a:bodyPr>
          <a:lstStyle/>
          <a:p>
            <a:pPr marL="457200" marR="0">
              <a:lnSpc>
                <a:spcPct val="107000"/>
              </a:lnSpc>
              <a:spcBef>
                <a:spcPts val="0"/>
              </a:spcBef>
              <a:spcAft>
                <a:spcPts val="800"/>
              </a:spcAft>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*Type: </a:t>
            </a:r>
            <a:r>
              <a:rPr lang="en-US" dirty="0">
                <a:effectLst/>
                <a:latin typeface="Calibri" panose="020F0502020204030204" pitchFamily="34" charset="0"/>
                <a:ea typeface="Times New Roman" panose="02020603050405020304" pitchFamily="18" charset="0"/>
                <a:cs typeface="Arial" panose="020B0604020202020204" pitchFamily="34" charset="0"/>
              </a:rPr>
              <a:t>mixed nerve (contains motor &amp; sensory fibers).</a:t>
            </a:r>
          </a:p>
          <a:p>
            <a:pPr marL="457200" marR="0">
              <a:lnSpc>
                <a:spcPct val="107000"/>
              </a:lnSpc>
              <a:spcBef>
                <a:spcPts val="0"/>
              </a:spcBef>
              <a:spcAft>
                <a:spcPts val="800"/>
              </a:spcAft>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Root </a:t>
            </a:r>
            <a:r>
              <a:rPr lang="en-US" dirty="0">
                <a:effectLst/>
                <a:latin typeface="Calibri" panose="020F0502020204030204" pitchFamily="34" charset="0"/>
                <a:ea typeface="Times New Roman" panose="02020603050405020304" pitchFamily="18" charset="0"/>
                <a:cs typeface="Arial" panose="020B0604020202020204" pitchFamily="34" charset="0"/>
              </a:rPr>
              <a:t>value: C5,6,7,8 &amp;T1.</a:t>
            </a:r>
          </a:p>
          <a:p>
            <a:pPr marL="457200" marR="0">
              <a:lnSpc>
                <a:spcPct val="107000"/>
              </a:lnSpc>
              <a:spcBef>
                <a:spcPts val="0"/>
              </a:spcBef>
              <a:spcAft>
                <a:spcPts val="800"/>
              </a:spcAft>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Origin: </a:t>
            </a:r>
            <a:r>
              <a:rPr lang="en-US" dirty="0">
                <a:effectLst/>
                <a:latin typeface="Calibri" panose="020F0502020204030204" pitchFamily="34" charset="0"/>
                <a:ea typeface="Times New Roman" panose="02020603050405020304" pitchFamily="18" charset="0"/>
                <a:cs typeface="Arial" panose="020B0604020202020204" pitchFamily="34" charset="0"/>
              </a:rPr>
              <a:t>2 roots (</a:t>
            </a:r>
            <a:r>
              <a:rPr lang="en-US" dirty="0" err="1">
                <a:effectLst/>
                <a:latin typeface="Calibri" panose="020F0502020204030204" pitchFamily="34" charset="0"/>
                <a:ea typeface="Times New Roman" panose="02020603050405020304" pitchFamily="18" charset="0"/>
                <a:cs typeface="Arial" panose="020B0604020202020204" pitchFamily="34" charset="0"/>
              </a:rPr>
              <a:t>lat</a:t>
            </a:r>
            <a:r>
              <a:rPr lang="en-US" dirty="0">
                <a:effectLst/>
                <a:latin typeface="Calibri" panose="020F0502020204030204" pitchFamily="34" charset="0"/>
                <a:ea typeface="Times New Roman" panose="02020603050405020304" pitchFamily="18" charset="0"/>
                <a:cs typeface="Arial" panose="020B0604020202020204" pitchFamily="34" charset="0"/>
              </a:rPr>
              <a:t>.&amp;med):</a:t>
            </a:r>
          </a:p>
          <a:p>
            <a:pPr marL="914400" marR="0">
              <a:lnSpc>
                <a:spcPct val="107000"/>
              </a:lnSpc>
              <a:spcBef>
                <a:spcPts val="0"/>
              </a:spcBef>
              <a:spcAft>
                <a:spcPts val="800"/>
              </a:spcAft>
            </a:pPr>
            <a:r>
              <a:rPr lang="en-US" dirty="0" err="1">
                <a:effectLst/>
                <a:latin typeface="Calibri" panose="020F0502020204030204" pitchFamily="34" charset="0"/>
                <a:ea typeface="Times New Roman" panose="02020603050405020304" pitchFamily="18" charset="0"/>
                <a:cs typeface="Arial" panose="020B0604020202020204" pitchFamily="34" charset="0"/>
              </a:rPr>
              <a:t>lat</a:t>
            </a:r>
            <a:r>
              <a:rPr lang="en-US" dirty="0">
                <a:effectLst/>
                <a:latin typeface="Calibri" panose="020F0502020204030204" pitchFamily="34" charset="0"/>
                <a:ea typeface="Times New Roman" panose="02020603050405020304" pitchFamily="18" charset="0"/>
                <a:cs typeface="Arial" panose="020B0604020202020204" pitchFamily="34" charset="0"/>
              </a:rPr>
              <a:t>-root: From the </a:t>
            </a:r>
            <a:r>
              <a:rPr lang="en-US" dirty="0" err="1">
                <a:effectLst/>
                <a:latin typeface="Calibri" panose="020F0502020204030204" pitchFamily="34" charset="0"/>
                <a:ea typeface="Times New Roman" panose="02020603050405020304" pitchFamily="18" charset="0"/>
                <a:cs typeface="Arial" panose="020B0604020202020204" pitchFamily="34" charset="0"/>
              </a:rPr>
              <a:t>lat</a:t>
            </a:r>
            <a:r>
              <a:rPr lang="en-US" dirty="0">
                <a:effectLst/>
                <a:latin typeface="Calibri" panose="020F0502020204030204" pitchFamily="34" charset="0"/>
                <a:ea typeface="Times New Roman" panose="02020603050405020304" pitchFamily="18" charset="0"/>
                <a:cs typeface="Arial" panose="020B0604020202020204" pitchFamily="34" charset="0"/>
              </a:rPr>
              <a:t>-cord of the brachial plexus</a:t>
            </a:r>
          </a:p>
          <a:p>
            <a:pPr marL="914400" marR="0">
              <a:lnSpc>
                <a:spcPct val="107000"/>
              </a:lnSpc>
              <a:spcBef>
                <a:spcPts val="0"/>
              </a:spcBef>
              <a:spcAft>
                <a:spcPts val="800"/>
              </a:spcAft>
            </a:pPr>
            <a:r>
              <a:rPr lang="en-US" dirty="0">
                <a:effectLst/>
                <a:latin typeface="Calibri" panose="020F0502020204030204" pitchFamily="34" charset="0"/>
                <a:ea typeface="Times New Roman" panose="02020603050405020304" pitchFamily="18" charset="0"/>
                <a:cs typeface="Arial" panose="020B0604020202020204" pitchFamily="34" charset="0"/>
              </a:rPr>
              <a:t>med root: from med-cord. </a:t>
            </a:r>
          </a:p>
          <a:p>
            <a:endParaRPr lang="en-US" dirty="0"/>
          </a:p>
        </p:txBody>
      </p:sp>
      <p:pic>
        <p:nvPicPr>
          <p:cNvPr id="4" name="Picture 2" descr="Brachial Plexus Injuries - OrthoInfo - AAOS">
            <a:extLst>
              <a:ext uri="{FF2B5EF4-FFF2-40B4-BE49-F238E27FC236}">
                <a16:creationId xmlns:a16="http://schemas.microsoft.com/office/drawing/2014/main" id="{56E0BD3F-D38D-4648-8F82-4007399175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50" y="2219325"/>
            <a:ext cx="6191250" cy="463867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22F1FFEF-BA18-4C5F-A9DD-AB25F5C8B512}"/>
              </a:ext>
            </a:extLst>
          </p:cNvPr>
          <p:cNvSpPr/>
          <p:nvPr/>
        </p:nvSpPr>
        <p:spPr>
          <a:xfrm>
            <a:off x="11276051" y="6203016"/>
            <a:ext cx="676463" cy="334540"/>
          </a:xfrm>
          <a:prstGeom prst="ellipse">
            <a:avLst/>
          </a:prstGeom>
          <a:noFill/>
          <a:ln w="28575">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606911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urse of the Median Nerve">
            <a:extLst>
              <a:ext uri="{FF2B5EF4-FFF2-40B4-BE49-F238E27FC236}">
                <a16:creationId xmlns:a16="http://schemas.microsoft.com/office/drawing/2014/main" id="{4B837D09-73FC-48C4-A7A1-7D62DE5A7C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5034"/>
          <a:stretch/>
        </p:blipFill>
        <p:spPr bwMode="auto">
          <a:xfrm>
            <a:off x="4884375" y="261257"/>
            <a:ext cx="7307625" cy="574765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 : course </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22449" y="1481526"/>
            <a:ext cx="5680261" cy="5376474"/>
          </a:xfrm>
        </p:spPr>
        <p:txBody>
          <a:bodyPr>
            <a:normAutofit lnSpcReduction="10000"/>
          </a:bodyPr>
          <a:lstStyle/>
          <a:p>
            <a:pPr marR="0" indent="0">
              <a:lnSpc>
                <a:spcPct val="107000"/>
              </a:lnSpc>
              <a:spcBef>
                <a:spcPts val="0"/>
              </a:spcBef>
              <a:spcAft>
                <a:spcPts val="800"/>
              </a:spcAft>
              <a:buNone/>
            </a:pPr>
            <a:r>
              <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(1) In the arm: </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in the upper ½ : it descends on the </a:t>
            </a:r>
            <a:r>
              <a:rPr lang="en-US" sz="2400" b="1" dirty="0" err="1">
                <a:effectLst/>
                <a:latin typeface="Calibri" panose="020F0502020204030204" pitchFamily="34" charset="0"/>
                <a:ea typeface="Times New Roman" panose="02020603050405020304" pitchFamily="18" charset="0"/>
                <a:cs typeface="Arial" panose="020B0604020202020204" pitchFamily="34" charset="0"/>
              </a:rPr>
              <a:t>lat</a:t>
            </a:r>
            <a:r>
              <a:rPr lang="en-US" sz="2400" b="1" dirty="0">
                <a:effectLst/>
                <a:latin typeface="Calibri" panose="020F0502020204030204" pitchFamily="34" charset="0"/>
                <a:ea typeface="Times New Roman" panose="02020603050405020304" pitchFamily="18" charset="0"/>
                <a:cs typeface="Arial" panose="020B0604020202020204" pitchFamily="34" charset="0"/>
              </a:rPr>
              <a:t>-side of brachial a </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in the middle of arm (at the insertion of coracobrachialis) </a:t>
            </a:r>
            <a:r>
              <a:rPr lang="en-US" sz="2400" b="1" dirty="0">
                <a:effectLst/>
                <a:latin typeface="Calibri" panose="020F0502020204030204" pitchFamily="34" charset="0"/>
                <a:ea typeface="Times New Roman" panose="02020603050405020304" pitchFamily="18" charset="0"/>
                <a:cs typeface="Arial" panose="020B0604020202020204" pitchFamily="34" charset="0"/>
              </a:rPr>
              <a:t>it crosses </a:t>
            </a:r>
            <a:r>
              <a:rPr lang="en-US" sz="2400" b="1" dirty="0" err="1">
                <a:effectLst/>
                <a:latin typeface="Calibri" panose="020F0502020204030204" pitchFamily="34" charset="0"/>
                <a:ea typeface="Times New Roman" panose="02020603050405020304" pitchFamily="18" charset="0"/>
                <a:cs typeface="Arial" panose="020B0604020202020204" pitchFamily="34" charset="0"/>
              </a:rPr>
              <a:t>infront</a:t>
            </a:r>
            <a:r>
              <a:rPr lang="en-US" sz="2400" b="1" dirty="0">
                <a:effectLst/>
                <a:latin typeface="Calibri" panose="020F0502020204030204" pitchFamily="34" charset="0"/>
                <a:ea typeface="Times New Roman" panose="02020603050405020304" pitchFamily="18" charset="0"/>
                <a:cs typeface="Arial" panose="020B0604020202020204" pitchFamily="34" charset="0"/>
              </a:rPr>
              <a:t> of brachial a </a:t>
            </a:r>
            <a:r>
              <a:rPr lang="en-US" sz="2400" dirty="0">
                <a:effectLst/>
                <a:latin typeface="Calibri" panose="020F0502020204030204" pitchFamily="34" charset="0"/>
                <a:ea typeface="Times New Roman" panose="02020603050405020304" pitchFamily="18" charset="0"/>
                <a:cs typeface="Arial" panose="020B0604020202020204" pitchFamily="34" charset="0"/>
              </a:rPr>
              <a:t>-from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400" dirty="0">
                <a:effectLst/>
                <a:latin typeface="Calibri" panose="020F0502020204030204" pitchFamily="34" charset="0"/>
                <a:ea typeface="Times New Roman" panose="02020603050405020304" pitchFamily="18" charset="0"/>
                <a:cs typeface="Arial" panose="020B0604020202020204" pitchFamily="34" charset="0"/>
              </a:rPr>
              <a:t>-to med in the lower of the arm: it descends on the </a:t>
            </a:r>
            <a:r>
              <a:rPr lang="en-US" sz="2400" b="1" dirty="0">
                <a:effectLst/>
                <a:latin typeface="Calibri" panose="020F0502020204030204" pitchFamily="34" charset="0"/>
                <a:ea typeface="Times New Roman" panose="02020603050405020304" pitchFamily="18" charset="0"/>
                <a:cs typeface="Arial" panose="020B0604020202020204" pitchFamily="34" charset="0"/>
              </a:rPr>
              <a:t>med-side of the brachial artery.</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r>
              <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(2) At the elbow:</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 it enters the cubital fossa med to the brachial a-where it lies In front of brachialis &amp;behind the bicipital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aponearesis</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18289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C12FF-D205-4705-A729-706A3688DB6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E7C549A-D3F8-07F9-91CD-E1C88818D59C}"/>
              </a:ext>
            </a:extLst>
          </p:cNvPr>
          <p:cNvSpPr>
            <a:spLocks noGrp="1"/>
          </p:cNvSpPr>
          <p:nvPr>
            <p:ph idx="1"/>
          </p:nvPr>
        </p:nvSpPr>
        <p:spPr>
          <a:xfrm>
            <a:off x="838200" y="1825625"/>
            <a:ext cx="6929284" cy="4351338"/>
          </a:xfrm>
        </p:spPr>
        <p:txBody>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 it leaves the cubital fossa by passing between </a:t>
            </a:r>
            <a:r>
              <a:rPr lang="en-US" sz="2800" b="1" dirty="0">
                <a:effectLst/>
                <a:latin typeface="Calibri" panose="020F0502020204030204" pitchFamily="34" charset="0"/>
                <a:ea typeface="Times New Roman" panose="02020603050405020304" pitchFamily="18" charset="0"/>
                <a:cs typeface="Arial" panose="020B0604020202020204" pitchFamily="34" charset="0"/>
              </a:rPr>
              <a:t>the 2 heads pronator teres </a:t>
            </a:r>
            <a:r>
              <a:rPr lang="en-US" sz="2800" dirty="0">
                <a:effectLst/>
                <a:latin typeface="Calibri" panose="020F0502020204030204" pitchFamily="34" charset="0"/>
                <a:ea typeface="Times New Roman" panose="02020603050405020304" pitchFamily="18" charset="0"/>
                <a:cs typeface="Arial" panose="020B0604020202020204" pitchFamily="34" charset="0"/>
              </a:rPr>
              <a:t>muscle, The ulnar head of this muscle separates the median (superficially) from ulnar a (deeply)</a:t>
            </a:r>
          </a:p>
          <a:p>
            <a:endParaRPr lang="en-US" dirty="0"/>
          </a:p>
        </p:txBody>
      </p:sp>
      <p:pic>
        <p:nvPicPr>
          <p:cNvPr id="1026" name="Picture 2" descr="JCM | Free Full-Text | Proximal Median Nerve Compression in the  Differential Diagnosis of Carpal Tunnel Syndrome">
            <a:extLst>
              <a:ext uri="{FF2B5EF4-FFF2-40B4-BE49-F238E27FC236}">
                <a16:creationId xmlns:a16="http://schemas.microsoft.com/office/drawing/2014/main" id="{150D7B28-2671-76D6-3FA4-2B36480CF2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3024" y="171232"/>
            <a:ext cx="3990821" cy="5900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518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urse of the Median Nerve">
            <a:extLst>
              <a:ext uri="{FF2B5EF4-FFF2-40B4-BE49-F238E27FC236}">
                <a16:creationId xmlns:a16="http://schemas.microsoft.com/office/drawing/2014/main" id="{06A998F6-77B7-4E05-A183-5847B9ECA9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6581"/>
          <a:stretch/>
        </p:blipFill>
        <p:spPr bwMode="auto">
          <a:xfrm>
            <a:off x="6271847" y="690465"/>
            <a:ext cx="5920153" cy="45253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102637" y="1424409"/>
            <a:ext cx="6344816" cy="5200326"/>
          </a:xfrm>
        </p:spPr>
        <p:txBody>
          <a:bodyPr>
            <a:normAutofit fontScale="70000" lnSpcReduction="20000"/>
          </a:bodyPr>
          <a:lstStyle/>
          <a:p>
            <a:pPr marR="0" indent="0">
              <a:lnSpc>
                <a:spcPct val="107000"/>
              </a:lnSpc>
              <a:spcBef>
                <a:spcPts val="0"/>
              </a:spcBef>
              <a:spcAft>
                <a:spcPts val="800"/>
              </a:spcAft>
              <a:buNone/>
            </a:pPr>
            <a:r>
              <a:rPr lang="en-US"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(3) In the forearm:</a:t>
            </a:r>
          </a:p>
          <a:p>
            <a:pPr marR="0" indent="0">
              <a:lnSpc>
                <a:spcPct val="107000"/>
              </a:lnSpc>
              <a:spcBef>
                <a:spcPts val="0"/>
              </a:spcBef>
              <a:spcAft>
                <a:spcPts val="800"/>
              </a:spcAft>
              <a:buNone/>
            </a:pPr>
            <a:r>
              <a:rPr lang="en-US" sz="2800" dirty="0">
                <a:effectLst/>
                <a:latin typeface="Calibri" panose="020F0502020204030204" pitchFamily="34" charset="0"/>
                <a:ea typeface="Times New Roman" panose="02020603050405020304" pitchFamily="18" charset="0"/>
                <a:cs typeface="Arial" panose="020B0604020202020204" pitchFamily="34" charset="0"/>
              </a:rPr>
              <a:t>it descends along the middle line of the front of forearm, between </a:t>
            </a:r>
            <a:r>
              <a:rPr lang="en-US" sz="2800" b="1" dirty="0">
                <a:effectLst/>
                <a:latin typeface="Calibri" panose="020F0502020204030204" pitchFamily="34" charset="0"/>
                <a:ea typeface="Times New Roman" panose="02020603050405020304" pitchFamily="18" charset="0"/>
                <a:cs typeface="Arial" panose="020B0604020202020204" pitchFamily="34" charset="0"/>
              </a:rPr>
              <a:t>(FDS) &amp; (FDP) muscles </a:t>
            </a:r>
          </a:p>
          <a:p>
            <a:pPr marR="0" indent="0">
              <a:lnSpc>
                <a:spcPct val="107000"/>
              </a:lnSpc>
              <a:spcBef>
                <a:spcPts val="0"/>
              </a:spcBef>
              <a:spcAft>
                <a:spcPts val="800"/>
              </a:spcAft>
              <a:buNone/>
            </a:pPr>
            <a:endParaRPr lang="en-US" sz="2800" dirty="0">
              <a:effectLst/>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r>
              <a:rPr lang="en-US"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(4) At the wrist :</a:t>
            </a:r>
          </a:p>
          <a:p>
            <a:pPr marR="0" indent="0">
              <a:lnSpc>
                <a:spcPct val="107000"/>
              </a:lnSpc>
              <a:spcBef>
                <a:spcPts val="0"/>
              </a:spcBef>
              <a:spcAft>
                <a:spcPts val="800"/>
              </a:spcAft>
              <a:buNone/>
            </a:pPr>
            <a:r>
              <a:rPr lang="en-US" sz="2800" b="1" dirty="0">
                <a:effectLst/>
                <a:latin typeface="Calibri" panose="020F0502020204030204" pitchFamily="34" charset="0"/>
                <a:ea typeface="Times New Roman" panose="02020603050405020304" pitchFamily="18" charset="0"/>
                <a:cs typeface="Arial" panose="020B0604020202020204" pitchFamily="34" charset="0"/>
              </a:rPr>
              <a:t>5 cm</a:t>
            </a:r>
            <a:r>
              <a:rPr lang="en-US" sz="2800" dirty="0">
                <a:effectLst/>
                <a:latin typeface="Calibri" panose="020F0502020204030204" pitchFamily="34" charset="0"/>
                <a:ea typeface="Times New Roman" panose="02020603050405020304" pitchFamily="18" charset="0"/>
                <a:cs typeface="Arial" panose="020B0604020202020204" pitchFamily="34" charset="0"/>
              </a:rPr>
              <a:t>. above the wrist joint, the median N. emerges from undercover the </a:t>
            </a:r>
            <a:r>
              <a:rPr lang="en-US" sz="28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800" dirty="0">
                <a:effectLst/>
                <a:latin typeface="Calibri" panose="020F0502020204030204" pitchFamily="34" charset="0"/>
                <a:ea typeface="Times New Roman" panose="02020603050405020304" pitchFamily="18" charset="0"/>
                <a:cs typeface="Arial" panose="020B0604020202020204" pitchFamily="34" charset="0"/>
              </a:rPr>
              <a:t> border of the tendon of FDS to </a:t>
            </a:r>
            <a:r>
              <a:rPr lang="en-US" sz="2800" b="1" dirty="0">
                <a:effectLst/>
                <a:latin typeface="Calibri" panose="020F0502020204030204" pitchFamily="34" charset="0"/>
                <a:ea typeface="Times New Roman" panose="02020603050405020304" pitchFamily="18" charset="0"/>
                <a:cs typeface="Arial" panose="020B0604020202020204" pitchFamily="34" charset="0"/>
              </a:rPr>
              <a:t>become superficial </a:t>
            </a:r>
            <a:r>
              <a:rPr lang="en-US" sz="2800" dirty="0">
                <a:effectLst/>
                <a:latin typeface="Calibri" panose="020F0502020204030204" pitchFamily="34" charset="0"/>
                <a:ea typeface="Times New Roman" panose="02020603050405020304" pitchFamily="18" charset="0"/>
                <a:cs typeface="Arial" panose="020B0604020202020204" pitchFamily="34" charset="0"/>
              </a:rPr>
              <a:t>lying in the interval between the tendons (FCR) &amp; palmaris longus</a:t>
            </a:r>
          </a:p>
          <a:p>
            <a:pPr marR="0" indent="0">
              <a:lnSpc>
                <a:spcPct val="107000"/>
              </a:lnSpc>
              <a:spcBef>
                <a:spcPts val="0"/>
              </a:spcBef>
              <a:spcAft>
                <a:spcPts val="800"/>
              </a:spcAft>
              <a:buNone/>
            </a:pPr>
            <a:r>
              <a:rPr lang="en-US"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(5) In the hand: </a:t>
            </a:r>
            <a:r>
              <a:rPr lang="en-US" sz="2800" dirty="0">
                <a:effectLst/>
                <a:latin typeface="Calibri" panose="020F0502020204030204" pitchFamily="34" charset="0"/>
                <a:ea typeface="Times New Roman" panose="02020603050405020304" pitchFamily="18" charset="0"/>
                <a:cs typeface="Arial" panose="020B0604020202020204" pitchFamily="34" charset="0"/>
              </a:rPr>
              <a:t>the median N. enters the hand by passing through the Carpal tunnel (Just deep to the flexor retinaculum).</a:t>
            </a:r>
          </a:p>
          <a:p>
            <a:pPr marR="0" indent="0">
              <a:lnSpc>
                <a:spcPct val="107000"/>
              </a:lnSpc>
              <a:spcBef>
                <a:spcPts val="0"/>
              </a:spcBef>
              <a:spcAft>
                <a:spcPts val="800"/>
              </a:spcAft>
              <a:buNone/>
            </a:pPr>
            <a:endParaRPr lang="en-US" sz="2800" dirty="0">
              <a:effectLst/>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r>
              <a:rPr lang="en-US"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(6) It ends </a:t>
            </a:r>
            <a:r>
              <a:rPr lang="en-US" sz="2800" dirty="0">
                <a:effectLst/>
                <a:latin typeface="Calibri" panose="020F0502020204030204" pitchFamily="34" charset="0"/>
                <a:ea typeface="Times New Roman" panose="02020603050405020304" pitchFamily="18" charset="0"/>
                <a:cs typeface="Arial" panose="020B0604020202020204" pitchFamily="34" charset="0"/>
              </a:rPr>
              <a:t>at the distal border of the flexor retinaculum by dividing into </a:t>
            </a:r>
            <a:r>
              <a:rPr lang="en-US" sz="28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800" dirty="0">
                <a:effectLst/>
                <a:latin typeface="Calibri" panose="020F0502020204030204" pitchFamily="34" charset="0"/>
                <a:ea typeface="Times New Roman" panose="02020603050405020304" pitchFamily="18" charset="0"/>
                <a:cs typeface="Arial" panose="020B0604020202020204" pitchFamily="34" charset="0"/>
              </a:rPr>
              <a:t>-&amp;med. terminal branches which supply the hand</a:t>
            </a:r>
          </a:p>
          <a:p>
            <a:endParaRPr lang="en-US" dirty="0"/>
          </a:p>
        </p:txBody>
      </p:sp>
      <p:cxnSp>
        <p:nvCxnSpPr>
          <p:cNvPr id="6" name="Straight Arrow Connector 5">
            <a:extLst>
              <a:ext uri="{FF2B5EF4-FFF2-40B4-BE49-F238E27FC236}">
                <a16:creationId xmlns:a16="http://schemas.microsoft.com/office/drawing/2014/main" id="{82433DC1-D51F-4120-952B-904E8A5240D0}"/>
              </a:ext>
            </a:extLst>
          </p:cNvPr>
          <p:cNvCxnSpPr/>
          <p:nvPr/>
        </p:nvCxnSpPr>
        <p:spPr>
          <a:xfrm>
            <a:off x="1688841" y="2379306"/>
            <a:ext cx="7305869" cy="57383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7" name="Straight Arrow Connector 6">
            <a:extLst>
              <a:ext uri="{FF2B5EF4-FFF2-40B4-BE49-F238E27FC236}">
                <a16:creationId xmlns:a16="http://schemas.microsoft.com/office/drawing/2014/main" id="{EE9C9E43-0023-464F-9AF0-49EED632930F}"/>
              </a:ext>
            </a:extLst>
          </p:cNvPr>
          <p:cNvCxnSpPr>
            <a:cxnSpLocks/>
          </p:cNvCxnSpPr>
          <p:nvPr/>
        </p:nvCxnSpPr>
        <p:spPr>
          <a:xfrm>
            <a:off x="2794518" y="2379306"/>
            <a:ext cx="5836298" cy="370666"/>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9" name="TextBox 8">
            <a:extLst>
              <a:ext uri="{FF2B5EF4-FFF2-40B4-BE49-F238E27FC236}">
                <a16:creationId xmlns:a16="http://schemas.microsoft.com/office/drawing/2014/main" id="{BA854217-FE3C-4334-8434-932375ADBDF1}"/>
              </a:ext>
            </a:extLst>
          </p:cNvPr>
          <p:cNvSpPr txBox="1"/>
          <p:nvPr/>
        </p:nvSpPr>
        <p:spPr>
          <a:xfrm>
            <a:off x="9560888" y="3289040"/>
            <a:ext cx="1544216" cy="646331"/>
          </a:xfrm>
          <a:prstGeom prst="rect">
            <a:avLst/>
          </a:prstGeom>
          <a:noFill/>
        </p:spPr>
        <p:txBody>
          <a:bodyPr wrap="square" rtlCol="0">
            <a:spAutoFit/>
          </a:bodyPr>
          <a:lstStyle/>
          <a:p>
            <a:r>
              <a:rPr lang="en-US" b="1" dirty="0">
                <a:solidFill>
                  <a:srgbClr val="FF0000"/>
                </a:solidFill>
              </a:rPr>
              <a:t>5 CM above wrist</a:t>
            </a:r>
          </a:p>
        </p:txBody>
      </p:sp>
    </p:spTree>
    <p:extLst>
      <p:ext uri="{BB962C8B-B14F-4D97-AF65-F5344CB8AC3E}">
        <p14:creationId xmlns:p14="http://schemas.microsoft.com/office/powerpoint/2010/main" val="1057385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 : </a:t>
            </a:r>
            <a:r>
              <a:rPr lang="en-US" sz="2800" dirty="0">
                <a:effectLst/>
                <a:latin typeface="Calibri" panose="020F0502020204030204" pitchFamily="34" charset="0"/>
                <a:ea typeface="Times New Roman" panose="02020603050405020304" pitchFamily="18" charset="0"/>
                <a:cs typeface="Arial" panose="020B0604020202020204" pitchFamily="34" charset="0"/>
              </a:rPr>
              <a:t>BRANCHES</a:t>
            </a:r>
            <a:r>
              <a:rPr lang="en-US" sz="1800" dirty="0">
                <a:effectLst/>
                <a:latin typeface="Calibri" panose="020F0502020204030204" pitchFamily="34" charset="0"/>
                <a:ea typeface="Times New Roman" panose="02020603050405020304" pitchFamily="18" charset="0"/>
                <a:cs typeface="Arial" panose="020B0604020202020204" pitchFamily="34" charset="0"/>
              </a:rPr>
              <a:t> </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353961" y="1825625"/>
            <a:ext cx="11503741" cy="4850478"/>
          </a:xfrm>
        </p:spPr>
        <p:txBody>
          <a:bodyPr>
            <a:normAutofit fontScale="55000" lnSpcReduction="20000"/>
          </a:bodyPr>
          <a:lstStyle/>
          <a:p>
            <a:pPr marR="0" indent="0">
              <a:lnSpc>
                <a:spcPct val="107000"/>
              </a:lnSpc>
              <a:spcBef>
                <a:spcPts val="0"/>
              </a:spcBef>
              <a:spcAft>
                <a:spcPts val="800"/>
              </a:spcAft>
              <a:buNone/>
            </a:pPr>
            <a:r>
              <a:rPr lang="en-US" sz="4200" b="1" dirty="0">
                <a:effectLst/>
                <a:latin typeface="Calibri" panose="020F0502020204030204" pitchFamily="34" charset="0"/>
                <a:ea typeface="Times New Roman" panose="02020603050405020304" pitchFamily="18" charset="0"/>
                <a:cs typeface="Arial" panose="020B0604020202020204" pitchFamily="34" charset="0"/>
              </a:rPr>
              <a:t>I-In the axilla &amp; arm:</a:t>
            </a:r>
            <a:r>
              <a:rPr lang="en-US" sz="4200" dirty="0">
                <a:effectLst/>
                <a:latin typeface="Calibri" panose="020F0502020204030204" pitchFamily="34" charset="0"/>
                <a:ea typeface="Times New Roman" panose="02020603050405020304" pitchFamily="18" charset="0"/>
                <a:cs typeface="Arial" panose="020B0604020202020204" pitchFamily="34" charset="0"/>
              </a:rPr>
              <a:t> No branches.</a:t>
            </a:r>
          </a:p>
          <a:p>
            <a:pPr marR="0" indent="0">
              <a:lnSpc>
                <a:spcPct val="107000"/>
              </a:lnSpc>
              <a:spcBef>
                <a:spcPts val="0"/>
              </a:spcBef>
              <a:spcAft>
                <a:spcPts val="800"/>
              </a:spcAft>
              <a:buNone/>
            </a:pPr>
            <a:r>
              <a:rPr lang="en-US" sz="4200" b="1" dirty="0">
                <a:effectLst/>
                <a:latin typeface="Calibri" panose="020F0502020204030204" pitchFamily="34" charset="0"/>
                <a:ea typeface="Times New Roman" panose="02020603050405020304" pitchFamily="18" charset="0"/>
                <a:cs typeface="Arial" panose="020B0604020202020204" pitchFamily="34" charset="0"/>
              </a:rPr>
              <a:t>II-In the forearm</a:t>
            </a:r>
            <a:r>
              <a:rPr lang="en-US" sz="4200" dirty="0">
                <a:effectLst/>
                <a:latin typeface="Calibri" panose="020F0502020204030204" pitchFamily="34" charset="0"/>
                <a:ea typeface="Times New Roman" panose="02020603050405020304" pitchFamily="18" charset="0"/>
                <a:cs typeface="Arial" panose="020B0604020202020204" pitchFamily="34" charset="0"/>
              </a:rPr>
              <a:t> : it gives: </a:t>
            </a:r>
          </a:p>
          <a:p>
            <a:pPr marR="0" indent="0">
              <a:lnSpc>
                <a:spcPct val="107000"/>
              </a:lnSpc>
              <a:spcBef>
                <a:spcPts val="0"/>
              </a:spcBef>
              <a:spcAft>
                <a:spcPts val="800"/>
              </a:spcAft>
              <a:buNone/>
            </a:pPr>
            <a:r>
              <a:rPr lang="en-US" sz="42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(A)Muscular branches</a:t>
            </a:r>
            <a:r>
              <a:rPr lang="en-US" sz="4200" dirty="0">
                <a:effectLst/>
                <a:latin typeface="Calibri" panose="020F0502020204030204" pitchFamily="34" charset="0"/>
                <a:ea typeface="Times New Roman" panose="02020603050405020304" pitchFamily="18" charset="0"/>
                <a:cs typeface="Arial" panose="020B0604020202020204" pitchFamily="34" charset="0"/>
              </a:rPr>
              <a:t>: arise from the med-side of median nerve in the cubital fossa to supply 4 muscles: (1) pronator teres (2) flexor carpi radialis (3) palmaris longus(4) Flexor digitorum superficialis </a:t>
            </a:r>
          </a:p>
          <a:p>
            <a:pPr marR="0" indent="0">
              <a:lnSpc>
                <a:spcPct val="107000"/>
              </a:lnSpc>
              <a:spcBef>
                <a:spcPts val="0"/>
              </a:spcBef>
              <a:spcAft>
                <a:spcPts val="800"/>
              </a:spcAft>
              <a:buNone/>
            </a:pPr>
            <a:r>
              <a:rPr lang="en-US" sz="42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(B) Articular branches</a:t>
            </a:r>
            <a:r>
              <a:rPr lang="en-US" sz="4200" dirty="0">
                <a:effectLst/>
                <a:latin typeface="Calibri" panose="020F0502020204030204" pitchFamily="34" charset="0"/>
                <a:ea typeface="Times New Roman" panose="02020603050405020304" pitchFamily="18" charset="0"/>
                <a:cs typeface="Arial" panose="020B0604020202020204" pitchFamily="34" charset="0"/>
              </a:rPr>
              <a:t>: to the elbow &amp;</a:t>
            </a:r>
            <a:r>
              <a:rPr lang="en-US" sz="4200" dirty="0" err="1">
                <a:effectLst/>
                <a:latin typeface="Calibri" panose="020F0502020204030204" pitchFamily="34" charset="0"/>
                <a:ea typeface="Times New Roman" panose="02020603050405020304" pitchFamily="18" charset="0"/>
                <a:cs typeface="Arial" panose="020B0604020202020204" pitchFamily="34" charset="0"/>
              </a:rPr>
              <a:t>sup.radioulnar</a:t>
            </a:r>
            <a:r>
              <a:rPr lang="en-US" sz="4200" dirty="0">
                <a:effectLst/>
                <a:latin typeface="Calibri" panose="020F0502020204030204" pitchFamily="34" charset="0"/>
                <a:ea typeface="Times New Roman" panose="02020603050405020304" pitchFamily="18" charset="0"/>
                <a:cs typeface="Arial" panose="020B0604020202020204" pitchFamily="34" charset="0"/>
              </a:rPr>
              <a:t> joints.</a:t>
            </a:r>
          </a:p>
          <a:p>
            <a:pPr marR="0" indent="0">
              <a:lnSpc>
                <a:spcPct val="107000"/>
              </a:lnSpc>
              <a:spcBef>
                <a:spcPts val="0"/>
              </a:spcBef>
              <a:spcAft>
                <a:spcPts val="800"/>
              </a:spcAft>
              <a:buNone/>
            </a:pPr>
            <a:r>
              <a:rPr lang="en-US" sz="42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(C)Anterior interosseous nerve</a:t>
            </a:r>
            <a:r>
              <a:rPr lang="en-US" sz="4200" dirty="0">
                <a:effectLst/>
                <a:latin typeface="Calibri" panose="020F0502020204030204" pitchFamily="34" charset="0"/>
                <a:ea typeface="Times New Roman" panose="02020603050405020304" pitchFamily="18" charset="0"/>
                <a:cs typeface="Arial" panose="020B0604020202020204" pitchFamily="34" charset="0"/>
              </a:rPr>
              <a:t>:</a:t>
            </a:r>
          </a:p>
          <a:p>
            <a:pPr marR="0" indent="0">
              <a:lnSpc>
                <a:spcPct val="107000"/>
              </a:lnSpc>
              <a:spcBef>
                <a:spcPts val="0"/>
              </a:spcBef>
              <a:spcAft>
                <a:spcPts val="800"/>
              </a:spcAft>
              <a:buNone/>
            </a:pPr>
            <a:r>
              <a:rPr lang="en-US" sz="4200" dirty="0">
                <a:effectLst/>
                <a:latin typeface="Calibri" panose="020F0502020204030204" pitchFamily="34" charset="0"/>
                <a:ea typeface="Times New Roman" panose="02020603050405020304" pitchFamily="18" charset="0"/>
                <a:cs typeface="Arial" panose="020B0604020202020204" pitchFamily="34" charset="0"/>
              </a:rPr>
              <a:t>-give Muscular branches to 2.5 muscles</a:t>
            </a:r>
          </a:p>
          <a:p>
            <a:pPr marR="0" indent="0">
              <a:lnSpc>
                <a:spcPct val="107000"/>
              </a:lnSpc>
              <a:spcBef>
                <a:spcPts val="0"/>
              </a:spcBef>
              <a:spcAft>
                <a:spcPts val="800"/>
              </a:spcAft>
              <a:buNone/>
            </a:pPr>
            <a:r>
              <a:rPr lang="en-US" sz="4200" dirty="0">
                <a:effectLst/>
                <a:latin typeface="Calibri" panose="020F0502020204030204" pitchFamily="34" charset="0"/>
                <a:ea typeface="Times New Roman" panose="02020603050405020304" pitchFamily="18" charset="0"/>
                <a:cs typeface="Arial" panose="020B0604020202020204" pitchFamily="34" charset="0"/>
              </a:rPr>
              <a:t>flexor pollicis longus. &amp; pronator quadratus. &amp; </a:t>
            </a:r>
            <a:r>
              <a:rPr lang="en-US" sz="42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4200" dirty="0">
                <a:effectLst/>
                <a:latin typeface="Calibri" panose="020F0502020204030204" pitchFamily="34" charset="0"/>
                <a:ea typeface="Times New Roman" panose="02020603050405020304" pitchFamily="18" charset="0"/>
                <a:cs typeface="Arial" panose="020B0604020202020204" pitchFamily="34" charset="0"/>
              </a:rPr>
              <a:t> 1/2 of FL-</a:t>
            </a:r>
            <a:r>
              <a:rPr lang="en-US" sz="4200" dirty="0" err="1">
                <a:effectLst/>
                <a:latin typeface="Calibri" panose="020F0502020204030204" pitchFamily="34" charset="0"/>
                <a:ea typeface="Times New Roman" panose="02020603050405020304" pitchFamily="18" charset="0"/>
                <a:cs typeface="Arial" panose="020B0604020202020204" pitchFamily="34" charset="0"/>
              </a:rPr>
              <a:t>digit.profundus</a:t>
            </a:r>
            <a:r>
              <a:rPr lang="en-US" sz="4200" dirty="0">
                <a:effectLst/>
                <a:latin typeface="Calibri" panose="020F0502020204030204" pitchFamily="34" charset="0"/>
                <a:ea typeface="Times New Roman" panose="02020603050405020304" pitchFamily="18" charset="0"/>
                <a:cs typeface="Arial" panose="020B0604020202020204" pitchFamily="34" charset="0"/>
              </a:rPr>
              <a:t>.</a:t>
            </a:r>
          </a:p>
          <a:p>
            <a:pPr marR="0" indent="0">
              <a:lnSpc>
                <a:spcPct val="107000"/>
              </a:lnSpc>
              <a:spcBef>
                <a:spcPts val="0"/>
              </a:spcBef>
              <a:spcAft>
                <a:spcPts val="800"/>
              </a:spcAft>
              <a:buNone/>
            </a:pPr>
            <a:r>
              <a:rPr lang="en-US" sz="42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(D) Palmar cutaneous branch:</a:t>
            </a:r>
          </a:p>
          <a:p>
            <a:pPr marR="0" indent="0">
              <a:lnSpc>
                <a:spcPct val="107000"/>
              </a:lnSpc>
              <a:spcBef>
                <a:spcPts val="0"/>
              </a:spcBef>
              <a:spcAft>
                <a:spcPts val="800"/>
              </a:spcAft>
              <a:buNone/>
            </a:pPr>
            <a:r>
              <a:rPr lang="en-US" sz="4200" dirty="0">
                <a:effectLst/>
                <a:latin typeface="Calibri" panose="020F0502020204030204" pitchFamily="34" charset="0"/>
                <a:ea typeface="Times New Roman" panose="02020603050405020304" pitchFamily="18" charset="0"/>
                <a:cs typeface="Arial" panose="020B0604020202020204" pitchFamily="34" charset="0"/>
              </a:rPr>
              <a:t>- arises from median n. 1 inch above the wrist. outside the carpal tunnel </a:t>
            </a:r>
          </a:p>
          <a:p>
            <a:pPr marR="0" indent="0">
              <a:lnSpc>
                <a:spcPct val="107000"/>
              </a:lnSpc>
              <a:spcBef>
                <a:spcPts val="0"/>
              </a:spcBef>
              <a:spcAft>
                <a:spcPts val="800"/>
              </a:spcAft>
              <a:buNone/>
            </a:pPr>
            <a:r>
              <a:rPr lang="en-US" sz="4200" dirty="0">
                <a:effectLst/>
                <a:latin typeface="Calibri" panose="020F0502020204030204" pitchFamily="34" charset="0"/>
                <a:ea typeface="Times New Roman" panose="02020603050405020304" pitchFamily="18" charset="0"/>
                <a:cs typeface="Arial" panose="020B0604020202020204" pitchFamily="34" charset="0"/>
              </a:rPr>
              <a:t>- it supplies the skin of the </a:t>
            </a:r>
            <a:r>
              <a:rPr lang="en-US" sz="42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4200" dirty="0">
                <a:effectLst/>
                <a:latin typeface="Calibri" panose="020F0502020204030204" pitchFamily="34" charset="0"/>
                <a:ea typeface="Times New Roman" panose="02020603050405020304" pitchFamily="18" charset="0"/>
                <a:cs typeface="Arial" panose="020B0604020202020204" pitchFamily="34" charset="0"/>
              </a:rPr>
              <a:t> 2/3 of the palm.</a:t>
            </a:r>
          </a:p>
          <a:p>
            <a:pPr marL="0" indent="0">
              <a:buNone/>
            </a:pPr>
            <a:endParaRPr lang="en-US" dirty="0"/>
          </a:p>
        </p:txBody>
      </p:sp>
    </p:spTree>
    <p:extLst>
      <p:ext uri="{BB962C8B-B14F-4D97-AF65-F5344CB8AC3E}">
        <p14:creationId xmlns:p14="http://schemas.microsoft.com/office/powerpoint/2010/main" val="587790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lstStyle/>
          <a:p>
            <a:endParaRPr lang="en-US" dirty="0"/>
          </a:p>
        </p:txBody>
      </p:sp>
      <p:pic>
        <p:nvPicPr>
          <p:cNvPr id="1026" name="Picture 1">
            <a:extLst>
              <a:ext uri="{FF2B5EF4-FFF2-40B4-BE49-F238E27FC236}">
                <a16:creationId xmlns:a16="http://schemas.microsoft.com/office/drawing/2014/main" id="{DC329817-1909-4BDE-9DC1-881A908CA8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3" y="1523539"/>
            <a:ext cx="10829927"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1822A5F-765B-4E75-BC06-E0FD7BF706DE}"/>
              </a:ext>
            </a:extLst>
          </p:cNvPr>
          <p:cNvSpPr/>
          <p:nvPr/>
        </p:nvSpPr>
        <p:spPr>
          <a:xfrm>
            <a:off x="1258026" y="4503173"/>
            <a:ext cx="7649497" cy="11307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00"/>
                </a:solidFill>
              </a:rPr>
              <a:t>IN HAND SECTION</a:t>
            </a:r>
          </a:p>
        </p:txBody>
      </p:sp>
    </p:spTree>
    <p:extLst>
      <p:ext uri="{BB962C8B-B14F-4D97-AF65-F5344CB8AC3E}">
        <p14:creationId xmlns:p14="http://schemas.microsoft.com/office/powerpoint/2010/main" val="13860486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 : </a:t>
            </a:r>
            <a:r>
              <a:rPr lang="en-US" sz="2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INJURY</a:t>
            </a:r>
            <a:r>
              <a:rPr lang="en-US" sz="1800" dirty="0">
                <a:effectLst/>
                <a:latin typeface="Calibri" panose="020F0502020204030204" pitchFamily="34" charset="0"/>
                <a:ea typeface="Times New Roman" panose="02020603050405020304" pitchFamily="18" charset="0"/>
                <a:cs typeface="Arial" panose="020B0604020202020204" pitchFamily="34" charset="0"/>
              </a:rPr>
              <a:t> </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a:bodyPr>
          <a:lstStyle/>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PRODUCE </a:t>
            </a:r>
            <a:endParaRPr lang="en-US" sz="2400" dirty="0">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(1) paralysis of the muscles supplied by the n-&amp;loss of their movements. </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(2) abnormal shape(deformity) of the hand due to unopposed action of antagonist muscles</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(3) loss of sensation from the skin supplied by the nerve.</a:t>
            </a:r>
          </a:p>
          <a:p>
            <a:pPr marR="0" indent="0">
              <a:lnSpc>
                <a:spcPct val="107000"/>
              </a:lnSpc>
              <a:spcBef>
                <a:spcPts val="0"/>
              </a:spcBef>
              <a:spcAft>
                <a:spcPts val="800"/>
              </a:spcAft>
              <a:buNone/>
            </a:pPr>
            <a:r>
              <a:rPr lang="en-US" sz="2400" b="1" dirty="0">
                <a:latin typeface="Calibri" panose="020F0502020204030204" pitchFamily="34" charset="0"/>
                <a:ea typeface="Times New Roman" panose="02020603050405020304" pitchFamily="18" charset="0"/>
                <a:cs typeface="Arial" panose="020B0604020202020204" pitchFamily="34" charset="0"/>
              </a:rPr>
              <a:t>Injury Above Elbow , Causes :</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1- penetrating wounds  2- Gunshot  3-humerus fracture </a:t>
            </a:r>
          </a:p>
          <a:p>
            <a:pPr marL="0" indent="0">
              <a:buNone/>
            </a:pPr>
            <a:endParaRPr lang="en-US" sz="3600" dirty="0"/>
          </a:p>
        </p:txBody>
      </p:sp>
    </p:spTree>
    <p:extLst>
      <p:ext uri="{BB962C8B-B14F-4D97-AF65-F5344CB8AC3E}">
        <p14:creationId xmlns:p14="http://schemas.microsoft.com/office/powerpoint/2010/main" val="30342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 : </a:t>
            </a:r>
            <a:r>
              <a:rPr lang="en-US" sz="2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INJURY</a:t>
            </a:r>
            <a:r>
              <a:rPr lang="en-US" sz="1800" dirty="0">
                <a:effectLst/>
                <a:latin typeface="Calibri" panose="020F0502020204030204" pitchFamily="34" charset="0"/>
                <a:ea typeface="Times New Roman" panose="02020603050405020304" pitchFamily="18" charset="0"/>
                <a:cs typeface="Arial" panose="020B0604020202020204" pitchFamily="34" charset="0"/>
              </a:rPr>
              <a:t> </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a:bodyPr>
          <a:lstStyle/>
          <a:p>
            <a:pPr marL="0" indent="0">
              <a:buNone/>
            </a:pPr>
            <a:r>
              <a:rPr lang="en-US" sz="3600" dirty="0"/>
              <a:t>MOTOR AFECTION :</a:t>
            </a:r>
          </a:p>
          <a:p>
            <a:pPr marL="0" indent="0">
              <a:buNone/>
            </a:pPr>
            <a:br>
              <a:rPr lang="en-US" sz="3600" dirty="0"/>
            </a:br>
            <a:r>
              <a:rPr lang="en-US" sz="3600" u="sng" dirty="0"/>
              <a:t>1-loss of </a:t>
            </a:r>
            <a:r>
              <a:rPr lang="en-US" sz="3600" u="sng" dirty="0" err="1"/>
              <a:t>prontation</a:t>
            </a:r>
            <a:r>
              <a:rPr lang="en-US" sz="3600" u="sng" dirty="0"/>
              <a:t> </a:t>
            </a:r>
            <a:r>
              <a:rPr lang="en-US" sz="3600" dirty="0"/>
              <a:t>(pronator teres / quadratus) </a:t>
            </a:r>
          </a:p>
          <a:p>
            <a:pPr marL="0" indent="0">
              <a:buNone/>
            </a:pPr>
            <a:r>
              <a:rPr lang="en-US" sz="3600" u="sng" dirty="0"/>
              <a:t>2-Weak flexion of wrist with ulnar deviation </a:t>
            </a:r>
            <a:r>
              <a:rPr lang="en-US" sz="3600" dirty="0"/>
              <a:t>: due to paralysis of wrist flexors except FCU</a:t>
            </a:r>
          </a:p>
          <a:p>
            <a:pPr marL="0" indent="0">
              <a:buNone/>
            </a:pPr>
            <a:r>
              <a:rPr lang="en-US" sz="3600" u="sng" dirty="0"/>
              <a:t>3-Loss of thumb flexion and apposition </a:t>
            </a:r>
            <a:r>
              <a:rPr lang="en-US" sz="3600" dirty="0"/>
              <a:t>: due to paralysis of FPL / FPB / </a:t>
            </a:r>
            <a:r>
              <a:rPr lang="en-US" sz="3600" dirty="0" err="1"/>
              <a:t>opponens</a:t>
            </a:r>
            <a:r>
              <a:rPr lang="en-US" sz="3600" dirty="0"/>
              <a:t> pollicis</a:t>
            </a:r>
          </a:p>
        </p:txBody>
      </p:sp>
    </p:spTree>
    <p:extLst>
      <p:ext uri="{BB962C8B-B14F-4D97-AF65-F5344CB8AC3E}">
        <p14:creationId xmlns:p14="http://schemas.microsoft.com/office/powerpoint/2010/main" val="3112773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b="1" u="sng" dirty="0">
                <a:effectLst/>
                <a:latin typeface="Calibri" panose="020F0502020204030204" pitchFamily="34" charset="0"/>
                <a:ea typeface="Times New Roman" panose="02020603050405020304" pitchFamily="18" charset="0"/>
                <a:cs typeface="Arial" panose="020B0604020202020204" pitchFamily="34" charset="0"/>
              </a:rPr>
              <a:t>*Formation of the brachial plexus:</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 it is formed of the ant-1ry rami of the lower 4 cervical nerves</a:t>
            </a:r>
            <a:r>
              <a:rPr lang="en-US" sz="2400" dirty="0">
                <a:effectLst/>
                <a:latin typeface="Arial" panose="020B0604020202020204" pitchFamily="34" charset="0"/>
                <a:ea typeface="Times New Roman" panose="02020603050405020304" pitchFamily="18" charset="0"/>
                <a:cs typeface="Arial" panose="020B0604020202020204" pitchFamily="34" charset="0"/>
              </a:rPr>
              <a:t> </a:t>
            </a:r>
            <a:r>
              <a:rPr lang="en-US" sz="2400" dirty="0">
                <a:effectLst/>
                <a:latin typeface="Calibri" panose="020F0502020204030204" pitchFamily="34" charset="0"/>
                <a:ea typeface="Times New Roman" panose="02020603050405020304" pitchFamily="18" charset="0"/>
                <a:cs typeface="Arial" panose="020B0604020202020204" pitchFamily="34" charset="0"/>
              </a:rPr>
              <a:t>+</a:t>
            </a:r>
            <a:r>
              <a:rPr lang="en-US" sz="2400" dirty="0">
                <a:effectLst/>
                <a:latin typeface="Arial" panose="020B0604020202020204" pitchFamily="34" charset="0"/>
                <a:ea typeface="Times New Roman" panose="02020603050405020304" pitchFamily="18" charset="0"/>
                <a:cs typeface="Arial" panose="020B0604020202020204" pitchFamily="34" charset="0"/>
              </a:rPr>
              <a:t> </a:t>
            </a:r>
            <a:r>
              <a:rPr lang="en-US" sz="2400" dirty="0">
                <a:effectLst/>
                <a:latin typeface="Calibri" panose="020F0502020204030204" pitchFamily="34" charset="0"/>
                <a:ea typeface="Times New Roman" panose="02020603050405020304" pitchFamily="18" charset="0"/>
                <a:cs typeface="Arial" panose="020B0604020202020204" pitchFamily="34" charset="0"/>
              </a:rPr>
              <a:t>the 1st thoracic.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ie</a:t>
            </a:r>
            <a:r>
              <a:rPr lang="en-US" sz="2400" dirty="0">
                <a:effectLst/>
                <a:latin typeface="Calibri" panose="020F0502020204030204" pitchFamily="34" charset="0"/>
                <a:ea typeface="Times New Roman" panose="02020603050405020304" pitchFamily="18" charset="0"/>
                <a:cs typeface="Arial" panose="020B0604020202020204" pitchFamily="34" charset="0"/>
              </a:rPr>
              <a:t> C5,6,7,8 &amp; TI - This is the </a:t>
            </a:r>
            <a:r>
              <a:rPr lang="en-US"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normal</a:t>
            </a:r>
            <a:r>
              <a:rPr lang="en-US" sz="2400" dirty="0">
                <a:effectLst/>
                <a:latin typeface="Calibri" panose="020F0502020204030204" pitchFamily="34" charset="0"/>
                <a:ea typeface="Times New Roman" panose="02020603050405020304" pitchFamily="18" charset="0"/>
                <a:cs typeface="Arial" panose="020B0604020202020204" pitchFamily="34" charset="0"/>
              </a:rPr>
              <a:t> type of the brachial plexus</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 the origin of the plexus may shift by one segment up by receiving a large Contribution from </a:t>
            </a:r>
            <a:r>
              <a:rPr lang="en-US" sz="2400" b="1" dirty="0">
                <a:effectLst/>
                <a:latin typeface="Calibri" panose="020F0502020204030204" pitchFamily="34" charset="0"/>
                <a:ea typeface="Times New Roman" panose="02020603050405020304" pitchFamily="18" charset="0"/>
                <a:cs typeface="Arial" panose="020B0604020202020204" pitchFamily="34" charset="0"/>
              </a:rPr>
              <a:t>C4</a:t>
            </a:r>
            <a:r>
              <a:rPr lang="en-US" sz="2400" dirty="0">
                <a:effectLst/>
                <a:latin typeface="Calibri" panose="020F0502020204030204" pitchFamily="34" charset="0"/>
                <a:ea typeface="Times New Roman" panose="02020603050405020304" pitchFamily="18" charset="0"/>
                <a:cs typeface="Arial" panose="020B0604020202020204" pitchFamily="34" charset="0"/>
              </a:rPr>
              <a:t>-This is called </a:t>
            </a:r>
            <a:r>
              <a:rPr lang="en-US"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Prefixed</a:t>
            </a:r>
            <a:r>
              <a:rPr lang="en-US" sz="2400" dirty="0">
                <a:effectLst/>
                <a:latin typeface="Calibri" panose="020F0502020204030204" pitchFamily="34" charset="0"/>
                <a:ea typeface="Times New Roman" panose="02020603050405020304" pitchFamily="18" charset="0"/>
                <a:cs typeface="Arial" panose="020B0604020202020204" pitchFamily="34" charset="0"/>
              </a:rPr>
              <a:t> type of brachial plexus.</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-the origin may shift by one segment down by receiving a large contribution From </a:t>
            </a:r>
            <a:r>
              <a:rPr lang="en-US" sz="2400" b="1" dirty="0">
                <a:effectLst/>
                <a:latin typeface="Calibri" panose="020F0502020204030204" pitchFamily="34" charset="0"/>
                <a:ea typeface="Times New Roman" panose="02020603050405020304" pitchFamily="18" charset="0"/>
                <a:cs typeface="Arial" panose="020B0604020202020204" pitchFamily="34" charset="0"/>
              </a:rPr>
              <a:t>T2</a:t>
            </a:r>
            <a:r>
              <a:rPr lang="en-US" sz="2400" dirty="0">
                <a:effectLst/>
                <a:latin typeface="Calibri" panose="020F0502020204030204" pitchFamily="34" charset="0"/>
                <a:ea typeface="Times New Roman" panose="02020603050405020304" pitchFamily="18" charset="0"/>
                <a:cs typeface="Arial" panose="020B0604020202020204" pitchFamily="34" charset="0"/>
              </a:rPr>
              <a:t>-This is called the </a:t>
            </a:r>
            <a:r>
              <a:rPr lang="en-US"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postfixed</a:t>
            </a:r>
            <a:r>
              <a:rPr lang="en-US" sz="2400" dirty="0">
                <a:effectLst/>
                <a:latin typeface="Calibri" panose="020F0502020204030204" pitchFamily="34" charset="0"/>
                <a:ea typeface="Times New Roman" panose="02020603050405020304" pitchFamily="18" charset="0"/>
                <a:cs typeface="Arial" panose="020B0604020202020204" pitchFamily="34" charset="0"/>
              </a:rPr>
              <a:t> type of the brachial plexus</a:t>
            </a:r>
          </a:p>
          <a:p>
            <a:pPr marL="0" indent="0">
              <a:buNone/>
            </a:pPr>
            <a:endParaRPr lang="en-US" sz="3600" dirty="0"/>
          </a:p>
        </p:txBody>
      </p:sp>
    </p:spTree>
    <p:extLst>
      <p:ext uri="{BB962C8B-B14F-4D97-AF65-F5344CB8AC3E}">
        <p14:creationId xmlns:p14="http://schemas.microsoft.com/office/powerpoint/2010/main" val="3299302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lstStyle/>
          <a:p>
            <a:r>
              <a:rPr lang="en-US" dirty="0">
                <a:highlight>
                  <a:srgbClr val="FFFF00"/>
                </a:highlight>
              </a:rPr>
              <a:t>Deformity : </a:t>
            </a:r>
            <a:r>
              <a:rPr lang="en-US" b="1" dirty="0"/>
              <a:t>Monkey (Ape) hand </a:t>
            </a:r>
          </a:p>
          <a:p>
            <a:pPr marL="514350" indent="-514350">
              <a:buFont typeface="+mj-lt"/>
              <a:buAutoNum type="arabicPeriod"/>
            </a:pPr>
            <a:r>
              <a:rPr lang="en-US" dirty="0"/>
              <a:t>Hyperextension of the thumb : D2 paralysis of flexors</a:t>
            </a:r>
          </a:p>
          <a:p>
            <a:pPr marL="514350" indent="-514350">
              <a:buFont typeface="+mj-lt"/>
              <a:buAutoNum type="arabicPeriod"/>
            </a:pPr>
            <a:r>
              <a:rPr lang="en-US" dirty="0"/>
              <a:t>Adduction of the thumb : D2 abductors paralysis (APB)</a:t>
            </a:r>
          </a:p>
          <a:p>
            <a:pPr marL="514350" indent="-514350">
              <a:buFont typeface="+mj-lt"/>
              <a:buAutoNum type="arabicPeriod"/>
            </a:pPr>
            <a:r>
              <a:rPr lang="en-US" dirty="0"/>
              <a:t>Flat thenar eminence </a:t>
            </a:r>
          </a:p>
        </p:txBody>
      </p:sp>
      <p:sp>
        <p:nvSpPr>
          <p:cNvPr id="7" name="Title 1">
            <a:extLst>
              <a:ext uri="{FF2B5EF4-FFF2-40B4-BE49-F238E27FC236}">
                <a16:creationId xmlns:a16="http://schemas.microsoft.com/office/drawing/2014/main" id="{9112D51C-AA53-422A-A834-9E825B4B4D67}"/>
              </a:ext>
            </a:extLst>
          </p:cNvPr>
          <p:cNvSpPr>
            <a:spLocks noGrp="1"/>
          </p:cNvSpPr>
          <p:nvPr>
            <p:ph type="title"/>
          </p:nvPr>
        </p:nvSpPr>
        <p:spPr>
          <a:xfrm>
            <a:off x="838200" y="365125"/>
            <a:ext cx="10515600" cy="1325563"/>
          </a:xfrm>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 : </a:t>
            </a:r>
            <a:r>
              <a:rPr lang="en-US" sz="2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INJURY</a:t>
            </a:r>
            <a:r>
              <a:rPr lang="en-US" sz="1800" dirty="0">
                <a:effectLst/>
                <a:latin typeface="Calibri" panose="020F0502020204030204" pitchFamily="34" charset="0"/>
                <a:ea typeface="Times New Roman" panose="02020603050405020304" pitchFamily="18" charset="0"/>
                <a:cs typeface="Arial" panose="020B0604020202020204" pitchFamily="34" charset="0"/>
              </a:rPr>
              <a:t> </a:t>
            </a:r>
            <a:endParaRPr lang="en-US" sz="6600" dirty="0"/>
          </a:p>
        </p:txBody>
      </p:sp>
      <p:pic>
        <p:nvPicPr>
          <p:cNvPr id="7170" name="Picture 2" descr="Pin on ATO">
            <a:extLst>
              <a:ext uri="{FF2B5EF4-FFF2-40B4-BE49-F238E27FC236}">
                <a16:creationId xmlns:a16="http://schemas.microsoft.com/office/drawing/2014/main" id="{AE8FE4C8-E0FA-436F-B15D-7C53F5CD7D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526"/>
          <a:stretch/>
        </p:blipFill>
        <p:spPr bwMode="auto">
          <a:xfrm>
            <a:off x="2398763" y="3805082"/>
            <a:ext cx="7630140" cy="2834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0275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lstStyle/>
          <a:p>
            <a:r>
              <a:rPr lang="en-US" dirty="0"/>
              <a:t>Loss of sensation from :</a:t>
            </a:r>
          </a:p>
          <a:p>
            <a:pPr marL="0" indent="0">
              <a:buNone/>
            </a:pPr>
            <a:r>
              <a:rPr lang="en-US" dirty="0"/>
              <a:t>Lateral 2/3 of the palm of hand</a:t>
            </a:r>
          </a:p>
          <a:p>
            <a:pPr marL="0" indent="0">
              <a:buNone/>
            </a:pPr>
            <a:r>
              <a:rPr lang="en-US" dirty="0"/>
              <a:t>Lateral 3.5 fingers anteriorly and distal half posteriorly </a:t>
            </a:r>
          </a:p>
        </p:txBody>
      </p:sp>
      <p:sp>
        <p:nvSpPr>
          <p:cNvPr id="7" name="Title 1">
            <a:extLst>
              <a:ext uri="{FF2B5EF4-FFF2-40B4-BE49-F238E27FC236}">
                <a16:creationId xmlns:a16="http://schemas.microsoft.com/office/drawing/2014/main" id="{9112D51C-AA53-422A-A834-9E825B4B4D67}"/>
              </a:ext>
            </a:extLst>
          </p:cNvPr>
          <p:cNvSpPr>
            <a:spLocks noGrp="1"/>
          </p:cNvSpPr>
          <p:nvPr>
            <p:ph type="title"/>
          </p:nvPr>
        </p:nvSpPr>
        <p:spPr>
          <a:xfrm>
            <a:off x="838200" y="365125"/>
            <a:ext cx="10515600" cy="1325563"/>
          </a:xfrm>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 : </a:t>
            </a:r>
            <a:r>
              <a:rPr lang="en-US" sz="2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INJURY</a:t>
            </a:r>
            <a:r>
              <a:rPr lang="en-US" sz="1800" dirty="0">
                <a:effectLst/>
                <a:latin typeface="Calibri" panose="020F0502020204030204" pitchFamily="34" charset="0"/>
                <a:ea typeface="Times New Roman" panose="02020603050405020304" pitchFamily="18" charset="0"/>
                <a:cs typeface="Arial" panose="020B0604020202020204" pitchFamily="34" charset="0"/>
              </a:rPr>
              <a:t> </a:t>
            </a:r>
            <a:endParaRPr lang="en-US" sz="6600" dirty="0"/>
          </a:p>
        </p:txBody>
      </p:sp>
      <p:pic>
        <p:nvPicPr>
          <p:cNvPr id="2050" name="Picture 1">
            <a:extLst>
              <a:ext uri="{FF2B5EF4-FFF2-40B4-BE49-F238E27FC236}">
                <a16:creationId xmlns:a16="http://schemas.microsoft.com/office/drawing/2014/main" id="{92432822-696F-47F0-93D5-91CDE9E9A3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772" t="71421"/>
          <a:stretch/>
        </p:blipFill>
        <p:spPr bwMode="auto">
          <a:xfrm>
            <a:off x="3765754" y="3640240"/>
            <a:ext cx="3914918" cy="2976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03461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lstStyle/>
          <a:p>
            <a:r>
              <a:rPr lang="en-US" sz="2800" b="1" dirty="0">
                <a:latin typeface="Calibri" panose="020F0502020204030204" pitchFamily="34" charset="0"/>
                <a:ea typeface="Times New Roman" panose="02020603050405020304" pitchFamily="18" charset="0"/>
                <a:cs typeface="Arial" panose="020B0604020202020204" pitchFamily="34" charset="0"/>
              </a:rPr>
              <a:t>Injury below Elbow , Causes :</a:t>
            </a:r>
          </a:p>
          <a:p>
            <a:endParaRPr lang="en-US" dirty="0"/>
          </a:p>
          <a:p>
            <a:r>
              <a:rPr lang="en-US" sz="3200" dirty="0"/>
              <a:t>The forearm muscles </a:t>
            </a:r>
            <a:r>
              <a:rPr lang="en-US" sz="3200" u="sng" dirty="0"/>
              <a:t>escape</a:t>
            </a:r>
            <a:r>
              <a:rPr lang="en-US" sz="3200" dirty="0"/>
              <a:t> the injury , as they are supplied at the elbow</a:t>
            </a:r>
          </a:p>
          <a:p>
            <a:r>
              <a:rPr lang="en-US" sz="3200" dirty="0"/>
              <a:t>Deformity : ape hand </a:t>
            </a:r>
          </a:p>
          <a:p>
            <a:r>
              <a:rPr lang="en-US" sz="3200" dirty="0"/>
              <a:t>Sensory loss : the same </a:t>
            </a:r>
          </a:p>
        </p:txBody>
      </p:sp>
      <p:sp>
        <p:nvSpPr>
          <p:cNvPr id="6" name="Title 1">
            <a:extLst>
              <a:ext uri="{FF2B5EF4-FFF2-40B4-BE49-F238E27FC236}">
                <a16:creationId xmlns:a16="http://schemas.microsoft.com/office/drawing/2014/main" id="{F4FDD0A0-F8D7-4CFC-BAFA-96A523559E89}"/>
              </a:ext>
            </a:extLst>
          </p:cNvPr>
          <p:cNvSpPr>
            <a:spLocks noGrp="1"/>
          </p:cNvSpPr>
          <p:nvPr>
            <p:ph type="title"/>
          </p:nvPr>
        </p:nvSpPr>
        <p:spPr>
          <a:xfrm>
            <a:off x="838200" y="365125"/>
            <a:ext cx="10515600" cy="1325563"/>
          </a:xfrm>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 : </a:t>
            </a:r>
            <a:r>
              <a:rPr lang="en-US" sz="2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INJURY</a:t>
            </a:r>
            <a:r>
              <a:rPr lang="en-US" sz="1800" dirty="0">
                <a:effectLst/>
                <a:latin typeface="Calibri" panose="020F0502020204030204" pitchFamily="34" charset="0"/>
                <a:ea typeface="Times New Roman" panose="02020603050405020304" pitchFamily="18" charset="0"/>
                <a:cs typeface="Arial" panose="020B0604020202020204" pitchFamily="34" charset="0"/>
              </a:rPr>
              <a:t> </a:t>
            </a:r>
            <a:endParaRPr lang="en-US" sz="6600" dirty="0"/>
          </a:p>
        </p:txBody>
      </p:sp>
    </p:spTree>
    <p:extLst>
      <p:ext uri="{BB962C8B-B14F-4D97-AF65-F5344CB8AC3E}">
        <p14:creationId xmlns:p14="http://schemas.microsoft.com/office/powerpoint/2010/main" val="32389968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Open Techniques for Carpal Tunnel Release | Musculoskeletal Key">
            <a:extLst>
              <a:ext uri="{FF2B5EF4-FFF2-40B4-BE49-F238E27FC236}">
                <a16:creationId xmlns:a16="http://schemas.microsoft.com/office/drawing/2014/main" id="{379B7D7A-FEE3-4F8C-B4A7-A82EED2934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959"/>
          <a:stretch/>
        </p:blipFill>
        <p:spPr bwMode="auto">
          <a:xfrm>
            <a:off x="3779274" y="2644877"/>
            <a:ext cx="6076778" cy="421312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a:bodyPr>
          <a:lstStyle/>
          <a:p>
            <a:pPr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III-Inside Carpal tunnel:</a:t>
            </a:r>
            <a:r>
              <a:rPr lang="en-US" sz="2400" dirty="0">
                <a:effectLst/>
                <a:latin typeface="Calibri" panose="020F0502020204030204" pitchFamily="34" charset="0"/>
                <a:ea typeface="Times New Roman" panose="02020603050405020304" pitchFamily="18" charset="0"/>
                <a:cs typeface="Arial" panose="020B0604020202020204" pitchFamily="34" charset="0"/>
              </a:rPr>
              <a:t> leads to "Carpal tunnel Syndrome"</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Effects: as in the injury below elbow but there is </a:t>
            </a:r>
            <a:r>
              <a:rPr lang="en-US" sz="2400" b="1" u="sng" dirty="0">
                <a:effectLst/>
                <a:latin typeface="Calibri" panose="020F0502020204030204" pitchFamily="34" charset="0"/>
                <a:ea typeface="Times New Roman" panose="02020603050405020304" pitchFamily="18" charset="0"/>
                <a:cs typeface="Arial" panose="020B0604020202020204" pitchFamily="34" charset="0"/>
              </a:rPr>
              <a:t>no sensory loss </a:t>
            </a:r>
            <a:r>
              <a:rPr lang="en-US" sz="2400" dirty="0">
                <a:effectLst/>
                <a:latin typeface="Calibri" panose="020F0502020204030204" pitchFamily="34" charset="0"/>
                <a:ea typeface="Times New Roman" panose="02020603050405020304" pitchFamily="18" charset="0"/>
                <a:cs typeface="Arial" panose="020B0604020202020204" pitchFamily="34" charset="0"/>
              </a:rPr>
              <a:t>in the palm because the palmar cutaneous br. passes outside the carpal tunnel. </a:t>
            </a:r>
          </a:p>
          <a:p>
            <a:pPr marR="0" indent="0">
              <a:lnSpc>
                <a:spcPct val="107000"/>
              </a:lnSpc>
              <a:spcBef>
                <a:spcPts val="0"/>
              </a:spcBef>
              <a:spcAft>
                <a:spcPts val="800"/>
              </a:spcAft>
              <a:buNone/>
            </a:pP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R="0" indent="0">
              <a:lnSpc>
                <a:spcPct val="107000"/>
              </a:lnSpc>
              <a:spcBef>
                <a:spcPts val="0"/>
              </a:spcBef>
              <a:spcAft>
                <a:spcPts val="800"/>
              </a:spcAft>
              <a:buNone/>
            </a:pP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sz="3600" dirty="0"/>
          </a:p>
        </p:txBody>
      </p:sp>
      <p:sp>
        <p:nvSpPr>
          <p:cNvPr id="6" name="Title 1">
            <a:extLst>
              <a:ext uri="{FF2B5EF4-FFF2-40B4-BE49-F238E27FC236}">
                <a16:creationId xmlns:a16="http://schemas.microsoft.com/office/drawing/2014/main" id="{2938B946-EDA0-4FDE-AACF-D530A95C39D6}"/>
              </a:ext>
            </a:extLst>
          </p:cNvPr>
          <p:cNvSpPr>
            <a:spLocks noGrp="1"/>
          </p:cNvSpPr>
          <p:nvPr>
            <p:ph type="title"/>
          </p:nvPr>
        </p:nvSpPr>
        <p:spPr>
          <a:xfrm>
            <a:off x="838200" y="365125"/>
            <a:ext cx="10515600" cy="1325563"/>
          </a:xfrm>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1.MEDIAN NERVE : </a:t>
            </a:r>
            <a:r>
              <a:rPr lang="en-US" sz="2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INJURY</a:t>
            </a:r>
            <a:r>
              <a:rPr lang="en-US" sz="1800" dirty="0">
                <a:effectLst/>
                <a:latin typeface="Calibri" panose="020F0502020204030204" pitchFamily="34" charset="0"/>
                <a:ea typeface="Times New Roman" panose="02020603050405020304" pitchFamily="18" charset="0"/>
                <a:cs typeface="Arial" panose="020B0604020202020204" pitchFamily="34" charset="0"/>
              </a:rPr>
              <a:t> </a:t>
            </a:r>
            <a:endParaRPr lang="en-US" sz="6600" dirty="0"/>
          </a:p>
        </p:txBody>
      </p:sp>
    </p:spTree>
    <p:extLst>
      <p:ext uri="{BB962C8B-B14F-4D97-AF65-F5344CB8AC3E}">
        <p14:creationId xmlns:p14="http://schemas.microsoft.com/office/powerpoint/2010/main" val="15440262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achial Plexus Injuries - OrthoInfo - AAOS">
            <a:extLst>
              <a:ext uri="{FF2B5EF4-FFF2-40B4-BE49-F238E27FC236}">
                <a16:creationId xmlns:a16="http://schemas.microsoft.com/office/drawing/2014/main" id="{1E1FAC1D-96CF-422C-9287-7C27846B9B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0338" y="1690688"/>
            <a:ext cx="6191250" cy="46386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2-ULNAR NERVE</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194388" y="1690688"/>
            <a:ext cx="6191250" cy="4351338"/>
          </a:xfrm>
        </p:spPr>
        <p:txBody>
          <a:bodyPr>
            <a:normAutofit/>
          </a:bodyPr>
          <a:lstStyle/>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*Type: </a:t>
            </a:r>
            <a:r>
              <a:rPr lang="en-US" dirty="0">
                <a:effectLst/>
                <a:latin typeface="Calibri" panose="020F0502020204030204" pitchFamily="34" charset="0"/>
                <a:ea typeface="Times New Roman" panose="02020603050405020304" pitchFamily="18" charset="0"/>
                <a:cs typeface="Arial" panose="020B0604020202020204" pitchFamily="34" charset="0"/>
              </a:rPr>
              <a:t>mixed nerve (motor &amp;sensory).</a:t>
            </a:r>
          </a:p>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*Root </a:t>
            </a:r>
            <a:r>
              <a:rPr lang="en-US" dirty="0">
                <a:effectLst/>
                <a:latin typeface="Calibri" panose="020F0502020204030204" pitchFamily="34" charset="0"/>
                <a:ea typeface="Times New Roman" panose="02020603050405020304" pitchFamily="18" charset="0"/>
                <a:cs typeface="Arial" panose="020B0604020202020204" pitchFamily="34" charset="0"/>
              </a:rPr>
              <a:t>value: C7,8,T1 </a:t>
            </a:r>
          </a:p>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*origin: </a:t>
            </a:r>
            <a:r>
              <a:rPr lang="en-US" dirty="0">
                <a:effectLst/>
                <a:latin typeface="Calibri" panose="020F0502020204030204" pitchFamily="34" charset="0"/>
                <a:ea typeface="Times New Roman" panose="02020603050405020304" pitchFamily="18" charset="0"/>
                <a:cs typeface="Arial" panose="020B0604020202020204" pitchFamily="34" charset="0"/>
              </a:rPr>
              <a:t>arises in the axilla as the largest </a:t>
            </a:r>
            <a:r>
              <a:rPr lang="en-US" dirty="0" err="1">
                <a:effectLst/>
                <a:latin typeface="Calibri" panose="020F0502020204030204" pitchFamily="34" charset="0"/>
                <a:ea typeface="Times New Roman" panose="02020603050405020304" pitchFamily="18" charset="0"/>
                <a:cs typeface="Arial" panose="020B0604020202020204" pitchFamily="34" charset="0"/>
              </a:rPr>
              <a:t>br.of</a:t>
            </a:r>
            <a:r>
              <a:rPr lang="en-US" dirty="0">
                <a:effectLst/>
                <a:latin typeface="Calibri" panose="020F0502020204030204" pitchFamily="34" charset="0"/>
                <a:ea typeface="Times New Roman" panose="02020603050405020304" pitchFamily="18" charset="0"/>
                <a:cs typeface="Arial" panose="020B0604020202020204" pitchFamily="34" charset="0"/>
              </a:rPr>
              <a:t> med. cord of the </a:t>
            </a:r>
            <a:r>
              <a:rPr lang="en-US" dirty="0" err="1">
                <a:effectLst/>
                <a:latin typeface="Calibri" panose="020F0502020204030204" pitchFamily="34" charset="0"/>
                <a:ea typeface="Times New Roman" panose="02020603050405020304" pitchFamily="18" charset="0"/>
                <a:cs typeface="Arial" panose="020B0604020202020204" pitchFamily="34" charset="0"/>
              </a:rPr>
              <a:t>br.plexus</a:t>
            </a:r>
            <a:r>
              <a:rPr lang="en-US" dirty="0">
                <a:effectLst/>
                <a:latin typeface="Calibri" panose="020F0502020204030204" pitchFamily="34" charset="0"/>
                <a:ea typeface="Times New Roman" panose="02020603050405020304" pitchFamily="18" charset="0"/>
                <a:cs typeface="Arial" panose="020B0604020202020204" pitchFamily="34" charset="0"/>
              </a:rPr>
              <a:t>, at the lower border of pectoralis minor.</a:t>
            </a:r>
          </a:p>
          <a:p>
            <a:pPr marL="0" indent="0">
              <a:buNone/>
            </a:pPr>
            <a:endParaRPr lang="en-US" sz="3600" dirty="0"/>
          </a:p>
        </p:txBody>
      </p:sp>
      <p:sp>
        <p:nvSpPr>
          <p:cNvPr id="4" name="Oval 3">
            <a:extLst>
              <a:ext uri="{FF2B5EF4-FFF2-40B4-BE49-F238E27FC236}">
                <a16:creationId xmlns:a16="http://schemas.microsoft.com/office/drawing/2014/main" id="{27325FA6-907D-41AC-A03C-4531DEB8D5BB}"/>
              </a:ext>
            </a:extLst>
          </p:cNvPr>
          <p:cNvSpPr/>
          <p:nvPr/>
        </p:nvSpPr>
        <p:spPr>
          <a:xfrm>
            <a:off x="10979025" y="5963622"/>
            <a:ext cx="458755" cy="334540"/>
          </a:xfrm>
          <a:prstGeom prst="ellipse">
            <a:avLst/>
          </a:prstGeom>
          <a:noFill/>
          <a:ln w="28575">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1561523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2-ULNAR NERVE : </a:t>
            </a:r>
            <a:r>
              <a:rPr lang="en-US" sz="2400" dirty="0">
                <a:effectLst/>
                <a:latin typeface="Calibri" panose="020F0502020204030204" pitchFamily="34" charset="0"/>
                <a:ea typeface="Times New Roman" panose="02020603050405020304" pitchFamily="18" charset="0"/>
                <a:cs typeface="Arial" panose="020B0604020202020204" pitchFamily="34" charset="0"/>
              </a:rPr>
              <a:t>Course &amp; Relations:</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194387" y="1690688"/>
            <a:ext cx="11403563" cy="4351338"/>
          </a:xfrm>
        </p:spPr>
        <p:txBody>
          <a:bodyPr>
            <a:normAutofit/>
          </a:bodyPr>
          <a:lstStyle/>
          <a:p>
            <a:pPr marR="0" indent="0">
              <a:lnSpc>
                <a:spcPct val="107000"/>
              </a:lnSpc>
              <a:spcBef>
                <a:spcPts val="0"/>
              </a:spcBef>
              <a:spcAft>
                <a:spcPts val="800"/>
              </a:spcAft>
              <a:buNone/>
            </a:pPr>
            <a:r>
              <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I-In the axilla &amp; upper of the arm:</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it descends along </a:t>
            </a:r>
            <a:r>
              <a:rPr lang="en-US" sz="2400" u="sng" dirty="0">
                <a:effectLst/>
                <a:latin typeface="Calibri" panose="020F0502020204030204" pitchFamily="34" charset="0"/>
                <a:ea typeface="Times New Roman" panose="02020603050405020304" pitchFamily="18" charset="0"/>
                <a:cs typeface="Arial" panose="020B0604020202020204" pitchFamily="34" charset="0"/>
              </a:rPr>
              <a:t>the med-side of 3rd part of axillar a.&amp; </a:t>
            </a:r>
            <a:r>
              <a:rPr lang="en-US" sz="2400" dirty="0">
                <a:effectLst/>
                <a:latin typeface="Calibri" panose="020F0502020204030204" pitchFamily="34" charset="0"/>
                <a:ea typeface="Times New Roman" panose="02020603050405020304" pitchFamily="18" charset="0"/>
                <a:cs typeface="Arial" panose="020B0604020202020204" pitchFamily="34" charset="0"/>
              </a:rPr>
              <a:t>proximal part of the brachial artery.</a:t>
            </a:r>
          </a:p>
          <a:p>
            <a:pPr marR="0" indent="0">
              <a:lnSpc>
                <a:spcPct val="107000"/>
              </a:lnSpc>
              <a:spcBef>
                <a:spcPts val="0"/>
              </a:spcBef>
              <a:spcAft>
                <a:spcPts val="800"/>
              </a:spcAft>
              <a:buNone/>
            </a:pPr>
            <a:endParaRPr lang="en-US" sz="2400" dirty="0">
              <a:latin typeface="Calibri" panose="020F0502020204030204" pitchFamily="34" charset="0"/>
              <a:ea typeface="Times New Roman" panose="02020603050405020304" pitchFamily="18" charset="0"/>
              <a:cs typeface="Arial" panose="020B0604020202020204" pitchFamily="34" charset="0"/>
            </a:endParaRPr>
          </a:p>
          <a:p>
            <a:pPr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At the middle of arm (at the Insertion of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contcobrachialis</a:t>
            </a:r>
            <a:r>
              <a:rPr lang="en-US" sz="2400" dirty="0">
                <a:effectLst/>
                <a:latin typeface="Calibri" panose="020F0502020204030204" pitchFamily="34" charset="0"/>
                <a:ea typeface="Times New Roman" panose="02020603050405020304" pitchFamily="18" charset="0"/>
                <a:cs typeface="Arial" panose="020B0604020202020204" pitchFamily="34" charset="0"/>
              </a:rPr>
              <a:t> m.) it </a:t>
            </a:r>
            <a:r>
              <a:rPr lang="en-US" sz="2400" u="sng" dirty="0">
                <a:effectLst/>
                <a:latin typeface="Calibri" panose="020F0502020204030204" pitchFamily="34" charset="0"/>
                <a:ea typeface="Times New Roman" panose="02020603050405020304" pitchFamily="18" charset="0"/>
                <a:cs typeface="Arial" panose="020B0604020202020204" pitchFamily="34" charset="0"/>
              </a:rPr>
              <a:t>pierces the med intermuscular septum</a:t>
            </a:r>
            <a:r>
              <a:rPr lang="en-US" sz="2400" dirty="0">
                <a:effectLst/>
                <a:latin typeface="Calibri" panose="020F0502020204030204" pitchFamily="34" charset="0"/>
                <a:ea typeface="Times New Roman" panose="02020603050405020304" pitchFamily="18" charset="0"/>
                <a:cs typeface="Arial" panose="020B0604020202020204" pitchFamily="34" charset="0"/>
              </a:rPr>
              <a:t> of the arm accompanies by the sup ulnar collateral vessels, to reach the post-compartment to  reach the back of the </a:t>
            </a:r>
            <a:r>
              <a:rPr lang="en-US" sz="2400" u="sng" dirty="0" err="1">
                <a:effectLst/>
                <a:latin typeface="Calibri" panose="020F0502020204030204" pitchFamily="34" charset="0"/>
                <a:ea typeface="Times New Roman" panose="02020603050405020304" pitchFamily="18" charset="0"/>
                <a:cs typeface="Arial" panose="020B0604020202020204" pitchFamily="34" charset="0"/>
              </a:rPr>
              <a:t>med.epicondyle</a:t>
            </a:r>
            <a:r>
              <a:rPr lang="en-US" sz="2400" u="sng" dirty="0">
                <a:effectLst/>
                <a:latin typeface="Calibri" panose="020F0502020204030204" pitchFamily="34" charset="0"/>
                <a:ea typeface="Times New Roman" panose="02020603050405020304" pitchFamily="18" charset="0"/>
                <a:cs typeface="Arial" panose="020B0604020202020204" pitchFamily="34" charset="0"/>
              </a:rPr>
              <a:t> </a:t>
            </a:r>
            <a:r>
              <a:rPr lang="en-US" sz="2400" dirty="0">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r>
              <a:rPr lang="en-US" sz="2400" dirty="0">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r>
              <a:rPr lang="en-US" sz="2400" dirty="0">
                <a:effectLst/>
                <a:latin typeface="Calibri" panose="020F0502020204030204" pitchFamily="34" charset="0"/>
                <a:ea typeface="Times New Roman" panose="02020603050405020304" pitchFamily="18" charset="0"/>
                <a:cs typeface="Arial" panose="020B0604020202020204" pitchFamily="34" charset="0"/>
              </a:rPr>
              <a:t>it enters the forearm by passing between the 2 heads of flexor carpi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ulnaris</a:t>
            </a:r>
            <a:r>
              <a:rPr lang="en-US" sz="2400" dirty="0">
                <a:effectLst/>
                <a:latin typeface="Calibri" panose="020F0502020204030204" pitchFamily="34" charset="0"/>
                <a:ea typeface="Times New Roman" panose="02020603050405020304" pitchFamily="18" charset="0"/>
                <a:cs typeface="Arial" panose="020B0604020202020204" pitchFamily="34" charset="0"/>
              </a:rPr>
              <a:t> </a:t>
            </a:r>
            <a:r>
              <a:rPr lang="en-US" sz="2400" dirty="0">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r>
              <a:rPr lang="en-US" sz="2400" dirty="0">
                <a:effectLst/>
                <a:latin typeface="Calibri" panose="020F0502020204030204" pitchFamily="34" charset="0"/>
                <a:ea typeface="Times New Roman" panose="02020603050405020304" pitchFamily="18" charset="0"/>
                <a:cs typeface="Arial" panose="020B0604020202020204" pitchFamily="34" charset="0"/>
              </a:rPr>
              <a:t>lies on flexor digitorum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profundus</a:t>
            </a:r>
            <a:r>
              <a:rPr lang="en-US" sz="2400" dirty="0">
                <a:effectLst/>
                <a:latin typeface="Calibri" panose="020F0502020204030204" pitchFamily="34" charset="0"/>
                <a:ea typeface="Times New Roman" panose="02020603050405020304" pitchFamily="18" charset="0"/>
                <a:cs typeface="Arial" panose="020B0604020202020204" pitchFamily="34" charset="0"/>
              </a:rPr>
              <a:t> &amp;covered superficially by Flexor carpi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ulnaris</a:t>
            </a:r>
            <a:r>
              <a:rPr lang="en-US" sz="2400" dirty="0">
                <a:effectLst/>
                <a:latin typeface="Calibri" panose="020F0502020204030204" pitchFamily="34" charset="0"/>
                <a:ea typeface="Times New Roman" panose="02020603050405020304" pitchFamily="18" charset="0"/>
                <a:cs typeface="Arial" panose="020B0604020202020204" pitchFamily="34" charset="0"/>
              </a:rPr>
              <a:t> m </a:t>
            </a:r>
            <a:r>
              <a:rPr lang="en-US" sz="2400" dirty="0">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r>
              <a:rPr lang="en-US" sz="2400" dirty="0">
                <a:effectLst/>
                <a:latin typeface="Calibri" panose="020F0502020204030204" pitchFamily="34" charset="0"/>
                <a:ea typeface="Times New Roman" panose="02020603050405020304" pitchFamily="18" charset="0"/>
                <a:cs typeface="Arial" panose="020B0604020202020204" pitchFamily="34" charset="0"/>
              </a:rPr>
              <a:t>ulnar a. lies along the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400" dirty="0">
                <a:effectLst/>
                <a:latin typeface="Calibri" panose="020F0502020204030204" pitchFamily="34" charset="0"/>
                <a:ea typeface="Times New Roman" panose="02020603050405020304" pitchFamily="18" charset="0"/>
                <a:cs typeface="Arial" panose="020B0604020202020204" pitchFamily="34" charset="0"/>
              </a:rPr>
              <a:t> side of the ulnar n </a:t>
            </a:r>
            <a:r>
              <a:rPr lang="en-US" sz="2400" dirty="0">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enters the hand via </a:t>
            </a:r>
            <a:r>
              <a:rPr lang="en-US" sz="2400" b="0" i="0" dirty="0">
                <a:solidFill>
                  <a:srgbClr val="202124"/>
                </a:solidFill>
                <a:effectLst/>
                <a:latin typeface="arial" panose="020B0604020202020204" pitchFamily="34" charset="0"/>
              </a:rPr>
              <a:t>Guyon's canal</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014042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2-ULNAR NERVE : </a:t>
            </a:r>
            <a:r>
              <a:rPr lang="en-US" sz="2400" dirty="0">
                <a:effectLst/>
                <a:latin typeface="Calibri" panose="020F0502020204030204" pitchFamily="34" charset="0"/>
                <a:ea typeface="Times New Roman" panose="02020603050405020304" pitchFamily="18" charset="0"/>
                <a:cs typeface="Arial" panose="020B0604020202020204" pitchFamily="34" charset="0"/>
              </a:rPr>
              <a:t>Course &amp; Relations:</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194387" y="1690688"/>
            <a:ext cx="11403563" cy="4351338"/>
          </a:xfrm>
        </p:spPr>
        <p:txBody>
          <a:bodyPr>
            <a:normAutofit/>
          </a:bodyPr>
          <a:lstStyle/>
          <a:p>
            <a:pPr marL="0" indent="0">
              <a:buNone/>
            </a:pPr>
            <a:endParaRPr lang="en-US" sz="3600" dirty="0"/>
          </a:p>
        </p:txBody>
      </p:sp>
      <p:pic>
        <p:nvPicPr>
          <p:cNvPr id="3074" name="Picture 2" descr="ulnar nerve course">
            <a:extLst>
              <a:ext uri="{FF2B5EF4-FFF2-40B4-BE49-F238E27FC236}">
                <a16:creationId xmlns:a16="http://schemas.microsoft.com/office/drawing/2014/main" id="{0485A186-EA07-4929-B9E8-D3A49E571F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0"/>
            <a:ext cx="50292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3409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effectLst/>
                <a:latin typeface="Calibri" panose="020F0502020204030204" pitchFamily="34" charset="0"/>
                <a:ea typeface="Times New Roman" panose="02020603050405020304" pitchFamily="18" charset="0"/>
                <a:cs typeface="Arial" panose="020B0604020202020204" pitchFamily="34" charset="0"/>
              </a:rPr>
              <a:t>2-ULNAR NERVE branches  </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194387" y="1690688"/>
            <a:ext cx="11403563" cy="4351338"/>
          </a:xfrm>
        </p:spPr>
        <p:txBody>
          <a:bodyPr>
            <a:normAutofit fontScale="92500" lnSpcReduction="10000"/>
          </a:bodyPr>
          <a:lstStyle/>
          <a:p>
            <a:pPr marR="0" indent="0">
              <a:lnSpc>
                <a:spcPct val="107000"/>
              </a:lnSpc>
              <a:spcBef>
                <a:spcPts val="0"/>
              </a:spcBef>
              <a:spcAft>
                <a:spcPts val="800"/>
              </a:spcAft>
              <a:buNone/>
            </a:pPr>
            <a:r>
              <a:rPr lang="en-US" sz="26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(I) In the axilla &amp; arm</a:t>
            </a:r>
            <a:r>
              <a:rPr lang="en-US" sz="2600" dirty="0">
                <a:effectLst/>
                <a:latin typeface="Calibri" panose="020F0502020204030204" pitchFamily="34" charset="0"/>
                <a:ea typeface="Times New Roman" panose="02020603050405020304" pitchFamily="18" charset="0"/>
                <a:cs typeface="Arial" panose="020B0604020202020204" pitchFamily="34" charset="0"/>
              </a:rPr>
              <a:t>: No branches.</a:t>
            </a:r>
          </a:p>
          <a:p>
            <a:pPr marR="0" indent="0">
              <a:lnSpc>
                <a:spcPct val="107000"/>
              </a:lnSpc>
              <a:spcBef>
                <a:spcPts val="0"/>
              </a:spcBef>
              <a:spcAft>
                <a:spcPts val="800"/>
              </a:spcAft>
              <a:buNone/>
            </a:pPr>
            <a:r>
              <a:rPr lang="en-US" sz="2600" dirty="0">
                <a:effectLst/>
                <a:latin typeface="Calibri" panose="020F0502020204030204" pitchFamily="34" charset="0"/>
                <a:ea typeface="Times New Roman" panose="02020603050405020304" pitchFamily="18" charset="0"/>
                <a:cs typeface="Arial" panose="020B0604020202020204" pitchFamily="34" charset="0"/>
              </a:rPr>
              <a:t> </a:t>
            </a:r>
          </a:p>
          <a:p>
            <a:pPr marR="0" indent="0">
              <a:lnSpc>
                <a:spcPct val="107000"/>
              </a:lnSpc>
              <a:spcBef>
                <a:spcPts val="0"/>
              </a:spcBef>
              <a:spcAft>
                <a:spcPts val="800"/>
              </a:spcAft>
              <a:buNone/>
            </a:pPr>
            <a:r>
              <a:rPr lang="en-US" sz="26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(2)In the forearm: </a:t>
            </a:r>
            <a:r>
              <a:rPr lang="en-US" sz="2600" dirty="0">
                <a:effectLst/>
                <a:latin typeface="Calibri" panose="020F0502020204030204" pitchFamily="34" charset="0"/>
                <a:ea typeface="Times New Roman" panose="02020603050405020304" pitchFamily="18" charset="0"/>
                <a:cs typeface="Arial" panose="020B0604020202020204" pitchFamily="34" charset="0"/>
              </a:rPr>
              <a:t>it gives:</a:t>
            </a:r>
          </a:p>
          <a:p>
            <a:pPr marL="685800" marR="0" indent="0">
              <a:lnSpc>
                <a:spcPct val="107000"/>
              </a:lnSpc>
              <a:spcBef>
                <a:spcPts val="0"/>
              </a:spcBef>
              <a:spcAft>
                <a:spcPts val="800"/>
              </a:spcAft>
              <a:buNone/>
            </a:pPr>
            <a:r>
              <a:rPr lang="en-US" sz="2600" dirty="0">
                <a:effectLst/>
                <a:latin typeface="Calibri" panose="020F0502020204030204" pitchFamily="34" charset="0"/>
                <a:ea typeface="Times New Roman" panose="02020603050405020304" pitchFamily="18" charset="0"/>
                <a:cs typeface="Arial" panose="020B0604020202020204" pitchFamily="34" charset="0"/>
              </a:rPr>
              <a:t>muscular </a:t>
            </a:r>
            <a:r>
              <a:rPr lang="en-US" sz="2600" dirty="0" err="1">
                <a:effectLst/>
                <a:latin typeface="Calibri" panose="020F0502020204030204" pitchFamily="34" charset="0"/>
                <a:ea typeface="Times New Roman" panose="02020603050405020304" pitchFamily="18" charset="0"/>
                <a:cs typeface="Arial" panose="020B0604020202020204" pitchFamily="34" charset="0"/>
              </a:rPr>
              <a:t>brs</a:t>
            </a:r>
            <a:r>
              <a:rPr lang="en-US" sz="2600" dirty="0">
                <a:effectLst/>
                <a:latin typeface="Calibri" panose="020F0502020204030204" pitchFamily="34" charset="0"/>
                <a:ea typeface="Times New Roman" panose="02020603050405020304" pitchFamily="18" charset="0"/>
                <a:cs typeface="Arial" panose="020B0604020202020204" pitchFamily="34" charset="0"/>
              </a:rPr>
              <a:t>. (to 1.5 muscles). </a:t>
            </a:r>
          </a:p>
          <a:p>
            <a:pPr marL="685800" marR="0" indent="0">
              <a:lnSpc>
                <a:spcPct val="107000"/>
              </a:lnSpc>
              <a:spcBef>
                <a:spcPts val="0"/>
              </a:spcBef>
              <a:spcAft>
                <a:spcPts val="800"/>
              </a:spcAft>
              <a:buNone/>
            </a:pPr>
            <a:r>
              <a:rPr lang="en-US" sz="2600" dirty="0">
                <a:effectLst/>
                <a:latin typeface="Calibri" panose="020F0502020204030204" pitchFamily="34" charset="0"/>
                <a:ea typeface="Times New Roman" panose="02020603050405020304" pitchFamily="18" charset="0"/>
                <a:cs typeface="Arial" panose="020B0604020202020204" pitchFamily="34" charset="0"/>
              </a:rPr>
              <a:t>2 Cutaneous </a:t>
            </a:r>
            <a:r>
              <a:rPr lang="en-US" sz="2600" dirty="0" err="1">
                <a:effectLst/>
                <a:latin typeface="Calibri" panose="020F0502020204030204" pitchFamily="34" charset="0"/>
                <a:ea typeface="Times New Roman" panose="02020603050405020304" pitchFamily="18" charset="0"/>
                <a:cs typeface="Arial" panose="020B0604020202020204" pitchFamily="34" charset="0"/>
              </a:rPr>
              <a:t>brs</a:t>
            </a:r>
            <a:r>
              <a:rPr lang="en-US" sz="2600" dirty="0">
                <a:effectLst/>
                <a:latin typeface="Calibri" panose="020F0502020204030204" pitchFamily="34" charset="0"/>
                <a:ea typeface="Times New Roman" panose="02020603050405020304" pitchFamily="18" charset="0"/>
                <a:cs typeface="Arial" panose="020B0604020202020204" pitchFamily="34" charset="0"/>
              </a:rPr>
              <a:t>.(</a:t>
            </a:r>
            <a:r>
              <a:rPr lang="en-US" sz="2600" dirty="0" err="1">
                <a:effectLst/>
                <a:latin typeface="Calibri" panose="020F0502020204030204" pitchFamily="34" charset="0"/>
                <a:ea typeface="Times New Roman" panose="02020603050405020304" pitchFamily="18" charset="0"/>
                <a:cs typeface="Arial" panose="020B0604020202020204" pitchFamily="34" charset="0"/>
              </a:rPr>
              <a:t>palmar&amp;dorsal</a:t>
            </a:r>
            <a:r>
              <a:rPr lang="en-US" sz="2600" dirty="0">
                <a:effectLst/>
                <a:latin typeface="Calibri" panose="020F0502020204030204" pitchFamily="34" charset="0"/>
                <a:ea typeface="Times New Roman" panose="02020603050405020304" pitchFamily="18" charset="0"/>
                <a:cs typeface="Arial" panose="020B0604020202020204" pitchFamily="34" charset="0"/>
              </a:rPr>
              <a:t>) </a:t>
            </a:r>
          </a:p>
          <a:p>
            <a:pPr marL="685800" marR="0" indent="0">
              <a:lnSpc>
                <a:spcPct val="107000"/>
              </a:lnSpc>
              <a:spcBef>
                <a:spcPts val="0"/>
              </a:spcBef>
              <a:spcAft>
                <a:spcPts val="800"/>
              </a:spcAft>
              <a:buNone/>
            </a:pPr>
            <a:r>
              <a:rPr lang="en-US" sz="2600" dirty="0">
                <a:effectLst/>
                <a:latin typeface="Calibri" panose="020F0502020204030204" pitchFamily="34" charset="0"/>
                <a:ea typeface="Times New Roman" panose="02020603050405020304" pitchFamily="18" charset="0"/>
                <a:cs typeface="Arial" panose="020B0604020202020204" pitchFamily="34" charset="0"/>
              </a:rPr>
              <a:t>articular </a:t>
            </a:r>
            <a:r>
              <a:rPr lang="en-US" sz="2600" dirty="0" err="1">
                <a:effectLst/>
                <a:latin typeface="Calibri" panose="020F0502020204030204" pitchFamily="34" charset="0"/>
                <a:ea typeface="Times New Roman" panose="02020603050405020304" pitchFamily="18" charset="0"/>
                <a:cs typeface="Arial" panose="020B0604020202020204" pitchFamily="34" charset="0"/>
              </a:rPr>
              <a:t>brs</a:t>
            </a:r>
            <a:endParaRPr lang="en-US" sz="2600" dirty="0">
              <a:effectLst/>
              <a:latin typeface="Calibri" panose="020F0502020204030204" pitchFamily="34" charset="0"/>
              <a:ea typeface="Times New Roman" panose="02020603050405020304" pitchFamily="18" charset="0"/>
              <a:cs typeface="Arial" panose="020B0604020202020204" pitchFamily="34" charset="0"/>
            </a:endParaRPr>
          </a:p>
          <a:p>
            <a:pPr marL="685800" marR="0" indent="0">
              <a:lnSpc>
                <a:spcPct val="107000"/>
              </a:lnSpc>
              <a:spcBef>
                <a:spcPts val="0"/>
              </a:spcBef>
              <a:spcAft>
                <a:spcPts val="800"/>
              </a:spcAft>
              <a:buNone/>
            </a:pP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0" indent="0">
              <a:lnSpc>
                <a:spcPct val="107000"/>
              </a:lnSpc>
              <a:spcBef>
                <a:spcPts val="0"/>
              </a:spcBef>
              <a:spcAft>
                <a:spcPts val="800"/>
              </a:spcAft>
              <a:buNone/>
            </a:pPr>
            <a:r>
              <a:rPr lang="en-US" sz="2600" b="1" u="sng" dirty="0">
                <a:effectLst/>
                <a:latin typeface="Calibri" panose="020F0502020204030204" pitchFamily="34" charset="0"/>
                <a:ea typeface="Times New Roman" panose="02020603050405020304" pitchFamily="18" charset="0"/>
                <a:cs typeface="Times New Roman" panose="02020603050405020304" pitchFamily="18" charset="0"/>
              </a:rPr>
              <a:t>(1)Muscular branches</a:t>
            </a:r>
            <a:r>
              <a:rPr lang="en-US" sz="2600" dirty="0">
                <a:effectLst/>
                <a:latin typeface="Calibri" panose="020F0502020204030204" pitchFamily="34" charset="0"/>
                <a:ea typeface="Times New Roman" panose="02020603050405020304" pitchFamily="18" charset="0"/>
                <a:cs typeface="Times New Roman" panose="02020603050405020304" pitchFamily="18" charset="0"/>
              </a:rPr>
              <a:t>: arise just below the elbow joint &amp; supply 2 muscles: </a:t>
            </a:r>
          </a:p>
          <a:p>
            <a:pPr marL="0" indent="0">
              <a:lnSpc>
                <a:spcPct val="107000"/>
              </a:lnSpc>
              <a:spcBef>
                <a:spcPts val="0"/>
              </a:spcBef>
              <a:spcAft>
                <a:spcPts val="800"/>
              </a:spcAft>
              <a:buNone/>
            </a:pPr>
            <a:r>
              <a:rPr lang="en-US" sz="2600" dirty="0">
                <a:effectLst/>
                <a:latin typeface="Calibri" panose="020F0502020204030204" pitchFamily="34" charset="0"/>
                <a:ea typeface="Times New Roman" panose="02020603050405020304" pitchFamily="18" charset="0"/>
                <a:cs typeface="Times New Roman" panose="02020603050405020304" pitchFamily="18" charset="0"/>
              </a:rPr>
              <a:t>Flexor carpi </a:t>
            </a:r>
            <a:r>
              <a:rPr lang="en-US" sz="2600" dirty="0" err="1">
                <a:effectLst/>
                <a:latin typeface="Calibri" panose="020F0502020204030204" pitchFamily="34" charset="0"/>
                <a:ea typeface="Times New Roman" panose="02020603050405020304" pitchFamily="18" charset="0"/>
                <a:cs typeface="Times New Roman" panose="02020603050405020304" pitchFamily="18" charset="0"/>
              </a:rPr>
              <a:t>ulnaris</a:t>
            </a:r>
            <a:r>
              <a:rPr lang="en-US" sz="2600" dirty="0">
                <a:effectLst/>
                <a:latin typeface="Calibri" panose="020F0502020204030204" pitchFamily="34" charset="0"/>
                <a:ea typeface="Times New Roman" panose="02020603050405020304" pitchFamily="18" charset="0"/>
                <a:cs typeface="Times New Roman" panose="02020603050405020304" pitchFamily="18" charset="0"/>
              </a:rPr>
              <a:t> m. + Med 1/2 - of flexor digit-</a:t>
            </a:r>
            <a:r>
              <a:rPr lang="en-US" sz="2600" dirty="0" err="1">
                <a:effectLst/>
                <a:latin typeface="Calibri" panose="020F0502020204030204" pitchFamily="34" charset="0"/>
                <a:ea typeface="Times New Roman" panose="02020603050405020304" pitchFamily="18" charset="0"/>
                <a:cs typeface="Times New Roman" panose="02020603050405020304" pitchFamily="18" charset="0"/>
              </a:rPr>
              <a:t>profundus</a:t>
            </a:r>
            <a:r>
              <a:rPr lang="en-US" sz="2600" dirty="0">
                <a:effectLst/>
                <a:latin typeface="Calibri" panose="020F0502020204030204" pitchFamily="34" charset="0"/>
                <a:ea typeface="Times New Roman" panose="02020603050405020304" pitchFamily="18" charset="0"/>
                <a:cs typeface="Times New Roman" panose="02020603050405020304" pitchFamily="18" charset="0"/>
              </a:rPr>
              <a:t> (for the ring + little Fingers)</a:t>
            </a:r>
          </a:p>
          <a:p>
            <a:pPr marL="685800" marR="0" indent="0">
              <a:lnSpc>
                <a:spcPct val="107000"/>
              </a:lnSpc>
              <a:spcBef>
                <a:spcPts val="0"/>
              </a:spcBef>
              <a:spcAft>
                <a:spcPts val="800"/>
              </a:spcAft>
              <a:buNone/>
            </a:pP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685800" marR="0" indent="0">
              <a:lnSpc>
                <a:spcPct val="107000"/>
              </a:lnSpc>
              <a:spcBef>
                <a:spcPts val="0"/>
              </a:spcBef>
              <a:spcAft>
                <a:spcPts val="800"/>
              </a:spcAft>
              <a:buNone/>
            </a:pP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sz="3600" dirty="0"/>
          </a:p>
        </p:txBody>
      </p:sp>
    </p:spTree>
    <p:extLst>
      <p:ext uri="{BB962C8B-B14F-4D97-AF65-F5344CB8AC3E}">
        <p14:creationId xmlns:p14="http://schemas.microsoft.com/office/powerpoint/2010/main" val="41636679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222380" y="793102"/>
            <a:ext cx="7829939" cy="5495828"/>
          </a:xfrm>
        </p:spPr>
        <p:txBody>
          <a:bodyPr>
            <a:normAutofit/>
          </a:bodyPr>
          <a:lstStyle/>
          <a:p>
            <a:pPr marR="0" indent="0">
              <a:lnSpc>
                <a:spcPct val="107000"/>
              </a:lnSpc>
              <a:spcBef>
                <a:spcPts val="0"/>
              </a:spcBef>
              <a:spcAft>
                <a:spcPts val="800"/>
              </a:spcAft>
              <a:buNone/>
            </a:pPr>
            <a:r>
              <a:rPr lang="en-US" b="1"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b="1" dirty="0">
                <a:effectLst/>
                <a:latin typeface="Calibri" panose="020F0502020204030204" pitchFamily="34" charset="0"/>
                <a:ea typeface="Times New Roman" panose="02020603050405020304" pitchFamily="18" charset="0"/>
                <a:cs typeface="Arial" panose="020B0604020202020204" pitchFamily="34" charset="0"/>
              </a:rPr>
              <a:t>(2) Cutaneous branches:</a:t>
            </a:r>
          </a:p>
          <a:p>
            <a:pPr marL="0" marR="0" indent="0">
              <a:lnSpc>
                <a:spcPct val="107000"/>
              </a:lnSpc>
              <a:spcBef>
                <a:spcPts val="0"/>
              </a:spcBef>
              <a:spcAft>
                <a:spcPts val="800"/>
              </a:spcAft>
              <a:buNone/>
            </a:pPr>
            <a:r>
              <a:rPr lang="en-US" sz="2000" b="1" dirty="0">
                <a:effectLst/>
                <a:latin typeface="Calibri" panose="020F0502020204030204" pitchFamily="34" charset="0"/>
                <a:ea typeface="Times New Roman" panose="02020603050405020304" pitchFamily="18" charset="0"/>
                <a:cs typeface="Arial" panose="020B0604020202020204" pitchFamily="34" charset="0"/>
              </a:rPr>
              <a:t>(a) palmar cutaneous branch </a:t>
            </a:r>
            <a:r>
              <a:rPr lang="en-US" sz="2000" dirty="0">
                <a:effectLst/>
                <a:latin typeface="Calibri" panose="020F0502020204030204" pitchFamily="34" charset="0"/>
                <a:ea typeface="Times New Roman" panose="02020603050405020304" pitchFamily="18" charset="0"/>
                <a:cs typeface="Arial" panose="020B0604020202020204" pitchFamily="34" charset="0"/>
              </a:rPr>
              <a:t>arises about the middle of forearm. &amp;Descends to the wrist where it crosses superficial to the flexor retinaculum to supply the skin of the medial 1/3 . of the palm.</a:t>
            </a:r>
          </a:p>
          <a:p>
            <a:pPr marL="0" marR="0" indent="0">
              <a:lnSpc>
                <a:spcPct val="107000"/>
              </a:lnSpc>
              <a:spcBef>
                <a:spcPts val="0"/>
              </a:spcBef>
              <a:spcAft>
                <a:spcPts val="800"/>
              </a:spcAft>
              <a:buNone/>
            </a:pPr>
            <a:r>
              <a:rPr lang="en-US" sz="2000" b="1" dirty="0">
                <a:effectLst/>
                <a:latin typeface="Calibri" panose="020F0502020204030204" pitchFamily="34" charset="0"/>
                <a:ea typeface="Times New Roman" panose="02020603050405020304" pitchFamily="18" charset="0"/>
                <a:cs typeface="Arial" panose="020B0604020202020204" pitchFamily="34" charset="0"/>
              </a:rPr>
              <a:t>(b) dorsal cutaneous branch: </a:t>
            </a:r>
            <a:r>
              <a:rPr lang="en-US" sz="2000" dirty="0">
                <a:effectLst/>
                <a:latin typeface="Calibri" panose="020F0502020204030204" pitchFamily="34" charset="0"/>
                <a:ea typeface="Times New Roman" panose="02020603050405020304" pitchFamily="18" charset="0"/>
                <a:cs typeface="Arial" panose="020B0604020202020204" pitchFamily="34" charset="0"/>
              </a:rPr>
              <a:t>arises in the lower of the forearm &amp; emerges from undercover of flexor carpi </a:t>
            </a:r>
            <a:r>
              <a:rPr lang="en-US" sz="2000" dirty="0" err="1">
                <a:effectLst/>
                <a:latin typeface="Calibri" panose="020F0502020204030204" pitchFamily="34" charset="0"/>
                <a:ea typeface="Times New Roman" panose="02020603050405020304" pitchFamily="18" charset="0"/>
                <a:cs typeface="Arial" panose="020B0604020202020204" pitchFamily="34" charset="0"/>
              </a:rPr>
              <a:t>ulnaris</a:t>
            </a:r>
            <a:r>
              <a:rPr lang="en-US" sz="2000" dirty="0">
                <a:effectLst/>
                <a:latin typeface="Calibri" panose="020F0502020204030204" pitchFamily="34" charset="0"/>
                <a:ea typeface="Times New Roman" panose="02020603050405020304" pitchFamily="18" charset="0"/>
                <a:cs typeface="Arial" panose="020B0604020202020204" pitchFamily="34" charset="0"/>
              </a:rPr>
              <a:t> &amp; winds downwards &amp; backwards around the med-side of back of wrist to supply the skin of the following areas: (1) the med. 1/3 of the dorsum of the hand (2) the dorsum of the med 1.5 Fingers.</a:t>
            </a:r>
          </a:p>
          <a:p>
            <a:pPr marL="0" marR="0" indent="0">
              <a:lnSpc>
                <a:spcPct val="107000"/>
              </a:lnSpc>
              <a:spcBef>
                <a:spcPts val="0"/>
              </a:spcBef>
              <a:spcAft>
                <a:spcPts val="800"/>
              </a:spcAft>
              <a:buNone/>
            </a:pPr>
            <a:r>
              <a:rPr lang="en-US" sz="2000"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sz="2000" b="1" dirty="0">
                <a:effectLst/>
                <a:latin typeface="Calibri" panose="020F0502020204030204" pitchFamily="34" charset="0"/>
                <a:ea typeface="Times New Roman" panose="02020603050405020304" pitchFamily="18" charset="0"/>
                <a:cs typeface="Arial" panose="020B0604020202020204" pitchFamily="34" charset="0"/>
              </a:rPr>
              <a:t>(3) Articular branches: to the elbow joint.</a:t>
            </a:r>
          </a:p>
          <a:p>
            <a:pPr marL="0" marR="0" indent="0">
              <a:lnSpc>
                <a:spcPct val="107000"/>
              </a:lnSpc>
              <a:spcBef>
                <a:spcPts val="0"/>
              </a:spcBef>
              <a:spcAft>
                <a:spcPts val="800"/>
              </a:spcAft>
              <a:buNone/>
            </a:pPr>
            <a:r>
              <a:rPr lang="en-US" sz="2000" b="1" dirty="0">
                <a:effectLst/>
                <a:latin typeface="Calibri" panose="020F0502020204030204" pitchFamily="34" charset="0"/>
                <a:ea typeface="Times New Roman" panose="02020603050405020304" pitchFamily="18" charset="0"/>
                <a:cs typeface="Arial" panose="020B0604020202020204" pitchFamily="34" charset="0"/>
              </a:rPr>
              <a:t>-Branches of ulnar n-in the hand:  IN HAND SECTION</a:t>
            </a:r>
          </a:p>
          <a:p>
            <a:pPr marL="0" indent="0">
              <a:buNone/>
            </a:pPr>
            <a:endParaRPr lang="en-US" dirty="0"/>
          </a:p>
        </p:txBody>
      </p:sp>
      <p:pic>
        <p:nvPicPr>
          <p:cNvPr id="5122" name="Picture 2" descr="Ulnar nerve - NeurologyNeeds.com">
            <a:extLst>
              <a:ext uri="{FF2B5EF4-FFF2-40B4-BE49-F238E27FC236}">
                <a16:creationId xmlns:a16="http://schemas.microsoft.com/office/drawing/2014/main" id="{8B77E309-C2D1-43C5-BFC6-D1EF3617D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4581" y="415000"/>
            <a:ext cx="4025965" cy="5664950"/>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7650CDC6-6BC1-4CE9-816C-10E0F60AC0B6}"/>
              </a:ext>
            </a:extLst>
          </p:cNvPr>
          <p:cNvSpPr/>
          <p:nvPr/>
        </p:nvSpPr>
        <p:spPr>
          <a:xfrm>
            <a:off x="10282335" y="4366727"/>
            <a:ext cx="1408922" cy="3452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359614B3-A3C2-447A-A8C2-D85F9AD78F5E}"/>
              </a:ext>
            </a:extLst>
          </p:cNvPr>
          <p:cNvSpPr/>
          <p:nvPr/>
        </p:nvSpPr>
        <p:spPr>
          <a:xfrm>
            <a:off x="7758405" y="4366727"/>
            <a:ext cx="1408922" cy="3452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107100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lstStyle/>
          <a:p>
            <a:endParaRPr lang="en-US"/>
          </a:p>
        </p:txBody>
      </p:sp>
      <p:pic>
        <p:nvPicPr>
          <p:cNvPr id="6146" name="Picture 1">
            <a:extLst>
              <a:ext uri="{FF2B5EF4-FFF2-40B4-BE49-F238E27FC236}">
                <a16:creationId xmlns:a16="http://schemas.microsoft.com/office/drawing/2014/main" id="{BE0E9C30-BA95-4FB3-92A4-61FD53D8B1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579" y="1312635"/>
            <a:ext cx="8906552" cy="408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8819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*Stages of the plexus: </a:t>
            </a:r>
            <a:br>
              <a:rPr lang="en-US" sz="2800" dirty="0">
                <a:effectLst/>
                <a:latin typeface="Calibri" panose="020F0502020204030204" pitchFamily="34" charset="0"/>
                <a:ea typeface="Times New Roman" panose="02020603050405020304" pitchFamily="18" charset="0"/>
                <a:cs typeface="Arial" panose="020B0604020202020204" pitchFamily="34" charset="0"/>
              </a:rPr>
            </a:br>
            <a:r>
              <a:rPr lang="en-US" sz="2800" dirty="0">
                <a:effectLst/>
                <a:latin typeface="Calibri" panose="020F0502020204030204" pitchFamily="34" charset="0"/>
                <a:ea typeface="Times New Roman" panose="02020603050405020304" pitchFamily="18" charset="0"/>
                <a:cs typeface="Arial" panose="020B0604020202020204" pitchFamily="34" charset="0"/>
              </a:rPr>
              <a:t>the plexus consists of roots, trunks, divisions, cords&amp; branches as follows:</a:t>
            </a:r>
            <a:endParaRPr lang="en-US" sz="60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lnSpcReduction="10000"/>
          </a:bodyPr>
          <a:lstStyle/>
          <a:p>
            <a:pPr marL="0" indent="0">
              <a:buNone/>
            </a:pPr>
            <a:r>
              <a:rPr lang="en-US"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(1)Stage of roots:</a:t>
            </a:r>
            <a:r>
              <a:rPr lang="en-US"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dirty="0">
                <a:effectLst/>
                <a:latin typeface="Calibri" panose="020F0502020204030204" pitchFamily="34" charset="0"/>
                <a:ea typeface="Times New Roman" panose="02020603050405020304" pitchFamily="18" charset="0"/>
                <a:cs typeface="Times New Roman" panose="02020603050405020304" pitchFamily="18" charset="0"/>
              </a:rPr>
              <a:t>these are the ant-</a:t>
            </a:r>
            <a:r>
              <a:rPr lang="ar-SA" dirty="0">
                <a:effectLst/>
                <a:latin typeface="Calibri" panose="020F0502020204030204" pitchFamily="34" charset="0"/>
                <a:ea typeface="Times New Roman" panose="02020603050405020304" pitchFamily="18" charset="0"/>
                <a:cs typeface="Arial" panose="020B0604020202020204" pitchFamily="34" charset="0"/>
              </a:rPr>
              <a:t>1</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ry</a:t>
            </a:r>
            <a:r>
              <a:rPr lang="en-US" dirty="0">
                <a:effectLst/>
                <a:latin typeface="Calibri" panose="020F0502020204030204" pitchFamily="34" charset="0"/>
                <a:ea typeface="Times New Roman" panose="02020603050405020304" pitchFamily="18" charset="0"/>
                <a:cs typeface="Times New Roman" panose="02020603050405020304" pitchFamily="18" charset="0"/>
              </a:rPr>
              <a:t> rami of C5,6,7,8 &amp; T</a:t>
            </a:r>
            <a:r>
              <a:rPr lang="ar-SA" dirty="0">
                <a:effectLst/>
                <a:latin typeface="Calibri" panose="020F0502020204030204" pitchFamily="34" charset="0"/>
                <a:ea typeface="Times New Roman" panose="02020603050405020304" pitchFamily="18" charset="0"/>
                <a:cs typeface="Arial" panose="020B0604020202020204" pitchFamily="34" charset="0"/>
              </a:rPr>
              <a:t>1</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US"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US" b="1"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(2) trunks:</a:t>
            </a: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 </a:t>
            </a:r>
            <a:r>
              <a:rPr lang="en-US" dirty="0">
                <a:effectLst/>
                <a:latin typeface="Calibri" panose="020F0502020204030204" pitchFamily="34" charset="0"/>
                <a:ea typeface="Times New Roman" panose="02020603050405020304" pitchFamily="18" charset="0"/>
                <a:cs typeface="Arial" panose="020B0604020202020204" pitchFamily="34" charset="0"/>
              </a:rPr>
              <a:t>the plexus has 3 trunks (upper, middle &amp; lower), formed as follows: </a:t>
            </a:r>
          </a:p>
          <a:p>
            <a:pPr marL="685800" marR="0" indent="0">
              <a:lnSpc>
                <a:spcPct val="107000"/>
              </a:lnSpc>
              <a:spcBef>
                <a:spcPts val="0"/>
              </a:spcBef>
              <a:spcAft>
                <a:spcPts val="800"/>
              </a:spcAft>
              <a:buNone/>
            </a:pPr>
            <a:r>
              <a:rPr lang="en-US" u="sng" dirty="0">
                <a:effectLst/>
                <a:latin typeface="Calibri" panose="020F0502020204030204" pitchFamily="34" charset="0"/>
                <a:ea typeface="Times New Roman" panose="02020603050405020304" pitchFamily="18" charset="0"/>
                <a:cs typeface="Arial" panose="020B0604020202020204" pitchFamily="34" charset="0"/>
              </a:rPr>
              <a:t>(a) the upper</a:t>
            </a:r>
            <a:r>
              <a:rPr lang="en-US" dirty="0">
                <a:effectLst/>
                <a:latin typeface="Calibri" panose="020F0502020204030204" pitchFamily="34" charset="0"/>
                <a:ea typeface="Times New Roman" panose="02020603050405020304" pitchFamily="18" charset="0"/>
                <a:cs typeface="Arial" panose="020B0604020202020204" pitchFamily="34" charset="0"/>
              </a:rPr>
              <a:t> trunk is formed by the union of the C5 + C6 roots.</a:t>
            </a:r>
          </a:p>
          <a:p>
            <a:pPr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 </a:t>
            </a:r>
          </a:p>
          <a:p>
            <a:pPr marL="685800" marR="0" indent="0">
              <a:lnSpc>
                <a:spcPct val="107000"/>
              </a:lnSpc>
              <a:spcBef>
                <a:spcPts val="0"/>
              </a:spcBef>
              <a:spcAft>
                <a:spcPts val="800"/>
              </a:spcAft>
              <a:buNone/>
            </a:pPr>
            <a:r>
              <a:rPr lang="en-US" u="sng" dirty="0">
                <a:effectLst/>
                <a:latin typeface="Calibri" panose="020F0502020204030204" pitchFamily="34" charset="0"/>
                <a:ea typeface="Times New Roman" panose="02020603050405020304" pitchFamily="18" charset="0"/>
                <a:cs typeface="Arial" panose="020B0604020202020204" pitchFamily="34" charset="0"/>
              </a:rPr>
              <a:t>(b) middle trunk</a:t>
            </a:r>
            <a:r>
              <a:rPr lang="ar-SA" u="sng" dirty="0">
                <a:effectLst/>
                <a:latin typeface="Calibri" panose="020F0502020204030204" pitchFamily="34" charset="0"/>
                <a:ea typeface="Times New Roman" panose="02020603050405020304" pitchFamily="18" charset="0"/>
                <a:cs typeface="Arial" panose="020B0604020202020204" pitchFamily="34" charset="0"/>
              </a:rPr>
              <a:t> : </a:t>
            </a:r>
            <a:r>
              <a:rPr lang="en-US" dirty="0">
                <a:effectLst/>
                <a:latin typeface="Calibri" panose="020F0502020204030204" pitchFamily="34" charset="0"/>
                <a:ea typeface="Times New Roman" panose="02020603050405020304" pitchFamily="18" charset="0"/>
                <a:cs typeface="Arial" panose="020B0604020202020204" pitchFamily="34" charset="0"/>
              </a:rPr>
              <a:t>formed by the root of C7 alone.</a:t>
            </a:r>
          </a:p>
          <a:p>
            <a:pPr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 </a:t>
            </a:r>
          </a:p>
          <a:p>
            <a:pPr marL="685800" marR="0" indent="0">
              <a:lnSpc>
                <a:spcPct val="107000"/>
              </a:lnSpc>
              <a:spcBef>
                <a:spcPts val="0"/>
              </a:spcBef>
              <a:spcAft>
                <a:spcPts val="800"/>
              </a:spcAft>
              <a:buNone/>
            </a:pPr>
            <a:r>
              <a:rPr lang="en-US" u="sng" dirty="0">
                <a:effectLst/>
                <a:latin typeface="Calibri" panose="020F0502020204030204" pitchFamily="34" charset="0"/>
                <a:ea typeface="Times New Roman" panose="02020603050405020304" pitchFamily="18" charset="0"/>
                <a:cs typeface="Arial" panose="020B0604020202020204" pitchFamily="34" charset="0"/>
              </a:rPr>
              <a:t>(c) lower trunk</a:t>
            </a:r>
            <a:r>
              <a:rPr lang="ar-SA" u="sng" dirty="0">
                <a:effectLst/>
                <a:latin typeface="Calibri" panose="020F0502020204030204" pitchFamily="34" charset="0"/>
                <a:ea typeface="Times New Roman" panose="02020603050405020304" pitchFamily="18" charset="0"/>
                <a:cs typeface="Arial" panose="020B0604020202020204" pitchFamily="34" charset="0"/>
              </a:rPr>
              <a:t> :</a:t>
            </a:r>
            <a:r>
              <a:rPr lang="en-US" dirty="0">
                <a:effectLst/>
                <a:latin typeface="Calibri" panose="020F0502020204030204" pitchFamily="34" charset="0"/>
                <a:ea typeface="Times New Roman" panose="02020603050405020304" pitchFamily="18" charset="0"/>
                <a:cs typeface="Arial" panose="020B0604020202020204" pitchFamily="34" charset="0"/>
              </a:rPr>
              <a:t> formed by the union of the C</a:t>
            </a:r>
            <a:r>
              <a:rPr lang="ar-SA" dirty="0">
                <a:effectLst/>
                <a:latin typeface="Calibri" panose="020F0502020204030204" pitchFamily="34" charset="0"/>
                <a:ea typeface="Times New Roman" panose="02020603050405020304" pitchFamily="18" charset="0"/>
                <a:cs typeface="Arial" panose="020B0604020202020204" pitchFamily="34" charset="0"/>
              </a:rPr>
              <a:t>8</a:t>
            </a:r>
            <a:r>
              <a:rPr lang="en-US" dirty="0">
                <a:effectLst/>
                <a:latin typeface="Calibri" panose="020F0502020204030204" pitchFamily="34" charset="0"/>
                <a:ea typeface="Times New Roman" panose="02020603050405020304" pitchFamily="18" charset="0"/>
                <a:cs typeface="Arial" panose="020B0604020202020204" pitchFamily="34" charset="0"/>
              </a:rPr>
              <a:t>&amp; T1 roots.</a:t>
            </a:r>
          </a:p>
          <a:p>
            <a:pPr marL="0" indent="0">
              <a:buNone/>
            </a:pPr>
            <a:endParaRPr lang="en-US" sz="3600" dirty="0"/>
          </a:p>
        </p:txBody>
      </p:sp>
    </p:spTree>
    <p:extLst>
      <p:ext uri="{BB962C8B-B14F-4D97-AF65-F5344CB8AC3E}">
        <p14:creationId xmlns:p14="http://schemas.microsoft.com/office/powerpoint/2010/main" val="19986317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lstStyle/>
          <a:p>
            <a:r>
              <a:rPr lang="en-US" dirty="0"/>
              <a:t>Ulnar nerve injury</a:t>
            </a:r>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lstStyle/>
          <a:p>
            <a:pPr marL="0" indent="0">
              <a:buNone/>
            </a:pPr>
            <a:r>
              <a:rPr lang="en-US" b="1" dirty="0" err="1"/>
              <a:t>Site&amp;Causes</a:t>
            </a:r>
            <a:r>
              <a:rPr lang="en-US" b="1" dirty="0"/>
              <a:t> :  </a:t>
            </a:r>
            <a:r>
              <a:rPr lang="en-US" dirty="0"/>
              <a:t>of injury-</a:t>
            </a:r>
            <a:r>
              <a:rPr lang="en-US" dirty="0">
                <a:highlight>
                  <a:srgbClr val="FFFF00"/>
                </a:highlight>
              </a:rPr>
              <a:t>Above</a:t>
            </a:r>
            <a:r>
              <a:rPr lang="en-US" dirty="0"/>
              <a:t> Elbow</a:t>
            </a:r>
          </a:p>
          <a:p>
            <a:pPr marL="0" indent="0">
              <a:buNone/>
            </a:pPr>
            <a:r>
              <a:rPr lang="en-US" b="1" u="sng" dirty="0"/>
              <a:t>Complete loss </a:t>
            </a:r>
            <a:r>
              <a:rPr lang="en-US" dirty="0"/>
              <a:t>of all the functions of the nerve. </a:t>
            </a:r>
          </a:p>
          <a:p>
            <a:pPr marL="0" indent="0">
              <a:buNone/>
            </a:pPr>
            <a:r>
              <a:rPr lang="en-US" dirty="0"/>
              <a:t>The injury may be caused by: </a:t>
            </a:r>
          </a:p>
          <a:p>
            <a:pPr marL="0" indent="0">
              <a:buNone/>
            </a:pPr>
            <a:r>
              <a:rPr lang="en-US" dirty="0"/>
              <a:t>(1) penetrating wounds </a:t>
            </a:r>
          </a:p>
          <a:p>
            <a:pPr marL="0" indent="0">
              <a:buNone/>
            </a:pPr>
            <a:r>
              <a:rPr lang="en-US" dirty="0"/>
              <a:t>(2) gun shots </a:t>
            </a:r>
          </a:p>
          <a:p>
            <a:pPr marL="0" indent="0">
              <a:buNone/>
            </a:pPr>
            <a:r>
              <a:rPr lang="en-US" dirty="0"/>
              <a:t>(3) fracture of med epicondyle </a:t>
            </a:r>
          </a:p>
          <a:p>
            <a:pPr marL="0" indent="0">
              <a:buNone/>
            </a:pPr>
            <a:r>
              <a:rPr lang="en-US" dirty="0"/>
              <a:t>(4)Cubitus valgus (a deformity of elbow joint Causing stretch of ulnar nerve).</a:t>
            </a:r>
          </a:p>
        </p:txBody>
      </p:sp>
    </p:spTree>
    <p:extLst>
      <p:ext uri="{BB962C8B-B14F-4D97-AF65-F5344CB8AC3E}">
        <p14:creationId xmlns:p14="http://schemas.microsoft.com/office/powerpoint/2010/main" val="9682733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lstStyle/>
          <a:p>
            <a:r>
              <a:rPr lang="en-US" dirty="0"/>
              <a:t>Effects (manifestations) / MOTOR</a:t>
            </a:r>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lstStyle/>
          <a:p>
            <a:pPr marL="0" indent="0">
              <a:buNone/>
            </a:pPr>
            <a:r>
              <a:rPr lang="en-US" dirty="0"/>
              <a:t>(1) </a:t>
            </a:r>
            <a:r>
              <a:rPr lang="en-US" b="1" u="sng" dirty="0"/>
              <a:t>paralysis</a:t>
            </a:r>
            <a:r>
              <a:rPr lang="en-US" dirty="0"/>
              <a:t> of all muscles supplied in the forearm and hand</a:t>
            </a:r>
          </a:p>
          <a:p>
            <a:pPr marL="0" indent="0">
              <a:buNone/>
            </a:pPr>
            <a:r>
              <a:rPr lang="en-US" dirty="0"/>
              <a:t>(2) </a:t>
            </a:r>
            <a:r>
              <a:rPr lang="en-US" b="1" dirty="0"/>
              <a:t>weak Flexion </a:t>
            </a:r>
            <a:r>
              <a:rPr lang="en-US" dirty="0"/>
              <a:t>of the wrist, with </a:t>
            </a:r>
            <a:r>
              <a:rPr lang="en-US" b="1" dirty="0"/>
              <a:t>radial deviation </a:t>
            </a:r>
            <a:r>
              <a:rPr lang="en-US" dirty="0"/>
              <a:t>of the hand (due to paralysis of flex-carpi </a:t>
            </a:r>
            <a:r>
              <a:rPr lang="en-US" dirty="0" err="1"/>
              <a:t>ulnaris</a:t>
            </a:r>
            <a:r>
              <a:rPr lang="en-US" dirty="0"/>
              <a:t>).</a:t>
            </a:r>
          </a:p>
          <a:p>
            <a:pPr marL="0" indent="0">
              <a:buNone/>
            </a:pPr>
            <a:r>
              <a:rPr lang="en-US" dirty="0"/>
              <a:t>(3) </a:t>
            </a:r>
            <a:r>
              <a:rPr lang="en-US" b="1" dirty="0"/>
              <a:t>inability to flex the terminal phalanges </a:t>
            </a:r>
            <a:r>
              <a:rPr lang="en-US" dirty="0"/>
              <a:t>of the med-2 fingers (due to paralysis of med of </a:t>
            </a:r>
            <a:r>
              <a:rPr lang="en-US" dirty="0" err="1"/>
              <a:t>f.digit</a:t>
            </a:r>
            <a:r>
              <a:rPr lang="en-US" dirty="0"/>
              <a:t>-prof)</a:t>
            </a:r>
          </a:p>
          <a:p>
            <a:pPr marL="0" indent="0">
              <a:buNone/>
            </a:pPr>
            <a:r>
              <a:rPr lang="en-US" dirty="0"/>
              <a:t>(4)</a:t>
            </a:r>
            <a:r>
              <a:rPr lang="en-US" b="1" dirty="0"/>
              <a:t>inability</a:t>
            </a:r>
            <a:r>
              <a:rPr lang="en-US" dirty="0"/>
              <a:t> to put the hand in the </a:t>
            </a:r>
            <a:r>
              <a:rPr lang="en-US" b="1" dirty="0"/>
              <a:t>writing position</a:t>
            </a:r>
            <a:r>
              <a:rPr lang="en-US" dirty="0"/>
              <a:t>(due to paralysis of </a:t>
            </a:r>
            <a:r>
              <a:rPr lang="en-US" dirty="0" err="1"/>
              <a:t>interosseii</a:t>
            </a:r>
            <a:r>
              <a:rPr lang="en-US" dirty="0"/>
              <a:t> &amp; med.2 lumbricals).</a:t>
            </a:r>
          </a:p>
          <a:p>
            <a:pPr marL="0" indent="0">
              <a:buNone/>
            </a:pPr>
            <a:r>
              <a:rPr lang="en-US" dirty="0"/>
              <a:t>(5) </a:t>
            </a:r>
            <a:r>
              <a:rPr lang="en-US" b="1" dirty="0"/>
              <a:t>loss of adduction of thumb </a:t>
            </a:r>
            <a:r>
              <a:rPr lang="en-US" dirty="0"/>
              <a:t>(paralysis of add-pollicis)</a:t>
            </a:r>
          </a:p>
        </p:txBody>
      </p:sp>
    </p:spTree>
    <p:extLst>
      <p:ext uri="{BB962C8B-B14F-4D97-AF65-F5344CB8AC3E}">
        <p14:creationId xmlns:p14="http://schemas.microsoft.com/office/powerpoint/2010/main" val="6420131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lstStyle/>
          <a:p>
            <a:r>
              <a:rPr lang="en-US" dirty="0"/>
              <a:t>Deformity</a:t>
            </a:r>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90196" y="1489723"/>
            <a:ext cx="6310604" cy="4351338"/>
          </a:xfrm>
        </p:spPr>
        <p:txBody>
          <a:bodyPr>
            <a:normAutofit lnSpcReduction="10000"/>
          </a:bodyPr>
          <a:lstStyle/>
          <a:p>
            <a:r>
              <a:rPr lang="en-US" b="1" dirty="0"/>
              <a:t>Partial Claw hand </a:t>
            </a:r>
            <a:r>
              <a:rPr lang="en-US" dirty="0"/>
              <a:t>deformity characterized by</a:t>
            </a:r>
          </a:p>
          <a:p>
            <a:r>
              <a:rPr lang="en-US" dirty="0"/>
              <a:t>(1) extension of the metacarpophalangeal&amp; Flexion of the interphalangeal joints due to paralysis of lumbricals &amp;</a:t>
            </a:r>
            <a:r>
              <a:rPr lang="en-US" dirty="0" err="1"/>
              <a:t>interosseii</a:t>
            </a:r>
            <a:r>
              <a:rPr lang="en-US" dirty="0"/>
              <a:t> </a:t>
            </a:r>
          </a:p>
          <a:p>
            <a:r>
              <a:rPr lang="en-US" dirty="0"/>
              <a:t>-NB the index &amp;middle fingers are little affected because their lumbricals are intact. </a:t>
            </a:r>
          </a:p>
          <a:p>
            <a:r>
              <a:rPr lang="en-US" dirty="0"/>
              <a:t>(2) Flat hypothenar eminence (due to paralysis of its muscles)</a:t>
            </a:r>
          </a:p>
        </p:txBody>
      </p:sp>
      <p:pic>
        <p:nvPicPr>
          <p:cNvPr id="7170" name="Picture 2" descr="Ulnar claw - Wikipedia">
            <a:extLst>
              <a:ext uri="{FF2B5EF4-FFF2-40B4-BE49-F238E27FC236}">
                <a16:creationId xmlns:a16="http://schemas.microsoft.com/office/drawing/2014/main" id="{7E2ED3A0-4C2B-4DDE-89D5-9A20F4B828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7176" y="2759529"/>
            <a:ext cx="5464628" cy="4098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4207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lstStyle/>
          <a:p>
            <a:r>
              <a:rPr lang="en-US" dirty="0"/>
              <a:t>At or above the wrist</a:t>
            </a:r>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lstStyle/>
          <a:p>
            <a:r>
              <a:rPr lang="en-US" dirty="0"/>
              <a:t>limited to hand muscles only. </a:t>
            </a:r>
          </a:p>
          <a:p>
            <a:r>
              <a:rPr lang="en-US" dirty="0"/>
              <a:t>The forearm muscles are </a:t>
            </a:r>
            <a:r>
              <a:rPr lang="en-US" b="1" dirty="0"/>
              <a:t>intact</a:t>
            </a:r>
            <a:r>
              <a:rPr lang="en-US" dirty="0"/>
              <a:t> </a:t>
            </a:r>
            <a:r>
              <a:rPr lang="en-US" dirty="0" err="1"/>
              <a:t>becaus</a:t>
            </a:r>
            <a:r>
              <a:rPr lang="en-US" dirty="0"/>
              <a:t> they receive supply very close to the elbow.</a:t>
            </a:r>
          </a:p>
          <a:p>
            <a:r>
              <a:rPr lang="en-US" b="1" dirty="0"/>
              <a:t>Complete "Claw </a:t>
            </a:r>
            <a:r>
              <a:rPr lang="en-US" b="1" dirty="0" err="1"/>
              <a:t>hande</a:t>
            </a:r>
            <a:r>
              <a:rPr lang="en-US" b="1" dirty="0"/>
              <a:t>” </a:t>
            </a:r>
            <a:r>
              <a:rPr lang="en-US" dirty="0"/>
              <a:t>more severe deformity than in injury above the wrist, this is called the "</a:t>
            </a:r>
            <a:r>
              <a:rPr lang="en-US" b="1" dirty="0"/>
              <a:t>ulnar </a:t>
            </a:r>
            <a:r>
              <a:rPr lang="en-US" b="1" dirty="0" err="1"/>
              <a:t>paradoxe</a:t>
            </a:r>
            <a:r>
              <a:rPr lang="en-US" b="1" dirty="0"/>
              <a:t> </a:t>
            </a:r>
            <a:r>
              <a:rPr lang="en-US" dirty="0"/>
              <a:t>against what is expected. </a:t>
            </a:r>
          </a:p>
          <a:p>
            <a:r>
              <a:rPr lang="en-US" dirty="0"/>
              <a:t>Loss of sensation from the palmar surfaces of the med. 1.5 fingers only. because the palmar &amp; dorsal </a:t>
            </a:r>
            <a:r>
              <a:rPr lang="en-US" dirty="0" err="1"/>
              <a:t>cut.brs</a:t>
            </a:r>
            <a:r>
              <a:rPr lang="en-US" dirty="0"/>
              <a:t>. are intact.</a:t>
            </a:r>
          </a:p>
        </p:txBody>
      </p:sp>
    </p:spTree>
    <p:extLst>
      <p:ext uri="{BB962C8B-B14F-4D97-AF65-F5344CB8AC3E}">
        <p14:creationId xmlns:p14="http://schemas.microsoft.com/office/powerpoint/2010/main" val="14296251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3- RADIAL NERVE</a:t>
            </a:r>
            <a:endParaRPr lang="en-US" sz="60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838200" y="1825625"/>
            <a:ext cx="4903839" cy="4351338"/>
          </a:xfrm>
        </p:spPr>
        <p:txBody>
          <a:bodyPr>
            <a:normAutofit/>
          </a:bodyPr>
          <a:lstStyle/>
          <a:p>
            <a:pPr marL="0"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*Type: </a:t>
            </a:r>
            <a:r>
              <a:rPr lang="en-US" dirty="0">
                <a:effectLst/>
                <a:latin typeface="Calibri" panose="020F0502020204030204" pitchFamily="34" charset="0"/>
                <a:ea typeface="Times New Roman" panose="02020603050405020304" pitchFamily="18" charset="0"/>
                <a:cs typeface="Arial" panose="020B0604020202020204" pitchFamily="34" charset="0"/>
              </a:rPr>
              <a:t>mixed nerve (motor &amp;sensory).</a:t>
            </a:r>
          </a:p>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*Root </a:t>
            </a:r>
            <a:r>
              <a:rPr lang="en-US" dirty="0">
                <a:effectLst/>
                <a:latin typeface="Calibri" panose="020F0502020204030204" pitchFamily="34" charset="0"/>
                <a:ea typeface="Times New Roman" panose="02020603050405020304" pitchFamily="18" charset="0"/>
                <a:cs typeface="Arial" panose="020B0604020202020204" pitchFamily="34" charset="0"/>
              </a:rPr>
              <a:t>Value: C5,6,7,8&amp;T</a:t>
            </a:r>
            <a:r>
              <a:rPr lang="ar-SA" dirty="0">
                <a:effectLst/>
                <a:latin typeface="Calibri" panose="020F0502020204030204" pitchFamily="34" charset="0"/>
                <a:ea typeface="Times New Roman" panose="02020603050405020304" pitchFamily="18" charset="0"/>
                <a:cs typeface="Arial" panose="020B0604020202020204" pitchFamily="34" charset="0"/>
              </a:rPr>
              <a:t>1</a:t>
            </a:r>
            <a:endParaRPr lang="en-US"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*Origin: </a:t>
            </a:r>
            <a:r>
              <a:rPr lang="en-US" dirty="0">
                <a:effectLst/>
                <a:latin typeface="Calibri" panose="020F0502020204030204" pitchFamily="34" charset="0"/>
                <a:ea typeface="Times New Roman" panose="02020603050405020304" pitchFamily="18" charset="0"/>
                <a:cs typeface="Arial" panose="020B0604020202020204" pitchFamily="34" charset="0"/>
              </a:rPr>
              <a:t>the largest branch of the post-cord of the brachial plexus</a:t>
            </a:r>
          </a:p>
          <a:p>
            <a:pPr marL="0" indent="0">
              <a:buNone/>
            </a:pPr>
            <a:endParaRPr lang="en-US" sz="3600" dirty="0"/>
          </a:p>
        </p:txBody>
      </p:sp>
      <p:pic>
        <p:nvPicPr>
          <p:cNvPr id="4" name="Picture 2" descr="Brachial Plexus Injuries - OrthoInfo - AAOS">
            <a:extLst>
              <a:ext uri="{FF2B5EF4-FFF2-40B4-BE49-F238E27FC236}">
                <a16:creationId xmlns:a16="http://schemas.microsoft.com/office/drawing/2014/main" id="{DBD7667B-58FE-47CE-B0F4-559F1778F3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0338" y="1690688"/>
            <a:ext cx="6191250" cy="463867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EAA91349-EF2D-4CCE-B840-B86A42FF46DF}"/>
              </a:ext>
            </a:extLst>
          </p:cNvPr>
          <p:cNvSpPr/>
          <p:nvPr/>
        </p:nvSpPr>
        <p:spPr>
          <a:xfrm>
            <a:off x="11431306" y="5432679"/>
            <a:ext cx="458755" cy="334540"/>
          </a:xfrm>
          <a:prstGeom prst="ellipse">
            <a:avLst/>
          </a:prstGeom>
          <a:noFill/>
          <a:ln>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6579070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EDizzy - RADIAL NERVE(course and its branches)">
            <a:extLst>
              <a:ext uri="{FF2B5EF4-FFF2-40B4-BE49-F238E27FC236}">
                <a16:creationId xmlns:a16="http://schemas.microsoft.com/office/drawing/2014/main" id="{A04D0AF4-0CE3-4204-BD6E-060A9A5D71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3943"/>
          <a:stretch/>
        </p:blipFill>
        <p:spPr bwMode="auto">
          <a:xfrm>
            <a:off x="5715000" y="681037"/>
            <a:ext cx="6477000" cy="590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3- RADIAL NERVE : </a:t>
            </a:r>
            <a:r>
              <a:rPr lang="en-US" sz="1800" dirty="0">
                <a:effectLst/>
                <a:latin typeface="Calibri" panose="020F0502020204030204" pitchFamily="34" charset="0"/>
                <a:ea typeface="Times New Roman" panose="02020603050405020304" pitchFamily="18" charset="0"/>
                <a:cs typeface="Arial" panose="020B0604020202020204" pitchFamily="34" charset="0"/>
              </a:rPr>
              <a:t>*</a:t>
            </a:r>
            <a:r>
              <a:rPr lang="en-US" sz="2400" dirty="0">
                <a:effectLst/>
                <a:latin typeface="Calibri" panose="020F0502020204030204" pitchFamily="34" charset="0"/>
                <a:ea typeface="Times New Roman" panose="02020603050405020304" pitchFamily="18" charset="0"/>
                <a:cs typeface="Arial" panose="020B0604020202020204" pitchFamily="34" charset="0"/>
              </a:rPr>
              <a:t>Course &amp; relations:</a:t>
            </a:r>
            <a:endParaRPr lang="en-US" sz="60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294967" y="1425677"/>
            <a:ext cx="5928851" cy="5067198"/>
          </a:xfrm>
        </p:spPr>
        <p:txBody>
          <a:bodyPr>
            <a:normAutofit fontScale="92500" lnSpcReduction="10000"/>
          </a:bodyPr>
          <a:lstStyle/>
          <a:p>
            <a:pPr marL="0" marR="0" indent="0">
              <a:lnSpc>
                <a:spcPct val="107000"/>
              </a:lnSpc>
              <a:spcBef>
                <a:spcPts val="0"/>
              </a:spcBef>
              <a:spcAft>
                <a:spcPts val="800"/>
              </a:spcAft>
              <a:buNone/>
            </a:pPr>
            <a:r>
              <a:rPr lang="en-US" sz="2600" dirty="0">
                <a:effectLst/>
                <a:latin typeface="Calibri" panose="020F0502020204030204" pitchFamily="34" charset="0"/>
                <a:ea typeface="Times New Roman" panose="02020603050405020304" pitchFamily="18" charset="0"/>
                <a:cs typeface="Arial" panose="020B0604020202020204" pitchFamily="34" charset="0"/>
              </a:rPr>
              <a:t>1-In the axilla &amp; upper 2/3of the arm:</a:t>
            </a:r>
          </a:p>
          <a:p>
            <a:pPr marL="0" marR="0" indent="0">
              <a:lnSpc>
                <a:spcPct val="107000"/>
              </a:lnSpc>
              <a:spcBef>
                <a:spcPts val="0"/>
              </a:spcBef>
              <a:spcAft>
                <a:spcPts val="800"/>
              </a:spcAft>
              <a:buNone/>
            </a:pPr>
            <a:endParaRPr lang="en-US" sz="26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nSpc>
                <a:spcPct val="107000"/>
              </a:lnSpc>
              <a:spcBef>
                <a:spcPts val="0"/>
              </a:spcBef>
              <a:spcAft>
                <a:spcPts val="800"/>
              </a:spcAft>
              <a:buNone/>
            </a:pPr>
            <a:r>
              <a:rPr lang="en-US" sz="2600" dirty="0">
                <a:effectLst/>
                <a:latin typeface="Calibri" panose="020F0502020204030204" pitchFamily="34" charset="0"/>
                <a:ea typeface="Times New Roman" panose="02020603050405020304" pitchFamily="18" charset="0"/>
                <a:cs typeface="Arial" panose="020B0604020202020204" pitchFamily="34" charset="0"/>
              </a:rPr>
              <a:t>-it descends </a:t>
            </a:r>
            <a:r>
              <a:rPr lang="en-US" sz="2600" b="1" dirty="0">
                <a:effectLst/>
                <a:latin typeface="Calibri" panose="020F0502020204030204" pitchFamily="34" charset="0"/>
                <a:ea typeface="Times New Roman" panose="02020603050405020304" pitchFamily="18" charset="0"/>
                <a:cs typeface="Arial" panose="020B0604020202020204" pitchFamily="34" charset="0"/>
              </a:rPr>
              <a:t>behind</a:t>
            </a:r>
            <a:r>
              <a:rPr lang="en-US" sz="2600" dirty="0">
                <a:effectLst/>
                <a:latin typeface="Calibri" panose="020F0502020204030204" pitchFamily="34" charset="0"/>
                <a:ea typeface="Times New Roman" panose="02020603050405020304" pitchFamily="18" charset="0"/>
                <a:cs typeface="Arial" panose="020B0604020202020204" pitchFamily="34" charset="0"/>
              </a:rPr>
              <a:t> the axillary a-&amp; proximal part of the brachial a.</a:t>
            </a:r>
          </a:p>
          <a:p>
            <a:pPr marL="0" marR="0" indent="0">
              <a:lnSpc>
                <a:spcPct val="107000"/>
              </a:lnSpc>
              <a:spcBef>
                <a:spcPts val="0"/>
              </a:spcBef>
              <a:spcAft>
                <a:spcPts val="800"/>
              </a:spcAft>
              <a:buNone/>
            </a:pPr>
            <a:r>
              <a:rPr lang="en-US" sz="2600" dirty="0">
                <a:effectLst/>
                <a:latin typeface="Calibri" panose="020F0502020204030204" pitchFamily="34" charset="0"/>
                <a:ea typeface="Times New Roman" panose="02020603050405020304" pitchFamily="18" charset="0"/>
                <a:cs typeface="Arial" panose="020B0604020202020204" pitchFamily="34" charset="0"/>
              </a:rPr>
              <a:t>then it passes backwards accompanied by </a:t>
            </a:r>
            <a:r>
              <a:rPr lang="en-US" sz="2600" b="1" dirty="0">
                <a:effectLst/>
                <a:latin typeface="Calibri" panose="020F0502020204030204" pitchFamily="34" charset="0"/>
                <a:ea typeface="Times New Roman" panose="02020603050405020304" pitchFamily="18" charset="0"/>
                <a:cs typeface="Arial" panose="020B0604020202020204" pitchFamily="34" charset="0"/>
              </a:rPr>
              <a:t>profunda</a:t>
            </a:r>
            <a:r>
              <a:rPr lang="en-US" sz="2600" dirty="0">
                <a:effectLst/>
                <a:latin typeface="Calibri" panose="020F0502020204030204" pitchFamily="34" charset="0"/>
                <a:ea typeface="Times New Roman" panose="02020603050405020304" pitchFamily="18" charset="0"/>
                <a:cs typeface="Arial" panose="020B0604020202020204" pitchFamily="34" charset="0"/>
              </a:rPr>
              <a:t> A.  between the long &amp; medial heads of triceps.</a:t>
            </a:r>
          </a:p>
          <a:p>
            <a:pPr marL="0" indent="0">
              <a:buNone/>
            </a:pPr>
            <a:r>
              <a:rPr lang="en-US" sz="2600" dirty="0">
                <a:effectLst/>
                <a:latin typeface="Calibri" panose="020F0502020204030204" pitchFamily="34" charset="0"/>
                <a:ea typeface="Times New Roman" panose="02020603050405020304" pitchFamily="18" charset="0"/>
                <a:cs typeface="Arial" panose="020B0604020202020204" pitchFamily="34" charset="0"/>
              </a:rPr>
              <a:t>-it descends downwards &amp; laterally in the </a:t>
            </a:r>
            <a:r>
              <a:rPr lang="en-US" sz="2600" b="1" dirty="0">
                <a:effectLst/>
                <a:latin typeface="Calibri" panose="020F0502020204030204" pitchFamily="34" charset="0"/>
                <a:ea typeface="Times New Roman" panose="02020603050405020304" pitchFamily="18" charset="0"/>
                <a:cs typeface="Arial" panose="020B0604020202020204" pitchFamily="34" charset="0"/>
              </a:rPr>
              <a:t>spiral groove </a:t>
            </a:r>
            <a:r>
              <a:rPr lang="en-US" sz="2600" dirty="0">
                <a:effectLst/>
                <a:latin typeface="Calibri" panose="020F0502020204030204" pitchFamily="34" charset="0"/>
                <a:ea typeface="Times New Roman" panose="02020603050405020304" pitchFamily="18" charset="0"/>
                <a:cs typeface="Arial" panose="020B0604020202020204" pitchFamily="34" charset="0"/>
              </a:rPr>
              <a:t>on the back of the middle of humerus between the </a:t>
            </a:r>
            <a:r>
              <a:rPr lang="en-US" sz="26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600" dirty="0">
                <a:effectLst/>
                <a:latin typeface="Calibri" panose="020F0502020204030204" pitchFamily="34" charset="0"/>
                <a:ea typeface="Times New Roman" panose="02020603050405020304" pitchFamily="18" charset="0"/>
                <a:cs typeface="Arial" panose="020B0604020202020204" pitchFamily="34" charset="0"/>
              </a:rPr>
              <a:t>&amp; med heads of triceps then it </a:t>
            </a:r>
            <a:r>
              <a:rPr lang="en-US" sz="2600" b="1" dirty="0">
                <a:effectLst/>
                <a:latin typeface="Calibri" panose="020F0502020204030204" pitchFamily="34" charset="0"/>
                <a:ea typeface="Times New Roman" panose="02020603050405020304" pitchFamily="18" charset="0"/>
                <a:cs typeface="Arial" panose="020B0604020202020204" pitchFamily="34" charset="0"/>
              </a:rPr>
              <a:t>pierces</a:t>
            </a:r>
            <a:r>
              <a:rPr lang="en-US" sz="2600" dirty="0">
                <a:effectLst/>
                <a:latin typeface="Calibri" panose="020F0502020204030204" pitchFamily="34" charset="0"/>
                <a:ea typeface="Times New Roman" panose="02020603050405020304" pitchFamily="18" charset="0"/>
                <a:cs typeface="Arial" panose="020B0604020202020204" pitchFamily="34" charset="0"/>
              </a:rPr>
              <a:t> the lateral inter </a:t>
            </a:r>
            <a:r>
              <a:rPr lang="en-US" sz="2600" dirty="0" err="1">
                <a:effectLst/>
                <a:latin typeface="Calibri" panose="020F0502020204030204" pitchFamily="34" charset="0"/>
                <a:ea typeface="Times New Roman" panose="02020603050405020304" pitchFamily="18" charset="0"/>
                <a:cs typeface="Arial" panose="020B0604020202020204" pitchFamily="34" charset="0"/>
              </a:rPr>
              <a:t>mascular</a:t>
            </a:r>
            <a:r>
              <a:rPr lang="en-US" sz="2600" dirty="0">
                <a:effectLst/>
                <a:latin typeface="Calibri" panose="020F0502020204030204" pitchFamily="34" charset="0"/>
                <a:ea typeface="Times New Roman" panose="02020603050405020304" pitchFamily="18" charset="0"/>
                <a:cs typeface="Arial" panose="020B0604020202020204" pitchFamily="34" charset="0"/>
              </a:rPr>
              <a:t> septum to reach the lateral compartment of arm</a:t>
            </a:r>
          </a:p>
          <a:p>
            <a:pPr marL="0" indent="0">
              <a:buNone/>
            </a:pPr>
            <a:endParaRPr lang="en-US" sz="3600" dirty="0"/>
          </a:p>
        </p:txBody>
      </p:sp>
    </p:spTree>
    <p:extLst>
      <p:ext uri="{BB962C8B-B14F-4D97-AF65-F5344CB8AC3E}">
        <p14:creationId xmlns:p14="http://schemas.microsoft.com/office/powerpoint/2010/main" val="38586146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3- RADIAL NERVE</a:t>
            </a:r>
            <a:endParaRPr lang="en-US" sz="60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838200" y="1825625"/>
            <a:ext cx="6781800" cy="4351338"/>
          </a:xfrm>
        </p:spPr>
        <p:txBody>
          <a:bodyPr>
            <a:normAutofit/>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At elbow: the radial nerve  reaches the cubital fossa where it divides opposite the </a:t>
            </a:r>
            <a:r>
              <a:rPr lang="en-US" dirty="0" err="1">
                <a:effectLst/>
                <a:latin typeface="Calibri" panose="020F0502020204030204" pitchFamily="34" charset="0"/>
                <a:ea typeface="Times New Roman" panose="02020603050405020304" pitchFamily="18" charset="0"/>
                <a:cs typeface="Arial" panose="020B0604020202020204" pitchFamily="34" charset="0"/>
              </a:rPr>
              <a:t>lat</a:t>
            </a:r>
            <a:r>
              <a:rPr lang="en-US" dirty="0">
                <a:effectLst/>
                <a:latin typeface="Calibri" panose="020F0502020204030204" pitchFamily="34" charset="0"/>
                <a:ea typeface="Times New Roman" panose="02020603050405020304" pitchFamily="18" charset="0"/>
                <a:cs typeface="Arial" panose="020B0604020202020204" pitchFamily="34" charset="0"/>
              </a:rPr>
              <a:t> epicondyle into 2 terminal branches:- </a:t>
            </a:r>
          </a:p>
          <a:p>
            <a:pPr marL="0" marR="0" indent="0">
              <a:lnSpc>
                <a:spcPct val="107000"/>
              </a:lnSpc>
              <a:spcBef>
                <a:spcPts val="0"/>
              </a:spcBef>
              <a:spcAft>
                <a:spcPts val="800"/>
              </a:spcAft>
              <a:buNone/>
            </a:pPr>
            <a:r>
              <a:rPr lang="en-US" u="sng"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(a) superficial radial n. Sensory </a:t>
            </a:r>
          </a:p>
          <a:p>
            <a:pPr marL="0" marR="0" indent="0">
              <a:lnSpc>
                <a:spcPct val="107000"/>
              </a:lnSpc>
              <a:spcBef>
                <a:spcPts val="0"/>
              </a:spcBef>
              <a:spcAft>
                <a:spcPts val="800"/>
              </a:spcAft>
              <a:buNone/>
            </a:pPr>
            <a:r>
              <a:rPr lang="en-US" u="sng"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(b) deep radial (post-</a:t>
            </a:r>
            <a:r>
              <a:rPr lang="en-US" u="sng" dirty="0" err="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interesseous</a:t>
            </a:r>
            <a:r>
              <a:rPr lang="en-US" u="sng"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Motor</a:t>
            </a:r>
          </a:p>
          <a:p>
            <a:pPr marL="0" indent="0">
              <a:buNone/>
            </a:pPr>
            <a:endParaRPr lang="en-US" sz="3600" dirty="0"/>
          </a:p>
        </p:txBody>
      </p:sp>
      <p:pic>
        <p:nvPicPr>
          <p:cNvPr id="2050" name="Picture 2" descr="Radial Neuropathy | Musculoskeletal Key">
            <a:extLst>
              <a:ext uri="{FF2B5EF4-FFF2-40B4-BE49-F238E27FC236}">
                <a16:creationId xmlns:a16="http://schemas.microsoft.com/office/drawing/2014/main" id="{97D4CBAC-90D6-44DB-8DCE-FE97B54F68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801790"/>
            <a:ext cx="4196413" cy="5520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3042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3- RADIAL NERVE</a:t>
            </a:r>
            <a:endParaRPr lang="en-US" sz="60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130277" y="1385272"/>
            <a:ext cx="5870473" cy="5379321"/>
          </a:xfrm>
        </p:spPr>
        <p:txBody>
          <a:bodyPr>
            <a:normAutofit lnSpcReduction="10000"/>
          </a:bodyPr>
          <a:lstStyle/>
          <a:p>
            <a:pPr marL="0" marR="0" indent="0">
              <a:lnSpc>
                <a:spcPct val="107000"/>
              </a:lnSpc>
              <a:spcBef>
                <a:spcPts val="0"/>
              </a:spcBef>
              <a:spcAft>
                <a:spcPts val="800"/>
              </a:spcAft>
              <a:buNone/>
            </a:pPr>
            <a:r>
              <a:rPr lang="en-US" sz="2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(A)Superficial radial n.</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it is sensory n- &amp; considered as the continuation of radial n.</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+Course &amp; relations:</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(I)-In the upper 2/3 of forearm : it is covered by </a:t>
            </a:r>
            <a:r>
              <a:rPr lang="en-US" sz="2400" b="1" dirty="0">
                <a:effectLst/>
                <a:latin typeface="Calibri" panose="020F0502020204030204" pitchFamily="34" charset="0"/>
                <a:ea typeface="Times New Roman" panose="02020603050405020304" pitchFamily="18" charset="0"/>
                <a:cs typeface="Arial" panose="020B0604020202020204" pitchFamily="34" charset="0"/>
              </a:rPr>
              <a:t>brachioradialis</a:t>
            </a:r>
            <a:r>
              <a:rPr lang="en-US" sz="2400" dirty="0">
                <a:effectLst/>
                <a:latin typeface="Calibri" panose="020F0502020204030204" pitchFamily="34" charset="0"/>
                <a:ea typeface="Times New Roman" panose="02020603050405020304" pitchFamily="18" charset="0"/>
                <a:cs typeface="Arial" panose="020B0604020202020204" pitchFamily="34" charset="0"/>
              </a:rPr>
              <a:t> m.</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(2) In the lower 1/3 of forearm:</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backwards around the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400" dirty="0">
                <a:effectLst/>
                <a:latin typeface="Calibri" panose="020F0502020204030204" pitchFamily="34" charset="0"/>
                <a:ea typeface="Times New Roman" panose="02020603050405020304" pitchFamily="18" charset="0"/>
                <a:cs typeface="Arial" panose="020B0604020202020204" pitchFamily="34" charset="0"/>
              </a:rPr>
              <a:t> side of radius, emerges from under Cover of brachioradialis, pierces the deep fascia then descends superficial to the tendons of the anatomical snuff-box on the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400" dirty="0">
                <a:effectLst/>
                <a:latin typeface="Calibri" panose="020F0502020204030204" pitchFamily="34" charset="0"/>
                <a:ea typeface="Times New Roman" panose="02020603050405020304" pitchFamily="18" charset="0"/>
                <a:cs typeface="Arial" panose="020B0604020202020204" pitchFamily="34" charset="0"/>
              </a:rPr>
              <a:t>-part of the extensor retinaculum to reach the dorsum of the hand.</a:t>
            </a:r>
          </a:p>
          <a:p>
            <a:pPr marL="0" indent="0">
              <a:buNone/>
            </a:pPr>
            <a:endParaRPr lang="en-US" sz="3200" dirty="0"/>
          </a:p>
        </p:txBody>
      </p:sp>
      <p:pic>
        <p:nvPicPr>
          <p:cNvPr id="3074" name="Picture 2" descr="8 Hands ideas | hand therapy, ot therapy, stroke rehab">
            <a:extLst>
              <a:ext uri="{FF2B5EF4-FFF2-40B4-BE49-F238E27FC236}">
                <a16:creationId xmlns:a16="http://schemas.microsoft.com/office/drawing/2014/main" id="{99918937-6D4B-4B6A-A9F3-FACE9626B9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50" y="1385273"/>
            <a:ext cx="6191250" cy="465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1196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3- RADIAL NERVE</a:t>
            </a:r>
            <a:endParaRPr lang="en-US" sz="60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265472" y="1445342"/>
            <a:ext cx="4424516" cy="4731621"/>
          </a:xfrm>
        </p:spPr>
        <p:txBody>
          <a:bodyPr>
            <a:normAutofit/>
          </a:bodyPr>
          <a:lstStyle/>
          <a:p>
            <a:pPr marL="0" indent="0">
              <a:lnSpc>
                <a:spcPct val="107000"/>
              </a:lnSpc>
              <a:spcBef>
                <a:spcPts val="0"/>
              </a:spcBef>
              <a:spcAft>
                <a:spcPts val="800"/>
              </a:spcAft>
              <a:buNone/>
            </a:pPr>
            <a:r>
              <a:rPr lang="en-US" sz="2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B-Posterior interosseous n..</a:t>
            </a:r>
          </a:p>
          <a:p>
            <a:pPr marL="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 </a:t>
            </a:r>
          </a:p>
          <a:p>
            <a:pPr marL="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 It is a purely motor nerve.</a:t>
            </a:r>
          </a:p>
          <a:p>
            <a:pPr>
              <a:lnSpc>
                <a:spcPct val="107000"/>
              </a:lnSpc>
              <a:spcBef>
                <a:spcPts val="0"/>
              </a:spcBef>
              <a:spcAft>
                <a:spcPts val="800"/>
              </a:spcAft>
            </a:pPr>
            <a:r>
              <a:rPr lang="en-US" sz="2400" dirty="0">
                <a:effectLst/>
                <a:latin typeface="Calibri" panose="020F0502020204030204" pitchFamily="34" charset="0"/>
                <a:ea typeface="Times New Roman" panose="02020603050405020304" pitchFamily="18" charset="0"/>
                <a:cs typeface="Arial" panose="020B0604020202020204" pitchFamily="34" charset="0"/>
              </a:rPr>
              <a:t>it enters the cubital fossa &amp; pierces the supinator muscle</a:t>
            </a:r>
          </a:p>
          <a:p>
            <a:r>
              <a:rPr lang="en-US" sz="2400" dirty="0">
                <a:effectLst/>
                <a:latin typeface="Calibri" panose="020F0502020204030204" pitchFamily="34" charset="0"/>
                <a:ea typeface="Times New Roman" panose="02020603050405020304" pitchFamily="18" charset="0"/>
                <a:cs typeface="Arial" panose="020B0604020202020204" pitchFamily="34" charset="0"/>
              </a:rPr>
              <a:t>it winds backwards lateral to the radius, within the supinator </a:t>
            </a:r>
          </a:p>
          <a:p>
            <a:r>
              <a:rPr lang="en-US" sz="2400" dirty="0">
                <a:effectLst/>
                <a:latin typeface="Calibri" panose="020F0502020204030204" pitchFamily="34" charset="0"/>
                <a:ea typeface="Times New Roman" panose="02020603050405020304" pitchFamily="18" charset="0"/>
                <a:cs typeface="Arial" panose="020B0604020202020204" pitchFamily="34" charset="0"/>
              </a:rPr>
              <a:t>Finally, it passes through the 4th Compartment under the extensor retinaculum </a:t>
            </a:r>
            <a:endParaRPr lang="en-US" sz="3600" dirty="0"/>
          </a:p>
        </p:txBody>
      </p:sp>
      <p:pic>
        <p:nvPicPr>
          <p:cNvPr id="4098" name="Picture 2" descr="Cross-sectional sonographic assessment of the posterior interosseous nerve  | Semantic Scholar">
            <a:extLst>
              <a:ext uri="{FF2B5EF4-FFF2-40B4-BE49-F238E27FC236}">
                <a16:creationId xmlns:a16="http://schemas.microsoft.com/office/drawing/2014/main" id="{EB9C1876-5753-44AD-9758-D79202FF92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289"/>
          <a:stretch/>
        </p:blipFill>
        <p:spPr bwMode="auto">
          <a:xfrm>
            <a:off x="5445842" y="804863"/>
            <a:ext cx="6746158" cy="537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0881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3- RADIAL NERVE : </a:t>
            </a:r>
            <a:r>
              <a:rPr lang="en-US" sz="2400" dirty="0">
                <a:effectLst/>
                <a:latin typeface="Calibri" panose="020F0502020204030204" pitchFamily="34" charset="0"/>
                <a:ea typeface="Times New Roman" panose="02020603050405020304" pitchFamily="18" charset="0"/>
                <a:cs typeface="Arial" panose="020B0604020202020204" pitchFamily="34" charset="0"/>
              </a:rPr>
              <a:t>BRANCHES</a:t>
            </a:r>
            <a:r>
              <a:rPr lang="en-US" sz="1800" dirty="0">
                <a:effectLst/>
                <a:latin typeface="Calibri" panose="020F0502020204030204" pitchFamily="34" charset="0"/>
                <a:ea typeface="Times New Roman" panose="02020603050405020304" pitchFamily="18" charset="0"/>
                <a:cs typeface="Arial" panose="020B0604020202020204" pitchFamily="34" charset="0"/>
              </a:rPr>
              <a:t> </a:t>
            </a:r>
            <a:endParaRPr lang="en-US" sz="6000" dirty="0"/>
          </a:p>
        </p:txBody>
      </p:sp>
      <p:graphicFrame>
        <p:nvGraphicFramePr>
          <p:cNvPr id="4" name="Content Placeholder 3">
            <a:extLst>
              <a:ext uri="{FF2B5EF4-FFF2-40B4-BE49-F238E27FC236}">
                <a16:creationId xmlns:a16="http://schemas.microsoft.com/office/drawing/2014/main" id="{5FEF5BE4-2174-45A5-963D-FE6B851BBCC3}"/>
              </a:ext>
            </a:extLst>
          </p:cNvPr>
          <p:cNvGraphicFramePr>
            <a:graphicFrameLocks noGrp="1"/>
          </p:cNvGraphicFramePr>
          <p:nvPr>
            <p:ph idx="1"/>
            <p:extLst>
              <p:ext uri="{D42A27DB-BD31-4B8C-83A1-F6EECF244321}">
                <p14:modId xmlns:p14="http://schemas.microsoft.com/office/powerpoint/2010/main" val="3825349941"/>
              </p:ext>
            </p:extLst>
          </p:nvPr>
        </p:nvGraphicFramePr>
        <p:xfrm>
          <a:off x="255638" y="1199536"/>
          <a:ext cx="11425083" cy="5434905"/>
        </p:xfrm>
        <a:graphic>
          <a:graphicData uri="http://schemas.openxmlformats.org/drawingml/2006/table">
            <a:tbl>
              <a:tblPr firstRow="1" firstCol="1" bandRow="1">
                <a:tableStyleId>{5C22544A-7EE6-4342-B048-85BDC9FD1C3A}</a:tableStyleId>
              </a:tblPr>
              <a:tblGrid>
                <a:gridCol w="3808361">
                  <a:extLst>
                    <a:ext uri="{9D8B030D-6E8A-4147-A177-3AD203B41FA5}">
                      <a16:colId xmlns:a16="http://schemas.microsoft.com/office/drawing/2014/main" val="284703898"/>
                    </a:ext>
                  </a:extLst>
                </a:gridCol>
                <a:gridCol w="3808361">
                  <a:extLst>
                    <a:ext uri="{9D8B030D-6E8A-4147-A177-3AD203B41FA5}">
                      <a16:colId xmlns:a16="http://schemas.microsoft.com/office/drawing/2014/main" val="3145949318"/>
                    </a:ext>
                  </a:extLst>
                </a:gridCol>
                <a:gridCol w="3808361">
                  <a:extLst>
                    <a:ext uri="{9D8B030D-6E8A-4147-A177-3AD203B41FA5}">
                      <a16:colId xmlns:a16="http://schemas.microsoft.com/office/drawing/2014/main" val="584045750"/>
                    </a:ext>
                  </a:extLst>
                </a:gridCol>
              </a:tblGrid>
              <a:tr h="907270">
                <a:tc>
                  <a:txBody>
                    <a:bodyPr/>
                    <a:lstStyle/>
                    <a:p>
                      <a:pPr marL="0" marR="0">
                        <a:lnSpc>
                          <a:spcPct val="107000"/>
                        </a:lnSpc>
                        <a:spcBef>
                          <a:spcPts val="0"/>
                        </a:spcBef>
                        <a:spcAft>
                          <a:spcPts val="0"/>
                        </a:spcAft>
                      </a:pPr>
                      <a:r>
                        <a:rPr lang="en-US" sz="2000" dirty="0">
                          <a:effectLst/>
                        </a:rPr>
                        <a:t>Main trunk of radial n. gives motor &amp; sensory branches</a:t>
                      </a:r>
                      <a:endParaRPr lang="en-US" sz="1400" dirty="0">
                        <a:effectLst/>
                      </a:endParaRPr>
                    </a:p>
                    <a:p>
                      <a:pPr marL="0" marR="0">
                        <a:lnSpc>
                          <a:spcPct val="107000"/>
                        </a:lnSpc>
                        <a:spcBef>
                          <a:spcPts val="0"/>
                        </a:spcBef>
                        <a:spcAft>
                          <a:spcPts val="0"/>
                        </a:spcAft>
                      </a:pPr>
                      <a:r>
                        <a:rPr lang="en-US" sz="2000" dirty="0">
                          <a:effectLst/>
                        </a:rPr>
                        <a:t> </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txBody>
                  <a:tcPr marL="62512" marR="62512" marT="0" marB="0"/>
                </a:tc>
                <a:tc>
                  <a:txBody>
                    <a:bodyPr/>
                    <a:lstStyle/>
                    <a:p>
                      <a:pPr marL="0" marR="0">
                        <a:lnSpc>
                          <a:spcPct val="107000"/>
                        </a:lnSpc>
                        <a:spcBef>
                          <a:spcPts val="0"/>
                        </a:spcBef>
                        <a:spcAft>
                          <a:spcPts val="0"/>
                        </a:spcAft>
                      </a:pPr>
                      <a:r>
                        <a:rPr lang="en-US" sz="2000">
                          <a:effectLst/>
                        </a:rPr>
                        <a:t>Post-interosseous n. gives motor branches only</a:t>
                      </a:r>
                      <a:endParaRPr lang="en-US" sz="1400">
                        <a:effectLst/>
                      </a:endParaRPr>
                    </a:p>
                    <a:p>
                      <a:pPr marL="0" marR="0">
                        <a:lnSpc>
                          <a:spcPct val="107000"/>
                        </a:lnSpc>
                        <a:spcBef>
                          <a:spcPts val="0"/>
                        </a:spcBef>
                        <a:spcAft>
                          <a:spcPts val="0"/>
                        </a:spcAft>
                      </a:pPr>
                      <a:r>
                        <a:rPr lang="en-US" sz="2000">
                          <a:effectLst/>
                        </a:rPr>
                        <a:t> </a:t>
                      </a:r>
                      <a:endParaRPr lang="en-US" sz="1400">
                        <a:effectLst/>
                        <a:latin typeface="Calibri" panose="020F0502020204030204" pitchFamily="34" charset="0"/>
                        <a:ea typeface="Times New Roman" panose="02020603050405020304" pitchFamily="18" charset="0"/>
                        <a:cs typeface="Arial" panose="020B0604020202020204" pitchFamily="34" charset="0"/>
                      </a:endParaRPr>
                    </a:p>
                  </a:txBody>
                  <a:tcPr marL="62512" marR="62512" marT="0" marB="0"/>
                </a:tc>
                <a:tc>
                  <a:txBody>
                    <a:bodyPr/>
                    <a:lstStyle/>
                    <a:p>
                      <a:pPr marL="0" marR="0">
                        <a:lnSpc>
                          <a:spcPct val="107000"/>
                        </a:lnSpc>
                        <a:spcBef>
                          <a:spcPts val="0"/>
                        </a:spcBef>
                        <a:spcAft>
                          <a:spcPts val="0"/>
                        </a:spcAft>
                      </a:pPr>
                      <a:r>
                        <a:rPr lang="en-US" sz="2000">
                          <a:effectLst/>
                        </a:rPr>
                        <a:t>Superficial radial n gives sensory brs.only</a:t>
                      </a:r>
                      <a:endParaRPr lang="en-US" sz="1400">
                        <a:effectLst/>
                      </a:endParaRPr>
                    </a:p>
                    <a:p>
                      <a:pPr marL="0" marR="0">
                        <a:lnSpc>
                          <a:spcPct val="107000"/>
                        </a:lnSpc>
                        <a:spcBef>
                          <a:spcPts val="0"/>
                        </a:spcBef>
                        <a:spcAft>
                          <a:spcPts val="0"/>
                        </a:spcAft>
                      </a:pPr>
                      <a:r>
                        <a:rPr lang="en-US" sz="2000">
                          <a:effectLst/>
                        </a:rPr>
                        <a:t> </a:t>
                      </a:r>
                      <a:endParaRPr lang="en-US" sz="1400">
                        <a:effectLst/>
                        <a:latin typeface="Calibri" panose="020F0502020204030204" pitchFamily="34" charset="0"/>
                        <a:ea typeface="Times New Roman" panose="02020603050405020304" pitchFamily="18" charset="0"/>
                        <a:cs typeface="Arial" panose="020B0604020202020204" pitchFamily="34" charset="0"/>
                      </a:endParaRPr>
                    </a:p>
                  </a:txBody>
                  <a:tcPr marL="62512" marR="62512" marT="0" marB="0"/>
                </a:tc>
                <a:extLst>
                  <a:ext uri="{0D108BD9-81ED-4DB2-BD59-A6C34878D82A}">
                    <a16:rowId xmlns:a16="http://schemas.microsoft.com/office/drawing/2014/main" val="2965387150"/>
                  </a:ext>
                </a:extLst>
              </a:tr>
              <a:tr h="4470975">
                <a:tc>
                  <a:txBody>
                    <a:bodyPr/>
                    <a:lstStyle/>
                    <a:p>
                      <a:pPr marL="0" marR="0">
                        <a:lnSpc>
                          <a:spcPct val="107000"/>
                        </a:lnSpc>
                        <a:spcBef>
                          <a:spcPts val="0"/>
                        </a:spcBef>
                        <a:spcAft>
                          <a:spcPts val="0"/>
                        </a:spcAft>
                      </a:pPr>
                      <a:r>
                        <a:rPr lang="en-US" sz="2000" dirty="0">
                          <a:effectLst/>
                        </a:rPr>
                        <a:t>A Motor </a:t>
                      </a:r>
                      <a:r>
                        <a:rPr lang="en-US" sz="2000" dirty="0" err="1">
                          <a:effectLst/>
                        </a:rPr>
                        <a:t>brs</a:t>
                      </a:r>
                      <a:r>
                        <a:rPr lang="en-US" sz="2000" dirty="0">
                          <a:effectLst/>
                        </a:rPr>
                        <a:t>-to 5 muscles (TABEB)</a:t>
                      </a:r>
                      <a:endParaRPr lang="en-US" sz="1400" dirty="0">
                        <a:effectLst/>
                      </a:endParaRPr>
                    </a:p>
                    <a:p>
                      <a:pPr marL="0" marR="0">
                        <a:lnSpc>
                          <a:spcPct val="107000"/>
                        </a:lnSpc>
                        <a:spcBef>
                          <a:spcPts val="0"/>
                        </a:spcBef>
                        <a:spcAft>
                          <a:spcPts val="0"/>
                        </a:spcAft>
                      </a:pPr>
                      <a:r>
                        <a:rPr lang="en-US" sz="2000" dirty="0">
                          <a:effectLst/>
                        </a:rPr>
                        <a:t>1-</a:t>
                      </a:r>
                      <a:r>
                        <a:rPr lang="en-US" sz="2400" b="1" dirty="0">
                          <a:solidFill>
                            <a:srgbClr val="FFFF00"/>
                          </a:solidFill>
                          <a:effectLst/>
                        </a:rPr>
                        <a:t>T</a:t>
                      </a:r>
                      <a:r>
                        <a:rPr lang="en-US" sz="2000" dirty="0">
                          <a:effectLst/>
                        </a:rPr>
                        <a:t>riceps</a:t>
                      </a:r>
                      <a:endParaRPr lang="en-US" sz="1400" dirty="0">
                        <a:effectLst/>
                      </a:endParaRPr>
                    </a:p>
                    <a:p>
                      <a:pPr marL="0" marR="0">
                        <a:lnSpc>
                          <a:spcPct val="107000"/>
                        </a:lnSpc>
                        <a:spcBef>
                          <a:spcPts val="0"/>
                        </a:spcBef>
                        <a:spcAft>
                          <a:spcPts val="0"/>
                        </a:spcAft>
                      </a:pPr>
                      <a:r>
                        <a:rPr lang="en-US" sz="2000" dirty="0">
                          <a:effectLst/>
                        </a:rPr>
                        <a:t>2-</a:t>
                      </a:r>
                      <a:r>
                        <a:rPr lang="en-US" sz="2400" dirty="0">
                          <a:solidFill>
                            <a:srgbClr val="FFFF00"/>
                          </a:solidFill>
                          <a:effectLst/>
                        </a:rPr>
                        <a:t>A</a:t>
                      </a:r>
                      <a:r>
                        <a:rPr lang="en-US" sz="2000" dirty="0">
                          <a:effectLst/>
                        </a:rPr>
                        <a:t>nconeus</a:t>
                      </a:r>
                      <a:endParaRPr lang="en-US" sz="1400" dirty="0">
                        <a:effectLst/>
                      </a:endParaRPr>
                    </a:p>
                    <a:p>
                      <a:pPr marL="0" marR="0">
                        <a:lnSpc>
                          <a:spcPct val="107000"/>
                        </a:lnSpc>
                        <a:spcBef>
                          <a:spcPts val="0"/>
                        </a:spcBef>
                        <a:spcAft>
                          <a:spcPts val="0"/>
                        </a:spcAft>
                      </a:pPr>
                      <a:r>
                        <a:rPr lang="en-US" sz="2000" dirty="0">
                          <a:effectLst/>
                        </a:rPr>
                        <a:t>3-</a:t>
                      </a:r>
                      <a:r>
                        <a:rPr lang="en-US" sz="2400" dirty="0">
                          <a:solidFill>
                            <a:srgbClr val="FFFF00"/>
                          </a:solidFill>
                          <a:effectLst/>
                        </a:rPr>
                        <a:t>B</a:t>
                      </a:r>
                      <a:r>
                        <a:rPr lang="en-US" sz="2000" dirty="0">
                          <a:effectLst/>
                        </a:rPr>
                        <a:t>rachialis (</a:t>
                      </a:r>
                      <a:r>
                        <a:rPr lang="en-US" sz="2000" dirty="0" err="1">
                          <a:effectLst/>
                        </a:rPr>
                        <a:t>lat.part</a:t>
                      </a:r>
                      <a:r>
                        <a:rPr lang="en-US" sz="2000" dirty="0">
                          <a:effectLst/>
                        </a:rPr>
                        <a:t>)</a:t>
                      </a:r>
                      <a:endParaRPr lang="en-US" sz="1400" dirty="0">
                        <a:effectLst/>
                      </a:endParaRPr>
                    </a:p>
                    <a:p>
                      <a:pPr marL="0" marR="0">
                        <a:lnSpc>
                          <a:spcPct val="107000"/>
                        </a:lnSpc>
                        <a:spcBef>
                          <a:spcPts val="0"/>
                        </a:spcBef>
                        <a:spcAft>
                          <a:spcPts val="0"/>
                        </a:spcAft>
                      </a:pPr>
                      <a:r>
                        <a:rPr lang="en-US" sz="2000" dirty="0">
                          <a:effectLst/>
                        </a:rPr>
                        <a:t>4-</a:t>
                      </a:r>
                      <a:r>
                        <a:rPr lang="en-US" sz="2400" dirty="0">
                          <a:solidFill>
                            <a:srgbClr val="FFFF00"/>
                          </a:solidFill>
                          <a:effectLst/>
                        </a:rPr>
                        <a:t>E</a:t>
                      </a:r>
                      <a:r>
                        <a:rPr lang="en-US" sz="2000" dirty="0">
                          <a:effectLst/>
                        </a:rPr>
                        <a:t>xtensor carpi radialis longus</a:t>
                      </a:r>
                      <a:endParaRPr lang="en-US" sz="1400" dirty="0">
                        <a:effectLst/>
                      </a:endParaRPr>
                    </a:p>
                    <a:p>
                      <a:pPr marL="0" marR="0">
                        <a:lnSpc>
                          <a:spcPct val="107000"/>
                        </a:lnSpc>
                        <a:spcBef>
                          <a:spcPts val="0"/>
                        </a:spcBef>
                        <a:spcAft>
                          <a:spcPts val="0"/>
                        </a:spcAft>
                      </a:pPr>
                      <a:r>
                        <a:rPr lang="en-US" sz="2000" dirty="0">
                          <a:effectLst/>
                        </a:rPr>
                        <a:t>5-</a:t>
                      </a:r>
                      <a:r>
                        <a:rPr lang="en-US" sz="2400" dirty="0">
                          <a:solidFill>
                            <a:srgbClr val="FFFF00"/>
                          </a:solidFill>
                          <a:effectLst/>
                        </a:rPr>
                        <a:t>B</a:t>
                      </a:r>
                      <a:r>
                        <a:rPr lang="en-US" sz="2000" dirty="0">
                          <a:effectLst/>
                        </a:rPr>
                        <a:t>rachio radialis</a:t>
                      </a:r>
                      <a:endParaRPr lang="en-US" sz="1400" dirty="0">
                        <a:effectLst/>
                      </a:endParaRPr>
                    </a:p>
                    <a:p>
                      <a:pPr marL="0" marR="0">
                        <a:lnSpc>
                          <a:spcPct val="107000"/>
                        </a:lnSpc>
                        <a:spcBef>
                          <a:spcPts val="0"/>
                        </a:spcBef>
                        <a:spcAft>
                          <a:spcPts val="0"/>
                        </a:spcAft>
                      </a:pPr>
                      <a:endParaRPr lang="en-US" sz="1400" dirty="0">
                        <a:effectLst/>
                      </a:endParaRPr>
                    </a:p>
                    <a:p>
                      <a:pPr marL="0" marR="0">
                        <a:lnSpc>
                          <a:spcPct val="107000"/>
                        </a:lnSpc>
                        <a:spcBef>
                          <a:spcPts val="0"/>
                        </a:spcBef>
                        <a:spcAft>
                          <a:spcPts val="0"/>
                        </a:spcAft>
                      </a:pPr>
                      <a:r>
                        <a:rPr lang="en-US" sz="2000" dirty="0">
                          <a:effectLst/>
                        </a:rPr>
                        <a:t>(B) Sensory branches:</a:t>
                      </a:r>
                      <a:endParaRPr lang="en-US" sz="1400" dirty="0">
                        <a:effectLst/>
                      </a:endParaRPr>
                    </a:p>
                    <a:p>
                      <a:pPr marL="0" marR="0">
                        <a:lnSpc>
                          <a:spcPct val="107000"/>
                        </a:lnSpc>
                        <a:spcBef>
                          <a:spcPts val="0"/>
                        </a:spcBef>
                        <a:spcAft>
                          <a:spcPts val="0"/>
                        </a:spcAft>
                      </a:pPr>
                      <a:r>
                        <a:rPr lang="ar-SA" sz="2000" dirty="0">
                          <a:effectLst/>
                        </a:rPr>
                        <a:t>)</a:t>
                      </a:r>
                      <a:r>
                        <a:rPr lang="en-US" sz="2000" dirty="0">
                          <a:effectLst/>
                        </a:rPr>
                        <a:t>1</a:t>
                      </a:r>
                      <a:r>
                        <a:rPr lang="ar-SA" sz="2000" dirty="0">
                          <a:effectLst/>
                        </a:rPr>
                        <a:t>(</a:t>
                      </a:r>
                      <a:r>
                        <a:rPr lang="en-US" sz="2000" dirty="0">
                          <a:effectLst/>
                        </a:rPr>
                        <a:t>-lower </a:t>
                      </a:r>
                      <a:r>
                        <a:rPr lang="en-US" sz="2000" dirty="0" err="1">
                          <a:effectLst/>
                        </a:rPr>
                        <a:t>lat</a:t>
                      </a:r>
                      <a:r>
                        <a:rPr lang="en-US" sz="2000" dirty="0">
                          <a:effectLst/>
                        </a:rPr>
                        <a:t> </a:t>
                      </a:r>
                      <a:r>
                        <a:rPr lang="en-US" sz="2000" dirty="0" err="1">
                          <a:effectLst/>
                        </a:rPr>
                        <a:t>cut.n</a:t>
                      </a:r>
                      <a:r>
                        <a:rPr lang="en-US" sz="2000" dirty="0">
                          <a:effectLst/>
                        </a:rPr>
                        <a:t>. of arm </a:t>
                      </a:r>
                      <a:endParaRPr lang="en-US" sz="1400" dirty="0">
                        <a:effectLst/>
                      </a:endParaRPr>
                    </a:p>
                    <a:p>
                      <a:pPr marL="0" marR="0">
                        <a:lnSpc>
                          <a:spcPct val="107000"/>
                        </a:lnSpc>
                        <a:spcBef>
                          <a:spcPts val="0"/>
                        </a:spcBef>
                        <a:spcAft>
                          <a:spcPts val="0"/>
                        </a:spcAft>
                      </a:pPr>
                      <a:r>
                        <a:rPr lang="en-US" sz="2000" dirty="0">
                          <a:effectLst/>
                        </a:rPr>
                        <a:t>(2) post-</a:t>
                      </a:r>
                      <a:r>
                        <a:rPr lang="en-US" sz="2000" dirty="0" err="1">
                          <a:effectLst/>
                        </a:rPr>
                        <a:t>cut.n.of</a:t>
                      </a:r>
                      <a:r>
                        <a:rPr lang="en-US" sz="2000" dirty="0">
                          <a:effectLst/>
                        </a:rPr>
                        <a:t> arm </a:t>
                      </a:r>
                      <a:endParaRPr lang="en-US" sz="1400" dirty="0">
                        <a:effectLst/>
                      </a:endParaRPr>
                    </a:p>
                    <a:p>
                      <a:pPr marL="0" marR="0">
                        <a:lnSpc>
                          <a:spcPct val="107000"/>
                        </a:lnSpc>
                        <a:spcBef>
                          <a:spcPts val="0"/>
                        </a:spcBef>
                        <a:spcAft>
                          <a:spcPts val="0"/>
                        </a:spcAft>
                      </a:pPr>
                      <a:r>
                        <a:rPr lang="en-US" sz="2000" dirty="0">
                          <a:effectLst/>
                        </a:rPr>
                        <a:t>(3) </a:t>
                      </a:r>
                      <a:r>
                        <a:rPr lang="en-US" sz="2000" dirty="0" err="1">
                          <a:effectLst/>
                        </a:rPr>
                        <a:t>post.cut.n</a:t>
                      </a:r>
                      <a:r>
                        <a:rPr lang="en-US" sz="2000" dirty="0">
                          <a:effectLst/>
                        </a:rPr>
                        <a:t>. of forearm</a:t>
                      </a:r>
                      <a:endParaRPr lang="en-US" sz="1400" dirty="0">
                        <a:effectLst/>
                      </a:endParaRPr>
                    </a:p>
                    <a:p>
                      <a:pPr marL="0" marR="0">
                        <a:lnSpc>
                          <a:spcPct val="107000"/>
                        </a:lnSpc>
                        <a:spcBef>
                          <a:spcPts val="0"/>
                        </a:spcBef>
                        <a:spcAft>
                          <a:spcPts val="0"/>
                        </a:spcAft>
                      </a:pPr>
                      <a:r>
                        <a:rPr lang="en-US" sz="2000" dirty="0">
                          <a:effectLst/>
                        </a:rPr>
                        <a:t> </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txBody>
                  <a:tcPr marL="62512" marR="62512" marT="0" marB="0"/>
                </a:tc>
                <a:tc>
                  <a:txBody>
                    <a:bodyPr/>
                    <a:lstStyle/>
                    <a:p>
                      <a:r>
                        <a:rPr lang="en-US" sz="2000" kern="1200" dirty="0">
                          <a:solidFill>
                            <a:schemeClr val="dk1"/>
                          </a:solidFill>
                          <a:effectLst/>
                          <a:latin typeface="+mn-lt"/>
                          <a:ea typeface="+mn-ea"/>
                          <a:cs typeface="+mn-cs"/>
                        </a:rPr>
                        <a:t>I-Branches before piercing the supinator m.</a:t>
                      </a:r>
                    </a:p>
                    <a:p>
                      <a:r>
                        <a:rPr lang="en-US" sz="2000" kern="1200" dirty="0">
                          <a:solidFill>
                            <a:schemeClr val="dk1"/>
                          </a:solidFill>
                          <a:effectLst/>
                          <a:latin typeface="+mn-lt"/>
                          <a:ea typeface="+mn-ea"/>
                          <a:cs typeface="+mn-cs"/>
                        </a:rPr>
                        <a:t>1-a br.to supinator m.  </a:t>
                      </a:r>
                      <a:endParaRPr lang="ar-SA" sz="2000" kern="1200" dirty="0">
                        <a:solidFill>
                          <a:schemeClr val="dk1"/>
                        </a:solidFill>
                        <a:effectLst/>
                        <a:latin typeface="+mn-lt"/>
                        <a:ea typeface="+mn-ea"/>
                        <a:cs typeface="+mn-cs"/>
                      </a:endParaRPr>
                    </a:p>
                    <a:p>
                      <a:r>
                        <a:rPr lang="en-US" sz="2000" kern="1200" dirty="0">
                          <a:solidFill>
                            <a:schemeClr val="dk1"/>
                          </a:solidFill>
                          <a:effectLst/>
                          <a:latin typeface="+mn-lt"/>
                          <a:ea typeface="+mn-ea"/>
                          <a:cs typeface="+mn-cs"/>
                        </a:rPr>
                        <a:t>-2-a </a:t>
                      </a:r>
                      <a:r>
                        <a:rPr lang="en-US" sz="2000" kern="1200" dirty="0" err="1">
                          <a:solidFill>
                            <a:schemeClr val="dk1"/>
                          </a:solidFill>
                          <a:effectLst/>
                          <a:latin typeface="+mn-lt"/>
                          <a:ea typeface="+mn-ea"/>
                          <a:cs typeface="+mn-cs"/>
                        </a:rPr>
                        <a:t>br</a:t>
                      </a:r>
                      <a:r>
                        <a:rPr lang="en-US" sz="2000" kern="1200" dirty="0">
                          <a:solidFill>
                            <a:schemeClr val="dk1"/>
                          </a:solidFill>
                          <a:effectLst/>
                          <a:latin typeface="+mn-lt"/>
                          <a:ea typeface="+mn-ea"/>
                          <a:cs typeface="+mn-cs"/>
                        </a:rPr>
                        <a:t>-to </a:t>
                      </a:r>
                      <a:r>
                        <a:rPr lang="en-US" sz="2000" kern="1200" dirty="0" err="1">
                          <a:solidFill>
                            <a:schemeClr val="dk1"/>
                          </a:solidFill>
                          <a:effectLst/>
                          <a:latin typeface="+mn-lt"/>
                          <a:ea typeface="+mn-ea"/>
                          <a:cs typeface="+mn-cs"/>
                        </a:rPr>
                        <a:t>ext</a:t>
                      </a:r>
                      <a:r>
                        <a:rPr lang="en-US" sz="2000" kern="1200" dirty="0">
                          <a:solidFill>
                            <a:schemeClr val="dk1"/>
                          </a:solidFill>
                          <a:effectLst/>
                          <a:latin typeface="+mn-lt"/>
                          <a:ea typeface="+mn-ea"/>
                          <a:cs typeface="+mn-cs"/>
                        </a:rPr>
                        <a:t>-carpi radialis brevis.</a:t>
                      </a:r>
                    </a:p>
                    <a:p>
                      <a:r>
                        <a:rPr lang="en-US" sz="2000" kern="1200" dirty="0">
                          <a:solidFill>
                            <a:schemeClr val="dk1"/>
                          </a:solidFill>
                          <a:effectLst/>
                          <a:latin typeface="+mn-lt"/>
                          <a:ea typeface="+mn-ea"/>
                          <a:cs typeface="+mn-cs"/>
                        </a:rPr>
                        <a:t> </a:t>
                      </a:r>
                    </a:p>
                    <a:p>
                      <a:r>
                        <a:rPr lang="en-US" sz="2000" kern="1200" dirty="0">
                          <a:solidFill>
                            <a:schemeClr val="dk1"/>
                          </a:solidFill>
                          <a:effectLst/>
                          <a:latin typeface="+mn-lt"/>
                          <a:ea typeface="+mn-ea"/>
                          <a:cs typeface="+mn-cs"/>
                        </a:rPr>
                        <a:t>II-Branches after emerging from supinator: to 7 muscles: (1) extensor </a:t>
                      </a:r>
                      <a:r>
                        <a:rPr lang="en-US" sz="2000" kern="1200" dirty="0" err="1">
                          <a:solidFill>
                            <a:schemeClr val="dk1"/>
                          </a:solidFill>
                          <a:effectLst/>
                          <a:latin typeface="+mn-lt"/>
                          <a:ea typeface="+mn-ea"/>
                          <a:cs typeface="+mn-cs"/>
                        </a:rPr>
                        <a:t>digitorm</a:t>
                      </a:r>
                      <a:r>
                        <a:rPr lang="en-US" sz="2000" kern="1200" dirty="0">
                          <a:solidFill>
                            <a:schemeClr val="dk1"/>
                          </a:solidFill>
                          <a:effectLst/>
                          <a:latin typeface="+mn-lt"/>
                          <a:ea typeface="+mn-ea"/>
                          <a:cs typeface="+mn-cs"/>
                        </a:rPr>
                        <a:t> (2)extensor </a:t>
                      </a:r>
                      <a:r>
                        <a:rPr lang="en-US" sz="2000" kern="1200" dirty="0" err="1">
                          <a:solidFill>
                            <a:schemeClr val="dk1"/>
                          </a:solidFill>
                          <a:effectLst/>
                          <a:latin typeface="+mn-lt"/>
                          <a:ea typeface="+mn-ea"/>
                          <a:cs typeface="+mn-cs"/>
                        </a:rPr>
                        <a:t>digiti</a:t>
                      </a:r>
                      <a:r>
                        <a:rPr lang="en-US" sz="2000" kern="1200" dirty="0">
                          <a:solidFill>
                            <a:schemeClr val="dk1"/>
                          </a:solidFill>
                          <a:effectLst/>
                          <a:latin typeface="+mn-lt"/>
                          <a:ea typeface="+mn-ea"/>
                          <a:cs typeface="+mn-cs"/>
                        </a:rPr>
                        <a:t> </a:t>
                      </a:r>
                      <a:r>
                        <a:rPr lang="en-US" sz="2000" kern="1200" dirty="0" err="1">
                          <a:solidFill>
                            <a:schemeClr val="dk1"/>
                          </a:solidFill>
                          <a:effectLst/>
                          <a:latin typeface="+mn-lt"/>
                          <a:ea typeface="+mn-ea"/>
                          <a:cs typeface="+mn-cs"/>
                        </a:rPr>
                        <a:t>minimi</a:t>
                      </a:r>
                      <a:r>
                        <a:rPr lang="en-US" sz="2000" kern="1200" dirty="0">
                          <a:solidFill>
                            <a:schemeClr val="dk1"/>
                          </a:solidFill>
                          <a:effectLst/>
                          <a:latin typeface="+mn-lt"/>
                          <a:ea typeface="+mn-ea"/>
                          <a:cs typeface="+mn-cs"/>
                        </a:rPr>
                        <a:t> (3) </a:t>
                      </a:r>
                      <a:r>
                        <a:rPr lang="en-US" sz="2000" kern="1200" dirty="0" err="1">
                          <a:solidFill>
                            <a:schemeClr val="dk1"/>
                          </a:solidFill>
                          <a:effectLst/>
                          <a:latin typeface="+mn-lt"/>
                          <a:ea typeface="+mn-ea"/>
                          <a:cs typeface="+mn-cs"/>
                        </a:rPr>
                        <a:t>ext</a:t>
                      </a:r>
                      <a:r>
                        <a:rPr lang="en-US" sz="2000" kern="1200" dirty="0">
                          <a:solidFill>
                            <a:schemeClr val="dk1"/>
                          </a:solidFill>
                          <a:effectLst/>
                          <a:latin typeface="+mn-lt"/>
                          <a:ea typeface="+mn-ea"/>
                          <a:cs typeface="+mn-cs"/>
                        </a:rPr>
                        <a:t> -Carpi </a:t>
                      </a:r>
                      <a:r>
                        <a:rPr lang="en-US" sz="2000" kern="1200" dirty="0" err="1">
                          <a:solidFill>
                            <a:schemeClr val="dk1"/>
                          </a:solidFill>
                          <a:effectLst/>
                          <a:latin typeface="+mn-lt"/>
                          <a:ea typeface="+mn-ea"/>
                          <a:cs typeface="+mn-cs"/>
                        </a:rPr>
                        <a:t>ulnaris</a:t>
                      </a:r>
                      <a:r>
                        <a:rPr lang="en-US" sz="2000" kern="1200" dirty="0">
                          <a:solidFill>
                            <a:schemeClr val="dk1"/>
                          </a:solidFill>
                          <a:effectLst/>
                          <a:latin typeface="+mn-lt"/>
                          <a:ea typeface="+mn-ea"/>
                          <a:cs typeface="+mn-cs"/>
                        </a:rPr>
                        <a:t> (4) abductor pollicis longus (5) </a:t>
                      </a:r>
                      <a:r>
                        <a:rPr lang="en-US" sz="2000" kern="1200" dirty="0" err="1">
                          <a:solidFill>
                            <a:schemeClr val="dk1"/>
                          </a:solidFill>
                          <a:effectLst/>
                          <a:latin typeface="+mn-lt"/>
                          <a:ea typeface="+mn-ea"/>
                          <a:cs typeface="+mn-cs"/>
                        </a:rPr>
                        <a:t>ext</a:t>
                      </a:r>
                      <a:r>
                        <a:rPr lang="en-US" sz="2000" kern="1200" dirty="0">
                          <a:solidFill>
                            <a:schemeClr val="dk1"/>
                          </a:solidFill>
                          <a:effectLst/>
                          <a:latin typeface="+mn-lt"/>
                          <a:ea typeface="+mn-ea"/>
                          <a:cs typeface="+mn-cs"/>
                        </a:rPr>
                        <a:t>-poll-brevis (6)</a:t>
                      </a:r>
                      <a:r>
                        <a:rPr lang="en-US" sz="2000" kern="1200" dirty="0" err="1">
                          <a:solidFill>
                            <a:schemeClr val="dk1"/>
                          </a:solidFill>
                          <a:effectLst/>
                          <a:latin typeface="+mn-lt"/>
                          <a:ea typeface="+mn-ea"/>
                          <a:cs typeface="+mn-cs"/>
                        </a:rPr>
                        <a:t>ext</a:t>
                      </a:r>
                      <a:r>
                        <a:rPr lang="en-US" sz="2000" kern="1200" dirty="0">
                          <a:solidFill>
                            <a:schemeClr val="dk1"/>
                          </a:solidFill>
                          <a:effectLst/>
                          <a:latin typeface="+mn-lt"/>
                          <a:ea typeface="+mn-ea"/>
                          <a:cs typeface="+mn-cs"/>
                        </a:rPr>
                        <a:t>-poll-longus (7)</a:t>
                      </a:r>
                      <a:r>
                        <a:rPr lang="en-US" sz="2000" kern="1200" dirty="0" err="1">
                          <a:solidFill>
                            <a:schemeClr val="dk1"/>
                          </a:solidFill>
                          <a:effectLst/>
                          <a:latin typeface="+mn-lt"/>
                          <a:ea typeface="+mn-ea"/>
                          <a:cs typeface="+mn-cs"/>
                        </a:rPr>
                        <a:t>ext</a:t>
                      </a:r>
                      <a:r>
                        <a:rPr lang="en-US" sz="2000" kern="1200" dirty="0">
                          <a:solidFill>
                            <a:schemeClr val="dk1"/>
                          </a:solidFill>
                          <a:effectLst/>
                          <a:latin typeface="+mn-lt"/>
                          <a:ea typeface="+mn-ea"/>
                          <a:cs typeface="+mn-cs"/>
                        </a:rPr>
                        <a:t> indices</a:t>
                      </a:r>
                    </a:p>
                    <a:p>
                      <a:pPr marL="0" marR="0">
                        <a:lnSpc>
                          <a:spcPct val="107000"/>
                        </a:lnSpc>
                        <a:spcBef>
                          <a:spcPts val="0"/>
                        </a:spcBef>
                        <a:spcAft>
                          <a:spcPts val="0"/>
                        </a:spcAft>
                      </a:pPr>
                      <a:r>
                        <a:rPr lang="en-US" sz="2000" dirty="0">
                          <a:effectLst/>
                        </a:rPr>
                        <a:t> </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txBody>
                  <a:tcPr marL="62512" marR="62512" marT="0" marB="0"/>
                </a:tc>
                <a:tc>
                  <a:txBody>
                    <a:bodyPr/>
                    <a:lstStyle/>
                    <a:p>
                      <a:pPr marL="0" marR="0">
                        <a:lnSpc>
                          <a:spcPct val="107000"/>
                        </a:lnSpc>
                        <a:spcBef>
                          <a:spcPts val="0"/>
                        </a:spcBef>
                        <a:spcAft>
                          <a:spcPts val="0"/>
                        </a:spcAft>
                      </a:pPr>
                      <a:r>
                        <a:rPr lang="en-US" sz="2000" dirty="0">
                          <a:effectLst/>
                        </a:rPr>
                        <a:t>into 5 dorsal digital nerves which supply the skin </a:t>
                      </a:r>
                      <a:endParaRPr lang="ar-SA" sz="2000" dirty="0">
                        <a:effectLst/>
                      </a:endParaRPr>
                    </a:p>
                    <a:p>
                      <a:pPr marL="0" marR="0">
                        <a:lnSpc>
                          <a:spcPct val="107000"/>
                        </a:lnSpc>
                        <a:spcBef>
                          <a:spcPts val="0"/>
                        </a:spcBef>
                        <a:spcAft>
                          <a:spcPts val="0"/>
                        </a:spcAft>
                      </a:pPr>
                      <a:r>
                        <a:rPr lang="en-US" sz="2000" dirty="0">
                          <a:effectLst/>
                        </a:rPr>
                        <a:t>of The lat-2/3 of the dorsum of hand. </a:t>
                      </a:r>
                      <a:endParaRPr lang="ar-SA" sz="2000" dirty="0">
                        <a:effectLst/>
                      </a:endParaRPr>
                    </a:p>
                    <a:p>
                      <a:pPr marL="0" marR="0">
                        <a:lnSpc>
                          <a:spcPct val="107000"/>
                        </a:lnSpc>
                        <a:spcBef>
                          <a:spcPts val="0"/>
                        </a:spcBef>
                        <a:spcAft>
                          <a:spcPts val="0"/>
                        </a:spcAft>
                      </a:pPr>
                      <a:r>
                        <a:rPr lang="en-US" sz="2000" dirty="0">
                          <a:effectLst/>
                        </a:rPr>
                        <a:t>(2) dorsum of the lat-3½ fingers up to their middle (except the thumb: up to the nail).</a:t>
                      </a:r>
                      <a:endParaRPr lang="en-US" sz="1400" dirty="0">
                        <a:effectLst/>
                      </a:endParaRPr>
                    </a:p>
                    <a:p>
                      <a:pPr marL="0" marR="0">
                        <a:lnSpc>
                          <a:spcPct val="107000"/>
                        </a:lnSpc>
                        <a:spcBef>
                          <a:spcPts val="0"/>
                        </a:spcBef>
                        <a:spcAft>
                          <a:spcPts val="0"/>
                        </a:spcAft>
                      </a:pPr>
                      <a:r>
                        <a:rPr lang="en-US" sz="2000" dirty="0">
                          <a:effectLst/>
                        </a:rPr>
                        <a:t> </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txBody>
                  <a:tcPr marL="62512" marR="62512" marT="0" marB="0"/>
                </a:tc>
                <a:extLst>
                  <a:ext uri="{0D108BD9-81ED-4DB2-BD59-A6C34878D82A}">
                    <a16:rowId xmlns:a16="http://schemas.microsoft.com/office/drawing/2014/main" val="2302568356"/>
                  </a:ext>
                </a:extLst>
              </a:tr>
            </a:tbl>
          </a:graphicData>
        </a:graphic>
      </p:graphicFrame>
      <p:pic>
        <p:nvPicPr>
          <p:cNvPr id="6148" name="Picture 4" descr="Dermatomes of the Hand | Medical school essentials, Anatomy images, Plexus  products">
            <a:extLst>
              <a:ext uri="{FF2B5EF4-FFF2-40B4-BE49-F238E27FC236}">
                <a16:creationId xmlns:a16="http://schemas.microsoft.com/office/drawing/2014/main" id="{FC2F044C-5DC0-444D-9324-A46EBD5C06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404" t="5802"/>
          <a:stretch/>
        </p:blipFill>
        <p:spPr bwMode="auto">
          <a:xfrm rot="16200000">
            <a:off x="8873070" y="3641520"/>
            <a:ext cx="2255645" cy="3870939"/>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CEC042E2-91C3-4F15-ABA4-C3803151BE63}"/>
              </a:ext>
            </a:extLst>
          </p:cNvPr>
          <p:cNvSpPr/>
          <p:nvPr/>
        </p:nvSpPr>
        <p:spPr>
          <a:xfrm>
            <a:off x="9882903" y="5900687"/>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F522D57-CF9C-4BCD-A16F-B33472479AAA}"/>
              </a:ext>
            </a:extLst>
          </p:cNvPr>
          <p:cNvSpPr/>
          <p:nvPr/>
        </p:nvSpPr>
        <p:spPr>
          <a:xfrm>
            <a:off x="10069718" y="5898354"/>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EFF1E41-B1C9-488A-B73C-5CD2B6644270}"/>
              </a:ext>
            </a:extLst>
          </p:cNvPr>
          <p:cNvSpPr/>
          <p:nvPr/>
        </p:nvSpPr>
        <p:spPr>
          <a:xfrm>
            <a:off x="10267851" y="5928503"/>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A1F0A36-7CB2-49AB-992C-DEADF7340AE4}"/>
              </a:ext>
            </a:extLst>
          </p:cNvPr>
          <p:cNvSpPr/>
          <p:nvPr/>
        </p:nvSpPr>
        <p:spPr>
          <a:xfrm>
            <a:off x="10542404" y="5972082"/>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07D17B4-C703-49A3-8C14-4F9B26CD66B0}"/>
              </a:ext>
            </a:extLst>
          </p:cNvPr>
          <p:cNvSpPr/>
          <p:nvPr/>
        </p:nvSpPr>
        <p:spPr>
          <a:xfrm>
            <a:off x="10856297" y="6015661"/>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A67C390-6EED-4904-B0D0-516E89F08097}"/>
              </a:ext>
            </a:extLst>
          </p:cNvPr>
          <p:cNvSpPr/>
          <p:nvPr/>
        </p:nvSpPr>
        <p:spPr>
          <a:xfrm>
            <a:off x="11209514" y="6015660"/>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F123286-F1EF-4442-97C3-5BDF5A963F44}"/>
              </a:ext>
            </a:extLst>
          </p:cNvPr>
          <p:cNvSpPr/>
          <p:nvPr/>
        </p:nvSpPr>
        <p:spPr>
          <a:xfrm>
            <a:off x="11209513" y="5789197"/>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F8BD62F-04F2-45BF-9566-EA822A36627C}"/>
              </a:ext>
            </a:extLst>
          </p:cNvPr>
          <p:cNvSpPr/>
          <p:nvPr/>
        </p:nvSpPr>
        <p:spPr>
          <a:xfrm>
            <a:off x="11152004" y="5437432"/>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683DD3B-A0E6-43CE-AE42-6A9B6BD73879}"/>
              </a:ext>
            </a:extLst>
          </p:cNvPr>
          <p:cNvSpPr/>
          <p:nvPr/>
        </p:nvSpPr>
        <p:spPr>
          <a:xfrm>
            <a:off x="11083179" y="5279007"/>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021F101-AE71-4FF3-B764-CE2A9936102C}"/>
              </a:ext>
            </a:extLst>
          </p:cNvPr>
          <p:cNvSpPr/>
          <p:nvPr/>
        </p:nvSpPr>
        <p:spPr>
          <a:xfrm>
            <a:off x="10797302" y="5235427"/>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8C59AA8-0889-4A13-B148-00AF2C2FCF42}"/>
              </a:ext>
            </a:extLst>
          </p:cNvPr>
          <p:cNvSpPr/>
          <p:nvPr/>
        </p:nvSpPr>
        <p:spPr>
          <a:xfrm>
            <a:off x="10601398" y="5279006"/>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F912439-C494-4A9E-8852-530487A1C7FE}"/>
              </a:ext>
            </a:extLst>
          </p:cNvPr>
          <p:cNvSpPr/>
          <p:nvPr/>
        </p:nvSpPr>
        <p:spPr>
          <a:xfrm>
            <a:off x="10399465" y="5235426"/>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B0D84AE-FE04-40F2-9A93-57D206C887E6}"/>
              </a:ext>
            </a:extLst>
          </p:cNvPr>
          <p:cNvSpPr/>
          <p:nvPr/>
        </p:nvSpPr>
        <p:spPr>
          <a:xfrm>
            <a:off x="10252728" y="5221778"/>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DDEF2B7-AA33-4315-B197-24C927C66D41}"/>
              </a:ext>
            </a:extLst>
          </p:cNvPr>
          <p:cNvSpPr/>
          <p:nvPr/>
        </p:nvSpPr>
        <p:spPr>
          <a:xfrm>
            <a:off x="10333609" y="5058097"/>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9F442EF-BD83-48C1-9C41-3E6D8CC6EF02}"/>
              </a:ext>
            </a:extLst>
          </p:cNvPr>
          <p:cNvSpPr/>
          <p:nvPr/>
        </p:nvSpPr>
        <p:spPr>
          <a:xfrm>
            <a:off x="10679313" y="4991255"/>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C0731FD-DFB2-495E-BB3B-A00CAF8E8C2B}"/>
              </a:ext>
            </a:extLst>
          </p:cNvPr>
          <p:cNvSpPr/>
          <p:nvPr/>
        </p:nvSpPr>
        <p:spPr>
          <a:xfrm>
            <a:off x="9634034" y="5757373"/>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CBFB2382-0089-4C12-BECF-ABE432FB243F}"/>
              </a:ext>
            </a:extLst>
          </p:cNvPr>
          <p:cNvSpPr/>
          <p:nvPr/>
        </p:nvSpPr>
        <p:spPr>
          <a:xfrm>
            <a:off x="10739795" y="4828808"/>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FAFEA610-3B26-4B05-AACA-C7786F18E1EC}"/>
              </a:ext>
            </a:extLst>
          </p:cNvPr>
          <p:cNvSpPr/>
          <p:nvPr/>
        </p:nvSpPr>
        <p:spPr>
          <a:xfrm>
            <a:off x="10333609" y="4838484"/>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9B66233A-7E11-4A93-A8B9-BDE7B87394B5}"/>
              </a:ext>
            </a:extLst>
          </p:cNvPr>
          <p:cNvSpPr/>
          <p:nvPr/>
        </p:nvSpPr>
        <p:spPr>
          <a:xfrm>
            <a:off x="9880586" y="4965345"/>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AB472052-0DB0-4CEF-B76D-E304EAD2A144}"/>
              </a:ext>
            </a:extLst>
          </p:cNvPr>
          <p:cNvSpPr/>
          <p:nvPr/>
        </p:nvSpPr>
        <p:spPr>
          <a:xfrm>
            <a:off x="9575040" y="5191846"/>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ECBAAC97-C422-418C-B2BF-2C3D86828865}"/>
              </a:ext>
            </a:extLst>
          </p:cNvPr>
          <p:cNvSpPr/>
          <p:nvPr/>
        </p:nvSpPr>
        <p:spPr>
          <a:xfrm>
            <a:off x="9194645" y="5478088"/>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F18A420E-F8E2-4B90-A682-03B2C6330BB6}"/>
              </a:ext>
            </a:extLst>
          </p:cNvPr>
          <p:cNvSpPr/>
          <p:nvPr/>
        </p:nvSpPr>
        <p:spPr>
          <a:xfrm>
            <a:off x="9457051" y="5614884"/>
            <a:ext cx="117989" cy="871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5150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fontScale="92500" lnSpcReduction="20000"/>
          </a:bodyPr>
          <a:lstStyle/>
          <a:p>
            <a:pPr marL="457200" marR="0">
              <a:lnSpc>
                <a:spcPct val="107000"/>
              </a:lnSpc>
              <a:spcBef>
                <a:spcPts val="0"/>
              </a:spcBef>
              <a:spcAft>
                <a:spcPts val="800"/>
              </a:spcAft>
            </a:pPr>
            <a:r>
              <a:rPr lang="en-US" b="1"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(3) stage of divisions</a:t>
            </a: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 : </a:t>
            </a:r>
            <a:r>
              <a:rPr lang="en-US" dirty="0">
                <a:effectLst/>
                <a:latin typeface="Calibri" panose="020F0502020204030204" pitchFamily="34" charset="0"/>
                <a:ea typeface="Times New Roman" panose="02020603050405020304" pitchFamily="18" charset="0"/>
                <a:cs typeface="Arial" panose="020B0604020202020204" pitchFamily="34" charset="0"/>
              </a:rPr>
              <a:t>each trunk divides into 2: anterior-division &amp; posterior-division. "</a:t>
            </a:r>
          </a:p>
          <a:p>
            <a:pPr marL="457200" marR="0">
              <a:lnSpc>
                <a:spcPct val="107000"/>
              </a:lnSpc>
              <a:spcBef>
                <a:spcPts val="0"/>
              </a:spcBef>
              <a:spcAft>
                <a:spcPts val="800"/>
              </a:spcAft>
            </a:pPr>
            <a:r>
              <a:rPr lang="en-US" b="1"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(4) stage of Cords:</a:t>
            </a: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 </a:t>
            </a:r>
            <a:r>
              <a:rPr lang="en-US" dirty="0">
                <a:effectLst/>
                <a:latin typeface="Calibri" panose="020F0502020204030204" pitchFamily="34" charset="0"/>
                <a:ea typeface="Times New Roman" panose="02020603050405020304" pitchFamily="18" charset="0"/>
                <a:cs typeface="Arial" panose="020B0604020202020204" pitchFamily="34" charset="0"/>
              </a:rPr>
              <a:t>the plexus consists of 3 cords which are formed as follows: </a:t>
            </a:r>
          </a:p>
          <a:p>
            <a:pPr marL="914400" marR="0">
              <a:lnSpc>
                <a:spcPct val="107000"/>
              </a:lnSpc>
              <a:spcBef>
                <a:spcPts val="0"/>
              </a:spcBef>
              <a:spcAft>
                <a:spcPts val="800"/>
              </a:spcAft>
            </a:pPr>
            <a:r>
              <a:rPr lang="en-US"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(a) post-cord</a:t>
            </a:r>
            <a:r>
              <a:rPr lang="en-US" dirty="0">
                <a:effectLst/>
                <a:latin typeface="Calibri" panose="020F0502020204030204" pitchFamily="34" charset="0"/>
                <a:ea typeface="Times New Roman" panose="02020603050405020304" pitchFamily="18" charset="0"/>
                <a:cs typeface="Arial" panose="020B0604020202020204" pitchFamily="34" charset="0"/>
              </a:rPr>
              <a:t>: formed by the union of the post-divisions of the 3 trunks, thus it contains fibers from C5,6,7,8&amp;TI.</a:t>
            </a:r>
          </a:p>
          <a:p>
            <a:pPr marL="914400" marR="0">
              <a:lnSpc>
                <a:spcPct val="107000"/>
              </a:lnSpc>
              <a:spcBef>
                <a:spcPts val="0"/>
              </a:spcBef>
              <a:spcAft>
                <a:spcPts val="800"/>
              </a:spcAft>
            </a:pPr>
            <a:r>
              <a:rPr lang="en-US"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(b) </a:t>
            </a:r>
            <a:r>
              <a:rPr lang="en-US" dirty="0" err="1">
                <a:solidFill>
                  <a:srgbClr val="FF0000"/>
                </a:solidFill>
                <a:effectLst/>
                <a:latin typeface="Calibri" panose="020F0502020204030204" pitchFamily="34" charset="0"/>
                <a:ea typeface="Times New Roman" panose="02020603050405020304" pitchFamily="18" charset="0"/>
                <a:cs typeface="Arial" panose="020B0604020202020204" pitchFamily="34" charset="0"/>
              </a:rPr>
              <a:t>lat</a:t>
            </a:r>
            <a:r>
              <a:rPr lang="en-US"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-cord</a:t>
            </a:r>
            <a:r>
              <a:rPr lang="en-US" dirty="0">
                <a:effectLst/>
                <a:latin typeface="Calibri" panose="020F0502020204030204" pitchFamily="34" charset="0"/>
                <a:ea typeface="Times New Roman" panose="02020603050405020304" pitchFamily="18" charset="0"/>
                <a:cs typeface="Arial" panose="020B0604020202020204" pitchFamily="34" charset="0"/>
              </a:rPr>
              <a:t>: formed by the union of the ant divisions of the upper and middle trunks. It Contains fibers from C5,6,7. </a:t>
            </a:r>
          </a:p>
          <a:p>
            <a:pPr marL="914400" marR="0">
              <a:lnSpc>
                <a:spcPct val="107000"/>
              </a:lnSpc>
              <a:spcBef>
                <a:spcPts val="0"/>
              </a:spcBef>
              <a:spcAft>
                <a:spcPts val="800"/>
              </a:spcAft>
            </a:pPr>
            <a:r>
              <a:rPr lang="en-US"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(c)med. Cord</a:t>
            </a:r>
            <a:r>
              <a:rPr lang="en-US" dirty="0">
                <a:effectLst/>
                <a:latin typeface="Calibri" panose="020F0502020204030204" pitchFamily="34" charset="0"/>
                <a:ea typeface="Times New Roman" panose="02020603050405020304" pitchFamily="18" charset="0"/>
                <a:cs typeface="Arial" panose="020B0604020202020204" pitchFamily="34" charset="0"/>
              </a:rPr>
              <a:t>: formed by the ant-division of the lower trunk only it contains fibers from C8 &amp;TI.</a:t>
            </a:r>
          </a:p>
          <a:p>
            <a:endParaRPr lang="en-US" sz="4000" dirty="0"/>
          </a:p>
        </p:txBody>
      </p:sp>
      <p:sp>
        <p:nvSpPr>
          <p:cNvPr id="4" name="Rectangle 3">
            <a:extLst>
              <a:ext uri="{FF2B5EF4-FFF2-40B4-BE49-F238E27FC236}">
                <a16:creationId xmlns:a16="http://schemas.microsoft.com/office/drawing/2014/main" id="{FFEA907C-8634-4BC6-BB06-655B873D5199}"/>
              </a:ext>
            </a:extLst>
          </p:cNvPr>
          <p:cNvSpPr/>
          <p:nvPr/>
        </p:nvSpPr>
        <p:spPr>
          <a:xfrm>
            <a:off x="1222310" y="5943600"/>
            <a:ext cx="10131490" cy="549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u="sng" dirty="0">
                <a:solidFill>
                  <a:srgbClr val="FFFF00"/>
                </a:solidFill>
              </a:rPr>
              <a:t>the cords are named according to their position around the axillary artery</a:t>
            </a:r>
            <a:endParaRPr lang="en-US" sz="2400" dirty="0"/>
          </a:p>
        </p:txBody>
      </p:sp>
    </p:spTree>
    <p:extLst>
      <p:ext uri="{BB962C8B-B14F-4D97-AF65-F5344CB8AC3E}">
        <p14:creationId xmlns:p14="http://schemas.microsoft.com/office/powerpoint/2010/main" val="27468135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3- RADIAL NERVE : injury </a:t>
            </a:r>
            <a:endParaRPr lang="en-US" sz="6000" dirty="0"/>
          </a:p>
        </p:txBody>
      </p:sp>
      <p:graphicFrame>
        <p:nvGraphicFramePr>
          <p:cNvPr id="10" name="Content Placeholder 9">
            <a:extLst>
              <a:ext uri="{FF2B5EF4-FFF2-40B4-BE49-F238E27FC236}">
                <a16:creationId xmlns:a16="http://schemas.microsoft.com/office/drawing/2014/main" id="{A00F6E60-75A9-4AE1-9892-B1E42924FED5}"/>
              </a:ext>
            </a:extLst>
          </p:cNvPr>
          <p:cNvGraphicFramePr>
            <a:graphicFrameLocks noGrp="1"/>
          </p:cNvGraphicFramePr>
          <p:nvPr>
            <p:ph idx="1"/>
            <p:extLst>
              <p:ext uri="{D42A27DB-BD31-4B8C-83A1-F6EECF244321}">
                <p14:modId xmlns:p14="http://schemas.microsoft.com/office/powerpoint/2010/main" val="1225480658"/>
              </p:ext>
            </p:extLst>
          </p:nvPr>
        </p:nvGraphicFramePr>
        <p:xfrm>
          <a:off x="309715" y="1533832"/>
          <a:ext cx="11572569" cy="4640826"/>
        </p:xfrm>
        <a:graphic>
          <a:graphicData uri="http://schemas.openxmlformats.org/drawingml/2006/table">
            <a:tbl>
              <a:tblPr firstRow="1" firstCol="1" bandRow="1">
                <a:tableStyleId>{5C22544A-7EE6-4342-B048-85BDC9FD1C3A}</a:tableStyleId>
              </a:tblPr>
              <a:tblGrid>
                <a:gridCol w="3857523">
                  <a:extLst>
                    <a:ext uri="{9D8B030D-6E8A-4147-A177-3AD203B41FA5}">
                      <a16:colId xmlns:a16="http://schemas.microsoft.com/office/drawing/2014/main" val="4078495462"/>
                    </a:ext>
                  </a:extLst>
                </a:gridCol>
                <a:gridCol w="3857523">
                  <a:extLst>
                    <a:ext uri="{9D8B030D-6E8A-4147-A177-3AD203B41FA5}">
                      <a16:colId xmlns:a16="http://schemas.microsoft.com/office/drawing/2014/main" val="1439285276"/>
                    </a:ext>
                  </a:extLst>
                </a:gridCol>
                <a:gridCol w="3857523">
                  <a:extLst>
                    <a:ext uri="{9D8B030D-6E8A-4147-A177-3AD203B41FA5}">
                      <a16:colId xmlns:a16="http://schemas.microsoft.com/office/drawing/2014/main" val="3796623097"/>
                    </a:ext>
                  </a:extLst>
                </a:gridCol>
              </a:tblGrid>
              <a:tr h="318841">
                <a:tc>
                  <a:txBody>
                    <a:bodyPr/>
                    <a:lstStyle/>
                    <a:p>
                      <a:pPr marL="0" marR="0" algn="ctr">
                        <a:lnSpc>
                          <a:spcPct val="107000"/>
                        </a:lnSpc>
                        <a:spcBef>
                          <a:spcPts val="0"/>
                        </a:spcBef>
                        <a:spcAft>
                          <a:spcPts val="0"/>
                        </a:spcAft>
                      </a:pPr>
                      <a:r>
                        <a:rPr lang="en-US" sz="2000">
                          <a:effectLst/>
                        </a:rPr>
                        <a:t>Site&amp;Cause of the injury</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000">
                          <a:effectLst/>
                        </a:rPr>
                        <a:t>Motor Affection&amp;deformity</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000">
                          <a:effectLst/>
                        </a:rPr>
                        <a:t>Sensory Joss</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725151270"/>
                  </a:ext>
                </a:extLst>
              </a:tr>
              <a:tr h="4321985">
                <a:tc>
                  <a:txBody>
                    <a:bodyPr/>
                    <a:lstStyle/>
                    <a:p>
                      <a:pPr marL="0" marR="0" algn="ctr">
                        <a:lnSpc>
                          <a:spcPct val="107000"/>
                        </a:lnSpc>
                        <a:spcBef>
                          <a:spcPts val="0"/>
                        </a:spcBef>
                        <a:spcAft>
                          <a:spcPts val="0"/>
                        </a:spcAft>
                      </a:pPr>
                      <a:r>
                        <a:rPr lang="en-US" sz="2400" dirty="0">
                          <a:solidFill>
                            <a:srgbClr val="FF0000"/>
                          </a:solidFill>
                          <a:effectLst/>
                          <a:highlight>
                            <a:srgbClr val="FFFF00"/>
                          </a:highlight>
                        </a:rPr>
                        <a:t>(1)In Axilla &amp;upper arm:</a:t>
                      </a:r>
                      <a:endParaRPr lang="en-US" sz="1800" dirty="0">
                        <a:solidFill>
                          <a:srgbClr val="FF0000"/>
                        </a:solidFill>
                        <a:effectLst/>
                        <a:highlight>
                          <a:srgbClr val="FFFF00"/>
                        </a:highlight>
                      </a:endParaRPr>
                    </a:p>
                    <a:p>
                      <a:pPr marL="0" marR="0" algn="ctr">
                        <a:lnSpc>
                          <a:spcPct val="107000"/>
                        </a:lnSpc>
                        <a:spcBef>
                          <a:spcPts val="0"/>
                        </a:spcBef>
                        <a:spcAft>
                          <a:spcPts val="0"/>
                        </a:spcAft>
                      </a:pPr>
                      <a:r>
                        <a:rPr lang="en-US" sz="2000" dirty="0">
                          <a:effectLst/>
                        </a:rPr>
                        <a:t> </a:t>
                      </a:r>
                      <a:endParaRPr lang="en-US" sz="1600" dirty="0">
                        <a:effectLst/>
                      </a:endParaRPr>
                    </a:p>
                    <a:p>
                      <a:pPr marL="0" marR="0" algn="ctr">
                        <a:lnSpc>
                          <a:spcPct val="107000"/>
                        </a:lnSpc>
                        <a:spcBef>
                          <a:spcPts val="0"/>
                        </a:spcBef>
                        <a:spcAft>
                          <a:spcPts val="0"/>
                        </a:spcAft>
                      </a:pPr>
                      <a:r>
                        <a:rPr lang="en-US" sz="2000" dirty="0">
                          <a:effectLst/>
                        </a:rPr>
                        <a:t>(</a:t>
                      </a:r>
                      <a:r>
                        <a:rPr lang="en-US" sz="2000" dirty="0" err="1">
                          <a:effectLst/>
                        </a:rPr>
                        <a:t>befor</a:t>
                      </a:r>
                      <a:r>
                        <a:rPr lang="en-US" sz="2000" dirty="0">
                          <a:effectLst/>
                        </a:rPr>
                        <a:t> the origin of its branches injury is caused by pressure on the nerve by:</a:t>
                      </a:r>
                      <a:endParaRPr lang="en-US" sz="1600" dirty="0">
                        <a:effectLst/>
                      </a:endParaRPr>
                    </a:p>
                    <a:p>
                      <a:pPr marL="0" marR="0" algn="ctr">
                        <a:lnSpc>
                          <a:spcPct val="107000"/>
                        </a:lnSpc>
                        <a:spcBef>
                          <a:spcPts val="0"/>
                        </a:spcBef>
                        <a:spcAft>
                          <a:spcPts val="0"/>
                        </a:spcAft>
                      </a:pPr>
                      <a:r>
                        <a:rPr lang="en-US" sz="2000" dirty="0">
                          <a:effectLst/>
                        </a:rPr>
                        <a:t> </a:t>
                      </a:r>
                      <a:endParaRPr lang="en-US" sz="1600" dirty="0">
                        <a:effectLst/>
                      </a:endParaRPr>
                    </a:p>
                    <a:p>
                      <a:pPr marL="457200" marR="0" indent="-457200" algn="ctr">
                        <a:lnSpc>
                          <a:spcPct val="107000"/>
                        </a:lnSpc>
                        <a:spcBef>
                          <a:spcPts val="0"/>
                        </a:spcBef>
                        <a:spcAft>
                          <a:spcPts val="0"/>
                        </a:spcAft>
                        <a:buAutoNum type="arabicParenBoth"/>
                      </a:pPr>
                      <a:r>
                        <a:rPr lang="en-US" sz="2000" dirty="0">
                          <a:effectLst/>
                        </a:rPr>
                        <a:t>crutch: as in crutch palsy. </a:t>
                      </a:r>
                    </a:p>
                    <a:p>
                      <a:pPr marL="457200" marR="0" indent="-457200" algn="ctr">
                        <a:lnSpc>
                          <a:spcPct val="107000"/>
                        </a:lnSpc>
                        <a:spcBef>
                          <a:spcPts val="0"/>
                        </a:spcBef>
                        <a:spcAft>
                          <a:spcPts val="0"/>
                        </a:spcAft>
                        <a:buAutoNum type="arabicParenBoth"/>
                      </a:pPr>
                      <a:r>
                        <a:rPr lang="en-US" sz="2000" dirty="0">
                          <a:effectLst/>
                        </a:rPr>
                        <a:t>back of the chair as in Saturday night palsy</a:t>
                      </a:r>
                      <a:endParaRPr lang="en-US" sz="1600" dirty="0">
                        <a:effectLst/>
                      </a:endParaRPr>
                    </a:p>
                    <a:p>
                      <a:pPr marL="0" marR="0" algn="ctr">
                        <a:lnSpc>
                          <a:spcPct val="107000"/>
                        </a:lnSpc>
                        <a:spcBef>
                          <a:spcPts val="0"/>
                        </a:spcBef>
                        <a:spcAft>
                          <a:spcPts val="0"/>
                        </a:spcAft>
                      </a:pPr>
                      <a:r>
                        <a:rPr lang="en-US" sz="2000" dirty="0">
                          <a:effectLst/>
                        </a:rPr>
                        <a:t> </a:t>
                      </a:r>
                      <a:endParaRPr lang="en-US" sz="1600" dirty="0">
                        <a:effectLst/>
                      </a:endParaRPr>
                    </a:p>
                    <a:p>
                      <a:pPr marL="0" marR="0" algn="ctr">
                        <a:lnSpc>
                          <a:spcPct val="107000"/>
                        </a:lnSpc>
                        <a:spcBef>
                          <a:spcPts val="0"/>
                        </a:spcBef>
                        <a:spcAft>
                          <a:spcPts val="0"/>
                        </a:spcAft>
                      </a:pPr>
                      <a:r>
                        <a:rPr lang="en-US" sz="2000" dirty="0">
                          <a:effectLst/>
                        </a:rPr>
                        <a:t>(3) operation table palsy</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000" dirty="0">
                          <a:effectLst/>
                        </a:rPr>
                        <a:t>Complete loss of all nerve functions: paralysis of triceps m-loss of extension of elbow </a:t>
                      </a:r>
                      <a:r>
                        <a:rPr lang="en-US" sz="2000" b="1" dirty="0">
                          <a:effectLst/>
                        </a:rPr>
                        <a:t>(elbow drop). </a:t>
                      </a:r>
                      <a:r>
                        <a:rPr lang="en-US" sz="2000" dirty="0">
                          <a:effectLst/>
                        </a:rPr>
                        <a:t>(2) paralysis of wrist extensors leads to: (@loss of extension of wrist </a:t>
                      </a:r>
                      <a:r>
                        <a:rPr lang="en-US" sz="2000" b="1" dirty="0">
                          <a:effectLst/>
                        </a:rPr>
                        <a:t>(wrist drop). </a:t>
                      </a:r>
                      <a:r>
                        <a:rPr lang="en-US" sz="2000" dirty="0">
                          <a:effectLst/>
                        </a:rPr>
                        <a:t>(b) weak fist because intact extensors is essential to make fist.</a:t>
                      </a:r>
                      <a:endParaRPr lang="en-US" sz="1600" dirty="0">
                        <a:effectLst/>
                      </a:endParaRPr>
                    </a:p>
                    <a:p>
                      <a:pPr marL="0" marR="0" algn="ctr">
                        <a:lnSpc>
                          <a:spcPct val="107000"/>
                        </a:lnSpc>
                        <a:spcBef>
                          <a:spcPts val="0"/>
                        </a:spcBef>
                        <a:spcAft>
                          <a:spcPts val="0"/>
                        </a:spcAft>
                      </a:pPr>
                      <a:r>
                        <a:rPr lang="en-US" sz="2000" dirty="0">
                          <a:effectLst/>
                        </a:rPr>
                        <a:t> </a:t>
                      </a:r>
                      <a:endParaRPr lang="en-US" sz="1600" dirty="0">
                        <a:effectLst/>
                      </a:endParaRPr>
                    </a:p>
                    <a:p>
                      <a:pPr marL="0" marR="0" algn="ctr">
                        <a:lnSpc>
                          <a:spcPct val="107000"/>
                        </a:lnSpc>
                        <a:spcBef>
                          <a:spcPts val="0"/>
                        </a:spcBef>
                        <a:spcAft>
                          <a:spcPts val="0"/>
                        </a:spcAft>
                      </a:pPr>
                      <a:r>
                        <a:rPr lang="en-US" sz="2000" dirty="0">
                          <a:effectLst/>
                        </a:rPr>
                        <a:t>(3)Paralysis of extensors of fingers &amp; &amp; thumb-loss of their extension </a:t>
                      </a:r>
                      <a:r>
                        <a:rPr lang="en-US" sz="2000" b="1" dirty="0">
                          <a:effectLst/>
                        </a:rPr>
                        <a:t>(finger drop)</a:t>
                      </a:r>
                      <a:endParaRPr lang="en-US" sz="1600" b="1"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000" dirty="0">
                          <a:effectLst/>
                        </a:rPr>
                        <a:t>Limited to cleft between the 1</a:t>
                      </a:r>
                      <a:r>
                        <a:rPr lang="en-US" sz="2000" baseline="30000" dirty="0">
                          <a:effectLst/>
                        </a:rPr>
                        <a:t>st</a:t>
                      </a:r>
                      <a:r>
                        <a:rPr lang="en-US" sz="2000" dirty="0">
                          <a:effectLst/>
                        </a:rPr>
                        <a:t> and 2</a:t>
                      </a:r>
                      <a:r>
                        <a:rPr lang="en-US" sz="2000" baseline="30000" dirty="0">
                          <a:effectLst/>
                        </a:rPr>
                        <a:t>nd</a:t>
                      </a:r>
                      <a:r>
                        <a:rPr lang="en-US" sz="2000" dirty="0">
                          <a:effectLst/>
                        </a:rPr>
                        <a:t> MCB due to overlap by other sensory nerves to the skin area supplied by radial nerve</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44681781"/>
                  </a:ext>
                </a:extLst>
              </a:tr>
            </a:tbl>
          </a:graphicData>
        </a:graphic>
      </p:graphicFrame>
    </p:spTree>
    <p:extLst>
      <p:ext uri="{BB962C8B-B14F-4D97-AF65-F5344CB8AC3E}">
        <p14:creationId xmlns:p14="http://schemas.microsoft.com/office/powerpoint/2010/main" val="18810157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3- RADIAL NERVE</a:t>
            </a:r>
            <a:endParaRPr lang="en-US" sz="6000" dirty="0"/>
          </a:p>
        </p:txBody>
      </p:sp>
      <p:graphicFrame>
        <p:nvGraphicFramePr>
          <p:cNvPr id="4" name="Content Placeholder 3">
            <a:extLst>
              <a:ext uri="{FF2B5EF4-FFF2-40B4-BE49-F238E27FC236}">
                <a16:creationId xmlns:a16="http://schemas.microsoft.com/office/drawing/2014/main" id="{7F246C94-692F-471F-B911-0ED8104BE3A9}"/>
              </a:ext>
            </a:extLst>
          </p:cNvPr>
          <p:cNvGraphicFramePr>
            <a:graphicFrameLocks noGrp="1"/>
          </p:cNvGraphicFramePr>
          <p:nvPr>
            <p:ph idx="1"/>
            <p:extLst>
              <p:ext uri="{D42A27DB-BD31-4B8C-83A1-F6EECF244321}">
                <p14:modId xmlns:p14="http://schemas.microsoft.com/office/powerpoint/2010/main" val="4260766656"/>
              </p:ext>
            </p:extLst>
          </p:nvPr>
        </p:nvGraphicFramePr>
        <p:xfrm>
          <a:off x="294968" y="1514168"/>
          <a:ext cx="11631561" cy="5131662"/>
        </p:xfrm>
        <a:graphic>
          <a:graphicData uri="http://schemas.openxmlformats.org/drawingml/2006/table">
            <a:tbl>
              <a:tblPr firstRow="1" firstCol="1" bandRow="1">
                <a:tableStyleId>{5C22544A-7EE6-4342-B048-85BDC9FD1C3A}</a:tableStyleId>
              </a:tblPr>
              <a:tblGrid>
                <a:gridCol w="3877187">
                  <a:extLst>
                    <a:ext uri="{9D8B030D-6E8A-4147-A177-3AD203B41FA5}">
                      <a16:colId xmlns:a16="http://schemas.microsoft.com/office/drawing/2014/main" val="3329181647"/>
                    </a:ext>
                  </a:extLst>
                </a:gridCol>
                <a:gridCol w="3877187">
                  <a:extLst>
                    <a:ext uri="{9D8B030D-6E8A-4147-A177-3AD203B41FA5}">
                      <a16:colId xmlns:a16="http://schemas.microsoft.com/office/drawing/2014/main" val="285583974"/>
                    </a:ext>
                  </a:extLst>
                </a:gridCol>
                <a:gridCol w="3877187">
                  <a:extLst>
                    <a:ext uri="{9D8B030D-6E8A-4147-A177-3AD203B41FA5}">
                      <a16:colId xmlns:a16="http://schemas.microsoft.com/office/drawing/2014/main" val="2768682924"/>
                    </a:ext>
                  </a:extLst>
                </a:gridCol>
              </a:tblGrid>
              <a:tr h="2096249">
                <a:tc>
                  <a:txBody>
                    <a:bodyPr/>
                    <a:lstStyle/>
                    <a:p>
                      <a:pPr marL="0" marR="0" algn="ctr">
                        <a:lnSpc>
                          <a:spcPct val="107000"/>
                        </a:lnSpc>
                        <a:spcBef>
                          <a:spcPts val="0"/>
                        </a:spcBef>
                        <a:spcAft>
                          <a:spcPts val="0"/>
                        </a:spcAft>
                      </a:pPr>
                      <a:r>
                        <a:rPr lang="en-US" sz="2400" dirty="0">
                          <a:solidFill>
                            <a:srgbClr val="FF0000"/>
                          </a:solidFill>
                          <a:effectLst/>
                          <a:highlight>
                            <a:srgbClr val="FFFF00"/>
                          </a:highlight>
                        </a:rPr>
                        <a:t>(2)In the Spiral groove:</a:t>
                      </a:r>
                      <a:endParaRPr lang="en-US" sz="1800" dirty="0">
                        <a:solidFill>
                          <a:srgbClr val="FF0000"/>
                        </a:solidFill>
                        <a:effectLst/>
                        <a:highlight>
                          <a:srgbClr val="FFFF00"/>
                        </a:highlight>
                      </a:endParaRPr>
                    </a:p>
                    <a:p>
                      <a:pPr marL="0" marR="0" algn="ctr">
                        <a:lnSpc>
                          <a:spcPct val="107000"/>
                        </a:lnSpc>
                        <a:spcBef>
                          <a:spcPts val="0"/>
                        </a:spcBef>
                        <a:spcAft>
                          <a:spcPts val="0"/>
                        </a:spcAft>
                      </a:pPr>
                      <a:r>
                        <a:rPr lang="en-US" sz="2000" dirty="0">
                          <a:effectLst/>
                        </a:rPr>
                        <a:t> </a:t>
                      </a:r>
                      <a:endParaRPr lang="en-US" sz="1600" dirty="0">
                        <a:effectLst/>
                      </a:endParaRPr>
                    </a:p>
                    <a:p>
                      <a:pPr marL="0" marR="0" algn="ctr">
                        <a:lnSpc>
                          <a:spcPct val="107000"/>
                        </a:lnSpc>
                        <a:spcBef>
                          <a:spcPts val="0"/>
                        </a:spcBef>
                        <a:spcAft>
                          <a:spcPts val="0"/>
                        </a:spcAft>
                      </a:pPr>
                      <a:r>
                        <a:rPr lang="en-US" sz="2000" dirty="0">
                          <a:effectLst/>
                        </a:rPr>
                        <a:t>(1)fracture of middle of humerus. </a:t>
                      </a:r>
                    </a:p>
                    <a:p>
                      <a:pPr marL="0" marR="0" algn="ctr">
                        <a:lnSpc>
                          <a:spcPct val="107000"/>
                        </a:lnSpc>
                        <a:spcBef>
                          <a:spcPts val="0"/>
                        </a:spcBef>
                        <a:spcAft>
                          <a:spcPts val="0"/>
                        </a:spcAft>
                      </a:pPr>
                      <a:r>
                        <a:rPr lang="en-US" sz="2000" dirty="0">
                          <a:effectLst/>
                        </a:rPr>
                        <a:t>(2) wrong intramuscular Injection.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000" dirty="0">
                          <a:effectLst/>
                        </a:rPr>
                        <a:t>the same as in axilla but extension of elbow by other is intact because the long &amp; </a:t>
                      </a:r>
                      <a:r>
                        <a:rPr lang="en-US" sz="2000" dirty="0" err="1">
                          <a:effectLst/>
                        </a:rPr>
                        <a:t>med.heads</a:t>
                      </a:r>
                      <a:r>
                        <a:rPr lang="en-US" sz="2000" dirty="0">
                          <a:effectLst/>
                        </a:rPr>
                        <a:t> of triceps receive n-supply in the axilla. So, motor affection is limited to:</a:t>
                      </a:r>
                      <a:r>
                        <a:rPr lang="en-US" sz="2000" b="1" dirty="0">
                          <a:solidFill>
                            <a:srgbClr val="FFFF00"/>
                          </a:solidFill>
                          <a:effectLst/>
                        </a:rPr>
                        <a:t> wrist drop &amp; finger drop only.</a:t>
                      </a:r>
                      <a:endParaRPr lang="en-US" sz="1600" b="1" dirty="0">
                        <a:solidFill>
                          <a:srgbClr val="FFFF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000" dirty="0">
                          <a:effectLst/>
                        </a:rPr>
                        <a:t>Same as 1</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07000"/>
                        </a:lnSpc>
                        <a:spcBef>
                          <a:spcPts val="0"/>
                        </a:spcBef>
                        <a:spcAft>
                          <a:spcPts val="0"/>
                        </a:spcAft>
                      </a:pPr>
                      <a:r>
                        <a:rPr lang="en-US" sz="2000" dirty="0">
                          <a:effectLst/>
                        </a:rPr>
                        <a:t> </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5514088"/>
                  </a:ext>
                </a:extLst>
              </a:tr>
              <a:tr h="2397619">
                <a:tc>
                  <a:txBody>
                    <a:bodyPr/>
                    <a:lstStyle/>
                    <a:p>
                      <a:pPr marL="0" marR="0" algn="ctr">
                        <a:lnSpc>
                          <a:spcPct val="107000"/>
                        </a:lnSpc>
                        <a:spcBef>
                          <a:spcPts val="0"/>
                        </a:spcBef>
                        <a:spcAft>
                          <a:spcPts val="0"/>
                        </a:spcAft>
                      </a:pPr>
                      <a:r>
                        <a:rPr lang="en-US" sz="2000" dirty="0">
                          <a:solidFill>
                            <a:srgbClr val="FF0000"/>
                          </a:solidFill>
                          <a:effectLst/>
                          <a:highlight>
                            <a:srgbClr val="FFFF00"/>
                          </a:highlight>
                        </a:rPr>
                        <a:t>(3)Injury of post-interosseous n. </a:t>
                      </a:r>
                      <a:endParaRPr lang="en-US" sz="1600" dirty="0">
                        <a:solidFill>
                          <a:srgbClr val="FF0000"/>
                        </a:solidFill>
                        <a:effectLst/>
                        <a:highlight>
                          <a:srgbClr val="FFFF00"/>
                        </a:highlight>
                      </a:endParaRPr>
                    </a:p>
                    <a:p>
                      <a:pPr marL="0" marR="0" algn="ctr">
                        <a:lnSpc>
                          <a:spcPct val="107000"/>
                        </a:lnSpc>
                        <a:spcBef>
                          <a:spcPts val="0"/>
                        </a:spcBef>
                        <a:spcAft>
                          <a:spcPts val="0"/>
                        </a:spcAft>
                      </a:pPr>
                      <a:r>
                        <a:rPr lang="en-US" sz="2000" dirty="0">
                          <a:effectLst/>
                        </a:rPr>
                        <a:t> </a:t>
                      </a:r>
                      <a:endParaRPr lang="en-US" sz="1600" dirty="0">
                        <a:effectLst/>
                      </a:endParaRPr>
                    </a:p>
                    <a:p>
                      <a:pPr marL="0" marR="0" algn="ctr">
                        <a:lnSpc>
                          <a:spcPct val="107000"/>
                        </a:lnSpc>
                        <a:spcBef>
                          <a:spcPts val="0"/>
                        </a:spcBef>
                        <a:spcAft>
                          <a:spcPts val="0"/>
                        </a:spcAft>
                      </a:pPr>
                      <a:r>
                        <a:rPr lang="en-US" sz="2000" dirty="0">
                          <a:effectLst/>
                        </a:rPr>
                        <a:t>caused by fracture in the upper part of radius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000" dirty="0">
                          <a:effectLst/>
                        </a:rPr>
                        <a:t>-No elbow drop (as triceps is intact). </a:t>
                      </a:r>
                      <a:endParaRPr lang="en-US" sz="1600" dirty="0">
                        <a:effectLst/>
                      </a:endParaRPr>
                    </a:p>
                    <a:p>
                      <a:pPr marL="0" marR="0" algn="ctr">
                        <a:lnSpc>
                          <a:spcPct val="107000"/>
                        </a:lnSpc>
                        <a:spcBef>
                          <a:spcPts val="0"/>
                        </a:spcBef>
                        <a:spcAft>
                          <a:spcPts val="0"/>
                        </a:spcAft>
                      </a:pPr>
                      <a:r>
                        <a:rPr lang="en-US" sz="2000" dirty="0">
                          <a:effectLst/>
                        </a:rPr>
                        <a:t>-No wrist drop (as </a:t>
                      </a:r>
                      <a:r>
                        <a:rPr lang="en-US" sz="2000" dirty="0" err="1">
                          <a:effectLst/>
                        </a:rPr>
                        <a:t>ext</a:t>
                      </a:r>
                      <a:r>
                        <a:rPr lang="en-US" sz="2000" dirty="0">
                          <a:effectLst/>
                        </a:rPr>
                        <a:t>-carpi radialis long. is intact &amp; it can extend the wrist).</a:t>
                      </a:r>
                      <a:endParaRPr lang="en-US" sz="1600" dirty="0">
                        <a:effectLst/>
                      </a:endParaRPr>
                    </a:p>
                    <a:p>
                      <a:pPr marL="0" marR="0" algn="ctr">
                        <a:lnSpc>
                          <a:spcPct val="107000"/>
                        </a:lnSpc>
                        <a:spcBef>
                          <a:spcPts val="0"/>
                        </a:spcBef>
                        <a:spcAft>
                          <a:spcPts val="0"/>
                        </a:spcAft>
                      </a:pPr>
                      <a:r>
                        <a:rPr lang="en-US" sz="2000" dirty="0">
                          <a:effectLst/>
                        </a:rPr>
                        <a:t> </a:t>
                      </a:r>
                      <a:endParaRPr lang="en-US" sz="1600" dirty="0">
                        <a:effectLst/>
                      </a:endParaRPr>
                    </a:p>
                    <a:p>
                      <a:pPr marL="0" marR="0" algn="ctr">
                        <a:lnSpc>
                          <a:spcPct val="107000"/>
                        </a:lnSpc>
                        <a:spcBef>
                          <a:spcPts val="0"/>
                        </a:spcBef>
                        <a:spcAft>
                          <a:spcPts val="0"/>
                        </a:spcAft>
                      </a:pPr>
                      <a:r>
                        <a:rPr lang="en-US" sz="2000" dirty="0">
                          <a:effectLst/>
                        </a:rPr>
                        <a:t>there is only loss of extension of fingers </a:t>
                      </a:r>
                      <a:r>
                        <a:rPr lang="en-US" sz="2000" b="1" dirty="0">
                          <a:solidFill>
                            <a:srgbClr val="FF0000"/>
                          </a:solidFill>
                          <a:effectLst/>
                        </a:rPr>
                        <a:t>(finger drop only).</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000">
                          <a:effectLst/>
                        </a:rPr>
                        <a:t>NO SENSORY LOSS</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0555464"/>
                  </a:ext>
                </a:extLst>
              </a:tr>
              <a:tr h="589408">
                <a:tc>
                  <a:txBody>
                    <a:bodyPr/>
                    <a:lstStyle/>
                    <a:p>
                      <a:pPr marL="0" marR="0" algn="ctr">
                        <a:lnSpc>
                          <a:spcPct val="107000"/>
                        </a:lnSpc>
                        <a:spcBef>
                          <a:spcPts val="0"/>
                        </a:spcBef>
                        <a:spcAft>
                          <a:spcPts val="0"/>
                        </a:spcAft>
                      </a:pPr>
                      <a:r>
                        <a:rPr lang="en-US" sz="2000" dirty="0">
                          <a:solidFill>
                            <a:srgbClr val="FF0000"/>
                          </a:solidFill>
                          <a:effectLst/>
                          <a:highlight>
                            <a:srgbClr val="FFFF00"/>
                          </a:highlight>
                        </a:rPr>
                        <a:t>(4)injury to superficial radial n</a:t>
                      </a:r>
                      <a:r>
                        <a:rPr lang="en-US" sz="2000" dirty="0">
                          <a:effectLst/>
                        </a:rPr>
                        <a:t>. by cut wounds of back of wrist</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000">
                          <a:effectLst/>
                        </a:rPr>
                        <a:t>No Motor affection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000" dirty="0">
                          <a:effectLst/>
                        </a:rPr>
                        <a:t>As in 1 and 2</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73960798"/>
                  </a:ext>
                </a:extLst>
              </a:tr>
            </a:tbl>
          </a:graphicData>
        </a:graphic>
      </p:graphicFrame>
    </p:spTree>
    <p:extLst>
      <p:ext uri="{BB962C8B-B14F-4D97-AF65-F5344CB8AC3E}">
        <p14:creationId xmlns:p14="http://schemas.microsoft.com/office/powerpoint/2010/main" val="24592806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t>4-</a:t>
            </a:r>
            <a:r>
              <a:rPr lang="en-US" sz="3200" dirty="0">
                <a:solidFill>
                  <a:srgbClr val="202124"/>
                </a:solidFill>
                <a:effectLst/>
                <a:latin typeface="Arial" panose="020B0604020202020204" pitchFamily="34" charset="0"/>
                <a:ea typeface="Times New Roman" panose="02020603050405020304" pitchFamily="18" charset="0"/>
                <a:cs typeface="Arial" panose="020B0604020202020204" pitchFamily="34" charset="0"/>
              </a:rPr>
              <a:t>Musculocutaneous nerve</a:t>
            </a:r>
            <a:endParaRPr lang="en-US" sz="32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838200" y="1825625"/>
            <a:ext cx="5052138" cy="4351338"/>
          </a:xfrm>
        </p:spPr>
        <p:txBody>
          <a:bodyPr>
            <a:normAutofit lnSpcReduction="10000"/>
          </a:bodyPr>
          <a:lstStyle/>
          <a:p>
            <a:pPr marL="0"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*Type: </a:t>
            </a:r>
            <a:r>
              <a:rPr lang="en-US" dirty="0">
                <a:effectLst/>
                <a:latin typeface="Calibri" panose="020F0502020204030204" pitchFamily="34" charset="0"/>
                <a:ea typeface="Times New Roman" panose="02020603050405020304" pitchFamily="18" charset="0"/>
                <a:cs typeface="Arial" panose="020B0604020202020204" pitchFamily="34" charset="0"/>
              </a:rPr>
              <a:t>mixed n. (motor &amp;sensory).</a:t>
            </a:r>
          </a:p>
          <a:p>
            <a:pPr marL="0"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*Root </a:t>
            </a:r>
            <a:r>
              <a:rPr lang="en-US" dirty="0">
                <a:effectLst/>
                <a:latin typeface="Calibri" panose="020F0502020204030204" pitchFamily="34" charset="0"/>
                <a:ea typeface="Times New Roman" panose="02020603050405020304" pitchFamily="18" charset="0"/>
                <a:cs typeface="Arial" panose="020B0604020202020204" pitchFamily="34" charset="0"/>
              </a:rPr>
              <a:t>Value: C5,6,7</a:t>
            </a:r>
          </a:p>
          <a:p>
            <a:pPr marL="0"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 Origin</a:t>
            </a:r>
            <a:r>
              <a:rPr lang="en-US" dirty="0">
                <a:effectLst/>
                <a:latin typeface="Calibri" panose="020F0502020204030204" pitchFamily="34" charset="0"/>
                <a:ea typeface="Times New Roman" panose="02020603050405020304" pitchFamily="18" charset="0"/>
                <a:cs typeface="Arial" panose="020B0604020202020204" pitchFamily="34" charset="0"/>
              </a:rPr>
              <a:t>: arises in the axilla as the largest branch of the </a:t>
            </a:r>
            <a:r>
              <a:rPr lang="en-US" b="1" dirty="0" err="1">
                <a:effectLst/>
                <a:latin typeface="Calibri" panose="020F0502020204030204" pitchFamily="34" charset="0"/>
                <a:ea typeface="Times New Roman" panose="02020603050405020304" pitchFamily="18" charset="0"/>
                <a:cs typeface="Arial" panose="020B0604020202020204" pitchFamily="34" charset="0"/>
              </a:rPr>
              <a:t>lat</a:t>
            </a:r>
            <a:r>
              <a:rPr lang="en-US" b="1" dirty="0">
                <a:effectLst/>
                <a:latin typeface="Calibri" panose="020F0502020204030204" pitchFamily="34" charset="0"/>
                <a:ea typeface="Times New Roman" panose="02020603050405020304" pitchFamily="18" charset="0"/>
                <a:cs typeface="Arial" panose="020B0604020202020204" pitchFamily="34" charset="0"/>
              </a:rPr>
              <a:t>-cord</a:t>
            </a:r>
            <a:r>
              <a:rPr lang="en-US" dirty="0">
                <a:effectLst/>
                <a:latin typeface="Calibri" panose="020F0502020204030204" pitchFamily="34" charset="0"/>
                <a:ea typeface="Times New Roman" panose="02020603050405020304" pitchFamily="18" charset="0"/>
                <a:cs typeface="Arial" panose="020B0604020202020204" pitchFamily="34" charset="0"/>
              </a:rPr>
              <a:t> of brachial plexus. </a:t>
            </a:r>
          </a:p>
          <a:p>
            <a:pPr marL="0"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*Termination</a:t>
            </a:r>
            <a:r>
              <a:rPr lang="en-US" dirty="0">
                <a:effectLst/>
                <a:latin typeface="Calibri" panose="020F0502020204030204" pitchFamily="34" charset="0"/>
                <a:ea typeface="Times New Roman" panose="02020603050405020304" pitchFamily="18" charset="0"/>
                <a:cs typeface="Arial" panose="020B0604020202020204" pitchFamily="34" charset="0"/>
              </a:rPr>
              <a:t>: it ends by becoming the </a:t>
            </a:r>
            <a:r>
              <a:rPr lang="en-US" dirty="0" err="1">
                <a:effectLst/>
                <a:latin typeface="Calibri" panose="020F0502020204030204" pitchFamily="34" charset="0"/>
                <a:ea typeface="Times New Roman" panose="02020603050405020304" pitchFamily="18" charset="0"/>
                <a:cs typeface="Arial" panose="020B0604020202020204" pitchFamily="34" charset="0"/>
              </a:rPr>
              <a:t>lat-cut.n</a:t>
            </a:r>
            <a:r>
              <a:rPr lang="en-US" dirty="0">
                <a:effectLst/>
                <a:latin typeface="Calibri" panose="020F0502020204030204" pitchFamily="34" charset="0"/>
                <a:ea typeface="Times New Roman" panose="02020603050405020304" pitchFamily="18" charset="0"/>
                <a:cs typeface="Arial" panose="020B0604020202020204" pitchFamily="34" charset="0"/>
              </a:rPr>
              <a:t>. of forearm.</a:t>
            </a:r>
          </a:p>
          <a:p>
            <a:pPr marL="0" indent="0">
              <a:buNone/>
            </a:pPr>
            <a:endParaRPr lang="en-US" sz="4000" dirty="0"/>
          </a:p>
        </p:txBody>
      </p:sp>
      <p:pic>
        <p:nvPicPr>
          <p:cNvPr id="4" name="Picture 2" descr="Brachial Plexus Injuries - OrthoInfo - AAOS">
            <a:extLst>
              <a:ext uri="{FF2B5EF4-FFF2-40B4-BE49-F238E27FC236}">
                <a16:creationId xmlns:a16="http://schemas.microsoft.com/office/drawing/2014/main" id="{1FA4F361-DAF5-401A-9591-3D4D0940AE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0338" y="2054582"/>
            <a:ext cx="6191250" cy="463867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E3F560D6-7ECE-43E4-89D6-D94A9439B4FF}"/>
              </a:ext>
            </a:extLst>
          </p:cNvPr>
          <p:cNvSpPr/>
          <p:nvPr/>
        </p:nvSpPr>
        <p:spPr>
          <a:xfrm>
            <a:off x="11053670" y="4795935"/>
            <a:ext cx="796208" cy="513183"/>
          </a:xfrm>
          <a:prstGeom prst="ellipse">
            <a:avLst/>
          </a:prstGeom>
          <a:noFill/>
          <a:ln w="28575">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0883641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t>4-</a:t>
            </a:r>
            <a:r>
              <a:rPr lang="en-US" sz="3200" dirty="0">
                <a:solidFill>
                  <a:srgbClr val="202124"/>
                </a:solidFill>
                <a:effectLst/>
                <a:latin typeface="Arial" panose="020B0604020202020204" pitchFamily="34" charset="0"/>
                <a:ea typeface="Times New Roman" panose="02020603050405020304" pitchFamily="18" charset="0"/>
                <a:cs typeface="Arial" panose="020B0604020202020204" pitchFamily="34" charset="0"/>
              </a:rPr>
              <a:t>Musculocutaneous nerve : </a:t>
            </a:r>
            <a:r>
              <a:rPr lang="en-US" sz="2400" dirty="0">
                <a:effectLst/>
                <a:latin typeface="Calibri" panose="020F0502020204030204" pitchFamily="34" charset="0"/>
                <a:ea typeface="Times New Roman" panose="02020603050405020304" pitchFamily="18" charset="0"/>
                <a:cs typeface="Arial" panose="020B0604020202020204" pitchFamily="34" charset="0"/>
              </a:rPr>
              <a:t>Course &amp; relations:</a:t>
            </a:r>
            <a:endParaRPr lang="en-US" sz="32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838200" y="1825625"/>
            <a:ext cx="5898502" cy="4351338"/>
          </a:xfrm>
        </p:spPr>
        <p:txBody>
          <a:bodyPr>
            <a:normAutofit/>
          </a:bodyPr>
          <a:lstStyle/>
          <a:p>
            <a:r>
              <a:rPr lang="en-US" sz="32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3200" dirty="0">
                <a:effectLst/>
                <a:latin typeface="Calibri" panose="020F0502020204030204" pitchFamily="34" charset="0"/>
                <a:ea typeface="Times New Roman" panose="02020603050405020304" pitchFamily="18" charset="0"/>
                <a:cs typeface="Arial" panose="020B0604020202020204" pitchFamily="34" charset="0"/>
              </a:rPr>
              <a:t>-to the 3rd part of axillary artery </a:t>
            </a:r>
            <a:r>
              <a:rPr lang="en-US" sz="3200" dirty="0">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r>
              <a:rPr lang="en-US" sz="3200" dirty="0">
                <a:effectLst/>
                <a:latin typeface="Calibri" panose="020F0502020204030204" pitchFamily="34" charset="0"/>
                <a:ea typeface="Times New Roman" panose="02020603050405020304" pitchFamily="18" charset="0"/>
                <a:cs typeface="Arial" panose="020B0604020202020204" pitchFamily="34" charset="0"/>
              </a:rPr>
              <a:t>pierce the coracobrachialis  </a:t>
            </a:r>
            <a:r>
              <a:rPr lang="en-US" sz="3200" dirty="0">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r>
              <a:rPr lang="en-US" sz="3200" dirty="0">
                <a:effectLst/>
                <a:latin typeface="Calibri" panose="020F0502020204030204" pitchFamily="34" charset="0"/>
                <a:ea typeface="Times New Roman" panose="02020603050405020304" pitchFamily="18" charset="0"/>
                <a:cs typeface="Arial" panose="020B0604020202020204" pitchFamily="34" charset="0"/>
              </a:rPr>
              <a:t>between biceps &amp; brachialis muscles (supply both ) </a:t>
            </a:r>
            <a:r>
              <a:rPr lang="en-US" sz="3200" dirty="0">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r>
              <a:rPr lang="en-US" sz="3200" dirty="0">
                <a:effectLst/>
                <a:latin typeface="Calibri" panose="020F0502020204030204" pitchFamily="34" charset="0"/>
                <a:ea typeface="Times New Roman" panose="02020603050405020304" pitchFamily="18" charset="0"/>
                <a:cs typeface="Arial" panose="020B0604020202020204" pitchFamily="34" charset="0"/>
              </a:rPr>
              <a:t>pierces the deep fascia 2 inches above the elbow  </a:t>
            </a:r>
            <a:r>
              <a:rPr lang="en-US" sz="3200" dirty="0">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r>
              <a:rPr lang="en-US" sz="3200" dirty="0">
                <a:effectLst/>
                <a:latin typeface="Calibri" panose="020F0502020204030204" pitchFamily="34" charset="0"/>
                <a:ea typeface="Times New Roman" panose="02020603050405020304" pitchFamily="18" charset="0"/>
                <a:cs typeface="Arial" panose="020B0604020202020204" pitchFamily="34" charset="0"/>
              </a:rPr>
              <a:t>continues as the </a:t>
            </a:r>
            <a:r>
              <a:rPr lang="en-US" sz="32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3200" dirty="0">
                <a:effectLst/>
                <a:latin typeface="Calibri" panose="020F0502020204030204" pitchFamily="34" charset="0"/>
                <a:ea typeface="Times New Roman" panose="02020603050405020304" pitchFamily="18" charset="0"/>
                <a:cs typeface="Arial" panose="020B0604020202020204" pitchFamily="34" charset="0"/>
              </a:rPr>
              <a:t> cutaneous n-of forearm</a:t>
            </a:r>
            <a:endParaRPr lang="en-US" sz="4400" dirty="0"/>
          </a:p>
        </p:txBody>
      </p:sp>
      <p:pic>
        <p:nvPicPr>
          <p:cNvPr id="1026" name="Picture 2" descr="Lateral Antebrachial Cutaneus Nerve - Anatomy - Medbullets Step 1">
            <a:extLst>
              <a:ext uri="{FF2B5EF4-FFF2-40B4-BE49-F238E27FC236}">
                <a16:creationId xmlns:a16="http://schemas.microsoft.com/office/drawing/2014/main" id="{059739C1-72F0-4EEA-9788-7E3EA63BAF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3437" y="0"/>
            <a:ext cx="50085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6278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t>4-</a:t>
            </a:r>
            <a:r>
              <a:rPr lang="en-US" sz="3200" dirty="0">
                <a:solidFill>
                  <a:srgbClr val="202124"/>
                </a:solidFill>
                <a:effectLst/>
                <a:latin typeface="Arial" panose="020B0604020202020204" pitchFamily="34" charset="0"/>
                <a:ea typeface="Times New Roman" panose="02020603050405020304" pitchFamily="18" charset="0"/>
                <a:cs typeface="Arial" panose="020B0604020202020204" pitchFamily="34" charset="0"/>
              </a:rPr>
              <a:t>Musculocutaneous nerve : branches</a:t>
            </a:r>
            <a:endParaRPr lang="en-US" sz="32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(A) Muscular to 3 muscles</a:t>
            </a:r>
          </a:p>
          <a:p>
            <a:pPr marL="342900" marR="0" indent="-342900">
              <a:lnSpc>
                <a:spcPct val="107000"/>
              </a:lnSpc>
              <a:spcBef>
                <a:spcPts val="0"/>
              </a:spcBef>
              <a:spcAft>
                <a:spcPts val="800"/>
              </a:spcAft>
              <a:buAutoNum type="arabicParenR"/>
            </a:pPr>
            <a:r>
              <a:rPr lang="en-US" sz="2000" dirty="0">
                <a:effectLst/>
                <a:latin typeface="Calibri" panose="020F0502020204030204" pitchFamily="34" charset="0"/>
                <a:ea typeface="Times New Roman" panose="02020603050405020304" pitchFamily="18" charset="0"/>
                <a:cs typeface="Arial" panose="020B0604020202020204" pitchFamily="34" charset="0"/>
              </a:rPr>
              <a:t>Coracobrachialis (before piercing it). </a:t>
            </a:r>
          </a:p>
          <a:p>
            <a:pPr marL="0" marR="0" indent="0">
              <a:lnSpc>
                <a:spcPct val="107000"/>
              </a:lnSpc>
              <a:spcBef>
                <a:spcPts val="0"/>
              </a:spcBef>
              <a:spcAft>
                <a:spcPts val="800"/>
              </a:spcAft>
              <a:buNone/>
            </a:pPr>
            <a:r>
              <a:rPr lang="en-US" sz="2000" dirty="0">
                <a:effectLst/>
                <a:latin typeface="Calibri" panose="020F0502020204030204" pitchFamily="34" charset="0"/>
                <a:ea typeface="Times New Roman" panose="02020603050405020304" pitchFamily="18" charset="0"/>
                <a:cs typeface="Arial" panose="020B0604020202020204" pitchFamily="34" charset="0"/>
              </a:rPr>
              <a:t>2) biceps brachii: a branch to each head.</a:t>
            </a:r>
          </a:p>
          <a:p>
            <a:pPr marL="0" marR="0" indent="0">
              <a:lnSpc>
                <a:spcPct val="107000"/>
              </a:lnSpc>
              <a:spcBef>
                <a:spcPts val="0"/>
              </a:spcBef>
              <a:spcAft>
                <a:spcPts val="800"/>
              </a:spcAft>
              <a:buNone/>
            </a:pPr>
            <a:r>
              <a:rPr lang="en-US" sz="2000" dirty="0">
                <a:effectLst/>
                <a:latin typeface="Calibri" panose="020F0502020204030204" pitchFamily="34" charset="0"/>
                <a:ea typeface="Times New Roman" panose="02020603050405020304" pitchFamily="18" charset="0"/>
                <a:cs typeface="Arial" panose="020B0604020202020204" pitchFamily="34" charset="0"/>
              </a:rPr>
              <a:t>3) brachialis m.</a:t>
            </a:r>
          </a:p>
          <a:p>
            <a:pPr marL="0" marR="0" indent="0">
              <a:lnSpc>
                <a:spcPct val="107000"/>
              </a:lnSpc>
              <a:spcBef>
                <a:spcPts val="0"/>
              </a:spcBef>
              <a:spcAft>
                <a:spcPts val="800"/>
              </a:spcAft>
              <a:buNone/>
            </a:pP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(B) Cutaneous: </a:t>
            </a:r>
            <a:r>
              <a:rPr lang="en-US" sz="2000" dirty="0">
                <a:effectLst/>
                <a:latin typeface="Calibri" panose="020F0502020204030204" pitchFamily="34" charset="0"/>
                <a:ea typeface="Times New Roman" panose="02020603050405020304" pitchFamily="18" charset="0"/>
                <a:cs typeface="Arial" panose="020B0604020202020204" pitchFamily="34" charset="0"/>
              </a:rPr>
              <a:t>the </a:t>
            </a:r>
            <a:r>
              <a:rPr lang="en-US" sz="20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000" dirty="0">
                <a:effectLst/>
                <a:latin typeface="Calibri" panose="020F0502020204030204" pitchFamily="34" charset="0"/>
                <a:ea typeface="Times New Roman" panose="02020603050405020304" pitchFamily="18" charset="0"/>
                <a:cs typeface="Arial" panose="020B0604020202020204" pitchFamily="34" charset="0"/>
              </a:rPr>
              <a:t> </a:t>
            </a:r>
            <a:r>
              <a:rPr lang="en-US" sz="2000" dirty="0" err="1">
                <a:effectLst/>
                <a:latin typeface="Calibri" panose="020F0502020204030204" pitchFamily="34" charset="0"/>
                <a:ea typeface="Times New Roman" panose="02020603050405020304" pitchFamily="18" charset="0"/>
                <a:cs typeface="Arial" panose="020B0604020202020204" pitchFamily="34" charset="0"/>
              </a:rPr>
              <a:t>cut.n</a:t>
            </a:r>
            <a:r>
              <a:rPr lang="en-US" sz="2000" dirty="0">
                <a:effectLst/>
                <a:latin typeface="Calibri" panose="020F0502020204030204" pitchFamily="34" charset="0"/>
                <a:ea typeface="Times New Roman" panose="02020603050405020304" pitchFamily="18" charset="0"/>
                <a:cs typeface="Arial" panose="020B0604020202020204" pitchFamily="34" charset="0"/>
              </a:rPr>
              <a:t>. of forearm (continuation of </a:t>
            </a:r>
            <a:r>
              <a:rPr lang="en-US" sz="2000" dirty="0" err="1">
                <a:effectLst/>
                <a:latin typeface="Calibri" panose="020F0502020204030204" pitchFamily="34" charset="0"/>
                <a:ea typeface="Times New Roman" panose="02020603050405020304" pitchFamily="18" charset="0"/>
                <a:cs typeface="Arial" panose="020B0604020202020204" pitchFamily="34" charset="0"/>
              </a:rPr>
              <a:t>musculocut.n</a:t>
            </a:r>
            <a:r>
              <a:rPr lang="en-US" sz="2000" dirty="0">
                <a:effectLst/>
                <a:latin typeface="Calibri" panose="020F0502020204030204" pitchFamily="34" charset="0"/>
                <a:ea typeface="Times New Roman" panose="02020603050405020304" pitchFamily="18" charset="0"/>
                <a:cs typeface="Arial" panose="020B0604020202020204" pitchFamily="34" charset="0"/>
              </a:rPr>
              <a:t>.) supplies the </a:t>
            </a:r>
            <a:r>
              <a:rPr lang="en-US" sz="20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000" dirty="0">
                <a:effectLst/>
                <a:latin typeface="Calibri" panose="020F0502020204030204" pitchFamily="34" charset="0"/>
                <a:ea typeface="Times New Roman" panose="02020603050405020304" pitchFamily="18" charset="0"/>
                <a:cs typeface="Arial" panose="020B0604020202020204" pitchFamily="34" charset="0"/>
              </a:rPr>
              <a:t>-border &amp; the </a:t>
            </a:r>
            <a:r>
              <a:rPr lang="en-US" sz="20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000" dirty="0">
                <a:effectLst/>
                <a:latin typeface="Calibri" panose="020F0502020204030204" pitchFamily="34" charset="0"/>
                <a:ea typeface="Times New Roman" panose="02020603050405020304" pitchFamily="18" charset="0"/>
                <a:cs typeface="Arial" panose="020B0604020202020204" pitchFamily="34" charset="0"/>
              </a:rPr>
              <a:t> -1/2 of the ant surface of forearm down to the upper part of ball of thumb. </a:t>
            </a:r>
          </a:p>
          <a:p>
            <a:pPr marL="0"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(C) Articular </a:t>
            </a:r>
            <a:r>
              <a:rPr lang="en-US" sz="2000" dirty="0">
                <a:effectLst/>
                <a:latin typeface="Calibri" panose="020F0502020204030204" pitchFamily="34" charset="0"/>
                <a:ea typeface="Times New Roman" panose="02020603050405020304" pitchFamily="18" charset="0"/>
                <a:cs typeface="Arial" panose="020B0604020202020204" pitchFamily="34" charset="0"/>
              </a:rPr>
              <a:t>br. to elbow joint </a:t>
            </a:r>
          </a:p>
          <a:p>
            <a:pPr marL="0" indent="0">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(d) Communicating </a:t>
            </a:r>
            <a:r>
              <a:rPr lang="en-US" sz="2000" dirty="0">
                <a:effectLst/>
                <a:latin typeface="Calibri" panose="020F0502020204030204" pitchFamily="34" charset="0"/>
                <a:ea typeface="Times New Roman" panose="02020603050405020304" pitchFamily="18" charset="0"/>
                <a:cs typeface="Arial" panose="020B0604020202020204" pitchFamily="34" charset="0"/>
              </a:rPr>
              <a:t>br. to median n. in the arm</a:t>
            </a:r>
            <a:endParaRPr lang="en-US" sz="3200" dirty="0"/>
          </a:p>
        </p:txBody>
      </p:sp>
    </p:spTree>
    <p:extLst>
      <p:ext uri="{BB962C8B-B14F-4D97-AF65-F5344CB8AC3E}">
        <p14:creationId xmlns:p14="http://schemas.microsoft.com/office/powerpoint/2010/main" val="31397294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dirty="0"/>
              <a:t>4-</a:t>
            </a:r>
            <a:r>
              <a:rPr lang="en-US" sz="3200" dirty="0">
                <a:solidFill>
                  <a:srgbClr val="202124"/>
                </a:solidFill>
                <a:effectLst/>
                <a:latin typeface="Arial" panose="020B0604020202020204" pitchFamily="34" charset="0"/>
                <a:ea typeface="Times New Roman" panose="02020603050405020304" pitchFamily="18" charset="0"/>
                <a:cs typeface="Arial" panose="020B0604020202020204" pitchFamily="34" charset="0"/>
              </a:rPr>
              <a:t>Musculocutaneous nerve :injury</a:t>
            </a:r>
            <a:endParaRPr lang="en-US" sz="32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838200" y="1825625"/>
            <a:ext cx="10515600" cy="4780448"/>
          </a:xfrm>
        </p:spPr>
        <p:txBody>
          <a:bodyPr>
            <a:normAutofit fontScale="92500"/>
          </a:bodyPr>
          <a:lstStyle/>
          <a:p>
            <a:pPr marL="0" marR="0" indent="0">
              <a:lnSpc>
                <a:spcPct val="107000"/>
              </a:lnSpc>
              <a:spcBef>
                <a:spcPts val="0"/>
              </a:spcBef>
              <a:spcAft>
                <a:spcPts val="800"/>
              </a:spcAft>
              <a:buNone/>
            </a:pPr>
            <a:r>
              <a:rPr lang="en-US" sz="3200" dirty="0"/>
              <a:t>Uncommon , well protected </a:t>
            </a:r>
          </a:p>
          <a:p>
            <a:pPr marL="0" marR="0" indent="0">
              <a:lnSpc>
                <a:spcPct val="107000"/>
              </a:lnSpc>
              <a:spcBef>
                <a:spcPts val="0"/>
              </a:spcBef>
              <a:spcAft>
                <a:spcPts val="800"/>
              </a:spcAft>
              <a:buNone/>
            </a:pPr>
            <a:r>
              <a:rPr lang="en-US" sz="3200" dirty="0"/>
              <a:t>Stab wound mostly</a:t>
            </a:r>
          </a:p>
          <a:p>
            <a:pPr marL="0" marR="0" indent="0">
              <a:lnSpc>
                <a:spcPct val="107000"/>
              </a:lnSpc>
              <a:spcBef>
                <a:spcPts val="0"/>
              </a:spcBef>
              <a:spcAft>
                <a:spcPts val="800"/>
              </a:spcAft>
              <a:buNone/>
            </a:pPr>
            <a:r>
              <a:rPr lang="en-US" sz="2800" b="1" dirty="0">
                <a:solidFill>
                  <a:srgbClr val="FF0000"/>
                </a:solidFill>
              </a:rPr>
              <a:t>Flexion at the shoulder </a:t>
            </a:r>
            <a:r>
              <a:rPr lang="en-US" sz="2800" b="1" dirty="0"/>
              <a:t>is weakened </a:t>
            </a:r>
            <a:r>
              <a:rPr lang="en-US" sz="2400" b="1" dirty="0"/>
              <a:t>(coracobrachialis, biceps brachii and brachialis muscles are paralyzed), </a:t>
            </a:r>
            <a:r>
              <a:rPr lang="en-US" sz="2800" b="1" dirty="0"/>
              <a:t>but can still occur due to the pectoralis major. </a:t>
            </a:r>
          </a:p>
          <a:p>
            <a:pPr marL="0" marR="0" indent="0">
              <a:lnSpc>
                <a:spcPct val="107000"/>
              </a:lnSpc>
              <a:spcBef>
                <a:spcPts val="0"/>
              </a:spcBef>
              <a:spcAft>
                <a:spcPts val="800"/>
              </a:spcAft>
              <a:buNone/>
            </a:pPr>
            <a:r>
              <a:rPr lang="en-US" sz="2800" b="1" dirty="0">
                <a:solidFill>
                  <a:srgbClr val="FF0000"/>
                </a:solidFill>
              </a:rPr>
              <a:t>Flexion at the elbow </a:t>
            </a:r>
            <a:r>
              <a:rPr lang="en-US" sz="2800" b="1" dirty="0"/>
              <a:t>is also affected, but can still be performed because of the brachioradialis muscle. </a:t>
            </a:r>
          </a:p>
          <a:p>
            <a:pPr marL="0" marR="0" indent="0">
              <a:lnSpc>
                <a:spcPct val="107000"/>
              </a:lnSpc>
              <a:spcBef>
                <a:spcPts val="0"/>
              </a:spcBef>
              <a:spcAft>
                <a:spcPts val="800"/>
              </a:spcAft>
              <a:buNone/>
            </a:pPr>
            <a:r>
              <a:rPr lang="en-US" sz="2800" b="1" dirty="0"/>
              <a:t>Also, </a:t>
            </a:r>
            <a:r>
              <a:rPr lang="en-US" sz="2800" b="1" dirty="0">
                <a:solidFill>
                  <a:srgbClr val="FF0066"/>
                </a:solidFill>
              </a:rPr>
              <a:t>supination</a:t>
            </a:r>
            <a:r>
              <a:rPr lang="en-US" sz="2800" b="1" dirty="0"/>
              <a:t> of the affected limb is greatly weakened, but is produced by the supinator muscle.</a:t>
            </a:r>
          </a:p>
          <a:p>
            <a:pPr marL="0" indent="0">
              <a:lnSpc>
                <a:spcPct val="107000"/>
              </a:lnSpc>
              <a:spcBef>
                <a:spcPts val="0"/>
              </a:spcBef>
              <a:spcAft>
                <a:spcPts val="800"/>
              </a:spcAft>
              <a:buNone/>
            </a:pPr>
            <a:r>
              <a:rPr lang="en-US" sz="2800" b="1" dirty="0">
                <a:solidFill>
                  <a:srgbClr val="FF0000"/>
                </a:solidFill>
              </a:rPr>
              <a:t>Sensory functions: </a:t>
            </a:r>
            <a:r>
              <a:rPr lang="en-US" sz="2800" b="1" dirty="0"/>
              <a:t>Loss of sensation over the lateral side of the forearm.</a:t>
            </a:r>
          </a:p>
        </p:txBody>
      </p:sp>
    </p:spTree>
    <p:extLst>
      <p:ext uri="{BB962C8B-B14F-4D97-AF65-F5344CB8AC3E}">
        <p14:creationId xmlns:p14="http://schemas.microsoft.com/office/powerpoint/2010/main" val="1930999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pPr marL="0" marR="0">
              <a:lnSpc>
                <a:spcPct val="107000"/>
              </a:lnSpc>
              <a:spcBef>
                <a:spcPts val="0"/>
              </a:spcBef>
              <a:spcAft>
                <a:spcPts val="800"/>
              </a:spcAft>
            </a:pPr>
            <a:r>
              <a:rPr lang="en-US" sz="2800" dirty="0">
                <a:effectLst/>
                <a:latin typeface="Calibri" panose="020F0502020204030204" pitchFamily="34" charset="0"/>
                <a:ea typeface="Times New Roman" panose="02020603050405020304" pitchFamily="18" charset="0"/>
                <a:cs typeface="Arial" panose="020B0604020202020204" pitchFamily="34" charset="0"/>
              </a:rPr>
              <a:t>5-AXILLARY (CIRCUMFLEX) NERVE</a:t>
            </a:r>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251928" y="1825625"/>
            <a:ext cx="5402424" cy="4351338"/>
          </a:xfrm>
        </p:spPr>
        <p:txBody>
          <a:bodyPr>
            <a:normAutofit/>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a:t>
            </a: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Type</a:t>
            </a:r>
            <a:r>
              <a:rPr lang="en-US" dirty="0">
                <a:effectLst/>
                <a:latin typeface="Calibri" panose="020F0502020204030204" pitchFamily="34" charset="0"/>
                <a:ea typeface="Times New Roman" panose="02020603050405020304" pitchFamily="18" charset="0"/>
                <a:cs typeface="Arial" panose="020B0604020202020204" pitchFamily="34" charset="0"/>
              </a:rPr>
              <a:t> : mixed nerve (motor &amp; Sensory).</a:t>
            </a:r>
          </a:p>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a:t>
            </a: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Root</a:t>
            </a:r>
            <a:r>
              <a:rPr lang="en-US" dirty="0">
                <a:effectLst/>
                <a:latin typeface="Calibri" panose="020F0502020204030204" pitchFamily="34" charset="0"/>
                <a:ea typeface="Times New Roman" panose="02020603050405020304" pitchFamily="18" charset="0"/>
                <a:cs typeface="Arial" panose="020B0604020202020204" pitchFamily="34" charset="0"/>
              </a:rPr>
              <a:t> value: C5,6</a:t>
            </a:r>
          </a:p>
          <a:p>
            <a:pPr marL="0" marR="0" indent="0">
              <a:lnSpc>
                <a:spcPct val="107000"/>
              </a:lnSpc>
              <a:spcBef>
                <a:spcPts val="0"/>
              </a:spcBef>
              <a:spcAft>
                <a:spcPts val="800"/>
              </a:spcAft>
              <a:buNone/>
            </a:pPr>
            <a:endParaRPr lang="en-US"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a:t>
            </a: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Origin</a:t>
            </a:r>
            <a:r>
              <a:rPr lang="en-US" dirty="0">
                <a:effectLst/>
                <a:latin typeface="Calibri" panose="020F0502020204030204" pitchFamily="34" charset="0"/>
                <a:ea typeface="Times New Roman" panose="02020603050405020304" pitchFamily="18" charset="0"/>
                <a:cs typeface="Arial" panose="020B0604020202020204" pitchFamily="34" charset="0"/>
              </a:rPr>
              <a:t>: arises in the axilla as the smaller of the 2 terminal branches of </a:t>
            </a:r>
            <a:r>
              <a:rPr lang="en-US" b="1" dirty="0">
                <a:effectLst/>
                <a:latin typeface="Calibri" panose="020F0502020204030204" pitchFamily="34" charset="0"/>
                <a:ea typeface="Times New Roman" panose="02020603050405020304" pitchFamily="18" charset="0"/>
                <a:cs typeface="Arial" panose="020B0604020202020204" pitchFamily="34" charset="0"/>
              </a:rPr>
              <a:t>post-cord </a:t>
            </a:r>
            <a:r>
              <a:rPr lang="en-US" dirty="0">
                <a:effectLst/>
                <a:latin typeface="Calibri" panose="020F0502020204030204" pitchFamily="34" charset="0"/>
                <a:ea typeface="Times New Roman" panose="02020603050405020304" pitchFamily="18" charset="0"/>
                <a:cs typeface="Arial" panose="020B0604020202020204" pitchFamily="34" charset="0"/>
              </a:rPr>
              <a:t>of </a:t>
            </a:r>
            <a:r>
              <a:rPr lang="en-US" dirty="0" err="1">
                <a:effectLst/>
                <a:latin typeface="Calibri" panose="020F0502020204030204" pitchFamily="34" charset="0"/>
                <a:ea typeface="Times New Roman" panose="02020603050405020304" pitchFamily="18" charset="0"/>
                <a:cs typeface="Arial" panose="020B0604020202020204" pitchFamily="34" charset="0"/>
              </a:rPr>
              <a:t>br.plex</a:t>
            </a:r>
            <a:r>
              <a:rPr lang="en-US" dirty="0">
                <a:effectLst/>
                <a:latin typeface="Calibri" panose="020F0502020204030204" pitchFamily="34" charset="0"/>
                <a:ea typeface="Times New Roman" panose="02020603050405020304" pitchFamily="18" charset="0"/>
                <a:cs typeface="Arial" panose="020B0604020202020204" pitchFamily="34" charset="0"/>
              </a:rPr>
              <a:t>.</a:t>
            </a:r>
          </a:p>
          <a:p>
            <a:pPr marL="0" indent="0">
              <a:buNone/>
            </a:pPr>
            <a:endParaRPr lang="en-US" sz="4000" dirty="0"/>
          </a:p>
        </p:txBody>
      </p:sp>
      <p:pic>
        <p:nvPicPr>
          <p:cNvPr id="4" name="Picture 2" descr="Brachial Plexus Injuries - OrthoInfo - AAOS">
            <a:extLst>
              <a:ext uri="{FF2B5EF4-FFF2-40B4-BE49-F238E27FC236}">
                <a16:creationId xmlns:a16="http://schemas.microsoft.com/office/drawing/2014/main" id="{3D84EE30-3BDB-487F-AE0D-0F44416CC9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50" y="1961275"/>
            <a:ext cx="6191250" cy="463867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8CABC2A5-4462-4D48-9F01-2E69E2370BB5}"/>
              </a:ext>
            </a:extLst>
          </p:cNvPr>
          <p:cNvSpPr/>
          <p:nvPr/>
        </p:nvSpPr>
        <p:spPr>
          <a:xfrm>
            <a:off x="11248057" y="5291817"/>
            <a:ext cx="564498" cy="334540"/>
          </a:xfrm>
          <a:prstGeom prst="ellipse">
            <a:avLst/>
          </a:prstGeom>
          <a:noFill/>
          <a:ln w="28575">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7279427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Axillary Nerve - Course - Motor - Sensory - TeachMeAnatomy">
            <a:extLst>
              <a:ext uri="{FF2B5EF4-FFF2-40B4-BE49-F238E27FC236}">
                <a16:creationId xmlns:a16="http://schemas.microsoft.com/office/drawing/2014/main" id="{F7B5B137-AA4E-4764-BCE4-4B0D50DC0F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0572" y="538163"/>
            <a:ext cx="5391428" cy="59547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pPr marL="0" marR="0">
              <a:lnSpc>
                <a:spcPct val="107000"/>
              </a:lnSpc>
              <a:spcBef>
                <a:spcPts val="0"/>
              </a:spcBef>
              <a:spcAft>
                <a:spcPts val="800"/>
              </a:spcAft>
            </a:pPr>
            <a:r>
              <a:rPr lang="en-US" sz="2800" dirty="0">
                <a:effectLst/>
                <a:latin typeface="Calibri" panose="020F0502020204030204" pitchFamily="34" charset="0"/>
                <a:ea typeface="Times New Roman" panose="02020603050405020304" pitchFamily="18" charset="0"/>
                <a:cs typeface="Arial" panose="020B0604020202020204" pitchFamily="34" charset="0"/>
              </a:rPr>
              <a:t>5-AXILLARY (CIRCUMFLEX) NERVE : course</a:t>
            </a:r>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634482" y="1548882"/>
            <a:ext cx="6363477" cy="4628081"/>
          </a:xfrm>
        </p:spPr>
        <p:txBody>
          <a:bodyPr>
            <a:normAutofit lnSpcReduction="10000"/>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passes backwards through the </a:t>
            </a:r>
            <a:r>
              <a:rPr lang="en-US" b="1" dirty="0">
                <a:effectLst/>
                <a:latin typeface="Calibri" panose="020F0502020204030204" pitchFamily="34" charset="0"/>
                <a:ea typeface="Times New Roman" panose="02020603050405020304" pitchFamily="18" charset="0"/>
                <a:cs typeface="Calibri" panose="020F0502020204030204" pitchFamily="34" charset="0"/>
              </a:rPr>
              <a:t>quadrangular</a:t>
            </a:r>
            <a:r>
              <a:rPr lang="en-US" dirty="0">
                <a:effectLst/>
                <a:latin typeface="Minion-Regular"/>
                <a:ea typeface="Times New Roman" panose="02020603050405020304" pitchFamily="18" charset="0"/>
                <a:cs typeface="Minion-Regular"/>
              </a:rPr>
              <a:t> </a:t>
            </a:r>
            <a:r>
              <a:rPr lang="en-US" dirty="0">
                <a:effectLst/>
                <a:latin typeface="Calibri" panose="020F0502020204030204" pitchFamily="34" charset="0"/>
                <a:ea typeface="Times New Roman" panose="02020603050405020304" pitchFamily="18" charset="0"/>
                <a:cs typeface="Arial" panose="020B0604020202020204" pitchFamily="34" charset="0"/>
              </a:rPr>
              <a:t>space.</a:t>
            </a:r>
            <a:r>
              <a:rPr lang="en-US" dirty="0">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 </a:t>
            </a:r>
            <a:r>
              <a:rPr lang="en-US" dirty="0">
                <a:effectLst/>
                <a:latin typeface="Calibri" panose="020F0502020204030204" pitchFamily="34" charset="0"/>
                <a:ea typeface="Times New Roman" panose="02020603050405020304" pitchFamily="18" charset="0"/>
                <a:cs typeface="Arial" panose="020B0604020202020204" pitchFamily="34" charset="0"/>
              </a:rPr>
              <a:t>turns around the surgical neck of humerus Accompanied by the </a:t>
            </a:r>
            <a:r>
              <a:rPr lang="en-US" b="1" dirty="0">
                <a:effectLst/>
                <a:latin typeface="Calibri" panose="020F0502020204030204" pitchFamily="34" charset="0"/>
                <a:ea typeface="Times New Roman" panose="02020603050405020304" pitchFamily="18" charset="0"/>
                <a:cs typeface="Arial" panose="020B0604020202020204" pitchFamily="34" charset="0"/>
              </a:rPr>
              <a:t>post-circumflex humeral a</a:t>
            </a:r>
            <a:r>
              <a:rPr lang="en-US" dirty="0">
                <a:effectLst/>
                <a:latin typeface="Calibri" panose="020F0502020204030204" pitchFamily="34" charset="0"/>
                <a:ea typeface="Times New Roman" panose="02020603050405020304" pitchFamily="18" charset="0"/>
                <a:cs typeface="Arial" panose="020B0604020202020204" pitchFamily="34" charset="0"/>
              </a:rPr>
              <a:t>.),  closely related to the lower part of the </a:t>
            </a:r>
            <a:r>
              <a:rPr lang="en-US" b="1" dirty="0">
                <a:effectLst/>
                <a:latin typeface="Calibri" panose="020F0502020204030204" pitchFamily="34" charset="0"/>
                <a:ea typeface="Times New Roman" panose="02020603050405020304" pitchFamily="18" charset="0"/>
                <a:cs typeface="Arial" panose="020B0604020202020204" pitchFamily="34" charset="0"/>
              </a:rPr>
              <a:t>capsule</a:t>
            </a:r>
            <a:r>
              <a:rPr lang="en-US" dirty="0">
                <a:effectLst/>
                <a:latin typeface="Calibri" panose="020F0502020204030204" pitchFamily="34" charset="0"/>
                <a:ea typeface="Times New Roman" panose="02020603050405020304" pitchFamily="18" charset="0"/>
                <a:cs typeface="Arial" panose="020B0604020202020204" pitchFamily="34" charset="0"/>
              </a:rPr>
              <a:t> of the shoulder joint.</a:t>
            </a:r>
          </a:p>
          <a:p>
            <a:pPr marL="0" marR="0" indent="0">
              <a:lnSpc>
                <a:spcPct val="107000"/>
              </a:lnSpc>
              <a:spcBef>
                <a:spcPts val="0"/>
              </a:spcBef>
              <a:spcAft>
                <a:spcPts val="800"/>
              </a:spcAft>
              <a:buNone/>
            </a:pPr>
            <a:endParaRPr lang="en-US"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the axillary n-gives an articular br. to the shoulder joint then ends by dividing into ant &amp; post divisions:</a:t>
            </a:r>
          </a:p>
          <a:p>
            <a:pPr marL="0" indent="0">
              <a:buNone/>
            </a:pPr>
            <a:endParaRPr lang="en-US" sz="3600" dirty="0"/>
          </a:p>
        </p:txBody>
      </p:sp>
    </p:spTree>
    <p:extLst>
      <p:ext uri="{BB962C8B-B14F-4D97-AF65-F5344CB8AC3E}">
        <p14:creationId xmlns:p14="http://schemas.microsoft.com/office/powerpoint/2010/main" val="37532754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pPr marL="0" marR="0">
              <a:lnSpc>
                <a:spcPct val="107000"/>
              </a:lnSpc>
              <a:spcBef>
                <a:spcPts val="0"/>
              </a:spcBef>
              <a:spcAft>
                <a:spcPts val="800"/>
              </a:spcAft>
            </a:pPr>
            <a:r>
              <a:rPr lang="en-US" sz="2800" dirty="0">
                <a:effectLst/>
                <a:latin typeface="Calibri" panose="020F0502020204030204" pitchFamily="34" charset="0"/>
                <a:ea typeface="Times New Roman" panose="02020603050405020304" pitchFamily="18" charset="0"/>
                <a:cs typeface="Arial" panose="020B0604020202020204" pitchFamily="34" charset="0"/>
              </a:rPr>
              <a:t>5-AXILLARY (CIRCUMFLEX) NERVE : branches </a:t>
            </a:r>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fontScale="92500"/>
          </a:bodyPr>
          <a:lstStyle/>
          <a:p>
            <a:pPr marL="0" marR="0" indent="0">
              <a:lnSpc>
                <a:spcPct val="107000"/>
              </a:lnSpc>
              <a:spcBef>
                <a:spcPts val="0"/>
              </a:spcBef>
              <a:spcAft>
                <a:spcPts val="800"/>
              </a:spcAft>
              <a:buNone/>
            </a:pPr>
            <a:r>
              <a:rPr lang="en-US" sz="2600" dirty="0">
                <a:effectLst/>
                <a:latin typeface="Calibri" panose="020F0502020204030204" pitchFamily="34" charset="0"/>
                <a:ea typeface="Times New Roman" panose="02020603050405020304" pitchFamily="18" charset="0"/>
                <a:cs typeface="Arial" panose="020B0604020202020204" pitchFamily="34" charset="0"/>
              </a:rPr>
              <a:t>Branches: (muscular, cutaneous &amp; articular):</a:t>
            </a:r>
          </a:p>
          <a:p>
            <a:pPr marL="0" marR="0" indent="0">
              <a:lnSpc>
                <a:spcPct val="107000"/>
              </a:lnSpc>
              <a:spcBef>
                <a:spcPts val="0"/>
              </a:spcBef>
              <a:spcAft>
                <a:spcPts val="800"/>
              </a:spcAft>
              <a:buNone/>
            </a:pPr>
            <a:r>
              <a:rPr lang="en-US" sz="1800"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(A) the main trunk</a:t>
            </a:r>
            <a:r>
              <a:rPr lang="en-US" sz="2400" dirty="0">
                <a:effectLst/>
                <a:latin typeface="Calibri" panose="020F0502020204030204" pitchFamily="34" charset="0"/>
                <a:ea typeface="Times New Roman" panose="02020603050405020304" pitchFamily="18" charset="0"/>
                <a:cs typeface="Arial" panose="020B0604020202020204" pitchFamily="34" charset="0"/>
              </a:rPr>
              <a:t>: gives an </a:t>
            </a:r>
            <a:r>
              <a:rPr lang="en-US" sz="2400" b="1" dirty="0">
                <a:effectLst/>
                <a:latin typeface="Calibri" panose="020F0502020204030204" pitchFamily="34" charset="0"/>
                <a:ea typeface="Times New Roman" panose="02020603050405020304" pitchFamily="18" charset="0"/>
                <a:cs typeface="Arial" panose="020B0604020202020204" pitchFamily="34" charset="0"/>
              </a:rPr>
              <a:t>articular</a:t>
            </a:r>
            <a:r>
              <a:rPr lang="en-US" sz="2400" dirty="0">
                <a:effectLst/>
                <a:latin typeface="Calibri" panose="020F0502020204030204" pitchFamily="34" charset="0"/>
                <a:ea typeface="Times New Roman" panose="02020603050405020304" pitchFamily="18" charset="0"/>
                <a:cs typeface="Arial" panose="020B0604020202020204" pitchFamily="34" charset="0"/>
              </a:rPr>
              <a:t> br. to the shoulder joint (entering the joint from below). </a:t>
            </a:r>
          </a:p>
          <a:p>
            <a:pPr marL="0"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(B) the ant-division</a:t>
            </a:r>
            <a:r>
              <a:rPr lang="en-US" sz="2400" dirty="0">
                <a:effectLst/>
                <a:latin typeface="Calibri" panose="020F0502020204030204" pitchFamily="34" charset="0"/>
                <a:ea typeface="Times New Roman" panose="02020603050405020304" pitchFamily="18" charset="0"/>
                <a:cs typeface="Arial" panose="020B0604020202020204" pitchFamily="34" charset="0"/>
              </a:rPr>
              <a:t>: gives branches to the </a:t>
            </a:r>
            <a:r>
              <a:rPr lang="en-US" sz="2400" b="1" dirty="0">
                <a:effectLst/>
                <a:latin typeface="Calibri" panose="020F0502020204030204" pitchFamily="34" charset="0"/>
                <a:ea typeface="Times New Roman" panose="02020603050405020304" pitchFamily="18" charset="0"/>
                <a:cs typeface="Arial" panose="020B0604020202020204" pitchFamily="34" charset="0"/>
              </a:rPr>
              <a:t>deltoid</a:t>
            </a:r>
            <a:r>
              <a:rPr lang="en-US" sz="2400" dirty="0">
                <a:effectLst/>
                <a:latin typeface="Calibri" panose="020F0502020204030204" pitchFamily="34" charset="0"/>
                <a:ea typeface="Times New Roman" panose="02020603050405020304" pitchFamily="18" charset="0"/>
                <a:cs typeface="Arial" panose="020B0604020202020204" pitchFamily="34" charset="0"/>
              </a:rPr>
              <a:t> &amp; </a:t>
            </a:r>
            <a:r>
              <a:rPr lang="en-US" sz="2400" b="1" dirty="0">
                <a:effectLst/>
                <a:latin typeface="Calibri" panose="020F0502020204030204" pitchFamily="34" charset="0"/>
                <a:ea typeface="Times New Roman" panose="02020603050405020304" pitchFamily="18" charset="0"/>
                <a:cs typeface="Arial" panose="020B0604020202020204" pitchFamily="34" charset="0"/>
              </a:rPr>
              <a:t>cut</a:t>
            </a:r>
            <a:r>
              <a:rPr lang="en-US" sz="2400" dirty="0">
                <a:effectLst/>
                <a:latin typeface="Calibri" panose="020F0502020204030204" pitchFamily="34" charset="0"/>
                <a:ea typeface="Times New Roman" panose="02020603050405020304" pitchFamily="18" charset="0"/>
                <a:cs typeface="Arial" panose="020B0604020202020204" pitchFamily="34" charset="0"/>
              </a:rPr>
              <a:t>-</a:t>
            </a:r>
            <a:r>
              <a:rPr lang="en-US" sz="2400" dirty="0" err="1">
                <a:effectLst/>
                <a:latin typeface="Calibri" panose="020F0502020204030204" pitchFamily="34" charset="0"/>
                <a:ea typeface="Times New Roman" panose="02020603050405020304" pitchFamily="18" charset="0"/>
                <a:cs typeface="Arial" panose="020B0604020202020204" pitchFamily="34" charset="0"/>
              </a:rPr>
              <a:t>brs</a:t>
            </a:r>
            <a:r>
              <a:rPr lang="en-US" sz="2400" dirty="0">
                <a:effectLst/>
                <a:latin typeface="Calibri" panose="020F0502020204030204" pitchFamily="34" charset="0"/>
                <a:ea typeface="Times New Roman" panose="02020603050405020304" pitchFamily="18" charset="0"/>
                <a:cs typeface="Arial" panose="020B0604020202020204" pitchFamily="34" charset="0"/>
              </a:rPr>
              <a:t>-to the skin on its lower ant-part.</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sz="2400" b="1" dirty="0">
                <a:effectLst/>
                <a:latin typeface="Calibri" panose="020F0502020204030204" pitchFamily="34" charset="0"/>
                <a:ea typeface="Times New Roman" panose="02020603050405020304" pitchFamily="18" charset="0"/>
                <a:cs typeface="Arial" panose="020B0604020202020204" pitchFamily="34" charset="0"/>
              </a:rPr>
              <a:t>(c) the post division</a:t>
            </a:r>
            <a:r>
              <a:rPr lang="en-US" sz="2400" dirty="0">
                <a:effectLst/>
                <a:latin typeface="Calibri" panose="020F0502020204030204" pitchFamily="34" charset="0"/>
                <a:ea typeface="Times New Roman" panose="02020603050405020304" pitchFamily="18" charset="0"/>
                <a:cs typeface="Arial" panose="020B0604020202020204" pitchFamily="34" charset="0"/>
              </a:rPr>
              <a:t>: supplies branches to the post part of </a:t>
            </a:r>
            <a:r>
              <a:rPr lang="en-US" sz="2400" b="1" dirty="0">
                <a:effectLst/>
                <a:latin typeface="Calibri" panose="020F0502020204030204" pitchFamily="34" charset="0"/>
                <a:ea typeface="Times New Roman" panose="02020603050405020304" pitchFamily="18" charset="0"/>
                <a:cs typeface="Arial" panose="020B0604020202020204" pitchFamily="34" charset="0"/>
              </a:rPr>
              <a:t>deltoid</a:t>
            </a:r>
            <a:r>
              <a:rPr lang="en-US" sz="2400" dirty="0">
                <a:effectLst/>
                <a:latin typeface="Calibri" panose="020F0502020204030204" pitchFamily="34" charset="0"/>
                <a:ea typeface="Times New Roman" panose="02020603050405020304" pitchFamily="18" charset="0"/>
                <a:cs typeface="Arial" panose="020B0604020202020204" pitchFamily="34" charset="0"/>
              </a:rPr>
              <a:t> &amp; branch </a:t>
            </a:r>
            <a:r>
              <a:rPr lang="en-US" sz="2400" b="1" dirty="0">
                <a:effectLst/>
                <a:latin typeface="Calibri" panose="020F0502020204030204" pitchFamily="34" charset="0"/>
                <a:ea typeface="Times New Roman" panose="02020603050405020304" pitchFamily="18" charset="0"/>
                <a:cs typeface="Arial" panose="020B0604020202020204" pitchFamily="34" charset="0"/>
              </a:rPr>
              <a:t>to teres minor</a:t>
            </a:r>
            <a:r>
              <a:rPr lang="en-US" sz="2400"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(d) the </a:t>
            </a:r>
            <a:r>
              <a:rPr lang="en-US" sz="2400" b="1" dirty="0">
                <a:effectLst/>
                <a:latin typeface="Calibri" panose="020F0502020204030204" pitchFamily="34" charset="0"/>
                <a:ea typeface="Times New Roman" panose="02020603050405020304" pitchFamily="18" charset="0"/>
                <a:cs typeface="Arial" panose="020B0604020202020204" pitchFamily="34" charset="0"/>
              </a:rPr>
              <a:t>upper </a:t>
            </a:r>
            <a:r>
              <a:rPr lang="en-US" sz="2400" b="1" dirty="0" err="1">
                <a:effectLst/>
                <a:latin typeface="Calibri" panose="020F0502020204030204" pitchFamily="34" charset="0"/>
                <a:ea typeface="Times New Roman" panose="02020603050405020304" pitchFamily="18" charset="0"/>
                <a:cs typeface="Arial" panose="020B0604020202020204" pitchFamily="34" charset="0"/>
              </a:rPr>
              <a:t>lat</a:t>
            </a:r>
            <a:r>
              <a:rPr lang="en-US" sz="2400" b="1" dirty="0">
                <a:effectLst/>
                <a:latin typeface="Calibri" panose="020F0502020204030204" pitchFamily="34" charset="0"/>
                <a:ea typeface="Times New Roman" panose="02020603050405020304" pitchFamily="18" charset="0"/>
                <a:cs typeface="Arial" panose="020B0604020202020204" pitchFamily="34" charset="0"/>
              </a:rPr>
              <a:t>-cut-n-of arm: Supplies</a:t>
            </a:r>
            <a:r>
              <a:rPr lang="en-US" sz="2400" dirty="0">
                <a:effectLst/>
                <a:latin typeface="Calibri" panose="020F0502020204030204" pitchFamily="34" charset="0"/>
                <a:ea typeface="Times New Roman" panose="02020603050405020304" pitchFamily="18" charset="0"/>
                <a:cs typeface="Arial" panose="020B0604020202020204" pitchFamily="34" charset="0"/>
              </a:rPr>
              <a:t> the skin over lower part of deltoid </a:t>
            </a:r>
            <a:r>
              <a:rPr lang="en-US" sz="2400" dirty="0">
                <a:latin typeface="Calibri" panose="020F0502020204030204" pitchFamily="34" charset="0"/>
                <a:ea typeface="Times New Roman" panose="02020603050405020304" pitchFamily="18" charset="0"/>
                <a:cs typeface="Arial" panose="020B0604020202020204" pitchFamily="34" charset="0"/>
              </a:rPr>
              <a:t> and </a:t>
            </a:r>
            <a:r>
              <a:rPr lang="en-US" sz="2400" dirty="0">
                <a:effectLst/>
                <a:latin typeface="Calibri" panose="020F0502020204030204" pitchFamily="34" charset="0"/>
                <a:ea typeface="Times New Roman" panose="02020603050405020304" pitchFamily="18" charset="0"/>
                <a:cs typeface="Arial" panose="020B0604020202020204" pitchFamily="34" charset="0"/>
              </a:rPr>
              <a:t>upper </a:t>
            </a:r>
            <a:r>
              <a:rPr lang="en-US" sz="24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2400" dirty="0">
                <a:effectLst/>
                <a:latin typeface="Calibri" panose="020F0502020204030204" pitchFamily="34" charset="0"/>
                <a:ea typeface="Times New Roman" panose="02020603050405020304" pitchFamily="18" charset="0"/>
                <a:cs typeface="Arial" panose="020B0604020202020204" pitchFamily="34" charset="0"/>
              </a:rPr>
              <a:t> part of arm. (from post. division)</a:t>
            </a:r>
          </a:p>
          <a:p>
            <a:pPr marL="0" indent="0">
              <a:buNone/>
            </a:pPr>
            <a:endParaRPr lang="en-US" dirty="0"/>
          </a:p>
        </p:txBody>
      </p:sp>
    </p:spTree>
    <p:extLst>
      <p:ext uri="{BB962C8B-B14F-4D97-AF65-F5344CB8AC3E}">
        <p14:creationId xmlns:p14="http://schemas.microsoft.com/office/powerpoint/2010/main" val="33497449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pPr marL="0" marR="0">
              <a:lnSpc>
                <a:spcPct val="107000"/>
              </a:lnSpc>
              <a:spcBef>
                <a:spcPts val="0"/>
              </a:spcBef>
              <a:spcAft>
                <a:spcPts val="800"/>
              </a:spcAft>
            </a:pPr>
            <a:r>
              <a:rPr lang="en-US" sz="2800" dirty="0">
                <a:effectLst/>
                <a:latin typeface="Calibri" panose="020F0502020204030204" pitchFamily="34" charset="0"/>
                <a:ea typeface="Times New Roman" panose="02020603050405020304" pitchFamily="18" charset="0"/>
                <a:cs typeface="Arial" panose="020B0604020202020204" pitchFamily="34" charset="0"/>
              </a:rPr>
              <a:t>5-AXILLARY (CIRCUMFLEX) NERVE : injury </a:t>
            </a:r>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p:txBody>
          <a:bodyPr>
            <a:normAutofit/>
          </a:bodyPr>
          <a:lstStyle/>
          <a:p>
            <a:pPr marL="0" indent="0">
              <a:buNone/>
            </a:pPr>
            <a:r>
              <a:rPr lang="en-US" sz="3200" dirty="0"/>
              <a:t>Causes :</a:t>
            </a:r>
          </a:p>
          <a:p>
            <a:pPr marL="0"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(1) fracture of the surgical neck</a:t>
            </a:r>
          </a:p>
          <a:p>
            <a:pPr marL="0" indent="0">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(2) dislocation of shoulder joint </a:t>
            </a:r>
            <a:endParaRPr lang="en-US" sz="3600" dirty="0"/>
          </a:p>
        </p:txBody>
      </p:sp>
      <p:pic>
        <p:nvPicPr>
          <p:cNvPr id="1026" name="Picture 2" descr="Axillary Nerve Injury - Physiopedia">
            <a:extLst>
              <a:ext uri="{FF2B5EF4-FFF2-40B4-BE49-F238E27FC236}">
                <a16:creationId xmlns:a16="http://schemas.microsoft.com/office/drawing/2014/main" id="{271E98B6-D3EB-4BDD-A052-DB192A80A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5328" y="1825625"/>
            <a:ext cx="6677998" cy="3973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004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838200" y="943897"/>
            <a:ext cx="10515600" cy="5233066"/>
          </a:xfrm>
        </p:spPr>
        <p:txBody>
          <a:bodyPr>
            <a:normAutofit/>
          </a:bodyPr>
          <a:lstStyle/>
          <a:p>
            <a:pPr marR="0" indent="0">
              <a:lnSpc>
                <a:spcPct val="107000"/>
              </a:lnSpc>
              <a:spcBef>
                <a:spcPts val="0"/>
              </a:spcBef>
              <a:spcAft>
                <a:spcPts val="800"/>
              </a:spcAft>
              <a:buNone/>
            </a:pPr>
            <a:r>
              <a:rPr lang="en-US" b="1"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(5)stage of Branches:</a:t>
            </a: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 </a:t>
            </a:r>
          </a:p>
          <a:p>
            <a:pPr marL="68580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the post-cord gives </a:t>
            </a:r>
            <a:r>
              <a:rPr lang="en-US" b="1" dirty="0">
                <a:effectLst/>
                <a:latin typeface="Calibri" panose="020F0502020204030204" pitchFamily="34" charset="0"/>
                <a:ea typeface="Times New Roman" panose="02020603050405020304" pitchFamily="18" charset="0"/>
                <a:cs typeface="Arial" panose="020B0604020202020204" pitchFamily="34" charset="0"/>
              </a:rPr>
              <a:t>5</a:t>
            </a:r>
            <a:r>
              <a:rPr lang="en-US" dirty="0">
                <a:effectLst/>
                <a:latin typeface="Calibri" panose="020F0502020204030204" pitchFamily="34" charset="0"/>
                <a:ea typeface="Times New Roman" panose="02020603050405020304" pitchFamily="18" charset="0"/>
                <a:cs typeface="Arial" panose="020B0604020202020204" pitchFamily="34" charset="0"/>
              </a:rPr>
              <a:t> branches. </a:t>
            </a:r>
          </a:p>
          <a:p>
            <a:pPr marL="68580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the med-cord gives </a:t>
            </a:r>
            <a:r>
              <a:rPr lang="en-US" b="1" dirty="0">
                <a:effectLst/>
                <a:latin typeface="Calibri" panose="020F0502020204030204" pitchFamily="34" charset="0"/>
                <a:ea typeface="Times New Roman" panose="02020603050405020304" pitchFamily="18" charset="0"/>
                <a:cs typeface="Arial" panose="020B0604020202020204" pitchFamily="34" charset="0"/>
              </a:rPr>
              <a:t>5</a:t>
            </a:r>
            <a:r>
              <a:rPr lang="en-US" dirty="0">
                <a:effectLst/>
                <a:latin typeface="Calibri" panose="020F0502020204030204" pitchFamily="34" charset="0"/>
                <a:ea typeface="Times New Roman" panose="02020603050405020304" pitchFamily="18" charset="0"/>
                <a:cs typeface="Arial" panose="020B0604020202020204" pitchFamily="34" charset="0"/>
              </a:rPr>
              <a:t> branches.</a:t>
            </a:r>
          </a:p>
          <a:p>
            <a:pPr marL="68580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the </a:t>
            </a:r>
            <a:r>
              <a:rPr lang="en-US" dirty="0" err="1">
                <a:effectLst/>
                <a:latin typeface="Calibri" panose="020F0502020204030204" pitchFamily="34" charset="0"/>
                <a:ea typeface="Times New Roman" panose="02020603050405020304" pitchFamily="18" charset="0"/>
                <a:cs typeface="Arial" panose="020B0604020202020204" pitchFamily="34" charset="0"/>
              </a:rPr>
              <a:t>lat</a:t>
            </a:r>
            <a:r>
              <a:rPr lang="en-US" dirty="0">
                <a:effectLst/>
                <a:latin typeface="Calibri" panose="020F0502020204030204" pitchFamily="34" charset="0"/>
                <a:ea typeface="Times New Roman" panose="02020603050405020304" pitchFamily="18" charset="0"/>
                <a:cs typeface="Arial" panose="020B0604020202020204" pitchFamily="34" charset="0"/>
              </a:rPr>
              <a:t> Cord gives </a:t>
            </a:r>
            <a:r>
              <a:rPr lang="en-US" b="1" dirty="0">
                <a:effectLst/>
                <a:latin typeface="Calibri" panose="020F0502020204030204" pitchFamily="34" charset="0"/>
                <a:ea typeface="Times New Roman" panose="02020603050405020304" pitchFamily="18" charset="0"/>
                <a:cs typeface="Arial" panose="020B0604020202020204" pitchFamily="34" charset="0"/>
              </a:rPr>
              <a:t>3</a:t>
            </a:r>
            <a:r>
              <a:rPr lang="en-US" dirty="0">
                <a:effectLst/>
                <a:latin typeface="Calibri" panose="020F0502020204030204" pitchFamily="34" charset="0"/>
                <a:ea typeface="Times New Roman" panose="02020603050405020304" pitchFamily="18" charset="0"/>
                <a:cs typeface="Arial" panose="020B0604020202020204" pitchFamily="34" charset="0"/>
              </a:rPr>
              <a:t> branches.</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 </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N-B: - </a:t>
            </a:r>
          </a:p>
          <a:p>
            <a:pPr marL="571500" marR="0" indent="-342900">
              <a:lnSpc>
                <a:spcPct val="107000"/>
              </a:lnSpc>
              <a:spcBef>
                <a:spcPts val="0"/>
              </a:spcBef>
              <a:spcAft>
                <a:spcPts val="800"/>
              </a:spcAft>
              <a:buFont typeface="Wingdings" panose="05000000000000000000" pitchFamily="2" charset="2"/>
              <a:buChar char="Ø"/>
            </a:pPr>
            <a:r>
              <a:rPr lang="en-US" sz="2400" b="1" u="sng" dirty="0">
                <a:effectLst/>
                <a:latin typeface="Calibri" panose="020F0502020204030204" pitchFamily="34" charset="0"/>
                <a:ea typeface="Times New Roman" panose="02020603050405020304" pitchFamily="18" charset="0"/>
                <a:cs typeface="Arial" panose="020B0604020202020204" pitchFamily="34" charset="0"/>
              </a:rPr>
              <a:t>the roots of the plexus </a:t>
            </a:r>
            <a:r>
              <a:rPr lang="en-US" sz="2400" dirty="0">
                <a:effectLst/>
                <a:latin typeface="Calibri" panose="020F0502020204030204" pitchFamily="34" charset="0"/>
                <a:ea typeface="Times New Roman" panose="02020603050405020304" pitchFamily="18" charset="0"/>
                <a:cs typeface="Arial" panose="020B0604020202020204" pitchFamily="34" charset="0"/>
              </a:rPr>
              <a:t>give 2 branches to the UL , </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nerve to serratus anterior (C5,6,7) + nerve .to rhomboids (C5)</a:t>
            </a:r>
          </a:p>
          <a:p>
            <a:pPr marL="571500" marR="0" indent="-342900">
              <a:lnSpc>
                <a:spcPct val="107000"/>
              </a:lnSpc>
              <a:spcBef>
                <a:spcPts val="0"/>
              </a:spcBef>
              <a:spcAft>
                <a:spcPts val="800"/>
              </a:spcAft>
              <a:buFont typeface="Wingdings" panose="05000000000000000000" pitchFamily="2" charset="2"/>
              <a:buChar char="Ø"/>
            </a:pPr>
            <a:r>
              <a:rPr lang="en-US" sz="2400" b="1" u="sng" dirty="0">
                <a:effectLst/>
                <a:latin typeface="Calibri" panose="020F0502020204030204" pitchFamily="34" charset="0"/>
                <a:ea typeface="Times New Roman" panose="02020603050405020304" pitchFamily="18" charset="0"/>
                <a:cs typeface="Arial" panose="020B0604020202020204" pitchFamily="34" charset="0"/>
              </a:rPr>
              <a:t>the upper trunk</a:t>
            </a:r>
            <a:r>
              <a:rPr lang="en-US" sz="2400" dirty="0">
                <a:effectLst/>
                <a:latin typeface="Calibri" panose="020F0502020204030204" pitchFamily="34" charset="0"/>
                <a:ea typeface="Times New Roman" panose="02020603050405020304" pitchFamily="18" charset="0"/>
                <a:cs typeface="Arial" panose="020B0604020202020204" pitchFamily="34" charset="0"/>
              </a:rPr>
              <a:t> gives 2 branches: n. to subclavius + supra scapular nerve  (both  </a:t>
            </a:r>
            <a:r>
              <a:rPr lang="en-US" sz="2400" dirty="0">
                <a:effectLst/>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a:t>
            </a:r>
            <a:r>
              <a:rPr lang="en-US" sz="2400" dirty="0">
                <a:effectLst/>
                <a:latin typeface="Calibri" panose="020F0502020204030204" pitchFamily="34" charset="0"/>
                <a:ea typeface="Times New Roman" panose="02020603050405020304" pitchFamily="18" charset="0"/>
                <a:cs typeface="Arial" panose="020B0604020202020204" pitchFamily="34" charset="0"/>
              </a:rPr>
              <a:t>C5,6)</a:t>
            </a:r>
          </a:p>
          <a:p>
            <a:pPr marL="0" indent="0">
              <a:buNone/>
            </a:pPr>
            <a:endParaRPr lang="en-US" sz="3600" dirty="0"/>
          </a:p>
        </p:txBody>
      </p:sp>
    </p:spTree>
    <p:extLst>
      <p:ext uri="{BB962C8B-B14F-4D97-AF65-F5344CB8AC3E}">
        <p14:creationId xmlns:p14="http://schemas.microsoft.com/office/powerpoint/2010/main" val="6679396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838200" y="550506"/>
            <a:ext cx="6588967" cy="5626457"/>
          </a:xfrm>
        </p:spPr>
        <p:txBody>
          <a:bodyPr>
            <a:normAutofit lnSpcReduction="10000"/>
          </a:bodyPr>
          <a:lstStyle/>
          <a:p>
            <a:pPr marL="0" marR="0" indent="0">
              <a:lnSpc>
                <a:spcPct val="107000"/>
              </a:lnSpc>
              <a:spcBef>
                <a:spcPts val="0"/>
              </a:spcBef>
              <a:spcAft>
                <a:spcPts val="800"/>
              </a:spcAft>
              <a:buNone/>
            </a:pPr>
            <a:r>
              <a:rPr lang="en-US" sz="3200" dirty="0">
                <a:effectLst/>
                <a:latin typeface="Calibri" panose="020F0502020204030204" pitchFamily="34" charset="0"/>
                <a:ea typeface="Times New Roman" panose="02020603050405020304" pitchFamily="18" charset="0"/>
                <a:cs typeface="Arial" panose="020B0604020202020204" pitchFamily="34" charset="0"/>
              </a:rPr>
              <a:t>*Effects:</a:t>
            </a:r>
          </a:p>
          <a:p>
            <a:pPr marL="0" marR="0" indent="0">
              <a:lnSpc>
                <a:spcPct val="107000"/>
              </a:lnSpc>
              <a:spcBef>
                <a:spcPts val="0"/>
              </a:spcBef>
              <a:spcAft>
                <a:spcPts val="800"/>
              </a:spcAft>
              <a:buNone/>
            </a:pPr>
            <a:r>
              <a:rPr lang="en-US" sz="3200" dirty="0">
                <a:effectLst/>
                <a:latin typeface="Calibri" panose="020F0502020204030204" pitchFamily="34" charset="0"/>
                <a:ea typeface="Times New Roman" panose="02020603050405020304" pitchFamily="18" charset="0"/>
                <a:cs typeface="Arial" panose="020B0604020202020204" pitchFamily="34" charset="0"/>
              </a:rPr>
              <a:t>A-palsies of deltoid &amp;teres minor muscles</a:t>
            </a:r>
          </a:p>
          <a:p>
            <a:pPr marL="0" marR="0" indent="0">
              <a:lnSpc>
                <a:spcPct val="107000"/>
              </a:lnSpc>
              <a:spcBef>
                <a:spcPts val="0"/>
              </a:spcBef>
              <a:spcAft>
                <a:spcPts val="800"/>
              </a:spcAft>
              <a:buNone/>
            </a:pPr>
            <a:r>
              <a:rPr lang="en-US" sz="3200" dirty="0">
                <a:effectLst/>
                <a:latin typeface="Calibri" panose="020F0502020204030204" pitchFamily="34" charset="0"/>
                <a:ea typeface="Times New Roman" panose="02020603050405020304" pitchFamily="18" charset="0"/>
                <a:cs typeface="Arial" panose="020B0604020202020204" pitchFamily="34" charset="0"/>
              </a:rPr>
              <a:t>B-Motor affection: </a:t>
            </a:r>
          </a:p>
          <a:p>
            <a:pPr marL="0" marR="0" indent="0">
              <a:lnSpc>
                <a:spcPct val="107000"/>
              </a:lnSpc>
              <a:spcBef>
                <a:spcPts val="0"/>
              </a:spcBef>
              <a:spcAft>
                <a:spcPts val="800"/>
              </a:spcAft>
              <a:buNone/>
            </a:pPr>
            <a:r>
              <a:rPr lang="en-US" sz="3200" dirty="0">
                <a:effectLst/>
                <a:latin typeface="Calibri" panose="020F0502020204030204" pitchFamily="34" charset="0"/>
                <a:ea typeface="Times New Roman" panose="02020603050405020304" pitchFamily="18" charset="0"/>
                <a:cs typeface="Arial" panose="020B0604020202020204" pitchFamily="34" charset="0"/>
              </a:rPr>
              <a:t>1) inability to abduct the shoulder from 15 to 90 (</a:t>
            </a:r>
            <a:r>
              <a:rPr lang="en-US" sz="3200" u="sng" dirty="0">
                <a:effectLst/>
                <a:latin typeface="Calibri" panose="020F0502020204030204" pitchFamily="34" charset="0"/>
                <a:ea typeface="Times New Roman" panose="02020603050405020304" pitchFamily="18" charset="0"/>
                <a:cs typeface="Arial" panose="020B0604020202020204" pitchFamily="34" charset="0"/>
              </a:rPr>
              <a:t>action of deltoid</a:t>
            </a:r>
            <a:r>
              <a:rPr lang="en-US" sz="3200" dirty="0">
                <a:effectLst/>
                <a:latin typeface="Calibri" panose="020F0502020204030204" pitchFamily="34" charset="0"/>
                <a:ea typeface="Times New Roman" panose="02020603050405020304" pitchFamily="18" charset="0"/>
                <a:cs typeface="Arial" panose="020B0604020202020204" pitchFamily="34" charset="0"/>
              </a:rPr>
              <a:t>). </a:t>
            </a:r>
          </a:p>
          <a:p>
            <a:pPr marL="0" marR="0" indent="0">
              <a:lnSpc>
                <a:spcPct val="107000"/>
              </a:lnSpc>
              <a:spcBef>
                <a:spcPts val="0"/>
              </a:spcBef>
              <a:spcAft>
                <a:spcPts val="800"/>
              </a:spcAft>
              <a:buNone/>
            </a:pPr>
            <a:r>
              <a:rPr lang="en-US" sz="3200" dirty="0">
                <a:effectLst/>
                <a:latin typeface="Calibri" panose="020F0502020204030204" pitchFamily="34" charset="0"/>
                <a:ea typeface="Times New Roman" panose="02020603050405020304" pitchFamily="18" charset="0"/>
                <a:cs typeface="Arial" panose="020B0604020202020204" pitchFamily="34" charset="0"/>
              </a:rPr>
              <a:t>(2) Deformity : Flat Shoulder due to atrophy of deltoid leading to excessive prominence of the acromion &amp; the </a:t>
            </a:r>
            <a:r>
              <a:rPr lang="en-US" sz="32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3200" dirty="0">
                <a:effectLst/>
                <a:latin typeface="Calibri" panose="020F0502020204030204" pitchFamily="34" charset="0"/>
                <a:ea typeface="Times New Roman" panose="02020603050405020304" pitchFamily="18" charset="0"/>
                <a:cs typeface="Arial" panose="020B0604020202020204" pitchFamily="34" charset="0"/>
              </a:rPr>
              <a:t>-end of the clavicle</a:t>
            </a:r>
          </a:p>
        </p:txBody>
      </p:sp>
      <p:pic>
        <p:nvPicPr>
          <p:cNvPr id="4" name="Picture 3">
            <a:extLst>
              <a:ext uri="{FF2B5EF4-FFF2-40B4-BE49-F238E27FC236}">
                <a16:creationId xmlns:a16="http://schemas.microsoft.com/office/drawing/2014/main" id="{0A74A702-2758-4F60-B06A-C623E691B431}"/>
              </a:ext>
            </a:extLst>
          </p:cNvPr>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9647" y="1596206"/>
            <a:ext cx="4761905" cy="432380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a:extLst>
              <a:ext uri="{FF2B5EF4-FFF2-40B4-BE49-F238E27FC236}">
                <a16:creationId xmlns:a16="http://schemas.microsoft.com/office/drawing/2014/main" id="{1D439C6F-AB88-4440-8495-515D72540AC8}"/>
              </a:ext>
            </a:extLst>
          </p:cNvPr>
          <p:cNvSpPr>
            <a:spLocks noGrp="1"/>
          </p:cNvSpPr>
          <p:nvPr>
            <p:ph type="title"/>
          </p:nvPr>
        </p:nvSpPr>
        <p:spPr>
          <a:xfrm>
            <a:off x="3068217" y="-9428"/>
            <a:ext cx="10515600" cy="1325563"/>
          </a:xfrm>
        </p:spPr>
        <p:txBody>
          <a:bodyPr/>
          <a:lstStyle/>
          <a:p>
            <a:r>
              <a:rPr lang="en-US" b="1" i="1" u="sng" dirty="0">
                <a:solidFill>
                  <a:srgbClr val="FF0066"/>
                </a:solidFill>
              </a:rPr>
              <a:t>Axillary nerve injury</a:t>
            </a:r>
            <a:endParaRPr lang="en-US" dirty="0"/>
          </a:p>
        </p:txBody>
      </p:sp>
    </p:spTree>
    <p:extLst>
      <p:ext uri="{BB962C8B-B14F-4D97-AF65-F5344CB8AC3E}">
        <p14:creationId xmlns:p14="http://schemas.microsoft.com/office/powerpoint/2010/main" val="6102622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4E91B-C0E7-418A-B353-58C0D876BC91}"/>
              </a:ext>
            </a:extLst>
          </p:cNvPr>
          <p:cNvSpPr>
            <a:spLocks noGrp="1"/>
          </p:cNvSpPr>
          <p:nvPr>
            <p:ph type="title"/>
          </p:nvPr>
        </p:nvSpPr>
        <p:spPr/>
        <p:txBody>
          <a:bodyPr/>
          <a:lstStyle/>
          <a:p>
            <a:r>
              <a:rPr lang="en-US" b="1" i="1" u="sng" dirty="0">
                <a:solidFill>
                  <a:srgbClr val="FF0066"/>
                </a:solidFill>
              </a:rPr>
              <a:t>Axillary nerve injury</a:t>
            </a:r>
            <a:endParaRPr lang="en-US" dirty="0"/>
          </a:p>
        </p:txBody>
      </p:sp>
      <p:sp>
        <p:nvSpPr>
          <p:cNvPr id="3" name="Content Placeholder 2">
            <a:extLst>
              <a:ext uri="{FF2B5EF4-FFF2-40B4-BE49-F238E27FC236}">
                <a16:creationId xmlns:a16="http://schemas.microsoft.com/office/drawing/2014/main" id="{5E2D7D7A-2359-43C3-8093-752501A6FE17}"/>
              </a:ext>
            </a:extLst>
          </p:cNvPr>
          <p:cNvSpPr>
            <a:spLocks noGrp="1"/>
          </p:cNvSpPr>
          <p:nvPr>
            <p:ph idx="1"/>
          </p:nvPr>
        </p:nvSpPr>
        <p:spPr/>
        <p:txBody>
          <a:bodyPr/>
          <a:lstStyle/>
          <a:p>
            <a:r>
              <a:rPr lang="en-US" dirty="0">
                <a:effectLst/>
                <a:latin typeface="Calibri" panose="020F0502020204030204" pitchFamily="34" charset="0"/>
                <a:ea typeface="Times New Roman" panose="02020603050405020304" pitchFamily="18" charset="0"/>
                <a:cs typeface="Arial" panose="020B0604020202020204" pitchFamily="34" charset="0"/>
              </a:rPr>
              <a:t>(3) Sensory loss: loss of skin sensation over the lower of deltoid</a:t>
            </a:r>
          </a:p>
          <a:p>
            <a:endParaRPr lang="en-US" dirty="0"/>
          </a:p>
        </p:txBody>
      </p:sp>
      <p:pic>
        <p:nvPicPr>
          <p:cNvPr id="5" name="Picture 4">
            <a:extLst>
              <a:ext uri="{FF2B5EF4-FFF2-40B4-BE49-F238E27FC236}">
                <a16:creationId xmlns:a16="http://schemas.microsoft.com/office/drawing/2014/main" id="{B96B70FA-4E74-4569-8513-6D63C8BC6D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6735" y="2435290"/>
            <a:ext cx="4276564" cy="4192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0365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BD840-2F68-4D8E-991F-6D01B4CFD6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66E8D25-ED2B-4B5D-8844-27FD8F599F57}"/>
              </a:ext>
            </a:extLst>
          </p:cNvPr>
          <p:cNvSpPr>
            <a:spLocks noGrp="1"/>
          </p:cNvSpPr>
          <p:nvPr>
            <p:ph idx="1"/>
          </p:nvPr>
        </p:nvSpPr>
        <p:spPr/>
        <p:txBody>
          <a:bodyPr/>
          <a:lstStyle/>
          <a:p>
            <a:endParaRPr lang="en-US"/>
          </a:p>
        </p:txBody>
      </p:sp>
      <p:pic>
        <p:nvPicPr>
          <p:cNvPr id="1026" name="Picture 2" descr="Quiz Time Banner With Colorful Brush Strokes Stock Illustration - Download  Image Now - iStock">
            <a:extLst>
              <a:ext uri="{FF2B5EF4-FFF2-40B4-BE49-F238E27FC236}">
                <a16:creationId xmlns:a16="http://schemas.microsoft.com/office/drawing/2014/main" id="{289B8028-3987-4D26-A25C-1FDFE50AA3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6279" y="1664167"/>
            <a:ext cx="8216081" cy="3217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925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8607E-E4C7-4218-86DC-85B6F703D4ED}"/>
              </a:ext>
            </a:extLst>
          </p:cNvPr>
          <p:cNvSpPr>
            <a:spLocks noGrp="1"/>
          </p:cNvSpPr>
          <p:nvPr>
            <p:ph type="title"/>
          </p:nvPr>
        </p:nvSpPr>
        <p:spPr/>
        <p:txBody>
          <a:bodyPr/>
          <a:lstStyle/>
          <a:p>
            <a:r>
              <a:rPr lang="en-US" dirty="0"/>
              <a:t>One of the following not attached to medial border of the scapula ?</a:t>
            </a:r>
          </a:p>
        </p:txBody>
      </p:sp>
      <p:sp>
        <p:nvSpPr>
          <p:cNvPr id="3" name="Content Placeholder 2">
            <a:extLst>
              <a:ext uri="{FF2B5EF4-FFF2-40B4-BE49-F238E27FC236}">
                <a16:creationId xmlns:a16="http://schemas.microsoft.com/office/drawing/2014/main" id="{4DA2B25C-8AE4-4D63-AAF6-549DAB8AE444}"/>
              </a:ext>
            </a:extLst>
          </p:cNvPr>
          <p:cNvSpPr>
            <a:spLocks noGrp="1"/>
          </p:cNvSpPr>
          <p:nvPr>
            <p:ph idx="1"/>
          </p:nvPr>
        </p:nvSpPr>
        <p:spPr/>
        <p:txBody>
          <a:bodyPr/>
          <a:lstStyle/>
          <a:p>
            <a:pPr marL="514350" indent="-514350">
              <a:buFont typeface="+mj-lt"/>
              <a:buAutoNum type="arabicPeriod"/>
            </a:pPr>
            <a:r>
              <a:rPr lang="en-US" dirty="0" err="1"/>
              <a:t>Levator</a:t>
            </a:r>
            <a:r>
              <a:rPr lang="en-US" dirty="0"/>
              <a:t> scapulae</a:t>
            </a:r>
          </a:p>
          <a:p>
            <a:pPr marL="514350" indent="-514350">
              <a:buFont typeface="+mj-lt"/>
              <a:buAutoNum type="arabicPeriod"/>
            </a:pPr>
            <a:r>
              <a:rPr lang="en-US" dirty="0"/>
              <a:t>Teres minor </a:t>
            </a:r>
          </a:p>
          <a:p>
            <a:pPr marL="514350" indent="-514350">
              <a:buFont typeface="+mj-lt"/>
              <a:buAutoNum type="arabicPeriod"/>
            </a:pPr>
            <a:r>
              <a:rPr lang="en-US" dirty="0"/>
              <a:t>serratus anterior </a:t>
            </a:r>
          </a:p>
          <a:p>
            <a:pPr marL="514350" indent="-514350">
              <a:buFont typeface="+mj-lt"/>
              <a:buAutoNum type="arabicPeriod"/>
            </a:pPr>
            <a:r>
              <a:rPr lang="en-US" dirty="0" err="1"/>
              <a:t>Rhomboides</a:t>
            </a:r>
            <a:r>
              <a:rPr lang="en-US" dirty="0"/>
              <a:t> minor</a:t>
            </a:r>
          </a:p>
          <a:p>
            <a:pPr marL="514350" indent="-514350">
              <a:buFont typeface="+mj-lt"/>
              <a:buAutoNum type="arabicPeriod"/>
            </a:pPr>
            <a:r>
              <a:rPr lang="en-US" dirty="0" err="1"/>
              <a:t>Rhomboides</a:t>
            </a:r>
            <a:r>
              <a:rPr lang="en-US" dirty="0"/>
              <a:t> major</a:t>
            </a:r>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16717263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8607E-E4C7-4218-86DC-85B6F703D4ED}"/>
              </a:ext>
            </a:extLst>
          </p:cNvPr>
          <p:cNvSpPr>
            <a:spLocks noGrp="1"/>
          </p:cNvSpPr>
          <p:nvPr>
            <p:ph type="title"/>
          </p:nvPr>
        </p:nvSpPr>
        <p:spPr/>
        <p:txBody>
          <a:bodyPr/>
          <a:lstStyle/>
          <a:p>
            <a:r>
              <a:rPr lang="en-US" dirty="0"/>
              <a:t>One of the following not attached to medial border of the scapula ?</a:t>
            </a:r>
          </a:p>
        </p:txBody>
      </p:sp>
      <p:sp>
        <p:nvSpPr>
          <p:cNvPr id="3" name="Content Placeholder 2">
            <a:extLst>
              <a:ext uri="{FF2B5EF4-FFF2-40B4-BE49-F238E27FC236}">
                <a16:creationId xmlns:a16="http://schemas.microsoft.com/office/drawing/2014/main" id="{4DA2B25C-8AE4-4D63-AAF6-549DAB8AE444}"/>
              </a:ext>
            </a:extLst>
          </p:cNvPr>
          <p:cNvSpPr>
            <a:spLocks noGrp="1"/>
          </p:cNvSpPr>
          <p:nvPr>
            <p:ph idx="1"/>
          </p:nvPr>
        </p:nvSpPr>
        <p:spPr/>
        <p:txBody>
          <a:bodyPr/>
          <a:lstStyle/>
          <a:p>
            <a:pPr marL="514350" indent="-514350">
              <a:buFont typeface="+mj-lt"/>
              <a:buAutoNum type="arabicPeriod"/>
            </a:pPr>
            <a:r>
              <a:rPr lang="en-US" dirty="0" err="1"/>
              <a:t>Levator</a:t>
            </a:r>
            <a:r>
              <a:rPr lang="en-US" dirty="0"/>
              <a:t> scapulae</a:t>
            </a:r>
          </a:p>
          <a:p>
            <a:pPr marL="514350" indent="-514350">
              <a:buFont typeface="+mj-lt"/>
              <a:buAutoNum type="arabicPeriod"/>
            </a:pPr>
            <a:r>
              <a:rPr lang="en-US" dirty="0">
                <a:solidFill>
                  <a:srgbClr val="FF0000"/>
                </a:solidFill>
              </a:rPr>
              <a:t>Teres minor </a:t>
            </a:r>
          </a:p>
          <a:p>
            <a:pPr marL="514350" indent="-514350">
              <a:buFont typeface="+mj-lt"/>
              <a:buAutoNum type="arabicPeriod"/>
            </a:pPr>
            <a:r>
              <a:rPr lang="en-US" dirty="0"/>
              <a:t>serratus anterior </a:t>
            </a:r>
          </a:p>
          <a:p>
            <a:pPr marL="514350" indent="-514350">
              <a:buFont typeface="+mj-lt"/>
              <a:buAutoNum type="arabicPeriod"/>
            </a:pPr>
            <a:r>
              <a:rPr lang="en-US" dirty="0" err="1"/>
              <a:t>Rhomboides</a:t>
            </a:r>
            <a:r>
              <a:rPr lang="en-US" dirty="0"/>
              <a:t> minor</a:t>
            </a:r>
          </a:p>
          <a:p>
            <a:pPr marL="514350" indent="-514350">
              <a:buFont typeface="+mj-lt"/>
              <a:buAutoNum type="arabicPeriod"/>
            </a:pPr>
            <a:r>
              <a:rPr lang="en-US" dirty="0" err="1"/>
              <a:t>Rhomboides</a:t>
            </a:r>
            <a:r>
              <a:rPr lang="en-US" dirty="0"/>
              <a:t> major</a:t>
            </a:r>
          </a:p>
          <a:p>
            <a:pPr marL="514350" indent="-514350">
              <a:buFont typeface="+mj-lt"/>
              <a:buAutoNum type="arabicPeriod"/>
            </a:pPr>
            <a:endParaRPr lang="en-US" dirty="0"/>
          </a:p>
          <a:p>
            <a:pPr marL="514350" indent="-514350">
              <a:buFont typeface="+mj-lt"/>
              <a:buAutoNum type="arabicPeriod"/>
            </a:pPr>
            <a:endParaRPr lang="en-US" dirty="0"/>
          </a:p>
        </p:txBody>
      </p:sp>
      <p:pic>
        <p:nvPicPr>
          <p:cNvPr id="2050" name="Picture 2" descr="Teres minor muscle - Wikipedia">
            <a:extLst>
              <a:ext uri="{FF2B5EF4-FFF2-40B4-BE49-F238E27FC236}">
                <a16:creationId xmlns:a16="http://schemas.microsoft.com/office/drawing/2014/main" id="{7F07561C-4CA3-0D47-C9F4-EFD10A5A6C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4264" y="1027906"/>
            <a:ext cx="5247968" cy="5247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8223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44CCA-D78D-4B47-AD25-AB30E6933FEB}"/>
              </a:ext>
            </a:extLst>
          </p:cNvPr>
          <p:cNvSpPr>
            <a:spLocks noGrp="1"/>
          </p:cNvSpPr>
          <p:nvPr>
            <p:ph type="title"/>
          </p:nvPr>
        </p:nvSpPr>
        <p:spPr/>
        <p:txBody>
          <a:bodyPr/>
          <a:lstStyle/>
          <a:p>
            <a:r>
              <a:rPr lang="en-US" dirty="0"/>
              <a:t>The glenoid cavity articulates with head of humerus By </a:t>
            </a:r>
          </a:p>
        </p:txBody>
      </p:sp>
      <p:sp>
        <p:nvSpPr>
          <p:cNvPr id="3" name="Content Placeholder 2">
            <a:extLst>
              <a:ext uri="{FF2B5EF4-FFF2-40B4-BE49-F238E27FC236}">
                <a16:creationId xmlns:a16="http://schemas.microsoft.com/office/drawing/2014/main" id="{FC3675F2-1D84-4C97-943E-E4BD6921C74B}"/>
              </a:ext>
            </a:extLst>
          </p:cNvPr>
          <p:cNvSpPr>
            <a:spLocks noGrp="1"/>
          </p:cNvSpPr>
          <p:nvPr>
            <p:ph idx="1"/>
          </p:nvPr>
        </p:nvSpPr>
        <p:spPr/>
        <p:txBody>
          <a:bodyPr/>
          <a:lstStyle/>
          <a:p>
            <a:pPr marL="514350" indent="-514350">
              <a:buFont typeface="+mj-lt"/>
              <a:buAutoNum type="arabicPeriod"/>
            </a:pPr>
            <a:r>
              <a:rPr lang="en-US" dirty="0"/>
              <a:t>Fibrous articulation</a:t>
            </a:r>
          </a:p>
          <a:p>
            <a:pPr marL="514350" indent="-514350">
              <a:buFont typeface="+mj-lt"/>
              <a:buAutoNum type="arabicPeriod"/>
            </a:pPr>
            <a:r>
              <a:rPr lang="en-US" dirty="0" err="1"/>
              <a:t>Cartligenous</a:t>
            </a:r>
            <a:r>
              <a:rPr lang="en-US" dirty="0"/>
              <a:t> articulation</a:t>
            </a:r>
          </a:p>
          <a:p>
            <a:pPr marL="514350" indent="-514350">
              <a:buFont typeface="+mj-lt"/>
              <a:buAutoNum type="arabicPeriod"/>
            </a:pPr>
            <a:r>
              <a:rPr lang="en-US" dirty="0"/>
              <a:t>Plane synovial articulation</a:t>
            </a:r>
          </a:p>
          <a:p>
            <a:pPr marL="514350" indent="-514350">
              <a:buFont typeface="+mj-lt"/>
              <a:buAutoNum type="arabicPeriod"/>
            </a:pPr>
            <a:r>
              <a:rPr lang="en-US" dirty="0"/>
              <a:t>Ball and socket articulation</a:t>
            </a:r>
          </a:p>
          <a:p>
            <a:pPr marL="514350" indent="-514350">
              <a:buFont typeface="+mj-lt"/>
              <a:buAutoNum type="arabicPeriod"/>
            </a:pPr>
            <a:r>
              <a:rPr lang="en-US" dirty="0"/>
              <a:t>Hinge synovial articulation</a:t>
            </a:r>
          </a:p>
        </p:txBody>
      </p:sp>
    </p:spTree>
    <p:extLst>
      <p:ext uri="{BB962C8B-B14F-4D97-AF65-F5344CB8AC3E}">
        <p14:creationId xmlns:p14="http://schemas.microsoft.com/office/powerpoint/2010/main" val="5014927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44CCA-D78D-4B47-AD25-AB30E6933FEB}"/>
              </a:ext>
            </a:extLst>
          </p:cNvPr>
          <p:cNvSpPr>
            <a:spLocks noGrp="1"/>
          </p:cNvSpPr>
          <p:nvPr>
            <p:ph type="title"/>
          </p:nvPr>
        </p:nvSpPr>
        <p:spPr/>
        <p:txBody>
          <a:bodyPr/>
          <a:lstStyle/>
          <a:p>
            <a:r>
              <a:rPr lang="en-US" dirty="0"/>
              <a:t>The glenoid cavity articulates with head of humerus By </a:t>
            </a:r>
          </a:p>
        </p:txBody>
      </p:sp>
      <p:sp>
        <p:nvSpPr>
          <p:cNvPr id="3" name="Content Placeholder 2">
            <a:extLst>
              <a:ext uri="{FF2B5EF4-FFF2-40B4-BE49-F238E27FC236}">
                <a16:creationId xmlns:a16="http://schemas.microsoft.com/office/drawing/2014/main" id="{FC3675F2-1D84-4C97-943E-E4BD6921C74B}"/>
              </a:ext>
            </a:extLst>
          </p:cNvPr>
          <p:cNvSpPr>
            <a:spLocks noGrp="1"/>
          </p:cNvSpPr>
          <p:nvPr>
            <p:ph idx="1"/>
          </p:nvPr>
        </p:nvSpPr>
        <p:spPr/>
        <p:txBody>
          <a:bodyPr/>
          <a:lstStyle/>
          <a:p>
            <a:pPr marL="514350" indent="-514350">
              <a:buFont typeface="+mj-lt"/>
              <a:buAutoNum type="arabicPeriod"/>
            </a:pPr>
            <a:r>
              <a:rPr lang="en-US" dirty="0"/>
              <a:t>Fibrous articulation</a:t>
            </a:r>
          </a:p>
          <a:p>
            <a:pPr marL="514350" indent="-514350">
              <a:buFont typeface="+mj-lt"/>
              <a:buAutoNum type="arabicPeriod"/>
            </a:pPr>
            <a:r>
              <a:rPr lang="en-US" dirty="0" err="1"/>
              <a:t>Cartligenous</a:t>
            </a:r>
            <a:r>
              <a:rPr lang="en-US" dirty="0"/>
              <a:t> articulation</a:t>
            </a:r>
          </a:p>
          <a:p>
            <a:pPr marL="514350" indent="-514350">
              <a:buFont typeface="+mj-lt"/>
              <a:buAutoNum type="arabicPeriod"/>
            </a:pPr>
            <a:r>
              <a:rPr lang="en-US" dirty="0"/>
              <a:t>Plane synovial articulation</a:t>
            </a:r>
          </a:p>
          <a:p>
            <a:pPr marL="514350" indent="-514350">
              <a:buFont typeface="+mj-lt"/>
              <a:buAutoNum type="arabicPeriod"/>
            </a:pPr>
            <a:r>
              <a:rPr lang="en-US" dirty="0">
                <a:solidFill>
                  <a:srgbClr val="FF0000"/>
                </a:solidFill>
              </a:rPr>
              <a:t>Ball and socket articulation</a:t>
            </a:r>
          </a:p>
          <a:p>
            <a:pPr marL="514350" indent="-514350">
              <a:buFont typeface="+mj-lt"/>
              <a:buAutoNum type="arabicPeriod"/>
            </a:pPr>
            <a:r>
              <a:rPr lang="en-US" dirty="0"/>
              <a:t>Hinge synovial articulation</a:t>
            </a:r>
          </a:p>
        </p:txBody>
      </p:sp>
    </p:spTree>
    <p:extLst>
      <p:ext uri="{BB962C8B-B14F-4D97-AF65-F5344CB8AC3E}">
        <p14:creationId xmlns:p14="http://schemas.microsoft.com/office/powerpoint/2010/main" val="4557668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93415-A6BE-4437-9F05-206DD2E43486}"/>
              </a:ext>
            </a:extLst>
          </p:cNvPr>
          <p:cNvSpPr>
            <a:spLocks noGrp="1"/>
          </p:cNvSpPr>
          <p:nvPr>
            <p:ph type="title"/>
          </p:nvPr>
        </p:nvSpPr>
        <p:spPr/>
        <p:txBody>
          <a:bodyPr/>
          <a:lstStyle/>
          <a:p>
            <a:r>
              <a:rPr lang="en-US" dirty="0"/>
              <a:t>The surgical neck of humerus is related to ?</a:t>
            </a:r>
            <a:br>
              <a:rPr lang="en-US" dirty="0"/>
            </a:br>
            <a:endParaRPr lang="en-US" dirty="0"/>
          </a:p>
        </p:txBody>
      </p:sp>
      <p:sp>
        <p:nvSpPr>
          <p:cNvPr id="3" name="Content Placeholder 2">
            <a:extLst>
              <a:ext uri="{FF2B5EF4-FFF2-40B4-BE49-F238E27FC236}">
                <a16:creationId xmlns:a16="http://schemas.microsoft.com/office/drawing/2014/main" id="{B3FB1628-2274-48C8-B799-1B008B60DBD2}"/>
              </a:ext>
            </a:extLst>
          </p:cNvPr>
          <p:cNvSpPr>
            <a:spLocks noGrp="1"/>
          </p:cNvSpPr>
          <p:nvPr>
            <p:ph idx="1"/>
          </p:nvPr>
        </p:nvSpPr>
        <p:spPr/>
        <p:txBody>
          <a:bodyPr/>
          <a:lstStyle/>
          <a:p>
            <a:pPr marL="514350" indent="-514350">
              <a:buFont typeface="+mj-lt"/>
              <a:buAutoNum type="arabicPeriod"/>
            </a:pPr>
            <a:r>
              <a:rPr lang="en-US" dirty="0"/>
              <a:t>Radial nerve</a:t>
            </a:r>
          </a:p>
          <a:p>
            <a:pPr marL="514350" indent="-514350">
              <a:buFont typeface="+mj-lt"/>
              <a:buAutoNum type="arabicPeriod"/>
            </a:pPr>
            <a:r>
              <a:rPr lang="en-US" dirty="0"/>
              <a:t>Ulnar nerve</a:t>
            </a:r>
          </a:p>
          <a:p>
            <a:pPr marL="514350" indent="-514350">
              <a:buFont typeface="+mj-lt"/>
              <a:buAutoNum type="arabicPeriod"/>
            </a:pPr>
            <a:r>
              <a:rPr lang="en-US" dirty="0"/>
              <a:t>Median nerve</a:t>
            </a:r>
          </a:p>
          <a:p>
            <a:pPr marL="514350" indent="-514350">
              <a:buFont typeface="+mj-lt"/>
              <a:buAutoNum type="arabicPeriod"/>
            </a:pPr>
            <a:r>
              <a:rPr lang="en-US" dirty="0"/>
              <a:t>Axillary nerve</a:t>
            </a:r>
          </a:p>
          <a:p>
            <a:pPr marL="514350" indent="-514350">
              <a:buFont typeface="+mj-lt"/>
              <a:buAutoNum type="arabicPeriod"/>
            </a:pPr>
            <a:r>
              <a:rPr lang="en-US" dirty="0"/>
              <a:t>Non of above</a:t>
            </a:r>
          </a:p>
          <a:p>
            <a:pPr marL="514350" indent="-514350">
              <a:buFont typeface="+mj-lt"/>
              <a:buAutoNum type="arabicPeriod"/>
            </a:pPr>
            <a:endParaRPr lang="en-US" dirty="0"/>
          </a:p>
        </p:txBody>
      </p:sp>
    </p:spTree>
    <p:extLst>
      <p:ext uri="{BB962C8B-B14F-4D97-AF65-F5344CB8AC3E}">
        <p14:creationId xmlns:p14="http://schemas.microsoft.com/office/powerpoint/2010/main" val="36983645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93415-A6BE-4437-9F05-206DD2E43486}"/>
              </a:ext>
            </a:extLst>
          </p:cNvPr>
          <p:cNvSpPr>
            <a:spLocks noGrp="1"/>
          </p:cNvSpPr>
          <p:nvPr>
            <p:ph type="title"/>
          </p:nvPr>
        </p:nvSpPr>
        <p:spPr/>
        <p:txBody>
          <a:bodyPr/>
          <a:lstStyle/>
          <a:p>
            <a:r>
              <a:rPr lang="en-US" dirty="0"/>
              <a:t>The surgical neck of humerus is related to ?</a:t>
            </a:r>
            <a:br>
              <a:rPr lang="en-US" dirty="0"/>
            </a:br>
            <a:endParaRPr lang="en-US" dirty="0"/>
          </a:p>
        </p:txBody>
      </p:sp>
      <p:sp>
        <p:nvSpPr>
          <p:cNvPr id="3" name="Content Placeholder 2">
            <a:extLst>
              <a:ext uri="{FF2B5EF4-FFF2-40B4-BE49-F238E27FC236}">
                <a16:creationId xmlns:a16="http://schemas.microsoft.com/office/drawing/2014/main" id="{B3FB1628-2274-48C8-B799-1B008B60DBD2}"/>
              </a:ext>
            </a:extLst>
          </p:cNvPr>
          <p:cNvSpPr>
            <a:spLocks noGrp="1"/>
          </p:cNvSpPr>
          <p:nvPr>
            <p:ph idx="1"/>
          </p:nvPr>
        </p:nvSpPr>
        <p:spPr/>
        <p:txBody>
          <a:bodyPr/>
          <a:lstStyle/>
          <a:p>
            <a:pPr marL="514350" indent="-514350">
              <a:buFont typeface="+mj-lt"/>
              <a:buAutoNum type="arabicPeriod"/>
            </a:pPr>
            <a:r>
              <a:rPr lang="en-US" dirty="0"/>
              <a:t>Radial nerve</a:t>
            </a:r>
          </a:p>
          <a:p>
            <a:pPr marL="514350" indent="-514350">
              <a:buFont typeface="+mj-lt"/>
              <a:buAutoNum type="arabicPeriod"/>
            </a:pPr>
            <a:r>
              <a:rPr lang="en-US" dirty="0"/>
              <a:t>Ulnar nerve</a:t>
            </a:r>
          </a:p>
          <a:p>
            <a:pPr marL="514350" indent="-514350">
              <a:buFont typeface="+mj-lt"/>
              <a:buAutoNum type="arabicPeriod"/>
            </a:pPr>
            <a:r>
              <a:rPr lang="en-US" dirty="0"/>
              <a:t>Median nerve</a:t>
            </a:r>
          </a:p>
          <a:p>
            <a:pPr marL="514350" indent="-514350">
              <a:buFont typeface="+mj-lt"/>
              <a:buAutoNum type="arabicPeriod"/>
            </a:pPr>
            <a:r>
              <a:rPr lang="en-US" dirty="0">
                <a:solidFill>
                  <a:srgbClr val="FF0000"/>
                </a:solidFill>
              </a:rPr>
              <a:t>Axillary nerve</a:t>
            </a:r>
          </a:p>
          <a:p>
            <a:pPr marL="514350" indent="-514350">
              <a:buFont typeface="+mj-lt"/>
              <a:buAutoNum type="arabicPeriod"/>
            </a:pPr>
            <a:r>
              <a:rPr lang="en-US" dirty="0"/>
              <a:t>Non of above</a:t>
            </a:r>
          </a:p>
          <a:p>
            <a:pPr marL="514350" indent="-514350">
              <a:buFont typeface="+mj-lt"/>
              <a:buAutoNum type="arabicPeriod"/>
            </a:pPr>
            <a:endParaRPr lang="en-US" dirty="0"/>
          </a:p>
        </p:txBody>
      </p:sp>
    </p:spTree>
    <p:extLst>
      <p:ext uri="{BB962C8B-B14F-4D97-AF65-F5344CB8AC3E}">
        <p14:creationId xmlns:p14="http://schemas.microsoft.com/office/powerpoint/2010/main" val="42687701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E5DF7-E236-4F08-A175-D133C6058EB4}"/>
              </a:ext>
            </a:extLst>
          </p:cNvPr>
          <p:cNvSpPr>
            <a:spLocks noGrp="1"/>
          </p:cNvSpPr>
          <p:nvPr>
            <p:ph type="title"/>
          </p:nvPr>
        </p:nvSpPr>
        <p:spPr/>
        <p:txBody>
          <a:bodyPr/>
          <a:lstStyle/>
          <a:p>
            <a:r>
              <a:rPr lang="en-US" dirty="0"/>
              <a:t>The bicipital groove contains :</a:t>
            </a:r>
          </a:p>
        </p:txBody>
      </p:sp>
      <p:sp>
        <p:nvSpPr>
          <p:cNvPr id="3" name="Content Placeholder 2">
            <a:extLst>
              <a:ext uri="{FF2B5EF4-FFF2-40B4-BE49-F238E27FC236}">
                <a16:creationId xmlns:a16="http://schemas.microsoft.com/office/drawing/2014/main" id="{0CA02A66-FCB5-4D5A-899B-FE45F3E4F6EE}"/>
              </a:ext>
            </a:extLst>
          </p:cNvPr>
          <p:cNvSpPr>
            <a:spLocks noGrp="1"/>
          </p:cNvSpPr>
          <p:nvPr>
            <p:ph idx="1"/>
          </p:nvPr>
        </p:nvSpPr>
        <p:spPr/>
        <p:txBody>
          <a:bodyPr/>
          <a:lstStyle/>
          <a:p>
            <a:pPr marL="514350" indent="-514350">
              <a:buFont typeface="+mj-lt"/>
              <a:buAutoNum type="arabicPeriod"/>
            </a:pPr>
            <a:r>
              <a:rPr lang="en-US" dirty="0"/>
              <a:t>Axillary artery </a:t>
            </a:r>
          </a:p>
          <a:p>
            <a:pPr marL="514350" indent="-514350">
              <a:buFont typeface="+mj-lt"/>
              <a:buAutoNum type="arabicPeriod"/>
            </a:pPr>
            <a:r>
              <a:rPr lang="en-US" dirty="0"/>
              <a:t>Long head of triceps</a:t>
            </a:r>
          </a:p>
          <a:p>
            <a:pPr marL="514350" indent="-514350">
              <a:buFont typeface="+mj-lt"/>
              <a:buAutoNum type="arabicPeriod"/>
            </a:pPr>
            <a:r>
              <a:rPr lang="en-US" dirty="0"/>
              <a:t>Coracobrachialis </a:t>
            </a:r>
          </a:p>
          <a:p>
            <a:pPr marL="514350" indent="-514350">
              <a:buFont typeface="+mj-lt"/>
              <a:buAutoNum type="arabicPeriod"/>
            </a:pPr>
            <a:r>
              <a:rPr lang="en-US" dirty="0"/>
              <a:t>Long head of biceps</a:t>
            </a:r>
          </a:p>
          <a:p>
            <a:pPr marL="514350" indent="-514350">
              <a:buFont typeface="+mj-lt"/>
              <a:buAutoNum type="arabicPeriod"/>
            </a:pPr>
            <a:r>
              <a:rPr lang="en-US" dirty="0"/>
              <a:t>Non of above</a:t>
            </a:r>
          </a:p>
          <a:p>
            <a:pPr marL="514350" indent="-514350">
              <a:buFont typeface="+mj-lt"/>
              <a:buAutoNum type="arabicPeriod"/>
            </a:pPr>
            <a:endParaRPr lang="en-US" dirty="0"/>
          </a:p>
        </p:txBody>
      </p:sp>
    </p:spTree>
    <p:extLst>
      <p:ext uri="{BB962C8B-B14F-4D97-AF65-F5344CB8AC3E}">
        <p14:creationId xmlns:p14="http://schemas.microsoft.com/office/powerpoint/2010/main" val="4095736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2800" dirty="0">
                <a:effectLst/>
                <a:latin typeface="Calibri" panose="020F0502020204030204" pitchFamily="34" charset="0"/>
                <a:ea typeface="Times New Roman" panose="02020603050405020304" pitchFamily="18" charset="0"/>
                <a:cs typeface="Arial" panose="020B0604020202020204" pitchFamily="34" charset="0"/>
              </a:rPr>
              <a:t>POSITION AND RELATIONS OF BRACHIAL PLEXUS</a:t>
            </a:r>
            <a:endParaRPr lang="en-US" sz="60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297426" y="1835457"/>
            <a:ext cx="5611761" cy="4351338"/>
          </a:xfrm>
        </p:spPr>
        <p:txBody>
          <a:bodyPr>
            <a:normAutofit fontScale="92500"/>
          </a:bodyPr>
          <a:lstStyle/>
          <a:p>
            <a:pPr marL="457200" marR="0">
              <a:lnSpc>
                <a:spcPct val="107000"/>
              </a:lnSpc>
              <a:spcBef>
                <a:spcPts val="0"/>
              </a:spcBef>
              <a:spcAft>
                <a:spcPts val="800"/>
              </a:spcAft>
            </a:pPr>
            <a:r>
              <a:rPr lang="en-US" sz="3200" dirty="0">
                <a:effectLst/>
                <a:latin typeface="Calibri" panose="020F0502020204030204" pitchFamily="34" charset="0"/>
                <a:ea typeface="Times New Roman" panose="02020603050405020304" pitchFamily="18" charset="0"/>
                <a:cs typeface="Arial" panose="020B0604020202020204" pitchFamily="34" charset="0"/>
              </a:rPr>
              <a:t>* </a:t>
            </a:r>
            <a:r>
              <a:rPr lang="en-US" sz="3200" b="1" dirty="0">
                <a:effectLst/>
                <a:latin typeface="Calibri" panose="020F0502020204030204" pitchFamily="34" charset="0"/>
                <a:ea typeface="Times New Roman" panose="02020603050405020304" pitchFamily="18" charset="0"/>
                <a:cs typeface="Arial" panose="020B0604020202020204" pitchFamily="34" charset="0"/>
              </a:rPr>
              <a:t>Beginning</a:t>
            </a:r>
            <a:r>
              <a:rPr lang="en-US" sz="3200" dirty="0">
                <a:effectLst/>
                <a:latin typeface="Calibri" panose="020F0502020204030204" pitchFamily="34" charset="0"/>
                <a:ea typeface="Times New Roman" panose="02020603050405020304" pitchFamily="18" charset="0"/>
                <a:cs typeface="Arial" panose="020B0604020202020204" pitchFamily="34" charset="0"/>
              </a:rPr>
              <a:t>: The Br. plexus begins in the posterior triangle of the neck at the </a:t>
            </a:r>
            <a:r>
              <a:rPr lang="en-US" sz="3200" dirty="0" err="1">
                <a:effectLst/>
                <a:latin typeface="Calibri" panose="020F0502020204030204" pitchFamily="34" charset="0"/>
                <a:ea typeface="Times New Roman" panose="02020603050405020304" pitchFamily="18" charset="0"/>
                <a:cs typeface="Arial" panose="020B0604020202020204" pitchFamily="34" charset="0"/>
              </a:rPr>
              <a:t>lat</a:t>
            </a:r>
            <a:r>
              <a:rPr lang="en-US" sz="3200" dirty="0">
                <a:effectLst/>
                <a:latin typeface="Calibri" panose="020F0502020204030204" pitchFamily="34" charset="0"/>
                <a:ea typeface="Times New Roman" panose="02020603050405020304" pitchFamily="18" charset="0"/>
                <a:cs typeface="Arial" panose="020B0604020202020204" pitchFamily="34" charset="0"/>
              </a:rPr>
              <a:t> border of scalenus ant-muscle. </a:t>
            </a:r>
          </a:p>
          <a:p>
            <a:pPr marL="457200" marR="0">
              <a:lnSpc>
                <a:spcPct val="107000"/>
              </a:lnSpc>
              <a:spcBef>
                <a:spcPts val="0"/>
              </a:spcBef>
              <a:spcAft>
                <a:spcPts val="800"/>
              </a:spcAft>
            </a:pPr>
            <a:r>
              <a:rPr lang="en-US" sz="3200" b="1" dirty="0">
                <a:effectLst/>
                <a:latin typeface="Calibri" panose="020F0502020204030204" pitchFamily="34" charset="0"/>
                <a:ea typeface="Times New Roman" panose="02020603050405020304" pitchFamily="18" charset="0"/>
                <a:cs typeface="Arial" panose="020B0604020202020204" pitchFamily="34" charset="0"/>
              </a:rPr>
              <a:t>Termination</a:t>
            </a:r>
            <a:r>
              <a:rPr lang="en-US" sz="3200" dirty="0">
                <a:effectLst/>
                <a:latin typeface="Calibri" panose="020F0502020204030204" pitchFamily="34" charset="0"/>
                <a:ea typeface="Times New Roman" panose="02020603050405020304" pitchFamily="18" charset="0"/>
                <a:cs typeface="Arial" panose="020B0604020202020204" pitchFamily="34" charset="0"/>
              </a:rPr>
              <a:t>: in the axilla, at the lower border of pectoralis minor m. where the cords give their branches which supply U-L</a:t>
            </a:r>
          </a:p>
          <a:p>
            <a:endParaRPr lang="en-US" sz="4400" dirty="0"/>
          </a:p>
        </p:txBody>
      </p:sp>
      <p:pic>
        <p:nvPicPr>
          <p:cNvPr id="1026" name="Picture 2" descr="The Brachial Plexus - Sections - Branches - TeachMeAnatomy">
            <a:extLst>
              <a:ext uri="{FF2B5EF4-FFF2-40B4-BE49-F238E27FC236}">
                <a16:creationId xmlns:a16="http://schemas.microsoft.com/office/drawing/2014/main" id="{FA7D479B-4178-4968-8706-B1DD88DF78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77" r="1303"/>
          <a:stretch/>
        </p:blipFill>
        <p:spPr bwMode="auto">
          <a:xfrm>
            <a:off x="6469624" y="1476503"/>
            <a:ext cx="5702711" cy="4122174"/>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8C4E891C-1F82-4D9D-9740-FBA55010184D}"/>
              </a:ext>
            </a:extLst>
          </p:cNvPr>
          <p:cNvCxnSpPr/>
          <p:nvPr/>
        </p:nvCxnSpPr>
        <p:spPr>
          <a:xfrm>
            <a:off x="9252155" y="4463845"/>
            <a:ext cx="91440" cy="1737360"/>
          </a:xfrm>
          <a:prstGeom prst="line">
            <a:avLst/>
          </a:prstGeom>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33059EAF-3FDB-47C9-83C2-00FD35CE9651}"/>
              </a:ext>
            </a:extLst>
          </p:cNvPr>
          <p:cNvSpPr txBox="1"/>
          <p:nvPr/>
        </p:nvSpPr>
        <p:spPr>
          <a:xfrm>
            <a:off x="8691716" y="6123543"/>
            <a:ext cx="2192594" cy="369332"/>
          </a:xfrm>
          <a:prstGeom prst="rect">
            <a:avLst/>
          </a:prstGeom>
          <a:noFill/>
        </p:spPr>
        <p:txBody>
          <a:bodyPr wrap="square" rtlCol="0">
            <a:spAutoFit/>
          </a:bodyPr>
          <a:lstStyle/>
          <a:p>
            <a:r>
              <a:rPr lang="en-US" b="1" dirty="0" err="1"/>
              <a:t>Pectroralis</a:t>
            </a:r>
            <a:r>
              <a:rPr lang="en-US" b="1" dirty="0"/>
              <a:t> minor</a:t>
            </a:r>
          </a:p>
        </p:txBody>
      </p:sp>
    </p:spTree>
    <p:extLst>
      <p:ext uri="{BB962C8B-B14F-4D97-AF65-F5344CB8AC3E}">
        <p14:creationId xmlns:p14="http://schemas.microsoft.com/office/powerpoint/2010/main" val="15678674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E5DF7-E236-4F08-A175-D133C6058EB4}"/>
              </a:ext>
            </a:extLst>
          </p:cNvPr>
          <p:cNvSpPr>
            <a:spLocks noGrp="1"/>
          </p:cNvSpPr>
          <p:nvPr>
            <p:ph type="title"/>
          </p:nvPr>
        </p:nvSpPr>
        <p:spPr/>
        <p:txBody>
          <a:bodyPr/>
          <a:lstStyle/>
          <a:p>
            <a:r>
              <a:rPr lang="en-US" dirty="0"/>
              <a:t>The bicipital groove contains :</a:t>
            </a:r>
          </a:p>
        </p:txBody>
      </p:sp>
      <p:sp>
        <p:nvSpPr>
          <p:cNvPr id="3" name="Content Placeholder 2">
            <a:extLst>
              <a:ext uri="{FF2B5EF4-FFF2-40B4-BE49-F238E27FC236}">
                <a16:creationId xmlns:a16="http://schemas.microsoft.com/office/drawing/2014/main" id="{0CA02A66-FCB5-4D5A-899B-FE45F3E4F6EE}"/>
              </a:ext>
            </a:extLst>
          </p:cNvPr>
          <p:cNvSpPr>
            <a:spLocks noGrp="1"/>
          </p:cNvSpPr>
          <p:nvPr>
            <p:ph idx="1"/>
          </p:nvPr>
        </p:nvSpPr>
        <p:spPr/>
        <p:txBody>
          <a:bodyPr/>
          <a:lstStyle/>
          <a:p>
            <a:pPr marL="514350" indent="-514350">
              <a:buFont typeface="+mj-lt"/>
              <a:buAutoNum type="arabicPeriod"/>
            </a:pPr>
            <a:r>
              <a:rPr lang="en-US" dirty="0"/>
              <a:t>Axillary artery </a:t>
            </a:r>
          </a:p>
          <a:p>
            <a:pPr marL="514350" indent="-514350">
              <a:buFont typeface="+mj-lt"/>
              <a:buAutoNum type="arabicPeriod"/>
            </a:pPr>
            <a:r>
              <a:rPr lang="en-US" dirty="0"/>
              <a:t>Long head of triceps</a:t>
            </a:r>
          </a:p>
          <a:p>
            <a:pPr marL="514350" indent="-514350">
              <a:buFont typeface="+mj-lt"/>
              <a:buAutoNum type="arabicPeriod"/>
            </a:pPr>
            <a:r>
              <a:rPr lang="en-US" dirty="0"/>
              <a:t>Coracobrachialis </a:t>
            </a:r>
          </a:p>
          <a:p>
            <a:pPr marL="514350" indent="-514350">
              <a:buFont typeface="+mj-lt"/>
              <a:buAutoNum type="arabicPeriod"/>
            </a:pPr>
            <a:r>
              <a:rPr lang="en-US" dirty="0">
                <a:solidFill>
                  <a:srgbClr val="FF0000"/>
                </a:solidFill>
              </a:rPr>
              <a:t>Long head of biceps</a:t>
            </a:r>
          </a:p>
          <a:p>
            <a:pPr marL="514350" indent="-514350">
              <a:buFont typeface="+mj-lt"/>
              <a:buAutoNum type="arabicPeriod"/>
            </a:pPr>
            <a:r>
              <a:rPr lang="en-US" dirty="0"/>
              <a:t>Non of above</a:t>
            </a:r>
          </a:p>
          <a:p>
            <a:pPr marL="514350" indent="-514350">
              <a:buFont typeface="+mj-lt"/>
              <a:buAutoNum type="arabicPeriod"/>
            </a:pPr>
            <a:endParaRPr lang="en-US" dirty="0"/>
          </a:p>
        </p:txBody>
      </p:sp>
    </p:spTree>
    <p:extLst>
      <p:ext uri="{BB962C8B-B14F-4D97-AF65-F5344CB8AC3E}">
        <p14:creationId xmlns:p14="http://schemas.microsoft.com/office/powerpoint/2010/main" val="42201851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20637-0222-42E9-BAB6-FAE60E3A4519}"/>
              </a:ext>
            </a:extLst>
          </p:cNvPr>
          <p:cNvSpPr>
            <a:spLocks noGrp="1"/>
          </p:cNvSpPr>
          <p:nvPr>
            <p:ph type="title"/>
          </p:nvPr>
        </p:nvSpPr>
        <p:spPr/>
        <p:txBody>
          <a:bodyPr/>
          <a:lstStyle/>
          <a:p>
            <a:r>
              <a:rPr lang="en-US" dirty="0"/>
              <a:t>In </a:t>
            </a:r>
            <a:r>
              <a:rPr lang="en-US" dirty="0" err="1"/>
              <a:t>klumpke</a:t>
            </a:r>
            <a:r>
              <a:rPr lang="en-US" dirty="0"/>
              <a:t> palsy , deformity called ?</a:t>
            </a:r>
          </a:p>
        </p:txBody>
      </p:sp>
      <p:sp>
        <p:nvSpPr>
          <p:cNvPr id="3" name="Content Placeholder 2">
            <a:extLst>
              <a:ext uri="{FF2B5EF4-FFF2-40B4-BE49-F238E27FC236}">
                <a16:creationId xmlns:a16="http://schemas.microsoft.com/office/drawing/2014/main" id="{89AB17BB-41AE-4E51-9C4C-874A9F749C37}"/>
              </a:ext>
            </a:extLst>
          </p:cNvPr>
          <p:cNvSpPr>
            <a:spLocks noGrp="1"/>
          </p:cNvSpPr>
          <p:nvPr>
            <p:ph idx="1"/>
          </p:nvPr>
        </p:nvSpPr>
        <p:spPr/>
        <p:txBody>
          <a:bodyPr/>
          <a:lstStyle/>
          <a:p>
            <a:pPr marL="514350" indent="-514350">
              <a:buFont typeface="+mj-lt"/>
              <a:buAutoNum type="arabicPeriod"/>
            </a:pPr>
            <a:r>
              <a:rPr lang="en-US" dirty="0"/>
              <a:t>Winging of scapula</a:t>
            </a:r>
          </a:p>
          <a:p>
            <a:pPr marL="514350" indent="-514350">
              <a:buFont typeface="+mj-lt"/>
              <a:buAutoNum type="arabicPeriod"/>
            </a:pPr>
            <a:r>
              <a:rPr lang="en-US" dirty="0"/>
              <a:t>Claw hand</a:t>
            </a:r>
          </a:p>
          <a:p>
            <a:pPr marL="514350" indent="-514350">
              <a:buFont typeface="+mj-lt"/>
              <a:buAutoNum type="arabicPeriod"/>
            </a:pPr>
            <a:r>
              <a:rPr lang="en-US" dirty="0"/>
              <a:t>Ape hand</a:t>
            </a:r>
          </a:p>
          <a:p>
            <a:pPr marL="514350" indent="-514350">
              <a:buFont typeface="+mj-lt"/>
              <a:buAutoNum type="arabicPeriod"/>
            </a:pPr>
            <a:r>
              <a:rPr lang="en-US" dirty="0"/>
              <a:t>Wrist drop</a:t>
            </a:r>
          </a:p>
          <a:p>
            <a:pPr marL="514350" indent="-514350">
              <a:buFont typeface="+mj-lt"/>
              <a:buAutoNum type="arabicPeriod"/>
            </a:pPr>
            <a:r>
              <a:rPr lang="en-US" dirty="0"/>
              <a:t>Policeman’s tip position </a:t>
            </a:r>
          </a:p>
        </p:txBody>
      </p:sp>
    </p:spTree>
    <p:extLst>
      <p:ext uri="{BB962C8B-B14F-4D97-AF65-F5344CB8AC3E}">
        <p14:creationId xmlns:p14="http://schemas.microsoft.com/office/powerpoint/2010/main" val="19070053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20637-0222-42E9-BAB6-FAE60E3A4519}"/>
              </a:ext>
            </a:extLst>
          </p:cNvPr>
          <p:cNvSpPr>
            <a:spLocks noGrp="1"/>
          </p:cNvSpPr>
          <p:nvPr>
            <p:ph type="title"/>
          </p:nvPr>
        </p:nvSpPr>
        <p:spPr/>
        <p:txBody>
          <a:bodyPr/>
          <a:lstStyle/>
          <a:p>
            <a:r>
              <a:rPr lang="en-US" dirty="0"/>
              <a:t>In </a:t>
            </a:r>
            <a:r>
              <a:rPr lang="en-US" dirty="0" err="1"/>
              <a:t>klumpke</a:t>
            </a:r>
            <a:r>
              <a:rPr lang="en-US" dirty="0"/>
              <a:t> palsy , deformity called ?</a:t>
            </a:r>
          </a:p>
        </p:txBody>
      </p:sp>
      <p:sp>
        <p:nvSpPr>
          <p:cNvPr id="3" name="Content Placeholder 2">
            <a:extLst>
              <a:ext uri="{FF2B5EF4-FFF2-40B4-BE49-F238E27FC236}">
                <a16:creationId xmlns:a16="http://schemas.microsoft.com/office/drawing/2014/main" id="{89AB17BB-41AE-4E51-9C4C-874A9F749C37}"/>
              </a:ext>
            </a:extLst>
          </p:cNvPr>
          <p:cNvSpPr>
            <a:spLocks noGrp="1"/>
          </p:cNvSpPr>
          <p:nvPr>
            <p:ph idx="1"/>
          </p:nvPr>
        </p:nvSpPr>
        <p:spPr/>
        <p:txBody>
          <a:bodyPr/>
          <a:lstStyle/>
          <a:p>
            <a:pPr marL="514350" indent="-514350">
              <a:buFont typeface="+mj-lt"/>
              <a:buAutoNum type="arabicPeriod"/>
            </a:pPr>
            <a:r>
              <a:rPr lang="en-US" dirty="0"/>
              <a:t>Winging of scapula</a:t>
            </a:r>
          </a:p>
          <a:p>
            <a:pPr marL="514350" indent="-514350">
              <a:buFont typeface="+mj-lt"/>
              <a:buAutoNum type="arabicPeriod"/>
            </a:pPr>
            <a:r>
              <a:rPr lang="en-US" dirty="0">
                <a:solidFill>
                  <a:srgbClr val="FF0000"/>
                </a:solidFill>
              </a:rPr>
              <a:t>Claw hand</a:t>
            </a:r>
          </a:p>
          <a:p>
            <a:pPr marL="514350" indent="-514350">
              <a:buFont typeface="+mj-lt"/>
              <a:buAutoNum type="arabicPeriod"/>
            </a:pPr>
            <a:r>
              <a:rPr lang="en-US" dirty="0"/>
              <a:t>Ape hand</a:t>
            </a:r>
          </a:p>
          <a:p>
            <a:pPr marL="514350" indent="-514350">
              <a:buFont typeface="+mj-lt"/>
              <a:buAutoNum type="arabicPeriod"/>
            </a:pPr>
            <a:r>
              <a:rPr lang="en-US" dirty="0"/>
              <a:t>Wrist drop</a:t>
            </a:r>
          </a:p>
          <a:p>
            <a:pPr marL="514350" indent="-514350">
              <a:buFont typeface="+mj-lt"/>
              <a:buAutoNum type="arabicPeriod"/>
            </a:pPr>
            <a:r>
              <a:rPr lang="en-US" dirty="0"/>
              <a:t>Policeman’s tip position </a:t>
            </a:r>
          </a:p>
        </p:txBody>
      </p:sp>
    </p:spTree>
    <p:extLst>
      <p:ext uri="{BB962C8B-B14F-4D97-AF65-F5344CB8AC3E}">
        <p14:creationId xmlns:p14="http://schemas.microsoft.com/office/powerpoint/2010/main" val="11828332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83336-E9EE-447C-8BDC-D4CEB635E56C}"/>
              </a:ext>
            </a:extLst>
          </p:cNvPr>
          <p:cNvSpPr>
            <a:spLocks noGrp="1"/>
          </p:cNvSpPr>
          <p:nvPr>
            <p:ph type="title"/>
          </p:nvPr>
        </p:nvSpPr>
        <p:spPr/>
        <p:txBody>
          <a:bodyPr/>
          <a:lstStyle/>
          <a:p>
            <a:r>
              <a:rPr lang="en-US" dirty="0"/>
              <a:t>Root value of long thoracic nerve is ?</a:t>
            </a:r>
          </a:p>
        </p:txBody>
      </p:sp>
      <p:sp>
        <p:nvSpPr>
          <p:cNvPr id="3" name="Content Placeholder 2">
            <a:extLst>
              <a:ext uri="{FF2B5EF4-FFF2-40B4-BE49-F238E27FC236}">
                <a16:creationId xmlns:a16="http://schemas.microsoft.com/office/drawing/2014/main" id="{1BEC5D09-1FB0-4B4E-967C-51F1BB78525C}"/>
              </a:ext>
            </a:extLst>
          </p:cNvPr>
          <p:cNvSpPr>
            <a:spLocks noGrp="1"/>
          </p:cNvSpPr>
          <p:nvPr>
            <p:ph idx="1"/>
          </p:nvPr>
        </p:nvSpPr>
        <p:spPr/>
        <p:txBody>
          <a:bodyPr/>
          <a:lstStyle/>
          <a:p>
            <a:pPr marL="514350" indent="-514350">
              <a:buFont typeface="+mj-lt"/>
              <a:buAutoNum type="arabicPeriod"/>
            </a:pPr>
            <a:r>
              <a:rPr lang="en-US" dirty="0"/>
              <a:t>C5</a:t>
            </a:r>
          </a:p>
          <a:p>
            <a:pPr marL="514350" indent="-514350">
              <a:buFont typeface="+mj-lt"/>
              <a:buAutoNum type="arabicPeriod"/>
            </a:pPr>
            <a:r>
              <a:rPr lang="en-US" dirty="0"/>
              <a:t>C6</a:t>
            </a:r>
          </a:p>
          <a:p>
            <a:pPr marL="514350" indent="-514350">
              <a:buFont typeface="+mj-lt"/>
              <a:buAutoNum type="arabicPeriod"/>
            </a:pPr>
            <a:r>
              <a:rPr lang="en-US" dirty="0"/>
              <a:t>C7</a:t>
            </a:r>
          </a:p>
          <a:p>
            <a:pPr marL="514350" indent="-514350">
              <a:buFont typeface="+mj-lt"/>
              <a:buAutoNum type="arabicPeriod"/>
            </a:pPr>
            <a:r>
              <a:rPr lang="en-US" dirty="0"/>
              <a:t>C5+C6+C7</a:t>
            </a:r>
          </a:p>
          <a:p>
            <a:pPr marL="514350" indent="-514350">
              <a:buFont typeface="+mj-lt"/>
              <a:buAutoNum type="arabicPeriod"/>
            </a:pPr>
            <a:r>
              <a:rPr lang="en-US" dirty="0"/>
              <a:t>C5+C6+C7+C8</a:t>
            </a:r>
          </a:p>
          <a:p>
            <a:pPr marL="514350" indent="-514350">
              <a:buFont typeface="+mj-lt"/>
              <a:buAutoNum type="arabicPeriod"/>
            </a:pPr>
            <a:endParaRPr lang="en-US" dirty="0"/>
          </a:p>
        </p:txBody>
      </p:sp>
    </p:spTree>
    <p:extLst>
      <p:ext uri="{BB962C8B-B14F-4D97-AF65-F5344CB8AC3E}">
        <p14:creationId xmlns:p14="http://schemas.microsoft.com/office/powerpoint/2010/main" val="14040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83336-E9EE-447C-8BDC-D4CEB635E56C}"/>
              </a:ext>
            </a:extLst>
          </p:cNvPr>
          <p:cNvSpPr>
            <a:spLocks noGrp="1"/>
          </p:cNvSpPr>
          <p:nvPr>
            <p:ph type="title"/>
          </p:nvPr>
        </p:nvSpPr>
        <p:spPr/>
        <p:txBody>
          <a:bodyPr/>
          <a:lstStyle/>
          <a:p>
            <a:r>
              <a:rPr lang="en-US" dirty="0"/>
              <a:t>Root value of long thoracic nerve is ?</a:t>
            </a:r>
          </a:p>
        </p:txBody>
      </p:sp>
      <p:sp>
        <p:nvSpPr>
          <p:cNvPr id="3" name="Content Placeholder 2">
            <a:extLst>
              <a:ext uri="{FF2B5EF4-FFF2-40B4-BE49-F238E27FC236}">
                <a16:creationId xmlns:a16="http://schemas.microsoft.com/office/drawing/2014/main" id="{1BEC5D09-1FB0-4B4E-967C-51F1BB78525C}"/>
              </a:ext>
            </a:extLst>
          </p:cNvPr>
          <p:cNvSpPr>
            <a:spLocks noGrp="1"/>
          </p:cNvSpPr>
          <p:nvPr>
            <p:ph idx="1"/>
          </p:nvPr>
        </p:nvSpPr>
        <p:spPr/>
        <p:txBody>
          <a:bodyPr/>
          <a:lstStyle/>
          <a:p>
            <a:pPr marL="514350" indent="-514350">
              <a:buFont typeface="+mj-lt"/>
              <a:buAutoNum type="arabicPeriod"/>
            </a:pPr>
            <a:r>
              <a:rPr lang="en-US" dirty="0"/>
              <a:t>C5</a:t>
            </a:r>
          </a:p>
          <a:p>
            <a:pPr marL="514350" indent="-514350">
              <a:buFont typeface="+mj-lt"/>
              <a:buAutoNum type="arabicPeriod"/>
            </a:pPr>
            <a:r>
              <a:rPr lang="en-US" dirty="0"/>
              <a:t>C6</a:t>
            </a:r>
          </a:p>
          <a:p>
            <a:pPr marL="514350" indent="-514350">
              <a:buFont typeface="+mj-lt"/>
              <a:buAutoNum type="arabicPeriod"/>
            </a:pPr>
            <a:r>
              <a:rPr lang="en-US" dirty="0"/>
              <a:t>C7</a:t>
            </a:r>
          </a:p>
          <a:p>
            <a:pPr marL="514350" indent="-514350">
              <a:buFont typeface="+mj-lt"/>
              <a:buAutoNum type="arabicPeriod"/>
            </a:pPr>
            <a:r>
              <a:rPr lang="en-US" dirty="0">
                <a:solidFill>
                  <a:srgbClr val="FF0000"/>
                </a:solidFill>
              </a:rPr>
              <a:t>C5+C6+C7</a:t>
            </a:r>
          </a:p>
          <a:p>
            <a:pPr marL="514350" indent="-514350">
              <a:buFont typeface="+mj-lt"/>
              <a:buAutoNum type="arabicPeriod"/>
            </a:pPr>
            <a:r>
              <a:rPr lang="en-US" dirty="0"/>
              <a:t>C5+C6+C7+C8</a:t>
            </a:r>
          </a:p>
          <a:p>
            <a:pPr marL="514350" indent="-514350">
              <a:buFont typeface="+mj-lt"/>
              <a:buAutoNum type="arabicPeriod"/>
            </a:pPr>
            <a:endParaRPr lang="en-US" dirty="0"/>
          </a:p>
        </p:txBody>
      </p:sp>
    </p:spTree>
    <p:extLst>
      <p:ext uri="{BB962C8B-B14F-4D97-AF65-F5344CB8AC3E}">
        <p14:creationId xmlns:p14="http://schemas.microsoft.com/office/powerpoint/2010/main" val="30341889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52B2D-5E35-4F2C-B181-7911E6A96C3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657F3C-9587-4C75-85BD-855BB280E1E4}"/>
              </a:ext>
            </a:extLst>
          </p:cNvPr>
          <p:cNvSpPr>
            <a:spLocks noGrp="1"/>
          </p:cNvSpPr>
          <p:nvPr>
            <p:ph idx="1"/>
          </p:nvPr>
        </p:nvSpPr>
        <p:spPr/>
        <p:txBody>
          <a:bodyPr/>
          <a:lstStyle/>
          <a:p>
            <a:endParaRPr lang="en-US"/>
          </a:p>
        </p:txBody>
      </p:sp>
      <p:pic>
        <p:nvPicPr>
          <p:cNvPr id="2050" name="Picture 2" descr="No photo description available.">
            <a:extLst>
              <a:ext uri="{FF2B5EF4-FFF2-40B4-BE49-F238E27FC236}">
                <a16:creationId xmlns:a16="http://schemas.microsoft.com/office/drawing/2014/main" id="{7D49B361-64F9-4046-BFF7-982CF1508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3550"/>
            <a:ext cx="12192000" cy="59293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CC4506-E74B-4AF8-8EFA-29E7C0ACFA23}"/>
              </a:ext>
            </a:extLst>
          </p:cNvPr>
          <p:cNvSpPr txBox="1"/>
          <p:nvPr/>
        </p:nvSpPr>
        <p:spPr>
          <a:xfrm>
            <a:off x="1362270" y="5992753"/>
            <a:ext cx="550506" cy="523220"/>
          </a:xfrm>
          <a:prstGeom prst="rect">
            <a:avLst/>
          </a:prstGeom>
          <a:noFill/>
        </p:spPr>
        <p:txBody>
          <a:bodyPr wrap="square" rtlCol="0">
            <a:spAutoFit/>
          </a:bodyPr>
          <a:lstStyle/>
          <a:p>
            <a:r>
              <a:rPr lang="en-US" sz="2800" b="1" dirty="0">
                <a:solidFill>
                  <a:srgbClr val="1D3FBF"/>
                </a:solidFill>
              </a:rPr>
              <a:t>Dr</a:t>
            </a:r>
            <a:endParaRPr lang="en-US" sz="2000" b="1" dirty="0">
              <a:solidFill>
                <a:srgbClr val="1D3FBF"/>
              </a:solidFill>
            </a:endParaRPr>
          </a:p>
        </p:txBody>
      </p:sp>
      <p:sp>
        <p:nvSpPr>
          <p:cNvPr id="5" name="TextBox 4">
            <a:extLst>
              <a:ext uri="{FF2B5EF4-FFF2-40B4-BE49-F238E27FC236}">
                <a16:creationId xmlns:a16="http://schemas.microsoft.com/office/drawing/2014/main" id="{FF4F13AA-B92D-4858-9AE3-28BC31BBBFF0}"/>
              </a:ext>
            </a:extLst>
          </p:cNvPr>
          <p:cNvSpPr txBox="1"/>
          <p:nvPr/>
        </p:nvSpPr>
        <p:spPr>
          <a:xfrm>
            <a:off x="1362270" y="5176689"/>
            <a:ext cx="2920180" cy="707886"/>
          </a:xfrm>
          <a:prstGeom prst="rect">
            <a:avLst/>
          </a:prstGeom>
          <a:noFill/>
        </p:spPr>
        <p:txBody>
          <a:bodyPr wrap="square" rtlCol="0">
            <a:spAutoFit/>
          </a:bodyPr>
          <a:lstStyle/>
          <a:p>
            <a:r>
              <a:rPr lang="en-US" sz="4000" b="1" dirty="0">
                <a:solidFill>
                  <a:srgbClr val="FF0000"/>
                </a:solidFill>
              </a:rPr>
              <a:t>GOOD LUCK</a:t>
            </a:r>
          </a:p>
        </p:txBody>
      </p:sp>
    </p:spTree>
    <p:extLst>
      <p:ext uri="{BB962C8B-B14F-4D97-AF65-F5344CB8AC3E}">
        <p14:creationId xmlns:p14="http://schemas.microsoft.com/office/powerpoint/2010/main" val="3711864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BBED-4DC3-4BEC-9E6E-992C380D4A3D}"/>
              </a:ext>
            </a:extLst>
          </p:cNvPr>
          <p:cNvSpPr>
            <a:spLocks noGrp="1"/>
          </p:cNvSpPr>
          <p:nvPr>
            <p:ph type="title"/>
          </p:nvPr>
        </p:nvSpPr>
        <p:spPr/>
        <p:txBody>
          <a:bodyPr>
            <a:normAutofit/>
          </a:bodyPr>
          <a:lstStyle/>
          <a:p>
            <a:r>
              <a:rPr lang="en-US" sz="3200" b="1" dirty="0">
                <a:effectLst/>
                <a:latin typeface="Calibri" panose="020F0502020204030204" pitchFamily="34" charset="0"/>
                <a:ea typeface="Times New Roman" panose="02020603050405020304" pitchFamily="18" charset="0"/>
                <a:cs typeface="Arial" panose="020B0604020202020204" pitchFamily="34" charset="0"/>
              </a:rPr>
              <a:t>*Course &amp; relations of the Br Plexus:</a:t>
            </a:r>
            <a:endParaRPr lang="en-US" sz="6600" dirty="0"/>
          </a:p>
        </p:txBody>
      </p:sp>
      <p:sp>
        <p:nvSpPr>
          <p:cNvPr id="3" name="Content Placeholder 2">
            <a:extLst>
              <a:ext uri="{FF2B5EF4-FFF2-40B4-BE49-F238E27FC236}">
                <a16:creationId xmlns:a16="http://schemas.microsoft.com/office/drawing/2014/main" id="{EF6A6C49-6274-4B27-B4AE-3B345B590AF3}"/>
              </a:ext>
            </a:extLst>
          </p:cNvPr>
          <p:cNvSpPr>
            <a:spLocks noGrp="1"/>
          </p:cNvSpPr>
          <p:nvPr>
            <p:ph idx="1"/>
          </p:nvPr>
        </p:nvSpPr>
        <p:spPr>
          <a:xfrm>
            <a:off x="223146" y="1499138"/>
            <a:ext cx="6669267" cy="4832836"/>
          </a:xfrm>
        </p:spPr>
        <p:txBody>
          <a:bodyPr>
            <a:normAutofit/>
          </a:bodyPr>
          <a:lstStyle/>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(1) the roots </a:t>
            </a:r>
            <a:r>
              <a:rPr lang="en-US" dirty="0">
                <a:effectLst/>
                <a:latin typeface="Calibri" panose="020F0502020204030204" pitchFamily="34" charset="0"/>
                <a:ea typeface="Times New Roman" panose="02020603050405020304" pitchFamily="18" charset="0"/>
                <a:cs typeface="Arial" panose="020B0604020202020204" pitchFamily="34" charset="0"/>
              </a:rPr>
              <a:t>lie in the upper part of the post. triangle of the neck between scalenus ant scalenus </a:t>
            </a:r>
            <a:r>
              <a:rPr lang="en-US" dirty="0" err="1">
                <a:effectLst/>
                <a:latin typeface="Calibri" panose="020F0502020204030204" pitchFamily="34" charset="0"/>
                <a:ea typeface="Times New Roman" panose="02020603050405020304" pitchFamily="18" charset="0"/>
                <a:cs typeface="Arial" panose="020B0604020202020204" pitchFamily="34" charset="0"/>
              </a:rPr>
              <a:t>medius</a:t>
            </a:r>
            <a:r>
              <a:rPr lang="en-US" dirty="0">
                <a:effectLst/>
                <a:latin typeface="Calibri" panose="020F0502020204030204" pitchFamily="34" charset="0"/>
                <a:ea typeface="Times New Roman" panose="02020603050405020304" pitchFamily="18" charset="0"/>
                <a:cs typeface="Arial" panose="020B0604020202020204" pitchFamily="34" charset="0"/>
              </a:rPr>
              <a:t> mm.</a:t>
            </a:r>
          </a:p>
          <a:p>
            <a:pPr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Arial" panose="020B0604020202020204" pitchFamily="34" charset="0"/>
              </a:rPr>
              <a:t> </a:t>
            </a:r>
          </a:p>
          <a:p>
            <a:pPr marR="0" indent="0">
              <a:lnSpc>
                <a:spcPct val="107000"/>
              </a:lnSpc>
              <a:spcBef>
                <a:spcPts val="0"/>
              </a:spcBef>
              <a:spcAft>
                <a:spcPts val="800"/>
              </a:spcAft>
              <a:buNone/>
            </a:pPr>
            <a:r>
              <a:rPr lang="en-US"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(2) the trunks</a:t>
            </a:r>
            <a:r>
              <a:rPr lang="en-US" dirty="0">
                <a:effectLst/>
                <a:latin typeface="Calibri" panose="020F0502020204030204" pitchFamily="34" charset="0"/>
                <a:ea typeface="Times New Roman" panose="02020603050405020304" pitchFamily="18" charset="0"/>
                <a:cs typeface="Arial" panose="020B0604020202020204" pitchFamily="34" charset="0"/>
              </a:rPr>
              <a:t>: lie in the lower part of post triangle of neck</a:t>
            </a:r>
          </a:p>
          <a:p>
            <a:pPr marR="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Arial" panose="020B0604020202020204" pitchFamily="34" charset="0"/>
              </a:rPr>
              <a:t> </a:t>
            </a:r>
          </a:p>
          <a:p>
            <a:pPr marL="0" indent="0">
              <a:buNone/>
            </a:pPr>
            <a:endParaRPr lang="en-US" sz="3600" dirty="0"/>
          </a:p>
        </p:txBody>
      </p:sp>
      <p:sp>
        <p:nvSpPr>
          <p:cNvPr id="6" name="AutoShape 2" descr="Brachial Plexus injury demystified">
            <a:extLst>
              <a:ext uri="{FF2B5EF4-FFF2-40B4-BE49-F238E27FC236}">
                <a16:creationId xmlns:a16="http://schemas.microsoft.com/office/drawing/2014/main" id="{FD1AD755-5DD4-4F3D-B8C8-7E156C6A844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descr="Brachial Plexus injury demystified">
            <a:extLst>
              <a:ext uri="{FF2B5EF4-FFF2-40B4-BE49-F238E27FC236}">
                <a16:creationId xmlns:a16="http://schemas.microsoft.com/office/drawing/2014/main" id="{8E067706-184A-4E0B-815F-24107ACE90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0886" y="1322132"/>
            <a:ext cx="4810125" cy="47053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osterior Triangle of the Neck - Subdivisions - TeachMeAnatomy">
            <a:extLst>
              <a:ext uri="{FF2B5EF4-FFF2-40B4-BE49-F238E27FC236}">
                <a16:creationId xmlns:a16="http://schemas.microsoft.com/office/drawing/2014/main" id="{176732EB-8118-26E8-258B-AFD4BB4F51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2184" y="4158205"/>
            <a:ext cx="3748702" cy="2699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52261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1765</TotalTime>
  <Words>5019</Words>
  <Application>Microsoft Office PowerPoint</Application>
  <PresentationFormat>Widescreen</PresentationFormat>
  <Paragraphs>503</Paragraphs>
  <Slides>85</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85</vt:i4>
      </vt:variant>
    </vt:vector>
  </HeadingPairs>
  <TitlesOfParts>
    <vt:vector size="99" baseType="lpstr">
      <vt:lpstr>Arial</vt:lpstr>
      <vt:lpstr>Arial</vt:lpstr>
      <vt:lpstr>Arial Black</vt:lpstr>
      <vt:lpstr>Calibri</vt:lpstr>
      <vt:lpstr>Calibri Light</vt:lpstr>
      <vt:lpstr>Minion-Regular</vt:lpstr>
      <vt:lpstr>PlutoSansLight</vt:lpstr>
      <vt:lpstr>Times New Roman</vt:lpstr>
      <vt:lpstr>UniversLTStd-BoldCn</vt:lpstr>
      <vt:lpstr>UtopiaStd-Bold</vt:lpstr>
      <vt:lpstr>UtopiaStd-Regular</vt:lpstr>
      <vt:lpstr>Wingdings</vt:lpstr>
      <vt:lpstr>ZapfDingbatsStd</vt:lpstr>
      <vt:lpstr>Office Theme</vt:lpstr>
      <vt:lpstr>brachial plexus + nerves of upper limb except hand</vt:lpstr>
      <vt:lpstr>(THE BRACHIAL PLEXUS)</vt:lpstr>
      <vt:lpstr>PowerPoint Presentation</vt:lpstr>
      <vt:lpstr>*Formation of the brachial plexus:</vt:lpstr>
      <vt:lpstr>*Stages of the plexus:  the plexus consists of roots, trunks, divisions, cords&amp; branches as follows:</vt:lpstr>
      <vt:lpstr>PowerPoint Presentation</vt:lpstr>
      <vt:lpstr>PowerPoint Presentation</vt:lpstr>
      <vt:lpstr>POSITION AND RELATIONS OF BRACHIAL PLEXUS</vt:lpstr>
      <vt:lpstr>*Course &amp; relations of the Br Plexus:</vt:lpstr>
      <vt:lpstr>*Course &amp; relations of the Br Plexus:</vt:lpstr>
      <vt:lpstr>PowerPoint Presentation</vt:lpstr>
      <vt:lpstr>PowerPoint Presentation</vt:lpstr>
      <vt:lpstr>PowerPoint Presentation</vt:lpstr>
      <vt:lpstr>PowerPoint Presentation</vt:lpstr>
      <vt:lpstr>PowerPoint Presentation</vt:lpstr>
      <vt:lpstr>INJURY OF THE BRACHIAL PLEXUS</vt:lpstr>
      <vt:lpstr>PowerPoint Presentation</vt:lpstr>
      <vt:lpstr>*Effects: depends on the site &amp; degree of the injury:</vt:lpstr>
      <vt:lpstr>2-Injury to the upper trunk (C5.6): (Erb's Paralysis): </vt:lpstr>
      <vt:lpstr>waiter's tip position</vt:lpstr>
      <vt:lpstr>3-Injury to the lower trunk (C8,T1):(Klumpke's paralysis): </vt:lpstr>
      <vt:lpstr>Again </vt:lpstr>
      <vt:lpstr>ANATOMY OF THE BRANCHES OF B. PLEXUS </vt:lpstr>
      <vt:lpstr>A--BRANCHES OF THE ROOTS</vt:lpstr>
      <vt:lpstr>B--BRANCHES OF THE UPPER TRUNK</vt:lpstr>
      <vt:lpstr>(C) BRANCHES FROM THE MED. CORD:</vt:lpstr>
      <vt:lpstr>(C) BRANCHES FROM THE LAT . CORD:</vt:lpstr>
      <vt:lpstr>BRANCHES OF THE POST CORD</vt:lpstr>
      <vt:lpstr>BRANCHES OF THE POST CORD</vt:lpstr>
      <vt:lpstr>PowerPoint Presentation</vt:lpstr>
      <vt:lpstr>THE MAJOR BRANCHES OF THE BRACHIAL PLEXUS </vt:lpstr>
      <vt:lpstr>1.MEDIAN NERVE</vt:lpstr>
      <vt:lpstr>1.MEDIAN NERVE : course </vt:lpstr>
      <vt:lpstr>PowerPoint Presentation</vt:lpstr>
      <vt:lpstr>1.MEDIAN NERVE</vt:lpstr>
      <vt:lpstr>1.MEDIAN NERVE : BRANCHES </vt:lpstr>
      <vt:lpstr>1.MEDIAN NERVE</vt:lpstr>
      <vt:lpstr>1.MEDIAN NERVE : INJURY </vt:lpstr>
      <vt:lpstr>1.MEDIAN NERVE : INJURY </vt:lpstr>
      <vt:lpstr>1.MEDIAN NERVE : INJURY </vt:lpstr>
      <vt:lpstr>1.MEDIAN NERVE : INJURY </vt:lpstr>
      <vt:lpstr>1.MEDIAN NERVE : INJURY </vt:lpstr>
      <vt:lpstr>1.MEDIAN NERVE : INJURY </vt:lpstr>
      <vt:lpstr>2-ULNAR NERVE</vt:lpstr>
      <vt:lpstr>2-ULNAR NERVE : Course &amp; Relations:</vt:lpstr>
      <vt:lpstr>2-ULNAR NERVE : Course &amp; Relations:</vt:lpstr>
      <vt:lpstr>2-ULNAR NERVE branches  </vt:lpstr>
      <vt:lpstr>PowerPoint Presentation</vt:lpstr>
      <vt:lpstr>PowerPoint Presentation</vt:lpstr>
      <vt:lpstr>Ulnar nerve injury</vt:lpstr>
      <vt:lpstr>Effects (manifestations) / MOTOR</vt:lpstr>
      <vt:lpstr>Deformity</vt:lpstr>
      <vt:lpstr>At or above the wrist</vt:lpstr>
      <vt:lpstr>3- RADIAL NERVE</vt:lpstr>
      <vt:lpstr>3- RADIAL NERVE : *Course &amp; relations:</vt:lpstr>
      <vt:lpstr>3- RADIAL NERVE</vt:lpstr>
      <vt:lpstr>3- RADIAL NERVE</vt:lpstr>
      <vt:lpstr>3- RADIAL NERVE</vt:lpstr>
      <vt:lpstr>3- RADIAL NERVE : BRANCHES </vt:lpstr>
      <vt:lpstr>3- RADIAL NERVE : injury </vt:lpstr>
      <vt:lpstr>3- RADIAL NERVE</vt:lpstr>
      <vt:lpstr>4-Musculocutaneous nerve</vt:lpstr>
      <vt:lpstr>4-Musculocutaneous nerve : Course &amp; relations:</vt:lpstr>
      <vt:lpstr>4-Musculocutaneous nerve : branches</vt:lpstr>
      <vt:lpstr>4-Musculocutaneous nerve :injury</vt:lpstr>
      <vt:lpstr>5-AXILLARY (CIRCUMFLEX) NERVE</vt:lpstr>
      <vt:lpstr>5-AXILLARY (CIRCUMFLEX) NERVE : course</vt:lpstr>
      <vt:lpstr>5-AXILLARY (CIRCUMFLEX) NERVE : branches </vt:lpstr>
      <vt:lpstr>5-AXILLARY (CIRCUMFLEX) NERVE : injury </vt:lpstr>
      <vt:lpstr>Axillary nerve injury</vt:lpstr>
      <vt:lpstr>Axillary nerve injury</vt:lpstr>
      <vt:lpstr>PowerPoint Presentation</vt:lpstr>
      <vt:lpstr>One of the following not attached to medial border of the scapula ?</vt:lpstr>
      <vt:lpstr>One of the following not attached to medial border of the scapula ?</vt:lpstr>
      <vt:lpstr>The glenoid cavity articulates with head of humerus By </vt:lpstr>
      <vt:lpstr>The glenoid cavity articulates with head of humerus By </vt:lpstr>
      <vt:lpstr>The surgical neck of humerus is related to ? </vt:lpstr>
      <vt:lpstr>The surgical neck of humerus is related to ? </vt:lpstr>
      <vt:lpstr>The bicipital groove contains :</vt:lpstr>
      <vt:lpstr>The bicipital groove contains :</vt:lpstr>
      <vt:lpstr>In klumpke palsy , deformity called ?</vt:lpstr>
      <vt:lpstr>In klumpke palsy , deformity called ?</vt:lpstr>
      <vt:lpstr>Root value of long thoracic nerve is ?</vt:lpstr>
      <vt:lpstr>Root value of long thoracic nerve is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Mahmoud Abuaita</dc:creator>
  <cp:lastModifiedBy>Mahmoud Abuaita</cp:lastModifiedBy>
  <cp:revision>86</cp:revision>
  <dcterms:created xsi:type="dcterms:W3CDTF">2022-03-08T09:06:45Z</dcterms:created>
  <dcterms:modified xsi:type="dcterms:W3CDTF">2023-05-20T05:09:33Z</dcterms:modified>
</cp:coreProperties>
</file>