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5"/>
  </p:notesMasterIdLst>
  <p:sldIdLst>
    <p:sldId id="285" r:id="rId2"/>
    <p:sldId id="286" r:id="rId3"/>
    <p:sldId id="287" r:id="rId4"/>
    <p:sldId id="288" r:id="rId5"/>
    <p:sldId id="289" r:id="rId6"/>
    <p:sldId id="290" r:id="rId7"/>
    <p:sldId id="291" r:id="rId8"/>
    <p:sldId id="292" r:id="rId9"/>
    <p:sldId id="293" r:id="rId10"/>
    <p:sldId id="294" r:id="rId11"/>
    <p:sldId id="295" r:id="rId12"/>
    <p:sldId id="296" r:id="rId13"/>
    <p:sldId id="608" r:id="rId14"/>
    <p:sldId id="297" r:id="rId15"/>
    <p:sldId id="298" r:id="rId16"/>
    <p:sldId id="299" r:id="rId17"/>
    <p:sldId id="300" r:id="rId18"/>
    <p:sldId id="301" r:id="rId19"/>
    <p:sldId id="302" r:id="rId20"/>
    <p:sldId id="303" r:id="rId21"/>
    <p:sldId id="304" r:id="rId22"/>
    <p:sldId id="305" r:id="rId23"/>
    <p:sldId id="306" r:id="rId24"/>
    <p:sldId id="307" r:id="rId25"/>
    <p:sldId id="308" r:id="rId26"/>
    <p:sldId id="309" r:id="rId27"/>
    <p:sldId id="310" r:id="rId28"/>
    <p:sldId id="311" r:id="rId29"/>
    <p:sldId id="312" r:id="rId30"/>
    <p:sldId id="313" r:id="rId31"/>
    <p:sldId id="609" r:id="rId32"/>
    <p:sldId id="607" r:id="rId33"/>
    <p:sldId id="314" r:id="rId34"/>
    <p:sldId id="315" r:id="rId35"/>
    <p:sldId id="316" r:id="rId36"/>
    <p:sldId id="317" r:id="rId37"/>
    <p:sldId id="318" r:id="rId38"/>
    <p:sldId id="319" r:id="rId39"/>
    <p:sldId id="320" r:id="rId40"/>
    <p:sldId id="321" r:id="rId41"/>
    <p:sldId id="322" r:id="rId42"/>
    <p:sldId id="323" r:id="rId43"/>
    <p:sldId id="324" r:id="rId44"/>
    <p:sldId id="325" r:id="rId45"/>
    <p:sldId id="326" r:id="rId46"/>
    <p:sldId id="327" r:id="rId47"/>
    <p:sldId id="328" r:id="rId48"/>
    <p:sldId id="329" r:id="rId49"/>
    <p:sldId id="330" r:id="rId50"/>
    <p:sldId id="331" r:id="rId51"/>
    <p:sldId id="332" r:id="rId52"/>
    <p:sldId id="333" r:id="rId53"/>
    <p:sldId id="602" r:id="rId54"/>
    <p:sldId id="335" r:id="rId55"/>
    <p:sldId id="603" r:id="rId56"/>
    <p:sldId id="337" r:id="rId57"/>
    <p:sldId id="604" r:id="rId58"/>
    <p:sldId id="256" r:id="rId59"/>
    <p:sldId id="257" r:id="rId60"/>
    <p:sldId id="259" r:id="rId61"/>
    <p:sldId id="260" r:id="rId62"/>
    <p:sldId id="280" r:id="rId63"/>
    <p:sldId id="596" r:id="rId64"/>
    <p:sldId id="334" r:id="rId65"/>
    <p:sldId id="336" r:id="rId66"/>
    <p:sldId id="338" r:id="rId67"/>
    <p:sldId id="339" r:id="rId68"/>
    <p:sldId id="435" r:id="rId69"/>
    <p:sldId id="436" r:id="rId70"/>
    <p:sldId id="437" r:id="rId71"/>
    <p:sldId id="438" r:id="rId72"/>
    <p:sldId id="527" r:id="rId73"/>
    <p:sldId id="595" r:id="rId74"/>
    <p:sldId id="537" r:id="rId75"/>
    <p:sldId id="439" r:id="rId76"/>
    <p:sldId id="441" r:id="rId77"/>
    <p:sldId id="442" r:id="rId78"/>
    <p:sldId id="552" r:id="rId79"/>
    <p:sldId id="341" r:id="rId80"/>
    <p:sldId id="621" r:id="rId81"/>
    <p:sldId id="611" r:id="rId82"/>
    <p:sldId id="612" r:id="rId83"/>
    <p:sldId id="610" r:id="rId84"/>
    <p:sldId id="613" r:id="rId85"/>
    <p:sldId id="614" r:id="rId86"/>
    <p:sldId id="623" r:id="rId87"/>
    <p:sldId id="616" r:id="rId88"/>
    <p:sldId id="624" r:id="rId89"/>
    <p:sldId id="618" r:id="rId90"/>
    <p:sldId id="622" r:id="rId91"/>
    <p:sldId id="619" r:id="rId92"/>
    <p:sldId id="620" r:id="rId93"/>
    <p:sldId id="605" r:id="rId9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3FBF"/>
    <a:srgbClr val="3952B4"/>
    <a:srgbClr val="373945"/>
    <a:srgbClr val="F89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4660"/>
  </p:normalViewPr>
  <p:slideViewPr>
    <p:cSldViewPr snapToGrid="0">
      <p:cViewPr varScale="1">
        <p:scale>
          <a:sx n="78" d="100"/>
          <a:sy n="78" d="100"/>
        </p:scale>
        <p:origin x="85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B46506-4199-446E-B036-094844F37121}" type="datetimeFigureOut">
              <a:rPr lang="en-US" smtClean="0"/>
              <a:t>04/12/2022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85FD89-A370-4C5A-910F-D13CAB774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6230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Separated from humerus bone by brachialis 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0F813-A6FD-4575-96FF-75CA3B02B74A}" type="slidenum">
              <a:rPr lang="en-US" smtClean="0"/>
              <a:pPr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510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1A048-DFA7-4E6B-AED2-515784A04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10343B-6450-4DAD-A84A-72724A7951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9BA03A-F9B2-4789-BD39-3DEA07422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B9F28-9689-4AE1-B826-39DB4BD3913A}" type="datetimeFigureOut">
              <a:rPr lang="en-US" smtClean="0"/>
              <a:t>04/12/2022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809C18-EAD0-48FD-87ED-02610DF4E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BB1A38-2EC6-49FE-AEB6-10445253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DDC59-0A56-47A6-9A49-96EBE9ACD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424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00206-4E91-4AEF-A380-F3B2AEF0F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8E46B2-050F-4A9F-9F7E-4411DCAC14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0C5272-0231-44C9-8072-388705612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B9F28-9689-4AE1-B826-39DB4BD3913A}" type="datetimeFigureOut">
              <a:rPr lang="en-US" smtClean="0"/>
              <a:t>04/12/2022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92F95C-57AB-462A-B751-30DF3A19B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5E2849-6D59-47A1-A91C-0C208D557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DDC59-0A56-47A6-9A49-96EBE9ACD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342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768C22E-EFA7-4014-898C-5F160C7B92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7867CC-43BB-415E-A8C2-A0E5CFED76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9CF715-139F-4BB6-8564-F08357B44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B9F28-9689-4AE1-B826-39DB4BD3913A}" type="datetimeFigureOut">
              <a:rPr lang="en-US" smtClean="0"/>
              <a:t>04/12/2022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2ABAF9-B397-42F7-AAA6-30A705052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5A53EA-2E78-405A-B402-568FBAA35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DDC59-0A56-47A6-9A49-96EBE9ACD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416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6E9DC-6C69-4186-A55E-42A046501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903A5A-7AA0-4702-BBB6-E93BCDE993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C0FEA2-98D8-496B-8E2F-8BA0095FB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B9F28-9689-4AE1-B826-39DB4BD3913A}" type="datetimeFigureOut">
              <a:rPr lang="en-US" smtClean="0"/>
              <a:t>04/12/2022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8DB686-3B1A-4242-87D9-1A197EDFD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9458A0-A1C5-4934-B873-76829585C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DDC59-0A56-47A6-9A49-96EBE9ACD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539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073F2-95CD-4E9E-BB31-C794773F8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A6775C-F53E-4338-8DAA-1BA3A6DF41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D6488E-4566-4A6A-9595-1D5B8292B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B9F28-9689-4AE1-B826-39DB4BD3913A}" type="datetimeFigureOut">
              <a:rPr lang="en-US" smtClean="0"/>
              <a:t>04/12/2022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3556B0-33C5-4D16-AD33-7642591F1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93614A-FA61-49F9-9698-9C7864FDF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DDC59-0A56-47A6-9A49-96EBE9ACD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513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F4800-7218-420A-98F6-7BD9B1067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E9B422-16F7-4718-B5EC-FF12CE7C9E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4B4236-7A8D-41B9-8A3E-D9C99842BB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6C0856-1232-4A7F-BA33-8967F26D7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B9F28-9689-4AE1-B826-39DB4BD3913A}" type="datetimeFigureOut">
              <a:rPr lang="en-US" smtClean="0"/>
              <a:t>04/12/2022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62064B-9F5B-448F-8440-7C80AAEB3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7049FB-ACB9-40FF-86AA-EBE3A609A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DDC59-0A56-47A6-9A49-96EBE9ACD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708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0FAD4-EE94-49D6-AA4B-4BBC9A536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2BEDAE-2D96-41AF-B6B7-AAA1B80455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1AA4A4-85A6-4337-9F3F-529BF188B4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6C6157-D02D-45E2-A8F1-1E5CB5E339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CF76A4-6969-4DB5-A84C-2B72438A72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583704-0DBD-40C8-894F-4140CB80D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B9F28-9689-4AE1-B826-39DB4BD3913A}" type="datetimeFigureOut">
              <a:rPr lang="en-US" smtClean="0"/>
              <a:t>04/12/2022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9051538-6574-4C62-A716-5FD4BC0CB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D7781F-1168-408F-8B77-368D8347B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DDC59-0A56-47A6-9A49-96EBE9ACD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44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C4C00-58D2-405D-B90D-F0D0D5CB3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965D36-946F-43E8-B5A8-85C93DAC6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B9F28-9689-4AE1-B826-39DB4BD3913A}" type="datetimeFigureOut">
              <a:rPr lang="en-US" smtClean="0"/>
              <a:t>04/12/2022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54A12F-91EA-4C6C-BAF1-95E9FE07F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4D4164-D96F-4350-8194-8F30CF545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DDC59-0A56-47A6-9A49-96EBE9ACD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294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AA6CB8-FAC7-4E47-8884-D89B84D55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B9F28-9689-4AE1-B826-39DB4BD3913A}" type="datetimeFigureOut">
              <a:rPr lang="en-US" smtClean="0"/>
              <a:t>04/12/2022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38255A-077A-4BA4-905D-62B9F0B5A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B87760-D0D7-40CC-8B7C-1B4F3A41C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DDC59-0A56-47A6-9A49-96EBE9ACD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457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3DE50-0AFE-46E8-8CA4-391C82E48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CCCDAE-26EC-4EEC-AC11-7E46F86EE1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72CEDF-BD5C-46AF-A53E-F6F02E6C37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30AFD2-AD89-4CCA-9682-BCA083B7B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B9F28-9689-4AE1-B826-39DB4BD3913A}" type="datetimeFigureOut">
              <a:rPr lang="en-US" smtClean="0"/>
              <a:t>04/12/2022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CEFBA2-F761-4B9C-8675-326EF0715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70F482-5DFC-4AE8-BC24-7E7AAC8F0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DDC59-0A56-47A6-9A49-96EBE9ACD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745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F2811-0C94-4294-82FF-3AF64B225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C43E5D-A19E-44BA-8FEE-A5E0083E92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2F0B88-C983-438B-B264-E95CCB70B3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51F640-919E-4AFD-A176-0BE11A5DA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B9F28-9689-4AE1-B826-39DB4BD3913A}" type="datetimeFigureOut">
              <a:rPr lang="en-US" smtClean="0"/>
              <a:t>04/12/2022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8B011C-DC8A-4ED3-9C59-039D2AF42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4AE42B-57F3-4B49-81C8-6E63146DF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DDC59-0A56-47A6-9A49-96EBE9ACD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99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4B75B33-7864-435C-AD6A-0F22411CF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86FF-D7F0-4F46-AD0D-4DA39E132B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10F1C1-AB22-4919-BD9E-D693F86AE9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B9F28-9689-4AE1-B826-39DB4BD3913A}" type="datetimeFigureOut">
              <a:rPr lang="en-US" smtClean="0"/>
              <a:t>04/12/2022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E480FD-7A95-46DF-B233-0311FD469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F012EC-B398-4FA0-B07B-7CBEA2BDE2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ADDC59-0A56-47A6-9A49-96EBE9ACD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099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gi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gif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gif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FF996-2333-4656-93EB-03858CC1A2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400" b="0" i="0" u="none" strike="noStrike" baseline="0" dirty="0">
                <a:latin typeface="UniversLTStd-Cn"/>
              </a:rPr>
              <a:t>Muscles of the Arm</a:t>
            </a:r>
            <a:endParaRPr lang="en-US" sz="13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532890-E7A0-4FAA-99ED-3952AAB785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Mahmoud Abuaita</a:t>
            </a:r>
          </a:p>
          <a:p>
            <a:r>
              <a:rPr lang="en-US" dirty="0"/>
              <a:t>Orthopedic specialist </a:t>
            </a:r>
          </a:p>
          <a:p>
            <a:r>
              <a:rPr lang="en-US" dirty="0"/>
              <a:t>Palestinian board / </a:t>
            </a:r>
            <a:r>
              <a:rPr lang="en-US" dirty="0" err="1"/>
              <a:t>Makassed</a:t>
            </a:r>
            <a:r>
              <a:rPr lang="en-US" dirty="0"/>
              <a:t> hospital</a:t>
            </a:r>
          </a:p>
        </p:txBody>
      </p:sp>
    </p:spTree>
    <p:extLst>
      <p:ext uri="{BB962C8B-B14F-4D97-AF65-F5344CB8AC3E}">
        <p14:creationId xmlns:p14="http://schemas.microsoft.com/office/powerpoint/2010/main" val="35279866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A18C4-6048-425C-B150-4350A3E08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0" i="0" u="none" strike="noStrike" baseline="0" dirty="0">
                <a:latin typeface="UniversLTStd-Cn"/>
              </a:rPr>
              <a:t>Anconeus</a:t>
            </a:r>
            <a:endParaRPr lang="en-US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B0791-A726-47E5-9207-B100037B94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i="0" u="none" strike="noStrike" baseline="0" dirty="0">
                <a:solidFill>
                  <a:srgbClr val="33C0FF"/>
                </a:solidFill>
                <a:latin typeface="UniversLTStd-BoldCn"/>
              </a:rPr>
              <a:t>Origin 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Lateral epicondyle of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humerus</a:t>
            </a:r>
          </a:p>
          <a:p>
            <a:r>
              <a:rPr lang="en-US" b="1" i="0" u="none" strike="noStrike" baseline="0" dirty="0">
                <a:solidFill>
                  <a:srgbClr val="33C0FF"/>
                </a:solidFill>
                <a:latin typeface="UniversLTStd-BoldCn"/>
              </a:rPr>
              <a:t>Insertion 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Olecranon and upper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posterior surface of ulna</a:t>
            </a:r>
          </a:p>
          <a:p>
            <a:endParaRPr lang="en-US" b="1" dirty="0">
              <a:solidFill>
                <a:srgbClr val="33C0FF"/>
              </a:solidFill>
              <a:latin typeface="UniversLTStd-BoldCn"/>
            </a:endParaRP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4338" name="Picture 2" descr="Anconeus Muscle - Origin, Insertion &amp;amp; Innervation | Kenhub | Muscle,  Gross anatomy, Muscle system">
            <a:extLst>
              <a:ext uri="{FF2B5EF4-FFF2-40B4-BE49-F238E27FC236}">
                <a16:creationId xmlns:a16="http://schemas.microsoft.com/office/drawing/2014/main" id="{AC1AEB83-DF5E-4349-B912-6198E61359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74" t="52381" r="54012"/>
          <a:stretch/>
        </p:blipFill>
        <p:spPr bwMode="auto">
          <a:xfrm>
            <a:off x="6550090" y="391984"/>
            <a:ext cx="4276775" cy="5784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7F5BFAB6-89FA-4E64-AC31-AF3B6690E5BA}"/>
              </a:ext>
            </a:extLst>
          </p:cNvPr>
          <p:cNvSpPr/>
          <p:nvPr/>
        </p:nvSpPr>
        <p:spPr>
          <a:xfrm>
            <a:off x="6096000" y="3974841"/>
            <a:ext cx="2628122" cy="54117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5863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A18C4-6048-425C-B150-4350A3E08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0" i="0" u="none" strike="noStrike" baseline="0" dirty="0">
                <a:latin typeface="UniversLTStd-Cn"/>
              </a:rPr>
              <a:t>Anconeus</a:t>
            </a:r>
            <a:endParaRPr lang="en-US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B0791-A726-47E5-9207-B100037B94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i="0" u="none" strike="noStrike" baseline="0" dirty="0">
                <a:solidFill>
                  <a:srgbClr val="33C0FF"/>
                </a:solidFill>
                <a:latin typeface="UniversLTStd-BoldCn"/>
              </a:rPr>
              <a:t>Nerve </a:t>
            </a:r>
          </a:p>
          <a:p>
            <a:pPr marL="0" indent="0">
              <a:buNone/>
            </a:pPr>
            <a:r>
              <a:rPr lang="en-US" sz="2800" b="0" i="0" u="none" strike="noStrike" baseline="0" dirty="0">
                <a:latin typeface="UniversLTStd-Cn"/>
              </a:rPr>
              <a:t>Radial</a:t>
            </a:r>
            <a:endParaRPr lang="en-US" sz="2800" b="1" dirty="0">
              <a:solidFill>
                <a:srgbClr val="33C0FF"/>
              </a:solidFill>
              <a:latin typeface="UniversLTStd-BoldCn"/>
            </a:endParaRPr>
          </a:p>
          <a:p>
            <a:endParaRPr lang="en-US" sz="2800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r>
              <a:rPr lang="en-US" sz="2800" b="1" i="0" u="none" strike="noStrike" baseline="0" dirty="0">
                <a:solidFill>
                  <a:srgbClr val="33C0FF"/>
                </a:solidFill>
                <a:latin typeface="UniversLTStd-BoldCn"/>
              </a:rPr>
              <a:t>Action</a:t>
            </a:r>
          </a:p>
          <a:p>
            <a:pPr marL="0" indent="0">
              <a:buNone/>
            </a:pPr>
            <a:r>
              <a:rPr lang="en-US" sz="2800" b="0" i="0" u="none" strike="noStrike" baseline="0" dirty="0">
                <a:latin typeface="UniversLTStd-Cn"/>
              </a:rPr>
              <a:t>Extends forearm</a:t>
            </a:r>
            <a:endParaRPr lang="en-US" sz="4000" b="1" dirty="0">
              <a:solidFill>
                <a:srgbClr val="33C0FF"/>
              </a:solidFill>
              <a:latin typeface="UniversLTStd-BoldC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702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9D5A6-30CB-442B-A335-E102AAB03F3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400" b="0" i="0" u="none" strike="noStrike" baseline="0" dirty="0">
                <a:latin typeface="UniversLTStd-Cn"/>
              </a:rPr>
              <a:t>Muscles of the Anterior Forearm</a:t>
            </a:r>
            <a:endParaRPr lang="en-US" sz="13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2018CF-F8E1-47D4-97A9-41058C4E62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788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75A76-31DF-4045-92B2-C100129B9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96ECF2-7EC1-45E8-A3E4-9EA8CF861B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b="1" i="0" u="none" strike="noStrike" baseline="0" dirty="0">
                <a:highlight>
                  <a:srgbClr val="FFFF00"/>
                </a:highlight>
                <a:latin typeface="Minion-Bold"/>
              </a:rPr>
              <a:t>superficial group</a:t>
            </a:r>
            <a:r>
              <a:rPr lang="ar-SA" b="1" i="0" u="none" strike="noStrike" baseline="0" dirty="0">
                <a:highlight>
                  <a:srgbClr val="FFFF00"/>
                </a:highlight>
                <a:latin typeface="Minion-Bold"/>
              </a:rPr>
              <a:t> :</a:t>
            </a:r>
            <a:r>
              <a:rPr lang="en-US" b="1" i="0" u="none" strike="noStrike" baseline="0" dirty="0">
                <a:latin typeface="Minion-Bold"/>
              </a:rPr>
              <a:t> </a:t>
            </a:r>
            <a:r>
              <a:rPr lang="en-US" b="0" i="0" u="none" strike="noStrike" baseline="0" dirty="0">
                <a:latin typeface="Minion-Regular"/>
              </a:rPr>
              <a:t>consisting of the 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Minion-Regular"/>
              </a:rPr>
              <a:t>pronator teres, the flexor carpi radialis, the palmaris longus, and the flexor carpi </a:t>
            </a:r>
            <a:r>
              <a:rPr lang="en-US" b="0" i="0" u="none" strike="noStrike" baseline="0" dirty="0" err="1">
                <a:latin typeface="Minion-Regular"/>
              </a:rPr>
              <a:t>ulnaris</a:t>
            </a:r>
            <a:endParaRPr lang="en-US" b="0" i="0" u="none" strike="noStrike" baseline="0" dirty="0">
              <a:latin typeface="Minion-Regular"/>
            </a:endParaRPr>
          </a:p>
          <a:p>
            <a:pPr marL="0" indent="0" algn="l">
              <a:buNone/>
            </a:pPr>
            <a:r>
              <a:rPr lang="en-US" b="1" i="0" u="none" strike="noStrike" baseline="0" dirty="0">
                <a:highlight>
                  <a:srgbClr val="FFFF00"/>
                </a:highlight>
                <a:latin typeface="Minion-Bold"/>
              </a:rPr>
              <a:t>intermediate group </a:t>
            </a:r>
            <a:r>
              <a:rPr lang="en-US" b="1" i="0" u="none" strike="noStrike" baseline="0" dirty="0">
                <a:latin typeface="Minion-Bold"/>
              </a:rPr>
              <a:t>: </a:t>
            </a:r>
            <a:r>
              <a:rPr lang="en-US" b="0" i="0" u="none" strike="noStrike" baseline="0" dirty="0" err="1">
                <a:latin typeface="Minion-Regular"/>
              </a:rPr>
              <a:t>consistin</a:t>
            </a:r>
            <a:r>
              <a:rPr lang="en-US" b="0" i="0" u="none" strike="noStrike" baseline="0" dirty="0">
                <a:latin typeface="Minion-Regular"/>
              </a:rPr>
              <a:t> of the flexor digitorum superficialis; </a:t>
            </a:r>
          </a:p>
          <a:p>
            <a:pPr marL="0" indent="0" algn="l">
              <a:buNone/>
            </a:pPr>
            <a:r>
              <a:rPr lang="en-US" b="1" i="0" u="none" strike="noStrike" baseline="0" dirty="0">
                <a:highlight>
                  <a:srgbClr val="FFFF00"/>
                </a:highlight>
                <a:latin typeface="Minion-Bold"/>
              </a:rPr>
              <a:t>Deep</a:t>
            </a:r>
            <a:r>
              <a:rPr lang="en-US" b="1" dirty="0">
                <a:highlight>
                  <a:srgbClr val="FFFF00"/>
                </a:highlight>
                <a:latin typeface="Minion-Bold"/>
              </a:rPr>
              <a:t> </a:t>
            </a:r>
            <a:r>
              <a:rPr lang="en-US" b="1" i="0" u="none" strike="noStrike" baseline="0" dirty="0">
                <a:highlight>
                  <a:srgbClr val="FFFF00"/>
                </a:highlight>
                <a:latin typeface="Minion-Bold"/>
              </a:rPr>
              <a:t>group </a:t>
            </a:r>
            <a:r>
              <a:rPr lang="en-US" b="1" i="0" u="none" strike="noStrike" baseline="0" dirty="0">
                <a:latin typeface="Minion-Bold"/>
              </a:rPr>
              <a:t>: </a:t>
            </a:r>
            <a:r>
              <a:rPr lang="en-US" b="0" i="0" u="none" strike="noStrike" baseline="0" dirty="0">
                <a:latin typeface="Minion-Regular"/>
              </a:rPr>
              <a:t>consisting of the 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Minion-Regular"/>
              </a:rPr>
              <a:t>flexor pollicis longus, the flexor digitorum </a:t>
            </a:r>
            <a:r>
              <a:rPr lang="en-US" b="0" i="0" u="none" strike="noStrike" baseline="0" dirty="0" err="1">
                <a:latin typeface="Minion-Regular"/>
              </a:rPr>
              <a:t>profundus</a:t>
            </a:r>
            <a:r>
              <a:rPr lang="en-US" b="0" i="0" u="none" strike="noStrike" baseline="0" dirty="0">
                <a:latin typeface="Minion-Regular"/>
              </a:rPr>
              <a:t>, and the pronator quadratus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7701974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60C7A-3FE7-4344-B68A-360D82568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i="0" u="none" strike="noStrike" baseline="0" dirty="0">
                <a:latin typeface="UniversLTStd-Cn"/>
              </a:rPr>
              <a:t>Pronator teres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4D5D56-93EE-4314-95E9-3A1FE749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271" y="1775286"/>
            <a:ext cx="10515600" cy="4351338"/>
          </a:xfrm>
        </p:spPr>
        <p:txBody>
          <a:bodyPr>
            <a:normAutofit/>
          </a:bodyPr>
          <a:lstStyle/>
          <a:p>
            <a:r>
              <a:rPr lang="en-US" b="1" i="0" u="none" strike="noStrike" baseline="0" dirty="0">
                <a:solidFill>
                  <a:srgbClr val="33C0FF"/>
                </a:solidFill>
                <a:latin typeface="UniversLTStd-BoldCn"/>
              </a:rPr>
              <a:t>Origin </a:t>
            </a:r>
            <a:endParaRPr lang="ar-SA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Medial epicondyle and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coronoid process of ulna</a:t>
            </a:r>
          </a:p>
          <a:p>
            <a:endParaRPr lang="ar-SA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r>
              <a:rPr lang="en-US" b="1" i="0" u="none" strike="noStrike" baseline="0" dirty="0">
                <a:solidFill>
                  <a:srgbClr val="33C0FF"/>
                </a:solidFill>
                <a:latin typeface="UniversLTStd-BoldCn"/>
              </a:rPr>
              <a:t>Insertion </a:t>
            </a:r>
            <a:endParaRPr lang="ar-SA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Middle of lateral side of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radius</a:t>
            </a:r>
          </a:p>
          <a:p>
            <a:endParaRPr lang="ar-SA" sz="2400" b="1" dirty="0">
              <a:solidFill>
                <a:srgbClr val="33C0FF"/>
              </a:solidFill>
              <a:latin typeface="UniversLTStd-BoldCn"/>
            </a:endParaRPr>
          </a:p>
          <a:p>
            <a:endParaRPr lang="ar-SA" sz="2400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endParaRPr lang="en-US" sz="2400" dirty="0"/>
          </a:p>
        </p:txBody>
      </p:sp>
      <p:sp>
        <p:nvSpPr>
          <p:cNvPr id="4" name="AutoShape 12" descr="Pronator Teres: Learn Your Muscles - Custom Pilates and Yoga">
            <a:extLst>
              <a:ext uri="{FF2B5EF4-FFF2-40B4-BE49-F238E27FC236}">
                <a16:creationId xmlns:a16="http://schemas.microsoft.com/office/drawing/2014/main" id="{D5130B09-4B2F-4CF7-AE6A-BC42DD4D77B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14" descr="Pronator Teres: Learn Your Muscles - Custom Pilates and Yoga">
            <a:extLst>
              <a:ext uri="{FF2B5EF4-FFF2-40B4-BE49-F238E27FC236}">
                <a16:creationId xmlns:a16="http://schemas.microsoft.com/office/drawing/2014/main" id="{A4241D6C-6828-4F6C-88AC-0AF240A625D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16" descr="Pronator Teres: Learn Your Muscles - Custom Pilates and Yoga">
            <a:extLst>
              <a:ext uri="{FF2B5EF4-FFF2-40B4-BE49-F238E27FC236}">
                <a16:creationId xmlns:a16="http://schemas.microsoft.com/office/drawing/2014/main" id="{24C4452C-9A5B-4A7F-9713-3932A797B52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18" descr="Pronator Teres: Learn Your Muscles - Custom Pilates and Yoga">
            <a:extLst>
              <a:ext uri="{FF2B5EF4-FFF2-40B4-BE49-F238E27FC236}">
                <a16:creationId xmlns:a16="http://schemas.microsoft.com/office/drawing/2014/main" id="{91987EEC-B553-4F69-81E6-23A2E900B2D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00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20" descr="pronator teres">
            <a:extLst>
              <a:ext uri="{FF2B5EF4-FFF2-40B4-BE49-F238E27FC236}">
                <a16:creationId xmlns:a16="http://schemas.microsoft.com/office/drawing/2014/main" id="{714D8F30-B646-4A45-B8C4-D6924B8FF34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553200" y="3886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0E9337F-1377-49A4-8880-17DCDF4229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9888" y="0"/>
            <a:ext cx="3819623" cy="6408277"/>
          </a:xfrm>
          <a:prstGeom prst="rect">
            <a:avLst/>
          </a:prstGeom>
        </p:spPr>
      </p:pic>
      <p:pic>
        <p:nvPicPr>
          <p:cNvPr id="1046" name="Picture 22" descr="Pronator Teres on Make a GIF">
            <a:extLst>
              <a:ext uri="{FF2B5EF4-FFF2-40B4-BE49-F238E27FC236}">
                <a16:creationId xmlns:a16="http://schemas.microsoft.com/office/drawing/2014/main" id="{65FC1A5F-FFF4-4730-B493-B5AC24B688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2276" y="449723"/>
            <a:ext cx="3507448" cy="3244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15613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A98513-AF2D-493B-962C-A6E1967EB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899D62-7308-486E-BE25-A96A74F0B8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i="0" u="none" strike="noStrike" baseline="0" dirty="0">
                <a:solidFill>
                  <a:srgbClr val="33C0FF"/>
                </a:solidFill>
                <a:latin typeface="UniversLTStd-BoldCn"/>
              </a:rPr>
              <a:t>Nerve </a:t>
            </a:r>
            <a:endParaRPr lang="ar-SA" sz="3200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pPr marL="0" indent="0" algn="l">
              <a:buNone/>
            </a:pPr>
            <a:r>
              <a:rPr lang="en-US" sz="3200" b="0" i="0" u="none" strike="noStrike" baseline="0" dirty="0">
                <a:latin typeface="UniversLTStd-Cn"/>
              </a:rPr>
              <a:t>Median</a:t>
            </a:r>
            <a:endParaRPr lang="ar-SA" sz="3200" b="1" dirty="0">
              <a:solidFill>
                <a:srgbClr val="33C0FF"/>
              </a:solidFill>
              <a:latin typeface="UniversLTStd-BoldCn"/>
            </a:endParaRPr>
          </a:p>
          <a:p>
            <a:endParaRPr lang="ar-SA" sz="3200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r>
              <a:rPr lang="en-US" sz="3200" b="1" i="0" u="none" strike="noStrike" baseline="0" dirty="0">
                <a:solidFill>
                  <a:srgbClr val="33C0FF"/>
                </a:solidFill>
                <a:latin typeface="UniversLTStd-BoldCn"/>
              </a:rPr>
              <a:t>Action</a:t>
            </a:r>
            <a:endParaRPr lang="ar-SA" sz="3200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pPr marL="0" indent="0" algn="l">
              <a:buNone/>
            </a:pPr>
            <a:r>
              <a:rPr lang="en-US" sz="3200" b="0" i="0" u="none" strike="noStrike" baseline="0" dirty="0">
                <a:latin typeface="UniversLTStd-Cn"/>
              </a:rPr>
              <a:t>Pronates and flexes</a:t>
            </a:r>
          </a:p>
          <a:p>
            <a:pPr marL="0" indent="0" algn="l">
              <a:buNone/>
            </a:pPr>
            <a:r>
              <a:rPr lang="en-US" sz="3200" b="0" i="0" u="none" strike="noStrike" baseline="0" dirty="0">
                <a:latin typeface="UniversLTStd-Cn"/>
              </a:rPr>
              <a:t>forearm</a:t>
            </a:r>
            <a:endParaRPr lang="ar-SA" sz="3200" b="1" dirty="0">
              <a:solidFill>
                <a:srgbClr val="33C0FF"/>
              </a:solidFill>
              <a:latin typeface="UniversLTStd-BoldCn"/>
            </a:endParaRPr>
          </a:p>
          <a:p>
            <a:endParaRPr lang="en-US" sz="3200" dirty="0"/>
          </a:p>
        </p:txBody>
      </p:sp>
      <p:pic>
        <p:nvPicPr>
          <p:cNvPr id="2050" name="Picture 2" descr="Pronator Teres GIF by OT | Gfycat">
            <a:extLst>
              <a:ext uri="{FF2B5EF4-FFF2-40B4-BE49-F238E27FC236}">
                <a16:creationId xmlns:a16="http://schemas.microsoft.com/office/drawing/2014/main" id="{1EB737B2-1C20-4F77-8BF2-9B57F7124D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957" b="10044"/>
          <a:stretch/>
        </p:blipFill>
        <p:spPr bwMode="auto">
          <a:xfrm>
            <a:off x="6383305" y="782078"/>
            <a:ext cx="4356230" cy="4816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27142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lexor carpi radialis: Origin, insertion and action | Kenhub">
            <a:extLst>
              <a:ext uri="{FF2B5EF4-FFF2-40B4-BE49-F238E27FC236}">
                <a16:creationId xmlns:a16="http://schemas.microsoft.com/office/drawing/2014/main" id="{58D6E6DA-75D0-4149-BDBA-3178E68CF1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02" t="54267" r="30045" b="2994"/>
          <a:stretch/>
        </p:blipFill>
        <p:spPr bwMode="auto">
          <a:xfrm>
            <a:off x="4584441" y="925578"/>
            <a:ext cx="5104466" cy="5327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8A9691-E5E6-450B-BE65-771DDCC45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i="0" u="none" strike="noStrike" baseline="0" dirty="0">
                <a:latin typeface="UniversLTStd-Cn"/>
              </a:rPr>
              <a:t>Flexor carpi radialis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37D6A4-5B8D-4AE9-AF85-BF9FE510E7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i="0" u="none" strike="noStrike" baseline="0" dirty="0">
                <a:solidFill>
                  <a:srgbClr val="33C0FF"/>
                </a:solidFill>
                <a:latin typeface="UniversLTStd-BoldCn"/>
              </a:rPr>
              <a:t>Origin </a:t>
            </a:r>
            <a:endParaRPr lang="ar-SA" sz="3200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pPr marL="0" indent="0" algn="l">
              <a:buNone/>
            </a:pPr>
            <a:r>
              <a:rPr lang="en-US" sz="3200" b="0" i="0" u="none" strike="noStrike" baseline="0" dirty="0">
                <a:latin typeface="UniversLTStd-Cn"/>
              </a:rPr>
              <a:t>Medial epicondyle of</a:t>
            </a:r>
          </a:p>
          <a:p>
            <a:pPr marL="0" indent="0" algn="l">
              <a:buNone/>
            </a:pPr>
            <a:r>
              <a:rPr lang="en-US" sz="3200" b="0" i="0" u="none" strike="noStrike" baseline="0" dirty="0">
                <a:latin typeface="UniversLTStd-Cn"/>
              </a:rPr>
              <a:t>humerus</a:t>
            </a:r>
          </a:p>
          <a:p>
            <a:endParaRPr lang="ar-SA" sz="3200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r>
              <a:rPr lang="en-US" sz="3200" b="1" i="0" u="none" strike="noStrike" baseline="0" dirty="0">
                <a:solidFill>
                  <a:srgbClr val="33C0FF"/>
                </a:solidFill>
                <a:latin typeface="UniversLTStd-BoldCn"/>
              </a:rPr>
              <a:t>Insertion </a:t>
            </a:r>
            <a:endParaRPr lang="ar-SA" sz="3200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pPr marL="0" indent="0" algn="l">
              <a:buNone/>
            </a:pPr>
            <a:r>
              <a:rPr lang="en-US" sz="3200" b="0" i="0" u="none" strike="noStrike" baseline="0" dirty="0">
                <a:latin typeface="UniversLTStd-Cn"/>
              </a:rPr>
              <a:t>Bases of second and third</a:t>
            </a:r>
          </a:p>
          <a:p>
            <a:pPr marL="0" indent="0" algn="l">
              <a:buNone/>
            </a:pPr>
            <a:r>
              <a:rPr lang="en-US" sz="3200" b="0" i="0" u="none" strike="noStrike" baseline="0" dirty="0">
                <a:latin typeface="UniversLTStd-Cn"/>
              </a:rPr>
              <a:t>metacarpals</a:t>
            </a:r>
          </a:p>
          <a:p>
            <a:endParaRPr lang="ar-SA" sz="2400" b="1" dirty="0">
              <a:solidFill>
                <a:srgbClr val="33C0FF"/>
              </a:solidFill>
              <a:latin typeface="UniversLTStd-BoldCn"/>
            </a:endParaRPr>
          </a:p>
          <a:p>
            <a:endParaRPr lang="ar-SA" sz="2400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3074" name="Picture 2" descr="Flexor carpi radialis: Origin, insertion and action | Kenhub">
            <a:extLst>
              <a:ext uri="{FF2B5EF4-FFF2-40B4-BE49-F238E27FC236}">
                <a16:creationId xmlns:a16="http://schemas.microsoft.com/office/drawing/2014/main" id="{914E8DF8-7367-4808-802B-0A1A852519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02" r="30045" b="2994"/>
          <a:stretch/>
        </p:blipFill>
        <p:spPr bwMode="auto">
          <a:xfrm>
            <a:off x="8770776" y="102636"/>
            <a:ext cx="2808514" cy="6652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10545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7A4BE-3B6D-4933-B929-4602F21B1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39B8EC-07DF-4875-8558-5F5C1F636A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i="0" u="none" strike="noStrike" baseline="0" dirty="0">
                <a:solidFill>
                  <a:srgbClr val="33C0FF"/>
                </a:solidFill>
                <a:latin typeface="UniversLTStd-BoldCn"/>
              </a:rPr>
              <a:t>Nerve </a:t>
            </a:r>
            <a:endParaRPr lang="ar-SA" sz="3200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pPr marL="0" indent="0" algn="l">
              <a:buNone/>
            </a:pPr>
            <a:r>
              <a:rPr lang="en-US" sz="3200" b="0" i="0" u="none" strike="noStrike" baseline="0" dirty="0">
                <a:latin typeface="UniversLTStd-Cn"/>
              </a:rPr>
              <a:t>Median</a:t>
            </a:r>
            <a:endParaRPr lang="ar-SA" sz="3200" b="1" dirty="0">
              <a:solidFill>
                <a:srgbClr val="33C0FF"/>
              </a:solidFill>
              <a:latin typeface="UniversLTStd-BoldCn"/>
            </a:endParaRPr>
          </a:p>
          <a:p>
            <a:endParaRPr lang="ar-SA" sz="3200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r>
              <a:rPr lang="en-US" sz="3200" b="1" i="0" u="none" strike="noStrike" baseline="0" dirty="0">
                <a:solidFill>
                  <a:srgbClr val="33C0FF"/>
                </a:solidFill>
                <a:latin typeface="UniversLTStd-BoldCn"/>
              </a:rPr>
              <a:t>Action</a:t>
            </a:r>
            <a:endParaRPr lang="ar-SA" sz="3200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pPr marL="0" indent="0" algn="l">
              <a:buNone/>
            </a:pPr>
            <a:r>
              <a:rPr lang="en-US" sz="3200" b="0" i="0" u="none" strike="noStrike" baseline="0" dirty="0">
                <a:latin typeface="UniversLTStd-Cn"/>
              </a:rPr>
              <a:t>Flexes forearm, flexes</a:t>
            </a:r>
          </a:p>
          <a:p>
            <a:pPr marL="0" indent="0" algn="l">
              <a:buNone/>
            </a:pPr>
            <a:r>
              <a:rPr lang="en-US" sz="3200" b="0" i="0" u="none" strike="noStrike" baseline="0" dirty="0">
                <a:latin typeface="UniversLTStd-Cn"/>
              </a:rPr>
              <a:t>and abducts hand</a:t>
            </a:r>
            <a:endParaRPr lang="ar-SA" sz="4400" b="1" dirty="0">
              <a:solidFill>
                <a:srgbClr val="33C0FF"/>
              </a:solidFill>
              <a:latin typeface="UniversLTStd-BoldCn"/>
            </a:endParaRPr>
          </a:p>
          <a:p>
            <a:endParaRPr lang="en-US" dirty="0"/>
          </a:p>
        </p:txBody>
      </p:sp>
      <p:pic>
        <p:nvPicPr>
          <p:cNvPr id="4098" name="Picture 2" descr="Flexor Carpi Radialis GIF by OT | Gfycat">
            <a:extLst>
              <a:ext uri="{FF2B5EF4-FFF2-40B4-BE49-F238E27FC236}">
                <a16:creationId xmlns:a16="http://schemas.microsoft.com/office/drawing/2014/main" id="{07CB30C3-5256-46C7-A41C-C2F63C5545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660"/>
          <a:stretch/>
        </p:blipFill>
        <p:spPr bwMode="auto">
          <a:xfrm>
            <a:off x="6096000" y="813302"/>
            <a:ext cx="4626818" cy="5478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95516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8ED7A-96AD-4085-8E67-70FB39B31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0" i="0" u="none" strike="noStrike" baseline="0" dirty="0">
                <a:latin typeface="UniversLTStd-Cn"/>
              </a:rPr>
              <a:t>Palmaris longus</a:t>
            </a:r>
            <a:endParaRPr lang="en-US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28514B-5FD6-4BCD-8341-B82273802C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0" u="none" strike="noStrike" baseline="0" dirty="0">
                <a:solidFill>
                  <a:srgbClr val="33C0FF"/>
                </a:solidFill>
                <a:latin typeface="UniversLTStd-BoldCn"/>
              </a:rPr>
              <a:t>Origin </a:t>
            </a:r>
            <a:endParaRPr lang="ar-SA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pPr marL="0" indent="0">
              <a:buNone/>
            </a:pPr>
            <a:r>
              <a:rPr lang="en-US" b="0" i="0" u="none" strike="noStrike" baseline="0" dirty="0">
                <a:latin typeface="UniversLTStd-Cn"/>
              </a:rPr>
              <a:t>Medial epicondyle of</a:t>
            </a:r>
          </a:p>
          <a:p>
            <a:pPr marL="0" indent="0">
              <a:buNone/>
            </a:pPr>
            <a:r>
              <a:rPr lang="en-US" b="0" i="0" u="none" strike="noStrike" baseline="0" dirty="0">
                <a:latin typeface="UniversLTStd-Cn"/>
              </a:rPr>
              <a:t>humerus</a:t>
            </a:r>
          </a:p>
          <a:p>
            <a:pPr marL="0" indent="0">
              <a:buNone/>
            </a:pPr>
            <a:endParaRPr lang="ar-SA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pPr marL="0" indent="0">
              <a:buNone/>
            </a:pPr>
            <a:r>
              <a:rPr lang="en-US" b="1" i="0" u="none" strike="noStrike" baseline="0" dirty="0">
                <a:solidFill>
                  <a:srgbClr val="33C0FF"/>
                </a:solidFill>
                <a:latin typeface="UniversLTStd-BoldCn"/>
              </a:rPr>
              <a:t>Insertion </a:t>
            </a:r>
            <a:endParaRPr lang="ar-SA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pPr marL="0" indent="0">
              <a:buNone/>
            </a:pPr>
            <a:r>
              <a:rPr lang="en-US" b="0" i="0" u="none" strike="noStrike" baseline="0" dirty="0">
                <a:latin typeface="UniversLTStd-Cn"/>
              </a:rPr>
              <a:t>Flexor retinaculum, palmar</a:t>
            </a:r>
          </a:p>
          <a:p>
            <a:pPr marL="0" indent="0">
              <a:buNone/>
            </a:pPr>
            <a:r>
              <a:rPr lang="en-US" b="0" i="0" u="none" strike="noStrike" baseline="0" dirty="0">
                <a:latin typeface="UniversLTStd-Cn"/>
              </a:rPr>
              <a:t>aponeurosis</a:t>
            </a:r>
          </a:p>
          <a:p>
            <a:endParaRPr lang="ar-SA" sz="2400" b="1" dirty="0">
              <a:solidFill>
                <a:srgbClr val="33C0FF"/>
              </a:solidFill>
              <a:latin typeface="UniversLTStd-BoldCn"/>
            </a:endParaRPr>
          </a:p>
          <a:p>
            <a:endParaRPr lang="ar-SA" sz="2400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5122" name="Picture 2" descr="Palmaris longus: Origin, insertion and function | Kenhub">
            <a:extLst>
              <a:ext uri="{FF2B5EF4-FFF2-40B4-BE49-F238E27FC236}">
                <a16:creationId xmlns:a16="http://schemas.microsoft.com/office/drawing/2014/main" id="{2D8675E0-8B69-4A8B-A540-CD3CAFED2D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87" r="28958"/>
          <a:stretch/>
        </p:blipFill>
        <p:spPr bwMode="auto">
          <a:xfrm>
            <a:off x="6783354" y="0"/>
            <a:ext cx="270587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63898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35008-7728-4CFA-A932-3DC2E2629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3D4F2A-CA95-45F7-974A-59C23B5B5E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i="0" u="none" strike="noStrike" baseline="0" dirty="0">
                <a:solidFill>
                  <a:srgbClr val="33C0FF"/>
                </a:solidFill>
                <a:latin typeface="UniversLTStd-BoldCn"/>
              </a:rPr>
              <a:t>Nerve </a:t>
            </a:r>
            <a:endParaRPr lang="ar-SA" sz="2800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pPr marL="0" indent="0" algn="l">
              <a:buNone/>
            </a:pPr>
            <a:r>
              <a:rPr lang="en-US" sz="2800" b="0" i="0" u="none" strike="noStrike" baseline="0" dirty="0">
                <a:latin typeface="UniversLTStd-Cn"/>
              </a:rPr>
              <a:t>Median</a:t>
            </a:r>
            <a:endParaRPr lang="ar-SA" sz="2800" b="1" dirty="0">
              <a:solidFill>
                <a:srgbClr val="33C0FF"/>
              </a:solidFill>
              <a:latin typeface="UniversLTStd-BoldCn"/>
            </a:endParaRPr>
          </a:p>
          <a:p>
            <a:endParaRPr lang="ar-SA" sz="2800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r>
              <a:rPr lang="en-US" sz="2800" b="1" i="0" u="none" strike="noStrike" baseline="0" dirty="0">
                <a:solidFill>
                  <a:srgbClr val="33C0FF"/>
                </a:solidFill>
                <a:latin typeface="UniversLTStd-BoldCn"/>
              </a:rPr>
              <a:t>Action</a:t>
            </a:r>
            <a:endParaRPr lang="ar-SA" sz="2800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pPr marL="0" indent="0" algn="l">
              <a:buNone/>
            </a:pPr>
            <a:r>
              <a:rPr lang="en-US" sz="2800" b="0" i="0" u="none" strike="noStrike" baseline="0" dirty="0">
                <a:latin typeface="UniversLTStd-Cn"/>
              </a:rPr>
              <a:t>Flexes forearm and</a:t>
            </a:r>
          </a:p>
          <a:p>
            <a:pPr marL="0" indent="0" algn="l">
              <a:buNone/>
            </a:pPr>
            <a:r>
              <a:rPr lang="en-US" sz="2800" b="0" i="0" u="none" strike="noStrike" baseline="0" dirty="0">
                <a:latin typeface="UniversLTStd-Cn"/>
              </a:rPr>
              <a:t>hand</a:t>
            </a:r>
            <a:endParaRPr lang="ar-SA" sz="4000" b="1" dirty="0">
              <a:solidFill>
                <a:srgbClr val="33C0FF"/>
              </a:solidFill>
              <a:latin typeface="UniversLTStd-BoldCn"/>
            </a:endParaRPr>
          </a:p>
          <a:p>
            <a:endParaRPr lang="en-US" dirty="0"/>
          </a:p>
        </p:txBody>
      </p:sp>
      <p:pic>
        <p:nvPicPr>
          <p:cNvPr id="6146" name="Picture 2" descr="Palmaris longus, a useless feature in the human body. Some have this  muscle, some don't. Try touching your thumb and little finger together to  see whether you have it or not. The">
            <a:extLst>
              <a:ext uri="{FF2B5EF4-FFF2-40B4-BE49-F238E27FC236}">
                <a16:creationId xmlns:a16="http://schemas.microsoft.com/office/drawing/2014/main" id="{2A15B943-0E9E-4A9C-B1D3-F0333810E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559" y="441721"/>
            <a:ext cx="7671318" cy="4304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D3CD731-B254-49E5-8B17-C554E928B1D5}"/>
              </a:ext>
            </a:extLst>
          </p:cNvPr>
          <p:cNvSpPr/>
          <p:nvPr/>
        </p:nvSpPr>
        <p:spPr>
          <a:xfrm>
            <a:off x="4926563" y="4986337"/>
            <a:ext cx="5467740" cy="17410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000" b="1" i="0" u="none" strike="noStrike" baseline="0" dirty="0">
                <a:solidFill>
                  <a:srgbClr val="FFFF00"/>
                </a:solidFill>
                <a:latin typeface="Univers-CondensedBold"/>
              </a:rPr>
              <a:t>Absent Palmaris Longus</a:t>
            </a:r>
          </a:p>
          <a:p>
            <a:pPr algn="l"/>
            <a:r>
              <a:rPr lang="en-US" sz="2000" b="0" i="0" u="none" strike="noStrike" baseline="0" dirty="0">
                <a:solidFill>
                  <a:srgbClr val="FFFF00"/>
                </a:solidFill>
                <a:latin typeface="Univers-Condensed"/>
              </a:rPr>
              <a:t>The palmaris longus muscle may be absent on one or both sides of the forearm in about 10% of persons (NO DISABILITY)</a:t>
            </a:r>
            <a:endParaRPr lang="en-US" sz="2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034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77EB1-6483-4C9D-9F29-F8741163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0" i="0" u="none" strike="noStrike" baseline="0" dirty="0">
                <a:latin typeface="UniversLTStd-Cn"/>
              </a:rPr>
              <a:t>Coracobrachialis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4E554-6B8D-4419-BD2B-6094383828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i="0" u="none" strike="noStrike" baseline="0" dirty="0">
                <a:solidFill>
                  <a:srgbClr val="33C0FF"/>
                </a:solidFill>
                <a:latin typeface="UniversLTStd-BoldCn"/>
              </a:rPr>
              <a:t>Origin 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Coracoid process</a:t>
            </a:r>
            <a:endParaRPr lang="en-US" b="1" dirty="0">
              <a:solidFill>
                <a:srgbClr val="33C0FF"/>
              </a:solidFill>
              <a:latin typeface="UniversLTStd-BoldCn"/>
            </a:endParaRPr>
          </a:p>
          <a:p>
            <a:r>
              <a:rPr lang="en-US" b="1" i="0" u="none" strike="noStrike" baseline="0" dirty="0">
                <a:solidFill>
                  <a:srgbClr val="33C0FF"/>
                </a:solidFill>
                <a:latin typeface="UniversLTStd-BoldCn"/>
              </a:rPr>
              <a:t>Insertion 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Middle third of medial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surface of humerus</a:t>
            </a:r>
          </a:p>
          <a:p>
            <a:endParaRPr lang="en-US" b="1" dirty="0">
              <a:solidFill>
                <a:srgbClr val="33C0FF"/>
              </a:solidFill>
              <a:latin typeface="UniversLTStd-BoldCn"/>
            </a:endParaRPr>
          </a:p>
          <a:p>
            <a:endParaRPr lang="en-US" sz="4000" dirty="0"/>
          </a:p>
        </p:txBody>
      </p:sp>
      <p:pic>
        <p:nvPicPr>
          <p:cNvPr id="3074" name="Picture 2" descr="Coracobrachialis: Attachments, innervation, function. | Kenhub">
            <a:extLst>
              <a:ext uri="{FF2B5EF4-FFF2-40B4-BE49-F238E27FC236}">
                <a16:creationId xmlns:a16="http://schemas.microsoft.com/office/drawing/2014/main" id="{B66577E1-AC6D-4E5E-A3CD-A1CB4C8BE8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8595" y="365125"/>
            <a:ext cx="5528972" cy="552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94444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lexor carpi ulnaris: Origin,insertion,innervation,action | Kenhub">
            <a:extLst>
              <a:ext uri="{FF2B5EF4-FFF2-40B4-BE49-F238E27FC236}">
                <a16:creationId xmlns:a16="http://schemas.microsoft.com/office/drawing/2014/main" id="{BB20EF17-8509-4441-8814-2588E07E00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81" r="26780" b="5324"/>
          <a:stretch/>
        </p:blipFill>
        <p:spPr bwMode="auto">
          <a:xfrm>
            <a:off x="9243494" y="45050"/>
            <a:ext cx="2780523" cy="681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Flexor Carpi Ulnaris - Learn Muscles">
            <a:extLst>
              <a:ext uri="{FF2B5EF4-FFF2-40B4-BE49-F238E27FC236}">
                <a16:creationId xmlns:a16="http://schemas.microsoft.com/office/drawing/2014/main" id="{BD7DBBC4-82DA-4A52-AC6E-584F549F50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4830" y="207376"/>
            <a:ext cx="4038664" cy="6488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EE51F94-9733-48B7-BB72-24AF44A82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i="0" u="none" strike="noStrike" baseline="0" dirty="0">
                <a:latin typeface="UniversLTStd-Cn"/>
              </a:rPr>
              <a:t>Flexor carpi </a:t>
            </a:r>
            <a:r>
              <a:rPr lang="en-US" sz="3200" b="0" i="0" u="none" strike="noStrike" baseline="0" dirty="0" err="1">
                <a:latin typeface="UniversLTStd-Cn"/>
              </a:rPr>
              <a:t>ulnaris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9C6283-67B0-467F-B6A6-020AD782B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606" y="1825625"/>
            <a:ext cx="6960538" cy="4351338"/>
          </a:xfrm>
        </p:spPr>
        <p:txBody>
          <a:bodyPr>
            <a:normAutofit/>
          </a:bodyPr>
          <a:lstStyle/>
          <a:p>
            <a:r>
              <a:rPr lang="en-US" sz="2400" b="1" i="0" u="none" strike="noStrike" baseline="0" dirty="0">
                <a:solidFill>
                  <a:srgbClr val="33C0FF"/>
                </a:solidFill>
                <a:latin typeface="UniversLTStd-BoldCn"/>
              </a:rPr>
              <a:t>Origin </a:t>
            </a:r>
            <a:endParaRPr lang="ar-SA" sz="2400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pPr marL="0" indent="0" algn="l">
              <a:buNone/>
            </a:pPr>
            <a:r>
              <a:rPr lang="en-US" sz="2400" b="1" i="0" u="sng" strike="noStrike" baseline="0" dirty="0">
                <a:latin typeface="UniversLTStd-Cn"/>
              </a:rPr>
              <a:t>(humeral head) </a:t>
            </a:r>
            <a:r>
              <a:rPr lang="en-US" sz="2400" b="0" i="0" u="none" strike="noStrike" baseline="0" dirty="0">
                <a:latin typeface="UniversLTStd-Cn"/>
              </a:rPr>
              <a:t>:Medial epicondyle; </a:t>
            </a:r>
          </a:p>
          <a:p>
            <a:pPr marL="0" indent="0">
              <a:buNone/>
            </a:pPr>
            <a:r>
              <a:rPr lang="en-US" sz="2400" b="1" i="0" u="sng" strike="noStrike" baseline="0" dirty="0">
                <a:latin typeface="UniversLTStd-Cn"/>
              </a:rPr>
              <a:t>(ulnar head) </a:t>
            </a:r>
            <a:r>
              <a:rPr lang="en-US" sz="2400" b="0" i="0" u="none" strike="noStrike" baseline="0" dirty="0">
                <a:latin typeface="UniversLTStd-Cn"/>
              </a:rPr>
              <a:t>:medial olecranon, and </a:t>
            </a:r>
          </a:p>
          <a:p>
            <a:pPr marL="0" indent="0">
              <a:buNone/>
            </a:pPr>
            <a:r>
              <a:rPr lang="en-US" sz="2400" b="0" i="0" u="none" strike="noStrike" baseline="0" dirty="0">
                <a:latin typeface="UniversLTStd-Cn"/>
              </a:rPr>
              <a:t>posterior border of ulna</a:t>
            </a:r>
          </a:p>
          <a:p>
            <a:endParaRPr lang="ar-SA" sz="2400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r>
              <a:rPr lang="en-US" sz="2400" b="1" i="0" u="none" strike="noStrike" baseline="0" dirty="0">
                <a:solidFill>
                  <a:srgbClr val="33C0FF"/>
                </a:solidFill>
                <a:latin typeface="UniversLTStd-BoldCn"/>
              </a:rPr>
              <a:t>Insertion </a:t>
            </a:r>
            <a:endParaRPr lang="ar-SA" sz="2400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pPr marL="0" indent="0" algn="l">
              <a:buNone/>
            </a:pPr>
            <a:r>
              <a:rPr lang="en-US" sz="2400" b="0" i="0" u="none" strike="noStrike" baseline="0" dirty="0">
                <a:latin typeface="UniversLTStd-Cn"/>
              </a:rPr>
              <a:t>Pisiform, hook of hamate,</a:t>
            </a:r>
          </a:p>
          <a:p>
            <a:pPr marL="0" indent="0" algn="l">
              <a:buNone/>
            </a:pPr>
            <a:r>
              <a:rPr lang="en-US" sz="2400" b="0" i="0" u="none" strike="noStrike" baseline="0" dirty="0">
                <a:latin typeface="UniversLTStd-Cn"/>
              </a:rPr>
              <a:t>and base of fifth metacarpal</a:t>
            </a:r>
          </a:p>
          <a:p>
            <a:endParaRPr lang="ar-SA" sz="2400" b="1" dirty="0">
              <a:solidFill>
                <a:srgbClr val="33C0FF"/>
              </a:solidFill>
              <a:latin typeface="UniversLTStd-BoldCn"/>
            </a:endParaRPr>
          </a:p>
          <a:p>
            <a:endParaRPr lang="ar-SA" sz="2400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728254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401F8-11E6-4E34-AD99-C3700D048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32EDB9-345C-49C5-AE90-0D2E2DF87F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i="0" u="none" strike="noStrike" baseline="0" dirty="0">
                <a:solidFill>
                  <a:srgbClr val="33C0FF"/>
                </a:solidFill>
                <a:latin typeface="UniversLTStd-BoldCn"/>
              </a:rPr>
              <a:t>Nerve </a:t>
            </a:r>
            <a:endParaRPr lang="ar-SA" sz="2800" b="1" dirty="0">
              <a:solidFill>
                <a:srgbClr val="33C0FF"/>
              </a:solidFill>
              <a:latin typeface="UniversLTStd-BoldCn"/>
            </a:endParaRPr>
          </a:p>
          <a:p>
            <a:pPr marL="0" indent="0" algn="l">
              <a:buNone/>
            </a:pPr>
            <a:r>
              <a:rPr lang="en-US" sz="2800" b="0" i="0" u="none" strike="noStrike" baseline="0" dirty="0">
                <a:latin typeface="UniversLTStd-Cn"/>
              </a:rPr>
              <a:t>Ulnar</a:t>
            </a:r>
          </a:p>
          <a:p>
            <a:pPr marL="0" indent="0" algn="l">
              <a:buNone/>
            </a:pPr>
            <a:endParaRPr lang="ar-SA" sz="2800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r>
              <a:rPr lang="en-US" sz="2800" b="1" i="0" u="none" strike="noStrike" baseline="0" dirty="0">
                <a:solidFill>
                  <a:srgbClr val="33C0FF"/>
                </a:solidFill>
                <a:latin typeface="UniversLTStd-BoldCn"/>
              </a:rPr>
              <a:t>Action</a:t>
            </a:r>
            <a:endParaRPr lang="en-US" dirty="0"/>
          </a:p>
          <a:p>
            <a:pPr marL="0" indent="0" algn="l">
              <a:buNone/>
            </a:pPr>
            <a:r>
              <a:rPr lang="en-US" sz="2800" b="0" i="0" u="none" strike="noStrike" baseline="0" dirty="0">
                <a:latin typeface="UniversLTStd-Cn"/>
              </a:rPr>
              <a:t>Flexes forearm; flexes</a:t>
            </a:r>
          </a:p>
          <a:p>
            <a:pPr marL="0" indent="0" algn="l">
              <a:buNone/>
            </a:pPr>
            <a:r>
              <a:rPr lang="en-US" sz="2800" b="0" i="0" u="none" strike="noStrike" baseline="0" dirty="0">
                <a:latin typeface="UniversLTStd-Cn"/>
              </a:rPr>
              <a:t>and adducts hand</a:t>
            </a:r>
            <a:endParaRPr lang="ar-SA" sz="4000" b="1" dirty="0">
              <a:solidFill>
                <a:srgbClr val="33C0FF"/>
              </a:solidFill>
              <a:latin typeface="UniversLTStd-BoldCn"/>
            </a:endParaRPr>
          </a:p>
          <a:p>
            <a:endParaRPr lang="en-US" dirty="0"/>
          </a:p>
        </p:txBody>
      </p:sp>
      <p:pic>
        <p:nvPicPr>
          <p:cNvPr id="8194" name="Picture 2" descr="Flexor Carpi Radialis GIF by OT | Gfycat">
            <a:extLst>
              <a:ext uri="{FF2B5EF4-FFF2-40B4-BE49-F238E27FC236}">
                <a16:creationId xmlns:a16="http://schemas.microsoft.com/office/drawing/2014/main" id="{83649033-94CB-4B3A-9E4E-B17905AE3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8863" y="851029"/>
            <a:ext cx="6010451" cy="495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8290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D7AC1-E99B-47D1-9E1A-532A91B1D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i="0" u="none" strike="noStrike" baseline="0" dirty="0">
                <a:latin typeface="UniversLTStd-Cn"/>
              </a:rPr>
              <a:t>Flexor digitorum</a:t>
            </a:r>
            <a:br>
              <a:rPr lang="en-US" sz="3200" b="0" i="0" u="none" strike="noStrike" baseline="0" dirty="0">
                <a:latin typeface="UniversLTStd-Cn"/>
              </a:rPr>
            </a:br>
            <a:r>
              <a:rPr lang="en-US" sz="3200" b="0" i="0" u="none" strike="noStrike" baseline="0" dirty="0">
                <a:latin typeface="UniversLTStd-Cn"/>
              </a:rPr>
              <a:t>superficialis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5FEBC9-A5EE-4C6D-AF3C-E6D1587428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i="0" u="none" strike="noStrike" baseline="0" dirty="0">
                <a:solidFill>
                  <a:srgbClr val="33C0FF"/>
                </a:solidFill>
                <a:latin typeface="UniversLTStd-BoldCn"/>
              </a:rPr>
              <a:t>Origin </a:t>
            </a:r>
            <a:endParaRPr lang="ar-SA" sz="2400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pPr marL="0" indent="0" algn="l">
              <a:buNone/>
            </a:pPr>
            <a:r>
              <a:rPr lang="en-US" sz="2400" b="0" i="0" u="none" strike="noStrike" baseline="0" dirty="0">
                <a:latin typeface="UniversLTStd-Cn"/>
              </a:rPr>
              <a:t>Medial epicondyle, coronoid</a:t>
            </a:r>
          </a:p>
          <a:p>
            <a:pPr marL="0" indent="0" algn="l">
              <a:buNone/>
            </a:pPr>
            <a:r>
              <a:rPr lang="en-US" sz="2400" b="0" i="0" u="none" strike="noStrike" baseline="0" dirty="0">
                <a:latin typeface="UniversLTStd-Cn"/>
              </a:rPr>
              <a:t>process, oblique line of</a:t>
            </a:r>
          </a:p>
          <a:p>
            <a:pPr marL="0" indent="0" algn="l">
              <a:buNone/>
            </a:pPr>
            <a:r>
              <a:rPr lang="en-US" sz="2400" b="0" i="0" u="none" strike="noStrike" baseline="0" dirty="0">
                <a:latin typeface="UniversLTStd-Cn"/>
              </a:rPr>
              <a:t>radius</a:t>
            </a:r>
          </a:p>
          <a:p>
            <a:endParaRPr lang="ar-SA" sz="2400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r>
              <a:rPr lang="en-US" sz="2400" b="1" i="0" u="none" strike="noStrike" baseline="0" dirty="0">
                <a:solidFill>
                  <a:srgbClr val="33C0FF"/>
                </a:solidFill>
                <a:latin typeface="UniversLTStd-BoldCn"/>
              </a:rPr>
              <a:t>Insertion </a:t>
            </a:r>
            <a:endParaRPr lang="ar-SA" sz="2400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pPr marL="0" indent="0" algn="l">
              <a:buNone/>
            </a:pPr>
            <a:r>
              <a:rPr lang="en-US" sz="2400" b="0" i="0" u="none" strike="noStrike" baseline="0" dirty="0">
                <a:latin typeface="UniversLTStd-Cn"/>
              </a:rPr>
              <a:t>Middle phalanges of finger</a:t>
            </a:r>
            <a:endParaRPr lang="ar-SA" sz="2400" b="1" dirty="0">
              <a:solidFill>
                <a:srgbClr val="33C0FF"/>
              </a:solidFill>
              <a:latin typeface="UniversLTStd-BoldCn"/>
            </a:endParaRPr>
          </a:p>
          <a:p>
            <a:endParaRPr lang="ar-SA" sz="2400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9218" name="Picture 2" descr="Flexor digitorum superficialis: Origin, insertion, action | Kenhub">
            <a:extLst>
              <a:ext uri="{FF2B5EF4-FFF2-40B4-BE49-F238E27FC236}">
                <a16:creationId xmlns:a16="http://schemas.microsoft.com/office/drawing/2014/main" id="{C0BC1A71-B766-4CFC-A57F-F28B9E75E2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19" r="23379"/>
          <a:stretch/>
        </p:blipFill>
        <p:spPr bwMode="auto">
          <a:xfrm>
            <a:off x="6512767" y="159489"/>
            <a:ext cx="3060441" cy="6539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05083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E7B03-2D94-4373-8594-C3FF733E2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5B66D6-CA32-4679-80E9-2C48266831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i="0" u="none" strike="noStrike" baseline="0" dirty="0">
                <a:solidFill>
                  <a:srgbClr val="33C0FF"/>
                </a:solidFill>
                <a:latin typeface="UniversLTStd-BoldCn"/>
              </a:rPr>
              <a:t>Nerve </a:t>
            </a:r>
            <a:endParaRPr lang="ar-SA" sz="2800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pPr marL="0" indent="0" algn="l">
              <a:buNone/>
            </a:pPr>
            <a:r>
              <a:rPr lang="en-US" sz="2800" b="0" i="0" u="none" strike="noStrike" baseline="0" dirty="0">
                <a:latin typeface="UniversLTStd-Cn"/>
              </a:rPr>
              <a:t>Median</a:t>
            </a:r>
            <a:endParaRPr lang="ar-SA" sz="2800" b="1" dirty="0">
              <a:solidFill>
                <a:srgbClr val="33C0FF"/>
              </a:solidFill>
              <a:latin typeface="UniversLTStd-BoldCn"/>
            </a:endParaRPr>
          </a:p>
          <a:p>
            <a:endParaRPr lang="ar-SA" sz="2800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r>
              <a:rPr lang="en-US" sz="2800" b="1" i="0" u="none" strike="noStrike" baseline="0" dirty="0">
                <a:solidFill>
                  <a:srgbClr val="33C0FF"/>
                </a:solidFill>
                <a:latin typeface="UniversLTStd-BoldCn"/>
              </a:rPr>
              <a:t>Action</a:t>
            </a:r>
            <a:endParaRPr lang="ar-SA" sz="2800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pPr marL="0" indent="0" algn="l">
              <a:buNone/>
            </a:pPr>
            <a:r>
              <a:rPr lang="en-US" sz="2800" b="0" i="0" u="none" strike="noStrike" baseline="0" dirty="0">
                <a:latin typeface="UniversLTStd-Cn"/>
              </a:rPr>
              <a:t>Flexes proximal</a:t>
            </a:r>
          </a:p>
          <a:p>
            <a:pPr marL="0" indent="0" algn="l">
              <a:buNone/>
            </a:pPr>
            <a:r>
              <a:rPr lang="en-US" sz="2800" b="0" i="0" u="none" strike="noStrike" baseline="0" dirty="0">
                <a:latin typeface="UniversLTStd-Cn"/>
              </a:rPr>
              <a:t>interphalangeal joints,</a:t>
            </a:r>
          </a:p>
          <a:p>
            <a:pPr marL="0" indent="0" algn="l">
              <a:buNone/>
            </a:pPr>
            <a:r>
              <a:rPr lang="en-US" sz="2800" b="0" i="0" u="none" strike="noStrike" baseline="0" dirty="0">
                <a:latin typeface="UniversLTStd-Cn"/>
              </a:rPr>
              <a:t>flexes hand and</a:t>
            </a:r>
          </a:p>
          <a:p>
            <a:pPr marL="0" indent="0" algn="l">
              <a:buNone/>
            </a:pPr>
            <a:r>
              <a:rPr lang="en-US" sz="2800" b="0" i="0" u="none" strike="noStrike" baseline="0" dirty="0">
                <a:latin typeface="UniversLTStd-Cn"/>
              </a:rPr>
              <a:t>forearm</a:t>
            </a:r>
            <a:endParaRPr lang="ar-SA" sz="4000" b="1" dirty="0">
              <a:solidFill>
                <a:srgbClr val="33C0FF"/>
              </a:solidFill>
              <a:latin typeface="UniversLTStd-BoldCn"/>
            </a:endParaRPr>
          </a:p>
          <a:p>
            <a:endParaRPr lang="en-US" dirty="0"/>
          </a:p>
        </p:txBody>
      </p:sp>
      <p:pic>
        <p:nvPicPr>
          <p:cNvPr id="10242" name="Picture 2" descr="Flexor Digitorum Superficialis GIF by OT | Gfycat">
            <a:extLst>
              <a:ext uri="{FF2B5EF4-FFF2-40B4-BE49-F238E27FC236}">
                <a16:creationId xmlns:a16="http://schemas.microsoft.com/office/drawing/2014/main" id="{3A70BF8F-0E29-4FFC-B068-E44C9A1C9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5322" y="281863"/>
            <a:ext cx="4458478" cy="3673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lexor digitorum superficialis: Origin, insertion, action | Kenhub">
            <a:extLst>
              <a:ext uri="{FF2B5EF4-FFF2-40B4-BE49-F238E27FC236}">
                <a16:creationId xmlns:a16="http://schemas.microsoft.com/office/drawing/2014/main" id="{B7DF50D0-BA9F-4CDA-9BE2-16CBB1673F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19" t="61885" r="23379" b="5540"/>
          <a:stretch/>
        </p:blipFill>
        <p:spPr bwMode="auto">
          <a:xfrm>
            <a:off x="7176407" y="4206163"/>
            <a:ext cx="3592286" cy="2500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A Digital Post: Fingers and Thumbs">
            <a:extLst>
              <a:ext uri="{FF2B5EF4-FFF2-40B4-BE49-F238E27FC236}">
                <a16:creationId xmlns:a16="http://schemas.microsoft.com/office/drawing/2014/main" id="{066D0B4D-56D9-4562-872C-1CD5CF1030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4" t="8507" b="8254"/>
          <a:stretch/>
        </p:blipFill>
        <p:spPr bwMode="auto">
          <a:xfrm>
            <a:off x="2764681" y="295404"/>
            <a:ext cx="3826619" cy="3408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98440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F42E6-5B8B-4F7C-877F-B511D993E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0" i="0" u="none" strike="noStrike" baseline="0" dirty="0">
                <a:latin typeface="UniversLTStd-Cn"/>
              </a:rPr>
              <a:t>Flexor digitorum</a:t>
            </a:r>
            <a:br>
              <a:rPr lang="en-US" sz="3600" b="0" i="0" u="none" strike="noStrike" baseline="0" dirty="0">
                <a:latin typeface="UniversLTStd-Cn"/>
              </a:rPr>
            </a:br>
            <a:r>
              <a:rPr lang="en-US" sz="3600" b="0" i="0" u="none" strike="noStrike" baseline="0" dirty="0" err="1">
                <a:latin typeface="UniversLTStd-Cn"/>
              </a:rPr>
              <a:t>profundus</a:t>
            </a:r>
            <a:endParaRPr lang="en-US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2D371-D07A-47CD-816D-E543F9BF10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i="0" u="none" strike="noStrike" baseline="0" dirty="0">
                <a:solidFill>
                  <a:srgbClr val="33C0FF"/>
                </a:solidFill>
                <a:latin typeface="UniversLTStd-BoldCn"/>
              </a:rPr>
              <a:t>Origin </a:t>
            </a:r>
            <a:endParaRPr lang="ar-SA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Anteromedial surface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of ulna, interosseous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membrane</a:t>
            </a:r>
          </a:p>
          <a:p>
            <a:endParaRPr lang="ar-SA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r>
              <a:rPr lang="en-US" b="1" i="0" u="none" strike="noStrike" baseline="0" dirty="0">
                <a:solidFill>
                  <a:srgbClr val="33C0FF"/>
                </a:solidFill>
                <a:latin typeface="UniversLTStd-BoldCn"/>
              </a:rPr>
              <a:t>Insertion </a:t>
            </a:r>
            <a:endParaRPr lang="ar-SA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Bases of distal phalanges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of fingers</a:t>
            </a:r>
          </a:p>
          <a:p>
            <a:endParaRPr lang="ar-SA" b="1" dirty="0">
              <a:solidFill>
                <a:srgbClr val="33C0FF"/>
              </a:solidFill>
              <a:latin typeface="UniversLTStd-BoldCn"/>
            </a:endParaRPr>
          </a:p>
          <a:p>
            <a:endParaRPr lang="ar-SA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endParaRPr lang="en-US" dirty="0"/>
          </a:p>
        </p:txBody>
      </p:sp>
      <p:pic>
        <p:nvPicPr>
          <p:cNvPr id="11266" name="Picture 2" descr="Flexor digitorum profundus: Origin, insertion, innervatio | Kenhub">
            <a:extLst>
              <a:ext uri="{FF2B5EF4-FFF2-40B4-BE49-F238E27FC236}">
                <a16:creationId xmlns:a16="http://schemas.microsoft.com/office/drawing/2014/main" id="{7A777081-9CE9-4CD6-8BB6-A47A8C4EDA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59" t="7075" r="29910" b="3402"/>
          <a:stretch/>
        </p:blipFill>
        <p:spPr bwMode="auto">
          <a:xfrm>
            <a:off x="7156578" y="167951"/>
            <a:ext cx="2836507" cy="6642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77082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E25AB-E317-416F-B831-0226F3348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59BA42-192F-4520-A677-0738369D95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b="1" i="0" u="none" strike="noStrike" baseline="0" dirty="0">
                <a:solidFill>
                  <a:srgbClr val="33C0FF"/>
                </a:solidFill>
                <a:latin typeface="UniversLTStd-BoldCn"/>
              </a:rPr>
              <a:t>Nerve </a:t>
            </a:r>
            <a:endParaRPr lang="ar-SA" sz="2800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pPr marL="0" indent="0" algn="l">
              <a:buNone/>
            </a:pPr>
            <a:r>
              <a:rPr lang="en-US" sz="2800" b="0" i="0" u="none" strike="noStrike" baseline="0" dirty="0">
                <a:latin typeface="UniversLTStd-Cn"/>
              </a:rPr>
              <a:t>Ulnar and</a:t>
            </a:r>
          </a:p>
          <a:p>
            <a:pPr marL="0" indent="0" algn="l">
              <a:buNone/>
            </a:pPr>
            <a:r>
              <a:rPr lang="en-US" sz="2800" b="0" i="0" u="none" strike="noStrike" baseline="0" dirty="0">
                <a:latin typeface="UniversLTStd-Cn"/>
              </a:rPr>
              <a:t>Median(AIN)</a:t>
            </a:r>
          </a:p>
          <a:p>
            <a:endParaRPr lang="ar-SA" sz="2800" b="1" dirty="0">
              <a:solidFill>
                <a:srgbClr val="33C0FF"/>
              </a:solidFill>
              <a:latin typeface="UniversLTStd-BoldCn"/>
            </a:endParaRPr>
          </a:p>
          <a:p>
            <a:endParaRPr lang="ar-SA" sz="2800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r>
              <a:rPr lang="en-US" sz="2800" b="1" i="0" u="none" strike="noStrike" baseline="0" dirty="0">
                <a:solidFill>
                  <a:srgbClr val="33C0FF"/>
                </a:solidFill>
                <a:latin typeface="UniversLTStd-BoldCn"/>
              </a:rPr>
              <a:t>Action</a:t>
            </a:r>
            <a:endParaRPr lang="en-US" dirty="0"/>
          </a:p>
          <a:p>
            <a:pPr marL="0" indent="0" algn="l">
              <a:buNone/>
            </a:pPr>
            <a:r>
              <a:rPr lang="en-US" sz="2800" b="0" i="0" u="none" strike="noStrike" baseline="0" dirty="0">
                <a:latin typeface="UniversLTStd-Cn"/>
              </a:rPr>
              <a:t>Flexes distal</a:t>
            </a:r>
          </a:p>
          <a:p>
            <a:pPr marL="0" indent="0" algn="l">
              <a:buNone/>
            </a:pPr>
            <a:r>
              <a:rPr lang="en-US" sz="2800" b="0" i="0" u="none" strike="noStrike" baseline="0" dirty="0">
                <a:latin typeface="UniversLTStd-Cn"/>
              </a:rPr>
              <a:t>interphalangeal joints</a:t>
            </a:r>
          </a:p>
          <a:p>
            <a:pPr marL="0" indent="0" algn="l">
              <a:buNone/>
            </a:pPr>
            <a:r>
              <a:rPr lang="en-US" sz="2800" b="0" i="0" u="none" strike="noStrike" baseline="0" dirty="0">
                <a:latin typeface="UniversLTStd-Cn"/>
              </a:rPr>
              <a:t>and hand</a:t>
            </a:r>
            <a:endParaRPr lang="ar-SA" sz="4000" b="1" dirty="0">
              <a:solidFill>
                <a:srgbClr val="33C0FF"/>
              </a:solidFill>
              <a:latin typeface="UniversLTStd-BoldC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58425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2D48C-12CB-4DDC-AC70-2FFD758B4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i="0" u="none" strike="noStrike" baseline="0" dirty="0">
                <a:latin typeface="UniversLTStd-Cn"/>
              </a:rPr>
              <a:t>Flexor pollicis</a:t>
            </a:r>
            <a:br>
              <a:rPr lang="en-US" sz="3200" b="0" i="0" u="none" strike="noStrike" baseline="0" dirty="0">
                <a:latin typeface="UniversLTStd-Cn"/>
              </a:rPr>
            </a:br>
            <a:r>
              <a:rPr lang="en-US" sz="3200" b="0" i="0" u="none" strike="noStrike" baseline="0" dirty="0">
                <a:latin typeface="UniversLTStd-Cn"/>
              </a:rPr>
              <a:t>longus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1C0403-45AC-42E0-AB3E-8682546B03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i="0" u="none" strike="noStrike" baseline="0" dirty="0">
                <a:solidFill>
                  <a:srgbClr val="33C0FF"/>
                </a:solidFill>
                <a:latin typeface="UniversLTStd-BoldCn"/>
              </a:rPr>
              <a:t>Origin </a:t>
            </a:r>
            <a:endParaRPr lang="ar-SA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-Condensed"/>
              </a:rPr>
              <a:t>Anterior surface of shaft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-Condensed"/>
              </a:rPr>
              <a:t>of radius</a:t>
            </a:r>
            <a:endParaRPr lang="ar-SA" sz="4000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r>
              <a:rPr lang="en-US" b="1" i="0" u="none" strike="noStrike" baseline="0" dirty="0">
                <a:solidFill>
                  <a:srgbClr val="33C0FF"/>
                </a:solidFill>
                <a:latin typeface="UniversLTStd-BoldCn"/>
              </a:rPr>
              <a:t>Insertion </a:t>
            </a:r>
            <a:endParaRPr lang="ar-SA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Base of distal phalanx of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thumb</a:t>
            </a:r>
          </a:p>
          <a:p>
            <a:endParaRPr lang="ar-SA" b="1" dirty="0">
              <a:solidFill>
                <a:srgbClr val="33C0FF"/>
              </a:solidFill>
              <a:latin typeface="UniversLTStd-BoldCn"/>
            </a:endParaRPr>
          </a:p>
          <a:p>
            <a:endParaRPr lang="ar-SA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2290" name="Picture 2" descr="Flexor pollicis longus: Anatomy, innervation, function | Kenhub">
            <a:extLst>
              <a:ext uri="{FF2B5EF4-FFF2-40B4-BE49-F238E27FC236}">
                <a16:creationId xmlns:a16="http://schemas.microsoft.com/office/drawing/2014/main" id="{BE7618B4-4B58-4D23-BDF6-4B6CEA69B5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69" t="2857" r="28276" b="2857"/>
          <a:stretch/>
        </p:blipFill>
        <p:spPr bwMode="auto">
          <a:xfrm>
            <a:off x="5766318" y="93305"/>
            <a:ext cx="2547257" cy="6661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02065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F441F-8B50-41B1-992B-F0D893ED8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486110-A521-41CC-AD75-AFE8EAC39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079033" cy="4351338"/>
          </a:xfrm>
        </p:spPr>
        <p:txBody>
          <a:bodyPr/>
          <a:lstStyle/>
          <a:p>
            <a:r>
              <a:rPr lang="en-US" sz="2800" b="1" i="0" u="none" strike="noStrike" baseline="0" dirty="0">
                <a:solidFill>
                  <a:srgbClr val="33C0FF"/>
                </a:solidFill>
                <a:latin typeface="UniversLTStd-BoldCn"/>
              </a:rPr>
              <a:t>Nerve </a:t>
            </a:r>
            <a:endParaRPr lang="ar-SA" sz="2800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-Condensed"/>
              </a:rPr>
              <a:t>Anterior interosseous branch of median nerve</a:t>
            </a:r>
            <a:endParaRPr lang="ar-SA" b="1" dirty="0">
              <a:solidFill>
                <a:srgbClr val="33C0FF"/>
              </a:solidFill>
              <a:latin typeface="UniversLTStd-BoldCn"/>
            </a:endParaRPr>
          </a:p>
          <a:p>
            <a:endParaRPr lang="ar-SA" sz="2800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r>
              <a:rPr lang="en-US" sz="2800" b="1" i="0" u="none" strike="noStrike" baseline="0" dirty="0">
                <a:solidFill>
                  <a:srgbClr val="33C0FF"/>
                </a:solidFill>
                <a:latin typeface="UniversLTStd-BoldCn"/>
              </a:rPr>
              <a:t>Action</a:t>
            </a:r>
            <a:endParaRPr lang="ar-SA" sz="2800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r>
              <a:rPr lang="en-US" sz="2800" b="0" i="0" u="none" strike="noStrike" baseline="0" dirty="0">
                <a:latin typeface="UniversLTStd-Cn"/>
              </a:rPr>
              <a:t>Flexes thumb</a:t>
            </a:r>
            <a:endParaRPr lang="ar-SA" sz="4000" b="1" dirty="0">
              <a:solidFill>
                <a:srgbClr val="33C0FF"/>
              </a:solidFill>
              <a:latin typeface="UniversLTStd-BoldCn"/>
            </a:endParaRPr>
          </a:p>
          <a:p>
            <a:endParaRPr lang="en-US" dirty="0"/>
          </a:p>
        </p:txBody>
      </p:sp>
      <p:pic>
        <p:nvPicPr>
          <p:cNvPr id="13314" name="Picture 2" descr="A Digital Post: Fingers and Thumbs">
            <a:extLst>
              <a:ext uri="{FF2B5EF4-FFF2-40B4-BE49-F238E27FC236}">
                <a16:creationId xmlns:a16="http://schemas.microsoft.com/office/drawing/2014/main" id="{DDD20637-61F3-4E60-B35B-5E8CF7AC1F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4" t="17135" b="8253"/>
          <a:stretch/>
        </p:blipFill>
        <p:spPr bwMode="auto">
          <a:xfrm>
            <a:off x="4917233" y="1620352"/>
            <a:ext cx="6167534" cy="3906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0085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B51A8-2BBF-45B1-BBF7-CF5838E40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i="0" u="none" strike="noStrike" baseline="0" dirty="0">
                <a:latin typeface="UniversLTStd-Cn"/>
              </a:rPr>
              <a:t>Pronator quadratus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248A3A-3012-4F35-92B8-386EFDA78A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i="0" u="none" strike="noStrike" baseline="0" dirty="0">
                <a:solidFill>
                  <a:srgbClr val="33C0FF"/>
                </a:solidFill>
                <a:latin typeface="UniversLTStd-BoldCn"/>
              </a:rPr>
              <a:t>Origin </a:t>
            </a:r>
            <a:endParaRPr lang="ar-SA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Anterior surface of distal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ulna</a:t>
            </a:r>
          </a:p>
          <a:p>
            <a:endParaRPr lang="ar-SA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r>
              <a:rPr lang="en-US" b="1" i="0" u="none" strike="noStrike" baseline="0" dirty="0">
                <a:solidFill>
                  <a:srgbClr val="33C0FF"/>
                </a:solidFill>
                <a:latin typeface="UniversLTStd-BoldCn"/>
              </a:rPr>
              <a:t>Insertion </a:t>
            </a:r>
            <a:endParaRPr lang="ar-SA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Anterior surface of distal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radius</a:t>
            </a:r>
          </a:p>
          <a:p>
            <a:endParaRPr lang="ar-SA" b="1" dirty="0">
              <a:solidFill>
                <a:srgbClr val="33C0FF"/>
              </a:solidFill>
              <a:latin typeface="UniversLTStd-BoldCn"/>
            </a:endParaRPr>
          </a:p>
          <a:p>
            <a:endParaRPr lang="ar-SA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4338" name="Picture 2" descr="Pronator quadratus: Origin, insertion and function | Kenhub">
            <a:extLst>
              <a:ext uri="{FF2B5EF4-FFF2-40B4-BE49-F238E27FC236}">
                <a16:creationId xmlns:a16="http://schemas.microsoft.com/office/drawing/2014/main" id="{89557DD7-6BCF-49C7-894C-83BF46D21C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58" r="14052" b="2133"/>
          <a:stretch/>
        </p:blipFill>
        <p:spPr bwMode="auto">
          <a:xfrm>
            <a:off x="7128587" y="128177"/>
            <a:ext cx="3097764" cy="6364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28402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EEDC7-F972-409E-8E19-62E8CB0D1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B106E3-728E-4A6D-BAC8-66182AF7F4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i="0" u="none" strike="noStrike" baseline="0" dirty="0">
                <a:solidFill>
                  <a:srgbClr val="33C0FF"/>
                </a:solidFill>
                <a:latin typeface="UniversLTStd-BoldCn"/>
              </a:rPr>
              <a:t>Nerve </a:t>
            </a:r>
            <a:endParaRPr lang="ar-SA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-Condensed"/>
              </a:rPr>
              <a:t>Anterior interosseous branch of median nerve</a:t>
            </a:r>
            <a:endParaRPr lang="ar-SA" b="1" dirty="0">
              <a:solidFill>
                <a:srgbClr val="33C0FF"/>
              </a:solidFill>
              <a:latin typeface="UniversLTStd-BoldCn"/>
            </a:endParaRPr>
          </a:p>
          <a:p>
            <a:endParaRPr lang="ar-SA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r>
              <a:rPr lang="en-US" b="1" i="0" u="none" strike="noStrike" baseline="0" dirty="0">
                <a:solidFill>
                  <a:srgbClr val="33C0FF"/>
                </a:solidFill>
                <a:latin typeface="UniversLTStd-BoldCn"/>
              </a:rPr>
              <a:t>Action</a:t>
            </a:r>
            <a:endParaRPr lang="ar-SA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r>
              <a:rPr lang="en-US" b="0" i="0" u="none" strike="noStrike" baseline="0" dirty="0">
                <a:latin typeface="UniversLTStd-Cn"/>
              </a:rPr>
              <a:t>Pronates forearm</a:t>
            </a:r>
            <a:endParaRPr lang="ar-SA" b="1" dirty="0">
              <a:solidFill>
                <a:srgbClr val="33C0FF"/>
              </a:solidFill>
              <a:latin typeface="UniversLTStd-BoldC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308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77EB1-6483-4C9D-9F29-F8741163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0" i="0" u="none" strike="noStrike" baseline="0" dirty="0">
                <a:latin typeface="UniversLTStd-Cn"/>
              </a:rPr>
              <a:t>Coracobrachialis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4E554-6B8D-4419-BD2B-6094383828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i="0" u="none" strike="noStrike" baseline="0" dirty="0">
                <a:solidFill>
                  <a:srgbClr val="33C0FF"/>
                </a:solidFill>
                <a:latin typeface="UniversLTStd-BoldCn"/>
              </a:rPr>
              <a:t>Nerve </a:t>
            </a:r>
          </a:p>
          <a:p>
            <a:pPr marL="0" indent="0" algn="l">
              <a:buNone/>
            </a:pPr>
            <a:r>
              <a:rPr lang="en-US" sz="3200" b="0" i="0" u="none" strike="noStrike" baseline="0" dirty="0">
                <a:latin typeface="UniversLTStd-Cn"/>
              </a:rPr>
              <a:t>Musculocutaneous</a:t>
            </a:r>
            <a:endParaRPr lang="en-US" sz="3200" b="1" dirty="0">
              <a:solidFill>
                <a:srgbClr val="33C0FF"/>
              </a:solidFill>
              <a:latin typeface="UniversLTStd-BoldCn"/>
            </a:endParaRPr>
          </a:p>
          <a:p>
            <a:endParaRPr lang="en-US" sz="3200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r>
              <a:rPr lang="en-US" sz="3200" b="1" i="0" u="none" strike="noStrike" baseline="0" dirty="0">
                <a:solidFill>
                  <a:srgbClr val="33C0FF"/>
                </a:solidFill>
                <a:latin typeface="UniversLTStd-BoldCn"/>
              </a:rPr>
              <a:t>Action</a:t>
            </a:r>
          </a:p>
          <a:p>
            <a:pPr marL="0" indent="0" algn="l">
              <a:buNone/>
            </a:pPr>
            <a:r>
              <a:rPr lang="en-US" sz="3200" b="0" i="0" u="none" strike="noStrike" baseline="0" dirty="0">
                <a:latin typeface="UniversLTStd-Cn"/>
              </a:rPr>
              <a:t>Flexes and adducts</a:t>
            </a:r>
          </a:p>
          <a:p>
            <a:pPr marL="0" indent="0" algn="l">
              <a:buNone/>
            </a:pPr>
            <a:r>
              <a:rPr lang="en-US" sz="3200" b="0" i="0" u="none" strike="noStrike" baseline="0" dirty="0">
                <a:latin typeface="UniversLTStd-Cn"/>
              </a:rPr>
              <a:t>Arm</a:t>
            </a:r>
          </a:p>
          <a:p>
            <a:endParaRPr lang="en-US" sz="3200" dirty="0"/>
          </a:p>
        </p:txBody>
      </p:sp>
      <p:pic>
        <p:nvPicPr>
          <p:cNvPr id="10242" name="Picture 2" descr="Best Coracobrachialis Muscle GIFs | Gfycat">
            <a:extLst>
              <a:ext uri="{FF2B5EF4-FFF2-40B4-BE49-F238E27FC236}">
                <a16:creationId xmlns:a16="http://schemas.microsoft.com/office/drawing/2014/main" id="{5B3A4D61-1ED4-4DF9-AD3A-614D08730A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02"/>
          <a:stretch/>
        </p:blipFill>
        <p:spPr bwMode="auto">
          <a:xfrm>
            <a:off x="5775649" y="870185"/>
            <a:ext cx="5290458" cy="5117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16334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89345-5498-41E9-AF31-9A06F5FA96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b="0" i="0" u="none" strike="noStrike" baseline="0" dirty="0">
                <a:latin typeface="UniversLTStd-Cn"/>
              </a:rPr>
              <a:t>Muscles of the Posterior Forearm</a:t>
            </a:r>
            <a:endParaRPr lang="en-US" sz="115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FE18F0-CA03-4ACB-94AB-6C748698E6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389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AB20FB-C287-4801-9644-9014BD1466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07923"/>
            <a:ext cx="10515600" cy="5469040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2400" b="1" i="0" u="none" strike="noStrike" baseline="0" dirty="0">
                <a:solidFill>
                  <a:srgbClr val="268DF3"/>
                </a:solidFill>
                <a:latin typeface="Univers-Bold"/>
              </a:rPr>
              <a:t>Lateral Fascial Compartment of the Forearm : </a:t>
            </a:r>
          </a:p>
          <a:p>
            <a:pPr marL="0" indent="0" algn="l">
              <a:buNone/>
            </a:pPr>
            <a:r>
              <a:rPr lang="en-US" sz="2400" b="0" i="0" u="none" strike="noStrike" baseline="0" dirty="0">
                <a:latin typeface="Minion-Regular"/>
              </a:rPr>
              <a:t>Brachioradialis and extensor carpi radialis longus</a:t>
            </a:r>
          </a:p>
          <a:p>
            <a:pPr marL="0" indent="0" algn="l">
              <a:buNone/>
            </a:pPr>
            <a:endParaRPr lang="en-US" sz="2400" dirty="0">
              <a:latin typeface="Minion-Regular"/>
            </a:endParaRPr>
          </a:p>
          <a:p>
            <a:pPr marL="0" indent="0" algn="l">
              <a:buNone/>
            </a:pPr>
            <a:r>
              <a:rPr lang="en-US" sz="2400" b="1" i="0" u="none" strike="noStrike" baseline="0" dirty="0">
                <a:solidFill>
                  <a:srgbClr val="268DF3"/>
                </a:solidFill>
                <a:latin typeface="Univers-Bold"/>
              </a:rPr>
              <a:t>Posterior Fascial Compartment of the Forearm</a:t>
            </a:r>
          </a:p>
          <a:p>
            <a:pPr marL="0" indent="0" algn="l">
              <a:buNone/>
            </a:pPr>
            <a:r>
              <a:rPr lang="en-US" b="1" i="0" u="none" strike="noStrike" baseline="0" dirty="0">
                <a:highlight>
                  <a:srgbClr val="FFFF00"/>
                </a:highlight>
                <a:latin typeface="Minion-Bold"/>
              </a:rPr>
              <a:t>superficial group </a:t>
            </a:r>
            <a:r>
              <a:rPr lang="en-US" b="0" i="0" u="none" strike="noStrike" baseline="0" dirty="0">
                <a:latin typeface="Minion-Regular"/>
              </a:rPr>
              <a:t>extensor </a:t>
            </a:r>
            <a:r>
              <a:rPr lang="pt-BR" b="0" i="0" u="none" strike="noStrike" baseline="0" dirty="0">
                <a:latin typeface="Minion-Regular"/>
              </a:rPr>
              <a:t>carpi radialis brevis, extensor digitorum, extensor digiti </a:t>
            </a:r>
            <a:r>
              <a:rPr lang="en-US" b="0" i="0" u="none" strike="noStrike" baseline="0" dirty="0" err="1">
                <a:latin typeface="Minion-Regular"/>
              </a:rPr>
              <a:t>minimi</a:t>
            </a:r>
            <a:r>
              <a:rPr lang="en-US" b="0" i="0" u="none" strike="noStrike" baseline="0" dirty="0">
                <a:latin typeface="Minion-Regular"/>
              </a:rPr>
              <a:t>, extensor carpi </a:t>
            </a:r>
            <a:r>
              <a:rPr lang="en-US" b="0" i="0" u="none" strike="noStrike" baseline="0" dirty="0" err="1">
                <a:latin typeface="Minion-Regular"/>
              </a:rPr>
              <a:t>ulnaris</a:t>
            </a:r>
            <a:r>
              <a:rPr lang="en-US" b="0" i="0" u="none" strike="noStrike" baseline="0" dirty="0">
                <a:latin typeface="Minion-Regular"/>
              </a:rPr>
              <a:t>, and anconeus. These muscles possess a common tendon of origin, which is attached to the lateral epicondyle of the humerus.</a:t>
            </a:r>
          </a:p>
          <a:p>
            <a:pPr marL="0" indent="0" algn="l">
              <a:buNone/>
            </a:pPr>
            <a:r>
              <a:rPr lang="en-US" b="1" i="0" u="none" strike="noStrike" baseline="0" dirty="0">
                <a:highlight>
                  <a:srgbClr val="FFFF00"/>
                </a:highlight>
                <a:latin typeface="Minion-Bold"/>
              </a:rPr>
              <a:t>deep group </a:t>
            </a:r>
            <a:r>
              <a:rPr lang="en-US" b="0" i="0" u="none" strike="noStrike" baseline="0" dirty="0">
                <a:latin typeface="Minion-Regular"/>
              </a:rPr>
              <a:t>includes the supinator, abductor pollicis longus, extensor pollicis brevis, extensor pollicis longus, and extensor indicis.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5723688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A3A54-5F14-47F5-8A89-A292DEA48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FDB9B96-E1E1-4F31-A34B-49CD4A8565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064540" cy="4351338"/>
          </a:xfrm>
        </p:spPr>
        <p:txBody>
          <a:bodyPr/>
          <a:lstStyle/>
          <a:p>
            <a:r>
              <a:rPr lang="en-US" dirty="0"/>
              <a:t>Radial Nerve :</a:t>
            </a:r>
            <a:r>
              <a:rPr lang="en-US" u="sng" dirty="0">
                <a:solidFill>
                  <a:srgbClr val="FF0000"/>
                </a:solidFill>
              </a:rPr>
              <a:t>TABEB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T</a:t>
            </a:r>
            <a:r>
              <a:rPr lang="en-US" dirty="0"/>
              <a:t>riceps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A</a:t>
            </a:r>
            <a:r>
              <a:rPr lang="en-US" dirty="0"/>
              <a:t>nconeus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B</a:t>
            </a:r>
            <a:r>
              <a:rPr lang="en-US" dirty="0"/>
              <a:t>rachioradialis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E</a:t>
            </a:r>
            <a:r>
              <a:rPr lang="en-US" dirty="0"/>
              <a:t>CRL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B</a:t>
            </a:r>
            <a:r>
              <a:rPr lang="en-US" dirty="0"/>
              <a:t>rachialis (small part)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56AD0F8-7916-409F-873B-3F717BAA5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0"/>
            <a:ext cx="5914667" cy="686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4160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8FCC5-A0C4-4EFF-9AE8-067C7D568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0" i="0" u="none" strike="noStrike" baseline="0" dirty="0">
                <a:latin typeface="UniversLTStd-Cn"/>
              </a:rPr>
              <a:t>Brachioradialis</a:t>
            </a:r>
            <a:endParaRPr lang="en-US" sz="8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F1F496-6B99-4166-87A2-E760BF2044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i="0" u="none" strike="noStrike" baseline="0" dirty="0">
                <a:solidFill>
                  <a:srgbClr val="33C0FF"/>
                </a:solidFill>
                <a:latin typeface="UniversLTStd-BoldCn"/>
              </a:rPr>
              <a:t>Origin 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Lateral supracondylar ridge of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humerus</a:t>
            </a:r>
          </a:p>
          <a:p>
            <a:r>
              <a:rPr lang="en-US" b="1" i="0" u="none" strike="noStrike" baseline="0" dirty="0">
                <a:solidFill>
                  <a:srgbClr val="33C0FF"/>
                </a:solidFill>
                <a:latin typeface="UniversLTStd-BoldCn"/>
              </a:rPr>
              <a:t>Insertion 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Base of radial styloid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process</a:t>
            </a:r>
          </a:p>
          <a:p>
            <a:endParaRPr lang="en-US" b="1" dirty="0">
              <a:solidFill>
                <a:srgbClr val="33C0FF"/>
              </a:solidFill>
              <a:latin typeface="UniversLTStd-BoldCn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 descr="Brachioradialis: Origin, insertion, innervation, action | Kenhub">
            <a:extLst>
              <a:ext uri="{FF2B5EF4-FFF2-40B4-BE49-F238E27FC236}">
                <a16:creationId xmlns:a16="http://schemas.microsoft.com/office/drawing/2014/main" id="{6FA0A574-D7E2-404B-A812-DFAF215321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88" r="31814"/>
          <a:stretch/>
        </p:blipFill>
        <p:spPr bwMode="auto">
          <a:xfrm>
            <a:off x="7091265" y="0"/>
            <a:ext cx="250993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10746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E88FD-6D6E-4465-8565-F52734C90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0566C9-2FC3-4457-82EB-F44D1C660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 i="0" u="none" strike="noStrike" baseline="0" dirty="0">
                <a:solidFill>
                  <a:srgbClr val="33C0FF"/>
                </a:solidFill>
                <a:latin typeface="UniversLTStd-BoldCn"/>
              </a:rPr>
              <a:t>Nerve </a:t>
            </a:r>
          </a:p>
          <a:p>
            <a:r>
              <a:rPr lang="en-US" sz="4000" b="0" i="0" u="none" strike="noStrike" baseline="0" dirty="0">
                <a:latin typeface="UniversLTStd-Cn"/>
              </a:rPr>
              <a:t>Radial</a:t>
            </a:r>
            <a:endParaRPr lang="en-US" sz="4000" b="1" dirty="0">
              <a:solidFill>
                <a:srgbClr val="33C0FF"/>
              </a:solidFill>
              <a:latin typeface="UniversLTStd-BoldCn"/>
            </a:endParaRPr>
          </a:p>
          <a:p>
            <a:r>
              <a:rPr lang="en-US" sz="4000" b="1" i="0" u="none" strike="noStrike" baseline="0" dirty="0">
                <a:solidFill>
                  <a:srgbClr val="33C0FF"/>
                </a:solidFill>
                <a:latin typeface="UniversLTStd-BoldCn"/>
              </a:rPr>
              <a:t>Action</a:t>
            </a:r>
          </a:p>
          <a:p>
            <a:pPr marL="0" indent="0">
              <a:buNone/>
            </a:pPr>
            <a:r>
              <a:rPr lang="en-US" sz="4000" b="0" i="0" u="none" strike="noStrike" baseline="0" dirty="0">
                <a:latin typeface="UniversLTStd-Cn"/>
              </a:rPr>
              <a:t>Flexes forearm</a:t>
            </a:r>
            <a:endParaRPr lang="en-US" sz="4000" b="1" dirty="0">
              <a:solidFill>
                <a:srgbClr val="33C0FF"/>
              </a:solidFill>
              <a:latin typeface="UniversLTStd-BoldCn"/>
            </a:endParaRPr>
          </a:p>
          <a:p>
            <a:endParaRPr lang="en-US" sz="4000" dirty="0"/>
          </a:p>
        </p:txBody>
      </p:sp>
      <p:pic>
        <p:nvPicPr>
          <p:cNvPr id="12290" name="Picture 2" descr="Best Brachioradialis Muscle Origin GIFs | Gfycat">
            <a:extLst>
              <a:ext uri="{FF2B5EF4-FFF2-40B4-BE49-F238E27FC236}">
                <a16:creationId xmlns:a16="http://schemas.microsoft.com/office/drawing/2014/main" id="{93BA8001-2D34-4E08-B5C4-AE14E2475E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905" y="1168270"/>
            <a:ext cx="6078511" cy="5008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22073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B4B4F-435C-4128-A9C8-9A2D2C7C1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i="0" u="none" strike="noStrike" baseline="0" dirty="0">
                <a:latin typeface="UniversLTStd-Cn"/>
              </a:rPr>
              <a:t>Extensor carpi</a:t>
            </a:r>
            <a:br>
              <a:rPr lang="en-US" sz="3200" b="0" i="0" u="none" strike="noStrike" baseline="0" dirty="0">
                <a:latin typeface="UniversLTStd-Cn"/>
              </a:rPr>
            </a:br>
            <a:r>
              <a:rPr lang="en-US" sz="3200" b="0" i="0" u="none" strike="noStrike" baseline="0" dirty="0">
                <a:latin typeface="UniversLTStd-Cn"/>
              </a:rPr>
              <a:t>radialis longus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43E4F5-1E32-44B7-81B2-B5E63DCA8F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i="0" u="none" strike="noStrike" baseline="0" dirty="0">
                <a:solidFill>
                  <a:srgbClr val="33C0FF"/>
                </a:solidFill>
                <a:latin typeface="UniversLTStd-BoldCn"/>
              </a:rPr>
              <a:t>Origin </a:t>
            </a:r>
          </a:p>
          <a:p>
            <a:pPr marL="0" indent="0" algn="l">
              <a:buNone/>
            </a:pPr>
            <a:r>
              <a:rPr lang="en-US" sz="3200" b="0" i="0" u="none" strike="noStrike" baseline="0" dirty="0">
                <a:latin typeface="UniversLTStd-Cn"/>
              </a:rPr>
              <a:t>Lateral supracondylar ridge of</a:t>
            </a:r>
          </a:p>
          <a:p>
            <a:pPr marL="0" indent="0" algn="l">
              <a:buNone/>
            </a:pPr>
            <a:r>
              <a:rPr lang="en-US" sz="3200" b="0" i="0" u="none" strike="noStrike" baseline="0" dirty="0">
                <a:latin typeface="UniversLTStd-Cn"/>
              </a:rPr>
              <a:t>humerus</a:t>
            </a:r>
          </a:p>
          <a:p>
            <a:r>
              <a:rPr lang="en-US" sz="3200" b="1" i="0" u="none" strike="noStrike" baseline="0" dirty="0">
                <a:solidFill>
                  <a:srgbClr val="33C0FF"/>
                </a:solidFill>
                <a:latin typeface="UniversLTStd-BoldCn"/>
              </a:rPr>
              <a:t>Insertion </a:t>
            </a:r>
          </a:p>
          <a:p>
            <a:pPr marL="0" indent="0" algn="l">
              <a:buNone/>
            </a:pPr>
            <a:r>
              <a:rPr lang="en-US" sz="3200" b="0" i="0" u="none" strike="noStrike" baseline="0" dirty="0">
                <a:latin typeface="UniversLTStd-Cn"/>
              </a:rPr>
              <a:t>Dorsum of base of second</a:t>
            </a:r>
          </a:p>
          <a:p>
            <a:pPr marL="0" indent="0" algn="l">
              <a:buNone/>
            </a:pPr>
            <a:r>
              <a:rPr lang="en-US" sz="3200" b="0" i="0" u="none" strike="noStrike" baseline="0" dirty="0">
                <a:latin typeface="UniversLTStd-Cn"/>
              </a:rPr>
              <a:t>metacarpal</a:t>
            </a:r>
          </a:p>
          <a:p>
            <a:endParaRPr lang="en-US" sz="3200" b="1" dirty="0">
              <a:solidFill>
                <a:srgbClr val="33C0FF"/>
              </a:solidFill>
              <a:latin typeface="UniversLTStd-BoldCn"/>
            </a:endParaRPr>
          </a:p>
          <a:p>
            <a:endParaRPr lang="en-US" sz="3200" dirty="0"/>
          </a:p>
          <a:p>
            <a:endParaRPr lang="en-US" sz="3200" dirty="0"/>
          </a:p>
        </p:txBody>
      </p:sp>
      <p:pic>
        <p:nvPicPr>
          <p:cNvPr id="2050" name="Picture 2" descr="Extensor carpi radialis longus: Anatomy, supply, function | Kenhub">
            <a:extLst>
              <a:ext uri="{FF2B5EF4-FFF2-40B4-BE49-F238E27FC236}">
                <a16:creationId xmlns:a16="http://schemas.microsoft.com/office/drawing/2014/main" id="{18337EA2-3E6D-45C4-A02F-FE783F806E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71" r="30589"/>
          <a:stretch/>
        </p:blipFill>
        <p:spPr bwMode="auto">
          <a:xfrm>
            <a:off x="6923314" y="251926"/>
            <a:ext cx="2455208" cy="6354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33861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70F72-1CA9-4FDA-8D27-7E8E7A95B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2CEF4-6D6F-4FD2-98F5-D9722110DC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i="0" u="none" strike="noStrike" baseline="0" dirty="0">
                <a:solidFill>
                  <a:srgbClr val="33C0FF"/>
                </a:solidFill>
                <a:latin typeface="UniversLTStd-BoldCn"/>
              </a:rPr>
              <a:t>Nerve </a:t>
            </a:r>
          </a:p>
          <a:p>
            <a:r>
              <a:rPr lang="en-US" sz="2800" b="0" i="0" u="none" strike="noStrike" baseline="0" dirty="0">
                <a:latin typeface="UniversLTStd-Cn"/>
              </a:rPr>
              <a:t>Radial</a:t>
            </a:r>
            <a:endParaRPr lang="en-US" sz="2800" b="1" dirty="0">
              <a:solidFill>
                <a:srgbClr val="33C0FF"/>
              </a:solidFill>
              <a:latin typeface="UniversLTStd-BoldCn"/>
            </a:endParaRPr>
          </a:p>
          <a:p>
            <a:r>
              <a:rPr lang="en-US" sz="2800" b="1" i="0" u="none" strike="noStrike" baseline="0" dirty="0">
                <a:solidFill>
                  <a:srgbClr val="33C0FF"/>
                </a:solidFill>
                <a:latin typeface="UniversLTStd-BoldCn"/>
              </a:rPr>
              <a:t>Action</a:t>
            </a:r>
          </a:p>
          <a:p>
            <a:r>
              <a:rPr lang="en-US" sz="2800" b="0" i="0" u="none" strike="noStrike" baseline="0" dirty="0">
                <a:latin typeface="UniversLTStd-Cn"/>
              </a:rPr>
              <a:t>Extends and abducts hand</a:t>
            </a:r>
            <a:endParaRPr lang="en-US" sz="4000" b="1" dirty="0">
              <a:solidFill>
                <a:srgbClr val="33C0FF"/>
              </a:solidFill>
              <a:latin typeface="UniversLTStd-BoldCn"/>
            </a:endParaRPr>
          </a:p>
          <a:p>
            <a:endParaRPr lang="en-US" dirty="0"/>
          </a:p>
        </p:txBody>
      </p:sp>
      <p:pic>
        <p:nvPicPr>
          <p:cNvPr id="13314" name="Picture 2" descr="Best Extensor Carpi Radialis Longus Muscle Origin GIFs | Gfycat">
            <a:extLst>
              <a:ext uri="{FF2B5EF4-FFF2-40B4-BE49-F238E27FC236}">
                <a16:creationId xmlns:a16="http://schemas.microsoft.com/office/drawing/2014/main" id="{AC93385A-282B-47DB-B3C0-AB60D34579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2879" y="798739"/>
            <a:ext cx="6384129" cy="5260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12068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86A7B-BAF8-4807-8A73-C5B447920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0" i="0" u="none" strike="noStrike" baseline="0" dirty="0">
                <a:latin typeface="UniversLTStd-Cn"/>
              </a:rPr>
              <a:t>Extensor carpi</a:t>
            </a:r>
            <a:br>
              <a:rPr lang="en-US" sz="3600" b="0" i="0" u="none" strike="noStrike" baseline="0" dirty="0">
                <a:latin typeface="UniversLTStd-Cn"/>
              </a:rPr>
            </a:br>
            <a:r>
              <a:rPr lang="en-US" sz="3600" b="0" i="0" u="none" strike="noStrike" baseline="0" dirty="0">
                <a:latin typeface="UniversLTStd-Cn"/>
              </a:rPr>
              <a:t>radialis brevis</a:t>
            </a:r>
            <a:endParaRPr lang="en-US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38528B-FD4F-4302-B62F-99D5F62715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i="0" u="none" strike="noStrike" baseline="0" dirty="0">
                <a:solidFill>
                  <a:srgbClr val="33C0FF"/>
                </a:solidFill>
                <a:latin typeface="UniversLTStd-BoldCn"/>
              </a:rPr>
              <a:t>Origin 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Lateral epicondyle of humerus Posterior </a:t>
            </a:r>
          </a:p>
          <a:p>
            <a:pPr marL="0" indent="0" algn="l">
              <a:buNone/>
            </a:pPr>
            <a:endParaRPr lang="en-US" dirty="0">
              <a:solidFill>
                <a:srgbClr val="33C0FF"/>
              </a:solidFill>
              <a:latin typeface="UniversLTStd-Cn"/>
            </a:endParaRPr>
          </a:p>
          <a:p>
            <a:pPr marL="0" indent="0" algn="l">
              <a:buNone/>
            </a:pPr>
            <a:r>
              <a:rPr lang="en-US" b="1" i="0" u="none" strike="noStrike" baseline="0" dirty="0">
                <a:solidFill>
                  <a:srgbClr val="33C0FF"/>
                </a:solidFill>
                <a:latin typeface="UniversLTStd-BoldCn"/>
              </a:rPr>
              <a:t>Insertion 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base of third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metacarpal</a:t>
            </a:r>
          </a:p>
          <a:p>
            <a:endParaRPr lang="en-US" b="1" dirty="0">
              <a:solidFill>
                <a:srgbClr val="33C0FF"/>
              </a:solidFill>
              <a:latin typeface="UniversLTStd-BoldCn"/>
            </a:endParaRPr>
          </a:p>
          <a:p>
            <a:endParaRPr lang="en-US" dirty="0"/>
          </a:p>
        </p:txBody>
      </p:sp>
      <p:pic>
        <p:nvPicPr>
          <p:cNvPr id="3074" name="Picture 2" descr="Extensor carpi radialis brevis: Attachments and function | Kenhub">
            <a:extLst>
              <a:ext uri="{FF2B5EF4-FFF2-40B4-BE49-F238E27FC236}">
                <a16:creationId xmlns:a16="http://schemas.microsoft.com/office/drawing/2014/main" id="{16A758FD-E717-4651-B404-DF51F36258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96" r="24059"/>
          <a:stretch/>
        </p:blipFill>
        <p:spPr bwMode="auto">
          <a:xfrm>
            <a:off x="7165912" y="187523"/>
            <a:ext cx="3387012" cy="6482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53320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0A01D-FD52-473E-9AF1-19FC40305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5347FC-5BA2-44EB-BE58-B5C3A1D0A7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i="0" u="none" strike="noStrike" baseline="0" dirty="0">
                <a:solidFill>
                  <a:srgbClr val="33C0FF"/>
                </a:solidFill>
                <a:latin typeface="UniversLTStd-BoldCn"/>
              </a:rPr>
              <a:t>Nerve </a:t>
            </a:r>
          </a:p>
          <a:p>
            <a:pPr marL="0" indent="0" algn="l">
              <a:buNone/>
            </a:pPr>
            <a:r>
              <a:rPr lang="en-US" sz="2400" b="0" i="0" u="none" strike="noStrike" baseline="0" dirty="0">
                <a:latin typeface="UniversLTStd-Cn"/>
              </a:rPr>
              <a:t>Radial / </a:t>
            </a:r>
            <a:r>
              <a:rPr lang="en-US" sz="2400" b="0" i="0" u="none" strike="noStrike" baseline="0" dirty="0">
                <a:latin typeface="Univers-Condensed"/>
              </a:rPr>
              <a:t>Deep branch of</a:t>
            </a:r>
          </a:p>
          <a:p>
            <a:pPr marL="0" indent="0" algn="l">
              <a:buNone/>
            </a:pPr>
            <a:r>
              <a:rPr lang="en-US" sz="2400" b="0" i="0" u="none" strike="noStrike" baseline="0" dirty="0">
                <a:latin typeface="Univers-Condensed"/>
              </a:rPr>
              <a:t>radial nerve</a:t>
            </a:r>
            <a:endParaRPr lang="en-US" sz="2400" b="1" dirty="0">
              <a:solidFill>
                <a:srgbClr val="33C0FF"/>
              </a:solidFill>
              <a:latin typeface="UniversLTStd-BoldCn"/>
            </a:endParaRPr>
          </a:p>
          <a:p>
            <a:r>
              <a:rPr lang="en-US" sz="2800" b="1" i="0" u="none" strike="noStrike" baseline="0" dirty="0">
                <a:solidFill>
                  <a:srgbClr val="33C0FF"/>
                </a:solidFill>
                <a:latin typeface="UniversLTStd-BoldCn"/>
              </a:rPr>
              <a:t>Action</a:t>
            </a:r>
            <a:endParaRPr lang="en-US" dirty="0"/>
          </a:p>
          <a:p>
            <a:pPr marL="0" indent="0" algn="l">
              <a:buNone/>
            </a:pPr>
            <a:r>
              <a:rPr lang="en-US" sz="2800" b="0" i="0" u="none" strike="noStrike" baseline="0" dirty="0">
                <a:latin typeface="UniversLTStd-Cn"/>
              </a:rPr>
              <a:t>Extends and abducts</a:t>
            </a:r>
          </a:p>
          <a:p>
            <a:pPr marL="0" indent="0" algn="l">
              <a:buNone/>
            </a:pPr>
            <a:r>
              <a:rPr lang="en-US" sz="2800" b="0" i="0" u="none" strike="noStrike" baseline="0" dirty="0">
                <a:latin typeface="UniversLTStd-Cn"/>
              </a:rPr>
              <a:t>hands</a:t>
            </a:r>
            <a:endParaRPr lang="en-US" sz="4000" b="1" dirty="0">
              <a:solidFill>
                <a:srgbClr val="33C0FF"/>
              </a:solidFill>
              <a:latin typeface="UniversLTStd-BoldC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5793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D79AB-DAAD-4E35-81DD-F838A4264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0" i="0" u="none" strike="noStrike" baseline="0" dirty="0">
                <a:latin typeface="UniversLTStd-Cn"/>
              </a:rPr>
              <a:t>Extensor</a:t>
            </a:r>
            <a:br>
              <a:rPr lang="en-US" sz="3600" b="0" i="0" u="none" strike="noStrike" baseline="0" dirty="0">
                <a:latin typeface="UniversLTStd-Cn"/>
              </a:rPr>
            </a:br>
            <a:r>
              <a:rPr lang="en-US" sz="3600" b="0" i="0" u="none" strike="noStrike" baseline="0" dirty="0">
                <a:latin typeface="UniversLTStd-Cn"/>
              </a:rPr>
              <a:t>digitorum</a:t>
            </a:r>
            <a:endParaRPr lang="en-US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1F97A9-9CC7-48BA-8BD6-3B8E6C6C9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85114" cy="4351338"/>
          </a:xfrm>
        </p:spPr>
        <p:txBody>
          <a:bodyPr>
            <a:normAutofit/>
          </a:bodyPr>
          <a:lstStyle/>
          <a:p>
            <a:r>
              <a:rPr lang="en-US" sz="3200" b="1" i="0" u="none" strike="noStrike" baseline="0" dirty="0">
                <a:solidFill>
                  <a:srgbClr val="33C0FF"/>
                </a:solidFill>
                <a:latin typeface="UniversLTStd-BoldCn"/>
              </a:rPr>
              <a:t>Origin </a:t>
            </a:r>
          </a:p>
          <a:p>
            <a:pPr marL="0" indent="0" algn="l">
              <a:buNone/>
            </a:pPr>
            <a:r>
              <a:rPr lang="en-US" sz="3200" b="0" i="0" u="none" strike="noStrike" baseline="0" dirty="0">
                <a:latin typeface="UniversLTStd-Cn"/>
              </a:rPr>
              <a:t>Lateral epicondyle of humerus</a:t>
            </a:r>
            <a:endParaRPr lang="en-US" sz="3200" dirty="0">
              <a:solidFill>
                <a:srgbClr val="33C0FF"/>
              </a:solidFill>
              <a:latin typeface="UniversLTStd-Cn"/>
            </a:endParaRPr>
          </a:p>
          <a:p>
            <a:pPr marL="0" indent="0" algn="l">
              <a:buNone/>
            </a:pPr>
            <a:r>
              <a:rPr lang="en-US" sz="3200" b="1" i="0" u="none" strike="noStrike" baseline="0" dirty="0">
                <a:solidFill>
                  <a:srgbClr val="33C0FF"/>
                </a:solidFill>
                <a:latin typeface="UniversLTStd-BoldCn"/>
              </a:rPr>
              <a:t>Insertion </a:t>
            </a:r>
          </a:p>
          <a:p>
            <a:pPr marL="0" indent="0" algn="l">
              <a:buNone/>
            </a:pPr>
            <a:r>
              <a:rPr lang="en-US" sz="3200" b="0" i="0" u="none" strike="noStrike" baseline="0" dirty="0">
                <a:latin typeface="UniversLTStd-Cn"/>
              </a:rPr>
              <a:t>Extensor expansion, base</a:t>
            </a:r>
          </a:p>
          <a:p>
            <a:pPr marL="0" indent="0" algn="l">
              <a:buNone/>
            </a:pPr>
            <a:r>
              <a:rPr lang="en-US" sz="3200" b="0" i="0" u="none" strike="noStrike" baseline="0" dirty="0">
                <a:latin typeface="UniversLTStd-Cn"/>
              </a:rPr>
              <a:t>of middle and digital</a:t>
            </a:r>
          </a:p>
          <a:p>
            <a:pPr marL="0" indent="0" algn="l">
              <a:buNone/>
            </a:pPr>
            <a:r>
              <a:rPr lang="en-US" sz="3200" b="0" i="0" u="none" strike="noStrike" baseline="0" dirty="0">
                <a:latin typeface="UniversLTStd-Cn"/>
              </a:rPr>
              <a:t>phalanges</a:t>
            </a:r>
            <a:endParaRPr lang="en-US" sz="3200" b="1" dirty="0">
              <a:solidFill>
                <a:srgbClr val="33C0FF"/>
              </a:solidFill>
              <a:latin typeface="UniversLTStd-BoldCn"/>
            </a:endParaRPr>
          </a:p>
          <a:p>
            <a:endParaRPr lang="en-US" dirty="0"/>
          </a:p>
        </p:txBody>
      </p:sp>
      <p:pic>
        <p:nvPicPr>
          <p:cNvPr id="4098" name="Picture 2" descr="Extensor digitorum: Origin, insertion and action | Kenhub">
            <a:extLst>
              <a:ext uri="{FF2B5EF4-FFF2-40B4-BE49-F238E27FC236}">
                <a16:creationId xmlns:a16="http://schemas.microsoft.com/office/drawing/2014/main" id="{4595CD92-04D5-4D29-9604-809506FBB6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4" r="19569"/>
          <a:stretch/>
        </p:blipFill>
        <p:spPr bwMode="auto">
          <a:xfrm>
            <a:off x="6718039" y="0"/>
            <a:ext cx="39561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6362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177C2-9C83-4680-A9DA-52AD67DA0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i="0" u="none" strike="noStrike" baseline="0" dirty="0">
                <a:latin typeface="UniversLTStd-Cn"/>
              </a:rPr>
              <a:t>Biceps brachii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D96067-CA43-4CFF-A431-BDD113CC0B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i="0" u="none" strike="noStrike" baseline="0" dirty="0">
                <a:solidFill>
                  <a:srgbClr val="33C0FF"/>
                </a:solidFill>
                <a:latin typeface="UniversLTStd-BoldCn"/>
              </a:rPr>
              <a:t>Origin </a:t>
            </a:r>
          </a:p>
          <a:p>
            <a:pPr marL="0" indent="0" algn="l">
              <a:buNone/>
            </a:pPr>
            <a:r>
              <a:rPr lang="en-US" sz="3200" b="1" i="0" u="sng" strike="noStrike" baseline="0" dirty="0">
                <a:latin typeface="UniversLTStd-Cn"/>
              </a:rPr>
              <a:t>Long head</a:t>
            </a:r>
            <a:r>
              <a:rPr lang="en-US" sz="3200" b="0" i="0" u="none" strike="noStrike" baseline="0" dirty="0">
                <a:latin typeface="UniversLTStd-Cn"/>
              </a:rPr>
              <a:t>, supraglenoid tubercle; </a:t>
            </a:r>
          </a:p>
          <a:p>
            <a:pPr marL="0" indent="0" algn="l">
              <a:buNone/>
            </a:pPr>
            <a:r>
              <a:rPr lang="en-US" sz="3200" b="1" i="0" u="sng" strike="noStrike" baseline="0" dirty="0">
                <a:latin typeface="UniversLTStd-Cn"/>
              </a:rPr>
              <a:t>short head</a:t>
            </a:r>
            <a:r>
              <a:rPr lang="en-US" sz="3200" b="0" i="0" u="none" strike="noStrike" baseline="0" dirty="0">
                <a:latin typeface="UniversLTStd-Cn"/>
              </a:rPr>
              <a:t>, coracoid process</a:t>
            </a:r>
          </a:p>
          <a:p>
            <a:r>
              <a:rPr lang="en-US" sz="3200" b="1" i="0" u="none" strike="noStrike" baseline="0" dirty="0">
                <a:solidFill>
                  <a:srgbClr val="33C0FF"/>
                </a:solidFill>
                <a:latin typeface="UniversLTStd-BoldCn"/>
              </a:rPr>
              <a:t>Insertion </a:t>
            </a:r>
          </a:p>
          <a:p>
            <a:pPr marL="0" indent="0" algn="l">
              <a:buNone/>
            </a:pPr>
            <a:r>
              <a:rPr lang="en-US" sz="3200" b="0" i="0" u="none" strike="noStrike" baseline="0" dirty="0">
                <a:latin typeface="UniversLTStd-Cn"/>
              </a:rPr>
              <a:t>Radial tuberosity of</a:t>
            </a:r>
          </a:p>
          <a:p>
            <a:pPr marL="0" indent="0" algn="l">
              <a:buNone/>
            </a:pPr>
            <a:r>
              <a:rPr lang="en-US" sz="3200" b="0" i="0" u="none" strike="noStrike" baseline="0" dirty="0">
                <a:latin typeface="UniversLTStd-Cn"/>
              </a:rPr>
              <a:t>radius</a:t>
            </a:r>
          </a:p>
          <a:p>
            <a:endParaRPr lang="en-US" sz="3200" b="1" dirty="0">
              <a:solidFill>
                <a:srgbClr val="33C0FF"/>
              </a:solidFill>
              <a:latin typeface="UniversLTStd-BoldCn"/>
            </a:endParaRPr>
          </a:p>
          <a:p>
            <a:endParaRPr lang="en-US" sz="3200" dirty="0"/>
          </a:p>
          <a:p>
            <a:endParaRPr lang="en-US" sz="3200" dirty="0"/>
          </a:p>
        </p:txBody>
      </p:sp>
      <p:pic>
        <p:nvPicPr>
          <p:cNvPr id="9218" name="Picture 2" descr="Biceps brachii muscle: Origin, insertion, action | Kenhub">
            <a:extLst>
              <a:ext uri="{FF2B5EF4-FFF2-40B4-BE49-F238E27FC236}">
                <a16:creationId xmlns:a16="http://schemas.microsoft.com/office/drawing/2014/main" id="{ECF3175E-E341-44C3-8CE3-2F20A295D0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2950" y="196041"/>
            <a:ext cx="4523187" cy="588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54717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85B38-2C26-4039-AEFA-C1700D9A2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279EA7-25F7-4703-88E1-2AEFB0B679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i="0" u="none" strike="noStrike" baseline="0" dirty="0">
                <a:solidFill>
                  <a:srgbClr val="33C0FF"/>
                </a:solidFill>
                <a:latin typeface="UniversLTStd-BoldCn"/>
              </a:rPr>
              <a:t>Nerve 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-Condensed"/>
              </a:rPr>
              <a:t>Deep branch of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-Condensed"/>
              </a:rPr>
              <a:t>radial nerve</a:t>
            </a:r>
            <a:endParaRPr lang="en-US" b="1" dirty="0">
              <a:solidFill>
                <a:srgbClr val="33C0FF"/>
              </a:solidFill>
              <a:latin typeface="UniversLTStd-BoldCn"/>
            </a:endParaRPr>
          </a:p>
          <a:p>
            <a:r>
              <a:rPr lang="en-US" sz="3200" b="1" i="0" u="none" strike="noStrike" baseline="0" dirty="0">
                <a:solidFill>
                  <a:srgbClr val="33C0FF"/>
                </a:solidFill>
                <a:latin typeface="UniversLTStd-BoldCn"/>
              </a:rPr>
              <a:t>Action</a:t>
            </a:r>
            <a:endParaRPr lang="en-US" sz="3200" dirty="0"/>
          </a:p>
          <a:p>
            <a:r>
              <a:rPr lang="en-US" sz="3200" b="0" i="0" u="none" strike="noStrike" baseline="0" dirty="0">
                <a:latin typeface="UniversLTStd-Cn"/>
              </a:rPr>
              <a:t>Extends fingers and hand</a:t>
            </a:r>
            <a:endParaRPr lang="en-US" sz="4400" b="1" dirty="0">
              <a:solidFill>
                <a:srgbClr val="33C0FF"/>
              </a:solidFill>
              <a:latin typeface="UniversLTStd-BoldCn"/>
            </a:endParaRPr>
          </a:p>
          <a:p>
            <a:endParaRPr lang="en-US" sz="3200" dirty="0"/>
          </a:p>
        </p:txBody>
      </p:sp>
      <p:pic>
        <p:nvPicPr>
          <p:cNvPr id="14338" name="Picture 2" descr="Best Extensor Digitorum Muscle Origin GIFs | Gfycat">
            <a:extLst>
              <a:ext uri="{FF2B5EF4-FFF2-40B4-BE49-F238E27FC236}">
                <a16:creationId xmlns:a16="http://schemas.microsoft.com/office/drawing/2014/main" id="{25E71221-270E-4249-A06D-1AAC55A237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2498" y="1184463"/>
            <a:ext cx="5441302" cy="4489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413580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D1883-0BB3-446F-8A46-6085467A8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0" i="0" u="none" strike="noStrike" baseline="0" dirty="0">
                <a:latin typeface="UniversLTStd-Cn"/>
              </a:rPr>
              <a:t>Extensor </a:t>
            </a:r>
            <a:r>
              <a:rPr lang="en-US" sz="3600" b="0" i="0" u="none" strike="noStrike" baseline="0" dirty="0" err="1">
                <a:latin typeface="UniversLTStd-Cn"/>
              </a:rPr>
              <a:t>digiti</a:t>
            </a:r>
            <a:br>
              <a:rPr lang="en-US" sz="3600" b="0" i="0" u="none" strike="noStrike" baseline="0" dirty="0">
                <a:latin typeface="UniversLTStd-Cn"/>
              </a:rPr>
            </a:br>
            <a:r>
              <a:rPr lang="en-US" sz="3600" b="0" i="0" u="none" strike="noStrike" baseline="0" dirty="0" err="1">
                <a:latin typeface="UniversLTStd-Cn"/>
              </a:rPr>
              <a:t>minimi</a:t>
            </a:r>
            <a:endParaRPr lang="en-US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B91642-4B48-405E-90E6-5355C8A33A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i="0" u="none" strike="noStrike" baseline="0" dirty="0">
                <a:solidFill>
                  <a:srgbClr val="33C0FF"/>
                </a:solidFill>
                <a:latin typeface="UniversLTStd-BoldCn"/>
              </a:rPr>
              <a:t>Origin </a:t>
            </a:r>
          </a:p>
          <a:p>
            <a:pPr marL="0" indent="0" algn="l">
              <a:buNone/>
            </a:pPr>
            <a:r>
              <a:rPr lang="en-US" sz="3200" b="0" i="0" u="none" strike="noStrike" baseline="0" dirty="0">
                <a:latin typeface="UniversLTStd-Cn"/>
              </a:rPr>
              <a:t>Common extensor tendon and</a:t>
            </a:r>
          </a:p>
          <a:p>
            <a:pPr marL="0" indent="0" algn="l">
              <a:buNone/>
            </a:pPr>
            <a:r>
              <a:rPr lang="en-US" sz="3200" b="0" i="0" u="none" strike="noStrike" baseline="0" dirty="0">
                <a:latin typeface="UniversLTStd-Cn"/>
              </a:rPr>
              <a:t>interosseous membrane</a:t>
            </a:r>
          </a:p>
          <a:p>
            <a:r>
              <a:rPr lang="en-US" sz="3200" b="1" i="0" u="none" strike="noStrike" baseline="0" dirty="0">
                <a:solidFill>
                  <a:srgbClr val="33C0FF"/>
                </a:solidFill>
                <a:latin typeface="UniversLTStd-BoldCn"/>
              </a:rPr>
              <a:t>Insertion </a:t>
            </a:r>
          </a:p>
          <a:p>
            <a:pPr marL="0" indent="0" algn="l">
              <a:buNone/>
            </a:pPr>
            <a:r>
              <a:rPr lang="en-US" sz="3200" b="0" i="0" u="none" strike="noStrike" baseline="0" dirty="0">
                <a:latin typeface="UniversLTStd-Cn"/>
              </a:rPr>
              <a:t>Extensor expansion, base of</a:t>
            </a:r>
          </a:p>
          <a:p>
            <a:pPr marL="0" indent="0" algn="l">
              <a:buNone/>
            </a:pPr>
            <a:r>
              <a:rPr lang="en-US" sz="3200" b="0" i="0" u="none" strike="noStrike" baseline="0" dirty="0">
                <a:latin typeface="UniversLTStd-Cn"/>
              </a:rPr>
              <a:t>middle and distal phalanges</a:t>
            </a:r>
          </a:p>
          <a:p>
            <a:endParaRPr lang="en-US" sz="3200" b="1" dirty="0">
              <a:solidFill>
                <a:srgbClr val="33C0FF"/>
              </a:solidFill>
              <a:latin typeface="UniversLTStd-BoldCn"/>
            </a:endParaRPr>
          </a:p>
          <a:p>
            <a:endParaRPr lang="en-US" sz="3200" dirty="0"/>
          </a:p>
          <a:p>
            <a:endParaRPr lang="en-US" sz="3200" dirty="0"/>
          </a:p>
        </p:txBody>
      </p:sp>
      <p:pic>
        <p:nvPicPr>
          <p:cNvPr id="5122" name="Picture 2" descr="Extensor digiti minimi: Attachments and function | Kenhub">
            <a:extLst>
              <a:ext uri="{FF2B5EF4-FFF2-40B4-BE49-F238E27FC236}">
                <a16:creationId xmlns:a16="http://schemas.microsoft.com/office/drawing/2014/main" id="{8170343F-E468-4BF5-B244-EC8B397CE4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5" r="27776"/>
          <a:stretch/>
        </p:blipFill>
        <p:spPr bwMode="auto">
          <a:xfrm>
            <a:off x="7315199" y="315912"/>
            <a:ext cx="2571634" cy="6176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03706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18807-8660-449A-959D-51D20176D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FA555A-46A8-4754-A4D2-3A219B093A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i="0" u="none" strike="noStrike" baseline="0" dirty="0">
                <a:solidFill>
                  <a:srgbClr val="33C0FF"/>
                </a:solidFill>
                <a:latin typeface="UniversLTStd-BoldCn"/>
              </a:rPr>
              <a:t>Nerve 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-Condensed"/>
              </a:rPr>
              <a:t>Deep branch of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-Condensed"/>
              </a:rPr>
              <a:t>radial nerve</a:t>
            </a:r>
            <a:endParaRPr lang="en-US" b="1" dirty="0">
              <a:solidFill>
                <a:srgbClr val="33C0FF"/>
              </a:solidFill>
              <a:latin typeface="UniversLTStd-BoldCn"/>
            </a:endParaRPr>
          </a:p>
          <a:p>
            <a:r>
              <a:rPr lang="en-US" sz="2800" b="1" i="0" u="none" strike="noStrike" baseline="0" dirty="0">
                <a:solidFill>
                  <a:srgbClr val="33C0FF"/>
                </a:solidFill>
                <a:latin typeface="UniversLTStd-BoldCn"/>
              </a:rPr>
              <a:t>Action</a:t>
            </a:r>
          </a:p>
          <a:p>
            <a:r>
              <a:rPr lang="en-US" sz="2800" b="0" i="0" u="none" strike="noStrike" baseline="0" dirty="0">
                <a:latin typeface="UniversLTStd-Cn"/>
              </a:rPr>
              <a:t>Extends little finger</a:t>
            </a:r>
            <a:endParaRPr lang="en-US" sz="4000" b="1" dirty="0">
              <a:solidFill>
                <a:srgbClr val="33C0FF"/>
              </a:solidFill>
              <a:latin typeface="UniversLTStd-BoldCn"/>
            </a:endParaRPr>
          </a:p>
          <a:p>
            <a:endParaRPr lang="en-US" dirty="0"/>
          </a:p>
        </p:txBody>
      </p:sp>
      <p:pic>
        <p:nvPicPr>
          <p:cNvPr id="4" name="Picture 2" descr="Extensor digiti minimi: Attachments and function | Kenhub">
            <a:extLst>
              <a:ext uri="{FF2B5EF4-FFF2-40B4-BE49-F238E27FC236}">
                <a16:creationId xmlns:a16="http://schemas.microsoft.com/office/drawing/2014/main" id="{31FD85F2-31E3-48A7-B146-BF85A009CD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5" t="54401" r="27776"/>
          <a:stretch/>
        </p:blipFill>
        <p:spPr bwMode="auto">
          <a:xfrm>
            <a:off x="6410130" y="979714"/>
            <a:ext cx="5033644" cy="5513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92625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CF0B0-F935-4384-B8FE-E5D8617E4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0" i="0" u="none" strike="noStrike" baseline="0" dirty="0">
                <a:latin typeface="UniversLTStd-Cn"/>
              </a:rPr>
              <a:t>Extensor carpi</a:t>
            </a:r>
            <a:br>
              <a:rPr lang="en-US" sz="3600" b="0" i="0" u="none" strike="noStrike" baseline="0" dirty="0">
                <a:latin typeface="UniversLTStd-Cn"/>
              </a:rPr>
            </a:br>
            <a:r>
              <a:rPr lang="en-US" sz="3600" b="0" i="0" u="none" strike="noStrike" baseline="0" dirty="0" err="1">
                <a:latin typeface="UniversLTStd-Cn"/>
              </a:rPr>
              <a:t>ulnaris</a:t>
            </a:r>
            <a:endParaRPr lang="en-US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3C7F47-705B-4783-8839-440920FF61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i="0" u="none" strike="noStrike" baseline="0" dirty="0">
                <a:solidFill>
                  <a:srgbClr val="33C0FF"/>
                </a:solidFill>
                <a:latin typeface="UniversLTStd-BoldCn"/>
              </a:rPr>
              <a:t>Origin </a:t>
            </a:r>
          </a:p>
          <a:p>
            <a:pPr marL="0" indent="0" algn="l">
              <a:buNone/>
            </a:pPr>
            <a:r>
              <a:rPr lang="en-US" sz="3600" b="0" i="0" u="none" strike="noStrike" baseline="0" dirty="0">
                <a:latin typeface="UniversLTStd-Cn"/>
              </a:rPr>
              <a:t>Lateral epicondyle and</a:t>
            </a:r>
          </a:p>
          <a:p>
            <a:pPr marL="0" indent="0" algn="l">
              <a:buNone/>
            </a:pPr>
            <a:r>
              <a:rPr lang="en-US" sz="3600" b="0" i="0" u="none" strike="noStrike" baseline="0" dirty="0">
                <a:latin typeface="UniversLTStd-Cn"/>
              </a:rPr>
              <a:t>posterior surface of ulna</a:t>
            </a:r>
          </a:p>
          <a:p>
            <a:r>
              <a:rPr lang="en-US" sz="3600" b="1" i="0" u="none" strike="noStrike" baseline="0" dirty="0">
                <a:solidFill>
                  <a:srgbClr val="33C0FF"/>
                </a:solidFill>
                <a:latin typeface="UniversLTStd-BoldCn"/>
              </a:rPr>
              <a:t>Insertion </a:t>
            </a:r>
          </a:p>
          <a:p>
            <a:r>
              <a:rPr lang="en-US" sz="3600" b="0" i="0" u="none" strike="noStrike" baseline="0" dirty="0">
                <a:latin typeface="UniversLTStd-Cn"/>
              </a:rPr>
              <a:t>Base of fifth metacarpal</a:t>
            </a:r>
            <a:endParaRPr lang="en-US" sz="3600" b="1" dirty="0">
              <a:solidFill>
                <a:srgbClr val="33C0FF"/>
              </a:solidFill>
              <a:latin typeface="UniversLTStd-BoldCn"/>
            </a:endParaRPr>
          </a:p>
          <a:p>
            <a:endParaRPr lang="en-US" sz="3600" dirty="0"/>
          </a:p>
        </p:txBody>
      </p:sp>
      <p:pic>
        <p:nvPicPr>
          <p:cNvPr id="6146" name="Picture 2" descr="Extensor carpi ulnaris: Origin, insertion and function | Kenhub">
            <a:extLst>
              <a:ext uri="{FF2B5EF4-FFF2-40B4-BE49-F238E27FC236}">
                <a16:creationId xmlns:a16="http://schemas.microsoft.com/office/drawing/2014/main" id="{33A7D50A-844B-49C7-B6B0-F417D302D6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41" r="29973"/>
          <a:stretch/>
        </p:blipFill>
        <p:spPr bwMode="auto">
          <a:xfrm>
            <a:off x="8304245" y="0"/>
            <a:ext cx="257524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80285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B7645-CEFC-4D49-BF4C-5FCFB0D11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630286-1C81-438D-B4A7-5420E3E8F6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i="0" u="none" strike="noStrike" baseline="0" dirty="0">
                <a:solidFill>
                  <a:srgbClr val="33C0FF"/>
                </a:solidFill>
                <a:latin typeface="UniversLTStd-BoldCn"/>
              </a:rPr>
              <a:t>Nerve 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-Condensed"/>
              </a:rPr>
              <a:t>Deep branch of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-Condensed"/>
              </a:rPr>
              <a:t>radial nerve</a:t>
            </a:r>
            <a:endParaRPr lang="en-US" b="1" dirty="0">
              <a:solidFill>
                <a:srgbClr val="33C0FF"/>
              </a:solidFill>
              <a:latin typeface="UniversLTStd-BoldCn"/>
            </a:endParaRPr>
          </a:p>
          <a:p>
            <a:r>
              <a:rPr lang="en-US" sz="2800" b="1" i="0" u="none" strike="noStrike" baseline="0" dirty="0">
                <a:solidFill>
                  <a:srgbClr val="33C0FF"/>
                </a:solidFill>
                <a:latin typeface="UniversLTStd-BoldCn"/>
              </a:rPr>
              <a:t>Action</a:t>
            </a:r>
            <a:endParaRPr lang="en-US" dirty="0"/>
          </a:p>
          <a:p>
            <a:r>
              <a:rPr lang="en-US" sz="2800" b="0" i="0" u="none" strike="noStrike" baseline="0" dirty="0">
                <a:latin typeface="UniversLTStd-Cn"/>
              </a:rPr>
              <a:t>Extends and adducts hand</a:t>
            </a:r>
            <a:endParaRPr lang="en-US" sz="4000" b="1" dirty="0">
              <a:solidFill>
                <a:srgbClr val="33C0FF"/>
              </a:solidFill>
              <a:latin typeface="UniversLTStd-BoldCn"/>
            </a:endParaRPr>
          </a:p>
          <a:p>
            <a:endParaRPr lang="en-US" dirty="0"/>
          </a:p>
        </p:txBody>
      </p:sp>
      <p:pic>
        <p:nvPicPr>
          <p:cNvPr id="15362" name="Picture 2" descr="Best Extensor Carpi Ulnaris Muscle Origin GIFs | Gfycat">
            <a:extLst>
              <a:ext uri="{FF2B5EF4-FFF2-40B4-BE49-F238E27FC236}">
                <a16:creationId xmlns:a16="http://schemas.microsoft.com/office/drawing/2014/main" id="{6070B12F-DA81-4856-8E1F-05B8882220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986" y="726831"/>
            <a:ext cx="6614238" cy="5450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885643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Supinator - Anatomy - Orthobullets">
            <a:extLst>
              <a:ext uri="{FF2B5EF4-FFF2-40B4-BE49-F238E27FC236}">
                <a16:creationId xmlns:a16="http://schemas.microsoft.com/office/drawing/2014/main" id="{D41C1215-F943-4975-AFE5-BC89EE3657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105" y="861137"/>
            <a:ext cx="2978798" cy="5212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21E955-C168-4B9F-AA32-E416913CB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0" i="0" u="none" strike="noStrike" baseline="0" dirty="0">
                <a:latin typeface="UniversLTStd-Cn"/>
              </a:rPr>
              <a:t>Supinator</a:t>
            </a:r>
            <a:endParaRPr lang="en-US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967248-77C2-499A-BC29-FF59DF610E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395" y="1761282"/>
            <a:ext cx="10515600" cy="4351338"/>
          </a:xfrm>
        </p:spPr>
        <p:txBody>
          <a:bodyPr>
            <a:normAutofit/>
          </a:bodyPr>
          <a:lstStyle/>
          <a:p>
            <a:r>
              <a:rPr lang="en-US" b="1" i="0" u="none" strike="noStrike" baseline="0" dirty="0">
                <a:solidFill>
                  <a:srgbClr val="33C0FF"/>
                </a:solidFill>
                <a:latin typeface="UniversLTStd-BoldCn"/>
              </a:rPr>
              <a:t>Origin 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Lateral epicondyle, radial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collateral and annular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ligaments, supinator fossa and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crest of ulna</a:t>
            </a:r>
          </a:p>
          <a:p>
            <a:r>
              <a:rPr lang="en-US" b="1" i="0" u="none" strike="noStrike" baseline="0" dirty="0">
                <a:solidFill>
                  <a:srgbClr val="33C0FF"/>
                </a:solidFill>
                <a:latin typeface="UniversLTStd-BoldCn"/>
              </a:rPr>
              <a:t>Insertion 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Lateral side of upper part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of radius</a:t>
            </a:r>
          </a:p>
          <a:p>
            <a:endParaRPr lang="en-US" b="1" dirty="0">
              <a:solidFill>
                <a:srgbClr val="33C0FF"/>
              </a:solidFill>
              <a:latin typeface="UniversLTStd-BoldCn"/>
            </a:endParaRPr>
          </a:p>
          <a:p>
            <a:endParaRPr lang="en-US" dirty="0"/>
          </a:p>
        </p:txBody>
      </p:sp>
      <p:pic>
        <p:nvPicPr>
          <p:cNvPr id="4" name="Picture 2" descr="Radial Neuropathy | Neupsy Key">
            <a:extLst>
              <a:ext uri="{FF2B5EF4-FFF2-40B4-BE49-F238E27FC236}">
                <a16:creationId xmlns:a16="http://schemas.microsoft.com/office/drawing/2014/main" id="{96FDAA83-EBD2-468A-ACED-FFFA49F986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8030" y="149484"/>
            <a:ext cx="4495800" cy="592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35242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29CDB-96BD-40DC-80BD-CC1720AF9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9DBADB-012F-4BFB-8CEE-CC993BD88B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i="0" u="none" strike="noStrike" baseline="0" dirty="0">
                <a:solidFill>
                  <a:srgbClr val="33C0FF"/>
                </a:solidFill>
                <a:latin typeface="UniversLTStd-BoldCn"/>
              </a:rPr>
              <a:t>Nerve 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-Condensed"/>
              </a:rPr>
              <a:t>Deep branch of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-Condensed"/>
              </a:rPr>
              <a:t>radial nerve</a:t>
            </a:r>
            <a:endParaRPr lang="en-US" b="1" dirty="0">
              <a:solidFill>
                <a:srgbClr val="33C0FF"/>
              </a:solidFill>
              <a:latin typeface="UniversLTStd-BoldCn"/>
            </a:endParaRPr>
          </a:p>
          <a:p>
            <a:r>
              <a:rPr lang="en-US" sz="2800" b="1" i="0" u="none" strike="noStrike" baseline="0" dirty="0">
                <a:solidFill>
                  <a:srgbClr val="33C0FF"/>
                </a:solidFill>
                <a:latin typeface="UniversLTStd-BoldCn"/>
              </a:rPr>
              <a:t>Action</a:t>
            </a:r>
            <a:endParaRPr lang="en-US" dirty="0"/>
          </a:p>
          <a:p>
            <a:r>
              <a:rPr lang="en-US" sz="2800" b="0" i="0" u="none" strike="noStrike" baseline="0" dirty="0">
                <a:latin typeface="UniversLTStd-Cn"/>
              </a:rPr>
              <a:t>Supinates forearm</a:t>
            </a:r>
            <a:endParaRPr lang="en-US" sz="4000" b="1" dirty="0">
              <a:solidFill>
                <a:srgbClr val="33C0FF"/>
              </a:solidFill>
              <a:latin typeface="UniversLTStd-BoldCn"/>
            </a:endParaRPr>
          </a:p>
          <a:p>
            <a:endParaRPr lang="en-US" dirty="0"/>
          </a:p>
        </p:txBody>
      </p:sp>
      <p:pic>
        <p:nvPicPr>
          <p:cNvPr id="17410" name="Picture 2" descr="Best Supinator Muscle Muscle GIFs | Gfycat">
            <a:extLst>
              <a:ext uri="{FF2B5EF4-FFF2-40B4-BE49-F238E27FC236}">
                <a16:creationId xmlns:a16="http://schemas.microsoft.com/office/drawing/2014/main" id="{C0EB1261-5DA4-4517-B61B-17085BFA56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078" y="922331"/>
            <a:ext cx="5142722" cy="4242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30504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B84A3-68C3-42EA-9A36-1F0EE15FD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i="0" u="none" strike="noStrike" baseline="0" dirty="0">
                <a:latin typeface="UniversLTStd-Cn"/>
              </a:rPr>
              <a:t>Abductor</a:t>
            </a:r>
            <a:br>
              <a:rPr lang="en-US" sz="3200" b="0" i="0" u="none" strike="noStrike" baseline="0" dirty="0">
                <a:latin typeface="UniversLTStd-Cn"/>
              </a:rPr>
            </a:br>
            <a:r>
              <a:rPr lang="en-US" sz="3200" b="0" i="0" u="none" strike="noStrike" baseline="0" dirty="0">
                <a:latin typeface="UniversLTStd-Cn"/>
              </a:rPr>
              <a:t>pollicis longus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53091-6C7E-4C89-97A0-99E9FDFF02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i="0" u="none" strike="noStrike" baseline="0" dirty="0">
                <a:solidFill>
                  <a:srgbClr val="33C0FF"/>
                </a:solidFill>
                <a:latin typeface="UniversLTStd-BoldCn"/>
              </a:rPr>
              <a:t>Origin 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Interosseous membrane,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middle third of posterior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surfaces of </a:t>
            </a:r>
            <a:r>
              <a:rPr lang="en-US" b="0" i="0" u="sng" strike="noStrike" baseline="0" dirty="0">
                <a:latin typeface="UniversLTStd-Cn"/>
              </a:rPr>
              <a:t>radius and ulna</a:t>
            </a:r>
          </a:p>
          <a:p>
            <a:r>
              <a:rPr lang="en-US" b="1" i="0" u="none" strike="noStrike" baseline="0" dirty="0">
                <a:solidFill>
                  <a:srgbClr val="33C0FF"/>
                </a:solidFill>
                <a:latin typeface="UniversLTStd-BoldCn"/>
              </a:rPr>
              <a:t>Insertion 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Lateral surface of base of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first metacarpal</a:t>
            </a:r>
          </a:p>
          <a:p>
            <a:endParaRPr lang="en-US" b="1" dirty="0">
              <a:solidFill>
                <a:srgbClr val="33C0FF"/>
              </a:solidFill>
              <a:latin typeface="UniversLTStd-BoldCn"/>
            </a:endParaRPr>
          </a:p>
          <a:p>
            <a:endParaRPr lang="en-US" dirty="0"/>
          </a:p>
        </p:txBody>
      </p:sp>
      <p:pic>
        <p:nvPicPr>
          <p:cNvPr id="8194" name="Picture 2" descr="Abductor pollicis longus: Origin, insertion and function | Kenhub">
            <a:extLst>
              <a:ext uri="{FF2B5EF4-FFF2-40B4-BE49-F238E27FC236}">
                <a16:creationId xmlns:a16="http://schemas.microsoft.com/office/drawing/2014/main" id="{B6AC4EA8-28E9-410E-BD29-734E9DAB7B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0" r="28666" b="3266"/>
          <a:stretch/>
        </p:blipFill>
        <p:spPr bwMode="auto">
          <a:xfrm>
            <a:off x="8164284" y="111967"/>
            <a:ext cx="2397967" cy="6634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43775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31EFE-4D78-43E9-84B1-16E1BECF3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929793-FAE6-49EB-893D-03DD9245AC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i="0" u="none" strike="noStrike" baseline="0" dirty="0">
                <a:solidFill>
                  <a:srgbClr val="33C0FF"/>
                </a:solidFill>
                <a:latin typeface="UniversLTStd-BoldCn"/>
              </a:rPr>
              <a:t>Nerve 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-Condensed"/>
              </a:rPr>
              <a:t>Deep branch of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-Condensed"/>
              </a:rPr>
              <a:t>radial nerve</a:t>
            </a:r>
            <a:endParaRPr lang="en-US" b="1" dirty="0">
              <a:solidFill>
                <a:srgbClr val="33C0FF"/>
              </a:solidFill>
              <a:latin typeface="UniversLTStd-BoldCn"/>
            </a:endParaRPr>
          </a:p>
          <a:p>
            <a:r>
              <a:rPr lang="en-US" sz="2800" b="1" i="0" u="none" strike="noStrike" baseline="0" dirty="0">
                <a:solidFill>
                  <a:srgbClr val="33C0FF"/>
                </a:solidFill>
                <a:latin typeface="UniversLTStd-BoldCn"/>
              </a:rPr>
              <a:t>Action</a:t>
            </a:r>
            <a:endParaRPr lang="en-US" dirty="0"/>
          </a:p>
          <a:p>
            <a:r>
              <a:rPr lang="en-US" sz="2800" b="0" i="0" u="none" strike="noStrike" baseline="0" dirty="0">
                <a:latin typeface="UniversLTStd-Cn"/>
              </a:rPr>
              <a:t>Abducts thumb and hand</a:t>
            </a:r>
            <a:endParaRPr lang="en-US" sz="4000" b="1" dirty="0">
              <a:solidFill>
                <a:srgbClr val="33C0FF"/>
              </a:solidFill>
              <a:latin typeface="UniversLTStd-BoldCn"/>
            </a:endParaRPr>
          </a:p>
          <a:p>
            <a:endParaRPr lang="en-US" dirty="0"/>
          </a:p>
        </p:txBody>
      </p:sp>
      <p:pic>
        <p:nvPicPr>
          <p:cNvPr id="4" name="Picture 2" descr="Abductor pollicis longus: Origin, insertion and function | Kenhub">
            <a:extLst>
              <a:ext uri="{FF2B5EF4-FFF2-40B4-BE49-F238E27FC236}">
                <a16:creationId xmlns:a16="http://schemas.microsoft.com/office/drawing/2014/main" id="{B5A7BAB1-DDFB-4B2D-871F-0436468402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0" t="43946" r="28666" b="3266"/>
          <a:stretch/>
        </p:blipFill>
        <p:spPr bwMode="auto">
          <a:xfrm>
            <a:off x="6298162" y="681037"/>
            <a:ext cx="4002834" cy="6043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028671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6EC98-10C5-4D17-92F2-49C9CA58A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i="0" u="none" strike="noStrike" baseline="0" dirty="0">
                <a:latin typeface="UniversLTStd-Cn"/>
              </a:rPr>
              <a:t>Extensor pollicis</a:t>
            </a:r>
            <a:br>
              <a:rPr lang="en-US" sz="3200" b="0" i="0" u="none" strike="noStrike" baseline="0" dirty="0">
                <a:latin typeface="UniversLTStd-Cn"/>
              </a:rPr>
            </a:br>
            <a:r>
              <a:rPr lang="en-US" sz="3200" b="0" i="0" u="none" strike="noStrike" baseline="0" dirty="0">
                <a:latin typeface="UniversLTStd-Cn"/>
              </a:rPr>
              <a:t>longus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87E3A-650F-46CB-A8DA-306DE86811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i="0" u="none" strike="noStrike" baseline="0" dirty="0">
                <a:solidFill>
                  <a:srgbClr val="33C0FF"/>
                </a:solidFill>
                <a:latin typeface="UniversLTStd-BoldCn"/>
              </a:rPr>
              <a:t>Origin </a:t>
            </a:r>
          </a:p>
          <a:p>
            <a:pPr marL="0" indent="0" algn="l">
              <a:buNone/>
            </a:pPr>
            <a:r>
              <a:rPr lang="en-US" sz="3200" b="0" i="0" u="none" strike="noStrike" baseline="0" dirty="0">
                <a:latin typeface="UniversLTStd-Cn"/>
              </a:rPr>
              <a:t>Interosseous membrane</a:t>
            </a:r>
          </a:p>
          <a:p>
            <a:pPr marL="0" indent="0" algn="l">
              <a:buNone/>
            </a:pPr>
            <a:r>
              <a:rPr lang="en-US" sz="3200" b="0" i="0" u="none" strike="noStrike" baseline="0" dirty="0">
                <a:latin typeface="UniversLTStd-Cn"/>
              </a:rPr>
              <a:t>and middle third of posterior</a:t>
            </a:r>
          </a:p>
          <a:p>
            <a:pPr marL="0" indent="0" algn="l">
              <a:buNone/>
            </a:pPr>
            <a:r>
              <a:rPr lang="en-US" sz="3200" b="0" i="0" u="none" strike="noStrike" baseline="0" dirty="0">
                <a:latin typeface="UniversLTStd-Cn"/>
              </a:rPr>
              <a:t>surface of </a:t>
            </a:r>
            <a:r>
              <a:rPr lang="en-US" sz="3200" b="0" i="0" u="sng" strike="noStrike" baseline="0" dirty="0">
                <a:latin typeface="UniversLTStd-Cn"/>
              </a:rPr>
              <a:t>ulna</a:t>
            </a:r>
          </a:p>
          <a:p>
            <a:r>
              <a:rPr lang="en-US" sz="3200" b="1" i="0" u="none" strike="noStrike" baseline="0" dirty="0">
                <a:solidFill>
                  <a:srgbClr val="33C0FF"/>
                </a:solidFill>
                <a:latin typeface="UniversLTStd-BoldCn"/>
              </a:rPr>
              <a:t>Insertion </a:t>
            </a:r>
          </a:p>
          <a:p>
            <a:pPr marL="0" indent="0" algn="l">
              <a:buNone/>
            </a:pPr>
            <a:r>
              <a:rPr lang="en-US" sz="3200" b="0" i="0" u="none" strike="noStrike" baseline="0" dirty="0">
                <a:latin typeface="UniversLTStd-Cn"/>
              </a:rPr>
              <a:t>Base of distal phalanx of</a:t>
            </a:r>
          </a:p>
          <a:p>
            <a:pPr marL="0" indent="0" algn="l">
              <a:buNone/>
            </a:pPr>
            <a:r>
              <a:rPr lang="en-US" sz="3200" b="0" i="0" u="none" strike="noStrike" baseline="0" dirty="0">
                <a:latin typeface="UniversLTStd-Cn"/>
              </a:rPr>
              <a:t>thumb</a:t>
            </a:r>
          </a:p>
          <a:p>
            <a:endParaRPr lang="en-US" sz="3200" b="1" dirty="0">
              <a:solidFill>
                <a:srgbClr val="33C0FF"/>
              </a:solidFill>
              <a:latin typeface="UniversLTStd-BoldCn"/>
            </a:endParaRPr>
          </a:p>
          <a:p>
            <a:endParaRPr lang="en-US" sz="3200" dirty="0"/>
          </a:p>
          <a:p>
            <a:endParaRPr lang="en-US" sz="3200" dirty="0"/>
          </a:p>
        </p:txBody>
      </p:sp>
      <p:pic>
        <p:nvPicPr>
          <p:cNvPr id="9218" name="Picture 2" descr="Extensor pollicis longus: Anatomy, innervation, function | Kenhub">
            <a:extLst>
              <a:ext uri="{FF2B5EF4-FFF2-40B4-BE49-F238E27FC236}">
                <a16:creationId xmlns:a16="http://schemas.microsoft.com/office/drawing/2014/main" id="{FCD9ED05-D3B6-40FB-A247-9D148893DB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17" r="30453"/>
          <a:stretch/>
        </p:blipFill>
        <p:spPr bwMode="auto">
          <a:xfrm>
            <a:off x="7725746" y="0"/>
            <a:ext cx="23886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759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177C2-9C83-4680-A9DA-52AD67DA0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i="0" u="none" strike="noStrike" baseline="0" dirty="0">
                <a:latin typeface="UniversLTStd-Cn"/>
              </a:rPr>
              <a:t>Biceps brachii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D96067-CA43-4CFF-A431-BDD113CC0B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i="0" u="none" strike="noStrike" baseline="0" dirty="0">
                <a:solidFill>
                  <a:srgbClr val="33C0FF"/>
                </a:solidFill>
                <a:latin typeface="UniversLTStd-BoldCn"/>
              </a:rPr>
              <a:t>Nerve </a:t>
            </a:r>
          </a:p>
          <a:p>
            <a:pPr marL="0" indent="0" algn="l">
              <a:buNone/>
            </a:pPr>
            <a:r>
              <a:rPr lang="en-US" sz="2800" b="0" i="0" u="none" strike="noStrike" baseline="0" dirty="0">
                <a:latin typeface="UniversLTStd-Cn"/>
              </a:rPr>
              <a:t>Musculocutaneous</a:t>
            </a:r>
            <a:endParaRPr lang="en-US" sz="2800" b="1" dirty="0">
              <a:solidFill>
                <a:srgbClr val="33C0FF"/>
              </a:solidFill>
              <a:latin typeface="UniversLTStd-BoldCn"/>
            </a:endParaRPr>
          </a:p>
          <a:p>
            <a:endParaRPr lang="en-US" sz="2800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r>
              <a:rPr lang="en-US" sz="2800" b="1" i="0" u="none" strike="noStrike" baseline="0" dirty="0">
                <a:solidFill>
                  <a:srgbClr val="33C0FF"/>
                </a:solidFill>
                <a:latin typeface="UniversLTStd-BoldCn"/>
              </a:rPr>
              <a:t>Action</a:t>
            </a:r>
          </a:p>
          <a:p>
            <a:pPr marL="0" indent="0" algn="l">
              <a:buNone/>
            </a:pPr>
            <a:r>
              <a:rPr lang="en-US" sz="2800" b="0" i="0" u="none" strike="noStrike" baseline="0" dirty="0">
                <a:latin typeface="UniversLTStd-Cn"/>
              </a:rPr>
              <a:t> Flexes arm and</a:t>
            </a:r>
          </a:p>
          <a:p>
            <a:pPr marL="0" indent="0" algn="l">
              <a:buNone/>
            </a:pPr>
            <a:r>
              <a:rPr lang="en-US" sz="2800" b="0" i="0" u="none" strike="noStrike" baseline="0" dirty="0">
                <a:latin typeface="UniversLTStd-Cn"/>
              </a:rPr>
              <a:t>forearm, supinates</a:t>
            </a:r>
          </a:p>
          <a:p>
            <a:pPr marL="0" indent="0" algn="l">
              <a:buNone/>
            </a:pPr>
            <a:r>
              <a:rPr lang="en-US" sz="2800" b="0" i="0" u="none" strike="noStrike" baseline="0" dirty="0">
                <a:latin typeface="UniversLTStd-Cn"/>
              </a:rPr>
              <a:t>forearm</a:t>
            </a:r>
            <a:endParaRPr lang="en-US" sz="4000" b="1" dirty="0">
              <a:solidFill>
                <a:srgbClr val="33C0FF"/>
              </a:solidFill>
              <a:latin typeface="UniversLTStd-BoldCn"/>
            </a:endParaRPr>
          </a:p>
          <a:p>
            <a:endParaRPr lang="en-US" dirty="0"/>
          </a:p>
        </p:txBody>
      </p:sp>
      <p:sp>
        <p:nvSpPr>
          <p:cNvPr id="4" name="AutoShape 2" descr="elbow flexion gif biceps | b-reddy.org">
            <a:extLst>
              <a:ext uri="{FF2B5EF4-FFF2-40B4-BE49-F238E27FC236}">
                <a16:creationId xmlns:a16="http://schemas.microsoft.com/office/drawing/2014/main" id="{F584FC2C-1057-4761-9A89-50A9C783448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268" name="Picture 4" descr="Biceps GIF | Gfycat">
            <a:extLst>
              <a:ext uri="{FF2B5EF4-FFF2-40B4-BE49-F238E27FC236}">
                <a16:creationId xmlns:a16="http://schemas.microsoft.com/office/drawing/2014/main" id="{EC72EB97-8512-4FDD-8371-74AFAD24B1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6" t="8437" r="13855" b="8277"/>
          <a:stretch/>
        </p:blipFill>
        <p:spPr bwMode="auto">
          <a:xfrm>
            <a:off x="4605434" y="1461731"/>
            <a:ext cx="3881535" cy="3212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elbow flexion gif biceps | b-reddy.org">
            <a:extLst>
              <a:ext uri="{FF2B5EF4-FFF2-40B4-BE49-F238E27FC236}">
                <a16:creationId xmlns:a16="http://schemas.microsoft.com/office/drawing/2014/main" id="{51D4FB99-DC34-414F-B792-49C21F588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2920" y="1015676"/>
            <a:ext cx="3508756" cy="4521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09891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D26DD-4AB4-4281-A053-FFFB6B1C0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36EC2F-827F-4054-AE67-01ED3D9AA7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i="0" u="none" strike="noStrike" baseline="0" dirty="0">
                <a:solidFill>
                  <a:srgbClr val="33C0FF"/>
                </a:solidFill>
                <a:latin typeface="UniversLTStd-BoldCn"/>
              </a:rPr>
              <a:t>Nerve 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-Condensed"/>
              </a:rPr>
              <a:t>Deep branch of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-Condensed"/>
              </a:rPr>
              <a:t>radial nerve</a:t>
            </a:r>
            <a:endParaRPr lang="en-US" b="1" dirty="0">
              <a:solidFill>
                <a:srgbClr val="33C0FF"/>
              </a:solidFill>
              <a:latin typeface="UniversLTStd-BoldCn"/>
            </a:endParaRPr>
          </a:p>
          <a:p>
            <a:r>
              <a:rPr lang="en-US" sz="2800" b="1" i="0" u="none" strike="noStrike" baseline="0" dirty="0">
                <a:solidFill>
                  <a:srgbClr val="33C0FF"/>
                </a:solidFill>
                <a:latin typeface="UniversLTStd-BoldCn"/>
              </a:rPr>
              <a:t>Action</a:t>
            </a:r>
          </a:p>
          <a:p>
            <a:pPr marL="0" indent="0" algn="l">
              <a:buNone/>
            </a:pPr>
            <a:r>
              <a:rPr lang="en-US" sz="2800" b="0" i="0" u="none" strike="noStrike" baseline="0" dirty="0">
                <a:latin typeface="UniversLTStd-Cn"/>
              </a:rPr>
              <a:t>Extends distal phalanx of</a:t>
            </a:r>
          </a:p>
          <a:p>
            <a:pPr marL="0" indent="0" algn="l">
              <a:buNone/>
            </a:pPr>
            <a:r>
              <a:rPr lang="en-US" sz="2800" b="0" i="0" u="none" strike="noStrike" baseline="0" dirty="0">
                <a:latin typeface="UniversLTStd-Cn"/>
              </a:rPr>
              <a:t>thumb and abducts hand</a:t>
            </a:r>
            <a:endParaRPr lang="en-US" sz="4000" b="1" dirty="0">
              <a:solidFill>
                <a:srgbClr val="33C0FF"/>
              </a:solidFill>
              <a:latin typeface="UniversLTStd-BoldCn"/>
            </a:endParaRPr>
          </a:p>
          <a:p>
            <a:endParaRPr lang="en-US" dirty="0"/>
          </a:p>
        </p:txBody>
      </p:sp>
      <p:pic>
        <p:nvPicPr>
          <p:cNvPr id="3074" name="Picture 2" descr="Effects of extensor pollicis longus transposition and extensor indicis  proprius transfer to extensor pollicis longus on thumb mechanics1 - Journal  of Hand Surgery">
            <a:extLst>
              <a:ext uri="{FF2B5EF4-FFF2-40B4-BE49-F238E27FC236}">
                <a16:creationId xmlns:a16="http://schemas.microsoft.com/office/drawing/2014/main" id="{C42A6BC6-D40A-4E1E-AAA7-6BB6054F3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234" y="365125"/>
            <a:ext cx="7172325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573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653CF-2F16-4ACA-B73C-5ECCDEB1A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0" i="0" u="none" strike="noStrike" baseline="0" dirty="0">
                <a:latin typeface="UniversLTStd-Cn"/>
              </a:rPr>
              <a:t>Extensor pollicis</a:t>
            </a:r>
            <a:br>
              <a:rPr lang="en-US" sz="3600" b="0" i="0" u="none" strike="noStrike" baseline="0" dirty="0">
                <a:latin typeface="UniversLTStd-Cn"/>
              </a:rPr>
            </a:br>
            <a:r>
              <a:rPr lang="en-US" sz="3600" b="0" i="0" u="none" strike="noStrike" baseline="0" dirty="0">
                <a:latin typeface="UniversLTStd-Cn"/>
              </a:rPr>
              <a:t>brevis</a:t>
            </a:r>
            <a:endParaRPr lang="en-US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B970CA-F87B-4203-84B6-92305059FC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i="0" u="none" strike="noStrike" baseline="0" dirty="0">
                <a:solidFill>
                  <a:srgbClr val="33C0FF"/>
                </a:solidFill>
                <a:latin typeface="UniversLTStd-BoldCn"/>
              </a:rPr>
              <a:t>Origin 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Interosseous membrane and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posterior surface of middle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third of </a:t>
            </a:r>
            <a:r>
              <a:rPr lang="en-US" b="0" i="0" u="sng" strike="noStrike" baseline="0" dirty="0">
                <a:latin typeface="UniversLTStd-Cn"/>
              </a:rPr>
              <a:t>radius</a:t>
            </a:r>
          </a:p>
          <a:p>
            <a:r>
              <a:rPr lang="en-US" b="1" i="0" u="none" strike="noStrike" baseline="0" dirty="0">
                <a:solidFill>
                  <a:srgbClr val="33C0FF"/>
                </a:solidFill>
                <a:latin typeface="UniversLTStd-BoldCn"/>
              </a:rPr>
              <a:t>Insertion 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Base of proximal phalanx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of thumb</a:t>
            </a:r>
          </a:p>
          <a:p>
            <a:endParaRPr lang="en-US" b="1" dirty="0">
              <a:solidFill>
                <a:srgbClr val="33C0FF"/>
              </a:solidFill>
              <a:latin typeface="UniversLTStd-BoldCn"/>
            </a:endParaRP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242" name="Picture 2" descr="Extensor pollicis brevis: Origin, insertion and action | Kenhub">
            <a:extLst>
              <a:ext uri="{FF2B5EF4-FFF2-40B4-BE49-F238E27FC236}">
                <a16:creationId xmlns:a16="http://schemas.microsoft.com/office/drawing/2014/main" id="{D976A382-4C2B-463A-8C93-E6B76CC274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21" t="3946" r="25993"/>
          <a:stretch/>
        </p:blipFill>
        <p:spPr bwMode="auto">
          <a:xfrm>
            <a:off x="7595118" y="135294"/>
            <a:ext cx="2463282" cy="6587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94747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3C426-70F6-42F3-B14D-BBE5E2641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17C377-BE90-4B2C-AAE5-9D7D954E3A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i="0" u="none" strike="noStrike" baseline="0" dirty="0">
                <a:solidFill>
                  <a:srgbClr val="33C0FF"/>
                </a:solidFill>
                <a:latin typeface="UniversLTStd-BoldCn"/>
              </a:rPr>
              <a:t>Nerve 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-Condensed"/>
              </a:rPr>
              <a:t>Deep branch of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-Condensed"/>
              </a:rPr>
              <a:t>radial nerve</a:t>
            </a:r>
            <a:endParaRPr lang="en-US" b="1" dirty="0">
              <a:solidFill>
                <a:srgbClr val="33C0FF"/>
              </a:solidFill>
              <a:latin typeface="UniversLTStd-BoldCn"/>
            </a:endParaRPr>
          </a:p>
          <a:p>
            <a:r>
              <a:rPr lang="en-US" sz="2800" b="1" i="0" u="none" strike="noStrike" baseline="0" dirty="0">
                <a:solidFill>
                  <a:srgbClr val="33C0FF"/>
                </a:solidFill>
                <a:latin typeface="UniversLTStd-BoldCn"/>
              </a:rPr>
              <a:t>Action</a:t>
            </a:r>
          </a:p>
          <a:p>
            <a:pPr marL="0" indent="0" algn="l">
              <a:buNone/>
            </a:pPr>
            <a:r>
              <a:rPr lang="en-US" sz="2800" b="0" i="0" u="none" strike="noStrike" baseline="0" dirty="0">
                <a:latin typeface="UniversLTStd-Cn"/>
              </a:rPr>
              <a:t>Extends proximal phalanx</a:t>
            </a:r>
          </a:p>
          <a:p>
            <a:pPr marL="0" indent="0" algn="l">
              <a:buNone/>
            </a:pPr>
            <a:r>
              <a:rPr lang="en-US" sz="2800" b="0" i="0" u="none" strike="noStrike" baseline="0" dirty="0">
                <a:latin typeface="UniversLTStd-Cn"/>
              </a:rPr>
              <a:t>of thumb and abducts</a:t>
            </a:r>
          </a:p>
          <a:p>
            <a:pPr marL="0" indent="0" algn="l">
              <a:buNone/>
            </a:pPr>
            <a:r>
              <a:rPr lang="en-US" sz="2800" b="0" i="0" u="none" strike="noStrike" baseline="0" dirty="0">
                <a:latin typeface="UniversLTStd-Cn"/>
              </a:rPr>
              <a:t>hand</a:t>
            </a:r>
            <a:endParaRPr lang="en-US" sz="4000" b="1" dirty="0">
              <a:solidFill>
                <a:srgbClr val="33C0FF"/>
              </a:solidFill>
              <a:latin typeface="UniversLTStd-BoldCn"/>
            </a:endParaRPr>
          </a:p>
          <a:p>
            <a:endParaRPr lang="en-US" dirty="0"/>
          </a:p>
        </p:txBody>
      </p:sp>
      <p:pic>
        <p:nvPicPr>
          <p:cNvPr id="4" name="Picture 2" descr="Extensor pollicis brevis: Origin, insertion and action | Kenhub">
            <a:extLst>
              <a:ext uri="{FF2B5EF4-FFF2-40B4-BE49-F238E27FC236}">
                <a16:creationId xmlns:a16="http://schemas.microsoft.com/office/drawing/2014/main" id="{8B425FCB-1F01-4303-BB64-D471A45ABC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21" t="49048" r="25993"/>
          <a:stretch/>
        </p:blipFill>
        <p:spPr bwMode="auto">
          <a:xfrm>
            <a:off x="7221894" y="845046"/>
            <a:ext cx="3758682" cy="5331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562839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F8A12-4A0D-47A0-8AF4-0665988C7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0" i="0" u="none" strike="noStrike" baseline="0" dirty="0">
                <a:latin typeface="UniversLTStd-Cn"/>
              </a:rPr>
              <a:t>Extensor indicis</a:t>
            </a:r>
            <a:endParaRPr lang="en-US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35ED12-E285-414B-BDD7-89B2BDD3CE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i="0" u="none" strike="noStrike" baseline="0" dirty="0">
                <a:solidFill>
                  <a:srgbClr val="33C0FF"/>
                </a:solidFill>
                <a:latin typeface="UniversLTStd-BoldCn"/>
              </a:rPr>
              <a:t>Origin </a:t>
            </a:r>
          </a:p>
          <a:p>
            <a:pPr marL="0" indent="0">
              <a:buNone/>
            </a:pPr>
            <a:r>
              <a:rPr lang="en-US" sz="3200" b="0" i="0" u="none" strike="noStrike" baseline="0" dirty="0">
                <a:latin typeface="UniversLTStd-Cn"/>
              </a:rPr>
              <a:t>Posterior surface of </a:t>
            </a:r>
            <a:r>
              <a:rPr lang="en-US" sz="3200" b="0" i="0" u="sng" strike="noStrike" baseline="0" dirty="0">
                <a:latin typeface="UniversLTStd-Cn"/>
              </a:rPr>
              <a:t>ulna</a:t>
            </a:r>
            <a:r>
              <a:rPr lang="en-US" sz="3200" b="0" i="0" u="none" strike="noStrike" baseline="0" dirty="0">
                <a:latin typeface="UniversLTStd-Cn"/>
              </a:rPr>
              <a:t> and</a:t>
            </a:r>
          </a:p>
          <a:p>
            <a:pPr marL="0" indent="0">
              <a:buNone/>
            </a:pPr>
            <a:r>
              <a:rPr lang="en-US" sz="3200" b="0" i="0" u="none" strike="noStrike" baseline="0" dirty="0">
                <a:latin typeface="UniversLTStd-Cn"/>
              </a:rPr>
              <a:t>interosseous membrane</a:t>
            </a:r>
          </a:p>
          <a:p>
            <a:pPr marL="0" indent="0">
              <a:buNone/>
            </a:pPr>
            <a:r>
              <a:rPr lang="en-US" sz="3200" b="1" i="0" u="none" strike="noStrike" baseline="0" dirty="0">
                <a:solidFill>
                  <a:srgbClr val="33C0FF"/>
                </a:solidFill>
                <a:latin typeface="UniversLTStd-BoldCn"/>
              </a:rPr>
              <a:t>Insertion </a:t>
            </a:r>
          </a:p>
          <a:p>
            <a:pPr marL="0" indent="0">
              <a:buNone/>
            </a:pPr>
            <a:r>
              <a:rPr lang="en-US" sz="3200" b="0" i="0" u="none" strike="noStrike" baseline="0" dirty="0">
                <a:latin typeface="UniversLTStd-Cn"/>
              </a:rPr>
              <a:t>Extensor expansion of index</a:t>
            </a:r>
          </a:p>
          <a:p>
            <a:pPr marL="0" indent="0">
              <a:buNone/>
            </a:pPr>
            <a:r>
              <a:rPr lang="en-US" sz="3200" b="0" i="0" u="none" strike="noStrike" baseline="0" dirty="0">
                <a:latin typeface="UniversLTStd-Cn"/>
              </a:rPr>
              <a:t>finger</a:t>
            </a:r>
          </a:p>
          <a:p>
            <a:pPr marL="0" indent="0">
              <a:buNone/>
            </a:pPr>
            <a:endParaRPr lang="en-US" sz="3200" b="1" dirty="0">
              <a:solidFill>
                <a:srgbClr val="33C0FF"/>
              </a:solidFill>
              <a:latin typeface="UniversLTStd-BoldCn"/>
            </a:endParaRP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3200" dirty="0"/>
          </a:p>
        </p:txBody>
      </p:sp>
      <p:pic>
        <p:nvPicPr>
          <p:cNvPr id="11266" name="Picture 2" descr="Extensor indicis: Origin, insertion and function | Kenhub">
            <a:extLst>
              <a:ext uri="{FF2B5EF4-FFF2-40B4-BE49-F238E27FC236}">
                <a16:creationId xmlns:a16="http://schemas.microsoft.com/office/drawing/2014/main" id="{02E7E39F-775E-4E0D-B4AA-8E4749DE0F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08" b="3580"/>
          <a:stretch/>
        </p:blipFill>
        <p:spPr bwMode="auto">
          <a:xfrm>
            <a:off x="6676863" y="365124"/>
            <a:ext cx="3698778" cy="612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828056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F2EEF-34B0-42B8-9946-0DEA2143B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656E8-38A9-436A-AFCE-ACEC7EB974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i="0" u="none" strike="noStrike" baseline="0" dirty="0">
                <a:solidFill>
                  <a:srgbClr val="33C0FF"/>
                </a:solidFill>
                <a:latin typeface="UniversLTStd-BoldCn"/>
              </a:rPr>
              <a:t>Nerve 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-Condensed"/>
              </a:rPr>
              <a:t>Deep branch of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-Condensed"/>
              </a:rPr>
              <a:t>radial nerve</a:t>
            </a:r>
            <a:endParaRPr lang="en-US" b="1" dirty="0">
              <a:solidFill>
                <a:srgbClr val="33C0FF"/>
              </a:solidFill>
              <a:latin typeface="UniversLTStd-BoldCn"/>
            </a:endParaRPr>
          </a:p>
          <a:p>
            <a:pPr marL="0" indent="0">
              <a:buNone/>
            </a:pPr>
            <a:r>
              <a:rPr lang="en-US" sz="2800" b="1" i="0" u="none" strike="noStrike" baseline="0" dirty="0">
                <a:solidFill>
                  <a:srgbClr val="33C0FF"/>
                </a:solidFill>
                <a:latin typeface="UniversLTStd-BoldCn"/>
              </a:rPr>
              <a:t>Action</a:t>
            </a:r>
          </a:p>
          <a:p>
            <a:pPr marL="0" indent="0">
              <a:buNone/>
            </a:pPr>
            <a:r>
              <a:rPr lang="en-US" sz="2800" b="0" i="0" u="none" strike="noStrike" baseline="0" dirty="0">
                <a:latin typeface="UniversLTStd-Cn"/>
              </a:rPr>
              <a:t>Extends index finger</a:t>
            </a:r>
            <a:endParaRPr lang="en-US" sz="4000" b="1" dirty="0">
              <a:solidFill>
                <a:srgbClr val="33C0FF"/>
              </a:solidFill>
              <a:latin typeface="UniversLTStd-BoldC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369703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0C24A-035E-4511-8DC8-2B55DFB6B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i="0" u="none" strike="noStrike" baseline="0" dirty="0">
                <a:latin typeface="UniversLTStd-BoldCn"/>
              </a:rPr>
              <a:t>Tennis elbow (lateral epicondylitis)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3E6576-3CA9-4803-951B-2011595AF9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829300" cy="4351338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3600" b="0" i="0" u="none" strike="noStrike" baseline="0" dirty="0">
                <a:latin typeface="UniversLTStd-Cn"/>
              </a:rPr>
              <a:t>chronic inflammation or irritation</a:t>
            </a:r>
            <a:r>
              <a:rPr lang="en-US" sz="3600" dirty="0">
                <a:latin typeface="UniversLTStd-Cn"/>
              </a:rPr>
              <a:t> </a:t>
            </a:r>
            <a:r>
              <a:rPr lang="en-US" sz="3600" b="0" i="0" u="none" strike="noStrike" baseline="0" dirty="0">
                <a:latin typeface="UniversLTStd-Cn"/>
              </a:rPr>
              <a:t>of the origin (tendon) of the extensor muscles of the forearm , painful , treated with NSAIDs , bracing, injections  , surgery</a:t>
            </a:r>
            <a:endParaRPr lang="en-US" sz="4800" dirty="0"/>
          </a:p>
        </p:txBody>
      </p:sp>
      <p:pic>
        <p:nvPicPr>
          <p:cNvPr id="20482" name="Picture 2" descr="Traditional, Conservative Treatments for Tennis Elbow | HSS">
            <a:extLst>
              <a:ext uri="{FF2B5EF4-FFF2-40B4-BE49-F238E27FC236}">
                <a16:creationId xmlns:a16="http://schemas.microsoft.com/office/drawing/2014/main" id="{BEF92355-3577-4119-9EC6-EA40B9AD81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0" y="1027906"/>
            <a:ext cx="5524500" cy="555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505245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EEE70-E767-4F11-ACFE-BE9DF7124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i="0" u="none" strike="noStrike" baseline="0" dirty="0">
                <a:latin typeface="UniversLTStd-BoldCn"/>
              </a:rPr>
              <a:t>Golfer’s elbow (medial epicondylitis)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18465E-BBB0-45E6-A41A-7B74217E39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3200" b="0" i="0" u="none" strike="noStrike" baseline="0" dirty="0">
                <a:latin typeface="UniversLTStd-Cn"/>
              </a:rPr>
              <a:t>small tear or an inflammation</a:t>
            </a:r>
            <a:r>
              <a:rPr lang="en-US" sz="3200" dirty="0">
                <a:latin typeface="UniversLTStd-Cn"/>
              </a:rPr>
              <a:t> </a:t>
            </a:r>
            <a:r>
              <a:rPr lang="en-US" sz="3200" b="0" i="0" u="none" strike="noStrike" baseline="0" dirty="0">
                <a:latin typeface="UniversLTStd-Cn"/>
              </a:rPr>
              <a:t>or irritation in the origin of the flexor muscles of the forearm from the medial epicondyle.</a:t>
            </a:r>
            <a:endParaRPr lang="en-US" sz="4400" dirty="0"/>
          </a:p>
        </p:txBody>
      </p:sp>
      <p:pic>
        <p:nvPicPr>
          <p:cNvPr id="22532" name="Picture 4" descr="Tennis Elbow and Golfer's Elbow - What's the Difference? - Oh My Arthritis">
            <a:extLst>
              <a:ext uri="{FF2B5EF4-FFF2-40B4-BE49-F238E27FC236}">
                <a16:creationId xmlns:a16="http://schemas.microsoft.com/office/drawing/2014/main" id="{78A85592-6993-4D49-8360-674B78FF2C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086" y="2929731"/>
            <a:ext cx="6416112" cy="2976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68148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CE258-D96A-4B30-BCDA-9A70C666D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7C824B-C35B-4597-8B3D-374420B57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8" name="Picture 4" descr="No photo description available.">
            <a:extLst>
              <a:ext uri="{FF2B5EF4-FFF2-40B4-BE49-F238E27FC236}">
                <a16:creationId xmlns:a16="http://schemas.microsoft.com/office/drawing/2014/main" id="{588F0518-CF5E-4D43-9040-9E0B9FED4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395095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16E539-448A-49F1-8BA0-E983DE4074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Cubital fossa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85EAD7-F33D-4475-A472-4E3AD3990B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49122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5BAD2-9AB9-4285-9FCE-139B6813B8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098038"/>
            <a:ext cx="10515600" cy="4351338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3600" b="0" i="0" u="none" strike="noStrike" baseline="0" dirty="0">
                <a:latin typeface="Minion-Regular"/>
              </a:rPr>
              <a:t>The cubital fossa is a triangular depression that lies in front of the elbow</a:t>
            </a:r>
            <a:endParaRPr lang="en-US" sz="4800" dirty="0"/>
          </a:p>
        </p:txBody>
      </p:sp>
      <p:pic>
        <p:nvPicPr>
          <p:cNvPr id="1026" name="Picture 2" descr="The Cubital Fossa - Borders - Contents - TeachMeAnatomy">
            <a:extLst>
              <a:ext uri="{FF2B5EF4-FFF2-40B4-BE49-F238E27FC236}">
                <a16:creationId xmlns:a16="http://schemas.microsoft.com/office/drawing/2014/main" id="{EB7C12A4-5DC5-4450-B2B2-1769337E52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3196" y="2577306"/>
            <a:ext cx="7060924" cy="3518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0581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E0D5F-701F-4BEF-B6A2-1D90C852F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0" i="0" u="none" strike="noStrike" baseline="0" dirty="0">
                <a:latin typeface="UniversLTStd-Cn"/>
              </a:rPr>
              <a:t>Brachialis</a:t>
            </a:r>
            <a:endParaRPr lang="en-US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42C457-D2B0-4DA2-BC95-586E62497F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i="0" u="none" strike="noStrike" baseline="0" dirty="0">
                <a:solidFill>
                  <a:srgbClr val="33C0FF"/>
                </a:solidFill>
                <a:latin typeface="UniversLTStd-BoldCn"/>
              </a:rPr>
              <a:t>Origin 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Lower anterior surface of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humerus</a:t>
            </a:r>
          </a:p>
          <a:p>
            <a:r>
              <a:rPr lang="en-US" b="1" i="0" u="none" strike="noStrike" baseline="0" dirty="0">
                <a:solidFill>
                  <a:srgbClr val="33C0FF"/>
                </a:solidFill>
                <a:latin typeface="UniversLTStd-BoldCn"/>
              </a:rPr>
              <a:t>Insertion 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Coronoid process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of ulna and ulnar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latin typeface="UniversLTStd-Cn"/>
              </a:rPr>
              <a:t>tuberosity</a:t>
            </a:r>
          </a:p>
          <a:p>
            <a:endParaRPr lang="en-US" b="1" dirty="0">
              <a:solidFill>
                <a:srgbClr val="33C0FF"/>
              </a:solidFill>
              <a:latin typeface="UniversLTStd-BoldCn"/>
            </a:endParaRPr>
          </a:p>
          <a:p>
            <a:endParaRPr lang="en-US" dirty="0"/>
          </a:p>
          <a:p>
            <a:endParaRPr lang="en-US" dirty="0"/>
          </a:p>
        </p:txBody>
      </p:sp>
      <p:pic>
        <p:nvPicPr>
          <p:cNvPr id="8194" name="Picture 2" descr="Brachialis muscle (Musculus brachialis)">
            <a:extLst>
              <a:ext uri="{FF2B5EF4-FFF2-40B4-BE49-F238E27FC236}">
                <a16:creationId xmlns:a16="http://schemas.microsoft.com/office/drawing/2014/main" id="{3D206A18-9D03-4DED-9675-B12B96D783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569"/>
          <a:stretch/>
        </p:blipFill>
        <p:spPr bwMode="auto">
          <a:xfrm>
            <a:off x="5372878" y="79957"/>
            <a:ext cx="5264020" cy="6544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550880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The Cubital Fossa - Borders - Contents - TeachMeAnatomy">
            <a:extLst>
              <a:ext uri="{FF2B5EF4-FFF2-40B4-BE49-F238E27FC236}">
                <a16:creationId xmlns:a16="http://schemas.microsoft.com/office/drawing/2014/main" id="{5578FDA8-8B9B-40AB-B6CE-FF80741746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7588" y="31344"/>
            <a:ext cx="68865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DE6193-DBFE-4593-B0BD-738DE3F73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0" i="0" u="none" strike="noStrike" baseline="0" dirty="0">
                <a:solidFill>
                  <a:srgbClr val="5A00DA"/>
                </a:solidFill>
                <a:latin typeface="Centennial-Roman"/>
              </a:rPr>
              <a:t>Boundaries</a:t>
            </a:r>
            <a:endParaRPr lang="en-US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5BAD2-9AB9-4285-9FCE-139B6813B8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961" y="1825625"/>
            <a:ext cx="5673213" cy="4351338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b="0" i="0" u="none" strike="noStrike" baseline="0" dirty="0">
                <a:solidFill>
                  <a:srgbClr val="FFA600"/>
                </a:solidFill>
                <a:latin typeface="ZapfDingbats"/>
              </a:rPr>
              <a:t>■■ </a:t>
            </a:r>
            <a:r>
              <a:rPr lang="en-US" b="1" i="0" u="none" strike="noStrike" baseline="0" dirty="0">
                <a:solidFill>
                  <a:srgbClr val="000000"/>
                </a:solidFill>
                <a:latin typeface="Minion-Bold"/>
              </a:rPr>
              <a:t>Laterally: 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Minion-Regular"/>
              </a:rPr>
              <a:t>The brachioradialis muscle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solidFill>
                  <a:srgbClr val="FFA600"/>
                </a:solidFill>
                <a:latin typeface="ZapfDingbats"/>
              </a:rPr>
              <a:t>■■ </a:t>
            </a:r>
            <a:r>
              <a:rPr lang="en-US" b="1" i="0" u="none" strike="noStrike" baseline="0" dirty="0">
                <a:solidFill>
                  <a:srgbClr val="000000"/>
                </a:solidFill>
                <a:latin typeface="Minion-Bold"/>
              </a:rPr>
              <a:t>Medially: 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Minion-Regular"/>
              </a:rPr>
              <a:t>The pronator teres muscle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solidFill>
                  <a:srgbClr val="FFA600"/>
                </a:solidFill>
                <a:latin typeface="ZapfDingbats"/>
              </a:rPr>
              <a:t>■■ </a:t>
            </a:r>
            <a:r>
              <a:rPr lang="en-US" b="1" i="0" u="none" strike="noStrike" baseline="0" dirty="0">
                <a:latin typeface="ZapfDingbats"/>
              </a:rPr>
              <a:t>base : </a:t>
            </a:r>
            <a:r>
              <a:rPr lang="en-US" b="0" i="0" u="none" strike="noStrike" baseline="0" dirty="0">
                <a:latin typeface="Minion-Regular"/>
              </a:rPr>
              <a:t>an imaginary line drawn between the two epicondyles</a:t>
            </a:r>
            <a:endParaRPr lang="en-US" b="0" i="0" u="none" strike="noStrike" baseline="0" dirty="0">
              <a:solidFill>
                <a:srgbClr val="000000"/>
              </a:solidFill>
              <a:latin typeface="Minion-Regular"/>
            </a:endParaRPr>
          </a:p>
          <a:p>
            <a:pPr marL="0" indent="0" algn="l">
              <a:buNone/>
            </a:pPr>
            <a:r>
              <a:rPr lang="en-US" b="0" i="0" u="none" strike="noStrike" baseline="0" dirty="0">
                <a:solidFill>
                  <a:srgbClr val="FFA600"/>
                </a:solidFill>
                <a:latin typeface="ZapfDingbats"/>
              </a:rPr>
              <a:t>■■ </a:t>
            </a:r>
            <a:r>
              <a:rPr lang="en-US" b="1" i="0" u="none" strike="noStrike" baseline="0" dirty="0">
                <a:latin typeface="ZapfDingbats"/>
              </a:rPr>
              <a:t>Floor : </a:t>
            </a:r>
            <a:r>
              <a:rPr lang="en-US" b="0" i="0" u="none" strike="noStrike" baseline="0" dirty="0">
                <a:latin typeface="Minion-Regular"/>
              </a:rPr>
              <a:t>supinator + brachialis muscle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solidFill>
                  <a:srgbClr val="FFA600"/>
                </a:solidFill>
                <a:latin typeface="ZapfDingbats"/>
              </a:rPr>
              <a:t>■■ </a:t>
            </a:r>
            <a:r>
              <a:rPr lang="en-US" dirty="0">
                <a:solidFill>
                  <a:srgbClr val="000000"/>
                </a:solidFill>
                <a:latin typeface="Minion-Regular"/>
              </a:rPr>
              <a:t>Roof : </a:t>
            </a:r>
            <a:r>
              <a:rPr lang="en-US" b="0" i="0" u="none" strike="noStrike" baseline="0" dirty="0">
                <a:latin typeface="Minion-Regular"/>
              </a:rPr>
              <a:t>skin + fascia </a:t>
            </a:r>
            <a:endParaRPr lang="en-US" sz="4400" dirty="0">
              <a:solidFill>
                <a:srgbClr val="000000"/>
              </a:solidFill>
              <a:latin typeface="Minion-Regular"/>
            </a:endParaRPr>
          </a:p>
          <a:p>
            <a:pPr marL="0" indent="0" algn="l">
              <a:buNone/>
            </a:pPr>
            <a:endParaRPr lang="en-US" dirty="0">
              <a:solidFill>
                <a:srgbClr val="000000"/>
              </a:solidFill>
              <a:latin typeface="Minion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07130907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E6193-DBFE-4593-B0BD-738DE3F73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0" i="0" u="none" strike="noStrike" baseline="0" dirty="0">
                <a:solidFill>
                  <a:srgbClr val="5A00DA"/>
                </a:solidFill>
                <a:latin typeface="Centennial-Roman"/>
              </a:rPr>
              <a:t>Contents</a:t>
            </a:r>
            <a:endParaRPr lang="en-US" sz="8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5BAD2-9AB9-4285-9FCE-139B6813B8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891116" cy="4351338"/>
          </a:xfrm>
        </p:spPr>
        <p:txBody>
          <a:bodyPr>
            <a:normAutofit/>
          </a:bodyPr>
          <a:lstStyle/>
          <a:p>
            <a:r>
              <a:rPr lang="en-US" sz="4000" dirty="0"/>
              <a:t>From medial to lateral :</a:t>
            </a:r>
          </a:p>
          <a:p>
            <a:pPr marL="0" indent="0" algn="l">
              <a:buNone/>
            </a:pPr>
            <a:r>
              <a:rPr lang="en-US" sz="3200" b="0" i="0" u="none" strike="noStrike" baseline="0" dirty="0">
                <a:latin typeface="Minion-Regular"/>
              </a:rPr>
              <a:t>median nerve</a:t>
            </a:r>
            <a:r>
              <a:rPr lang="en-US" sz="3200" b="0" i="0" u="none" strike="noStrike" baseline="0" dirty="0">
                <a:latin typeface="Minion-Regular"/>
                <a:sym typeface="Wingdings" panose="05000000000000000000" pitchFamily="2" charset="2"/>
              </a:rPr>
              <a:t></a:t>
            </a:r>
            <a:r>
              <a:rPr lang="en-US" sz="3200" b="0" i="0" u="none" strike="noStrike" baseline="0" dirty="0">
                <a:latin typeface="Minion-Regular"/>
              </a:rPr>
              <a:t> brachial artery (bifurcation) </a:t>
            </a:r>
            <a:r>
              <a:rPr lang="en-US" sz="3200" b="0" i="0" u="none" strike="noStrike" baseline="0" dirty="0">
                <a:latin typeface="Minion-Regular"/>
                <a:sym typeface="Wingdings" panose="05000000000000000000" pitchFamily="2" charset="2"/>
              </a:rPr>
              <a:t></a:t>
            </a:r>
          </a:p>
          <a:p>
            <a:pPr marL="0" indent="0" algn="l">
              <a:buNone/>
            </a:pPr>
            <a:r>
              <a:rPr lang="en-US" sz="3200" b="0" i="0" u="none" strike="noStrike" baseline="0" dirty="0">
                <a:latin typeface="Minion-Regular"/>
              </a:rPr>
              <a:t>biceps tendon</a:t>
            </a:r>
            <a:r>
              <a:rPr lang="en-US" sz="3200" b="0" i="0" u="none" strike="noStrike" baseline="0" dirty="0">
                <a:latin typeface="Minion-Regular"/>
                <a:sym typeface="Wingdings" panose="05000000000000000000" pitchFamily="2" charset="2"/>
              </a:rPr>
              <a:t></a:t>
            </a:r>
            <a:r>
              <a:rPr lang="en-US" sz="3200" b="0" i="0" u="none" strike="noStrike" baseline="0" dirty="0">
                <a:latin typeface="Minion-Regular"/>
              </a:rPr>
              <a:t> radial nerve and its deep branch.</a:t>
            </a:r>
            <a:endParaRPr lang="en-US" sz="4400" dirty="0"/>
          </a:p>
        </p:txBody>
      </p:sp>
      <p:pic>
        <p:nvPicPr>
          <p:cNvPr id="3076" name="Picture 4" descr="The Cubital Fossa - Borders - Contents - TeachMeAnatomy">
            <a:extLst>
              <a:ext uri="{FF2B5EF4-FFF2-40B4-BE49-F238E27FC236}">
                <a16:creationId xmlns:a16="http://schemas.microsoft.com/office/drawing/2014/main" id="{9AAC0A66-E335-42DC-9AC1-7E23FA6A06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968" y="875667"/>
            <a:ext cx="7255899" cy="502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530732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AEF60-86C2-4CD4-8F83-7725C95CC1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Vessels of upper limb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8510F3-E9E6-4846-939C-3A70FCCD46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7822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sphagia lusoria - Wikipedia">
            <a:extLst>
              <a:ext uri="{FF2B5EF4-FFF2-40B4-BE49-F238E27FC236}">
                <a16:creationId xmlns:a16="http://schemas.microsoft.com/office/drawing/2014/main" id="{91967257-72D4-4579-8D07-FCEF8C689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515" y="0"/>
            <a:ext cx="55451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1F51DCA2-550B-4EDE-B499-5B58181523CC}"/>
              </a:ext>
            </a:extLst>
          </p:cNvPr>
          <p:cNvSpPr/>
          <p:nvPr/>
        </p:nvSpPr>
        <p:spPr>
          <a:xfrm>
            <a:off x="2812026" y="1052052"/>
            <a:ext cx="1465006" cy="1209367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276C31F-B9F2-4037-990F-ED433245CEBB}"/>
              </a:ext>
            </a:extLst>
          </p:cNvPr>
          <p:cNvSpPr/>
          <p:nvPr/>
        </p:nvSpPr>
        <p:spPr>
          <a:xfrm>
            <a:off x="7135966" y="1322439"/>
            <a:ext cx="1465006" cy="1209367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57494174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axillary artery parts">
            <a:extLst>
              <a:ext uri="{FF2B5EF4-FFF2-40B4-BE49-F238E27FC236}">
                <a16:creationId xmlns:a16="http://schemas.microsoft.com/office/drawing/2014/main" id="{04C5E4B2-2471-428E-90FE-BFF239DE04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20531" y="645063"/>
            <a:ext cx="7371469" cy="6020972"/>
          </a:xfrm>
          <a:prstGeom prst="rect">
            <a:avLst/>
          </a:prstGeom>
          <a:noFill/>
        </p:spPr>
      </p:pic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9"/>
            <a:ext cx="8229600" cy="706437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Axillary Artery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6310" y="1263186"/>
            <a:ext cx="5294665" cy="4784725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en-US" sz="3200" b="1" dirty="0">
                <a:solidFill>
                  <a:srgbClr val="002060"/>
                </a:solidFill>
              </a:rPr>
              <a:t>Starts:</a:t>
            </a:r>
          </a:p>
          <a:p>
            <a:pPr>
              <a:buFontTx/>
              <a:buNone/>
            </a:pPr>
            <a:r>
              <a:rPr lang="en-US" b="1" dirty="0"/>
              <a:t>At outer border of 1</a:t>
            </a:r>
            <a:r>
              <a:rPr lang="en-US" b="1" baseline="30000" dirty="0"/>
              <a:t>st</a:t>
            </a:r>
            <a:r>
              <a:rPr lang="en-US" b="1" dirty="0"/>
              <a:t> rib.</a:t>
            </a:r>
          </a:p>
          <a:p>
            <a:pPr>
              <a:buFontTx/>
              <a:buNone/>
            </a:pPr>
            <a:r>
              <a:rPr lang="en-US" b="1" dirty="0"/>
              <a:t>As a continuation of Subclavian</a:t>
            </a:r>
            <a:r>
              <a:rPr lang="en-US" sz="2400" b="1" dirty="0"/>
              <a:t> a.</a:t>
            </a:r>
          </a:p>
          <a:p>
            <a:pPr>
              <a:buFontTx/>
              <a:buNone/>
            </a:pPr>
            <a:endParaRPr lang="en-US" sz="2400" b="1" dirty="0"/>
          </a:p>
          <a:p>
            <a:pPr>
              <a:buFontTx/>
              <a:buNone/>
            </a:pPr>
            <a:r>
              <a:rPr lang="en-US" sz="3200" b="1" dirty="0">
                <a:solidFill>
                  <a:srgbClr val="002060"/>
                </a:solidFill>
              </a:rPr>
              <a:t>Ends:</a:t>
            </a:r>
          </a:p>
          <a:p>
            <a:pPr>
              <a:buFontTx/>
              <a:buNone/>
            </a:pPr>
            <a:r>
              <a:rPr lang="en-US" b="1" dirty="0"/>
              <a:t>At lower border of teres major m.</a:t>
            </a:r>
          </a:p>
          <a:p>
            <a:pPr>
              <a:buFontTx/>
              <a:buNone/>
            </a:pPr>
            <a:r>
              <a:rPr lang="en-US" b="1" dirty="0"/>
              <a:t>To become Brachial a.</a:t>
            </a:r>
          </a:p>
          <a:p>
            <a:pPr>
              <a:buFontTx/>
              <a:buNone/>
            </a:pPr>
            <a:endParaRPr lang="en-US" b="1" dirty="0"/>
          </a:p>
          <a:p>
            <a:pPr>
              <a:buFontTx/>
              <a:buNone/>
            </a:pPr>
            <a:r>
              <a:rPr lang="en-US" b="1" u="sng" dirty="0"/>
              <a:t>Divided by pect. Minor in to 3 parts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C4B97F5-5EF5-4147-8226-2DDEA966CD33}"/>
              </a:ext>
            </a:extLst>
          </p:cNvPr>
          <p:cNvSpPr/>
          <p:nvPr/>
        </p:nvSpPr>
        <p:spPr>
          <a:xfrm>
            <a:off x="8883445" y="505289"/>
            <a:ext cx="2064775" cy="6096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4AB7797-B477-4C41-ADE1-DDFD60621968}"/>
              </a:ext>
            </a:extLst>
          </p:cNvPr>
          <p:cNvSpPr/>
          <p:nvPr/>
        </p:nvSpPr>
        <p:spPr>
          <a:xfrm>
            <a:off x="5624046" y="815002"/>
            <a:ext cx="2300754" cy="6096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0CC2BA1-ECB5-4E47-8B7C-2C5DEC8DB2EF}"/>
              </a:ext>
            </a:extLst>
          </p:cNvPr>
          <p:cNvSpPr/>
          <p:nvPr/>
        </p:nvSpPr>
        <p:spPr>
          <a:xfrm>
            <a:off x="5510974" y="1685159"/>
            <a:ext cx="2300754" cy="6096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06877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A514FEC-9BB7-46EE-B061-73CDEDAAB2FE}"/>
              </a:ext>
            </a:extLst>
          </p:cNvPr>
          <p:cNvSpPr/>
          <p:nvPr/>
        </p:nvSpPr>
        <p:spPr>
          <a:xfrm>
            <a:off x="6096000" y="365768"/>
            <a:ext cx="2113936" cy="589935"/>
          </a:xfrm>
          <a:prstGeom prst="rect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CCF0CC8-395F-4758-AEED-79665D492737}"/>
              </a:ext>
            </a:extLst>
          </p:cNvPr>
          <p:cNvSpPr/>
          <p:nvPr/>
        </p:nvSpPr>
        <p:spPr>
          <a:xfrm>
            <a:off x="103239" y="3841472"/>
            <a:ext cx="2113936" cy="589935"/>
          </a:xfrm>
          <a:prstGeom prst="rect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370ABB7-83D9-48E7-80F9-2B9867F10906}"/>
              </a:ext>
            </a:extLst>
          </p:cNvPr>
          <p:cNvSpPr/>
          <p:nvPr/>
        </p:nvSpPr>
        <p:spPr>
          <a:xfrm>
            <a:off x="334297" y="228117"/>
            <a:ext cx="2113936" cy="589935"/>
          </a:xfrm>
          <a:prstGeom prst="rect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9936" y="365768"/>
            <a:ext cx="5463862" cy="6158857"/>
          </a:xfrm>
        </p:spPr>
        <p:txBody>
          <a:bodyPr>
            <a:normAutofit fontScale="92500" lnSpcReduction="10000"/>
          </a:bodyPr>
          <a:lstStyle/>
          <a:p>
            <a:pPr>
              <a:buFontTx/>
              <a:buNone/>
            </a:pPr>
            <a:r>
              <a:rPr lang="en-US" sz="3000" b="1" dirty="0">
                <a:solidFill>
                  <a:srgbClr val="7030A0"/>
                </a:solidFill>
              </a:rPr>
              <a:t>1</a:t>
            </a:r>
            <a:r>
              <a:rPr lang="en-US" sz="3000" b="1" baseline="30000" dirty="0">
                <a:solidFill>
                  <a:srgbClr val="7030A0"/>
                </a:solidFill>
              </a:rPr>
              <a:t>st</a:t>
            </a:r>
            <a:r>
              <a:rPr lang="en-US" sz="3000" b="1" dirty="0">
                <a:solidFill>
                  <a:srgbClr val="7030A0"/>
                </a:solidFill>
              </a:rPr>
              <a:t> part:</a:t>
            </a:r>
          </a:p>
          <a:p>
            <a:pPr algn="ctr">
              <a:buFontTx/>
              <a:buNone/>
            </a:pPr>
            <a:r>
              <a:rPr lang="en-US" b="1" dirty="0"/>
              <a:t>Outer border of 1</a:t>
            </a:r>
            <a:r>
              <a:rPr lang="en-US" b="1" baseline="30000" dirty="0"/>
              <a:t>st</a:t>
            </a:r>
            <a:r>
              <a:rPr lang="en-US" b="1" dirty="0"/>
              <a:t> rib</a:t>
            </a:r>
          </a:p>
          <a:p>
            <a:pPr algn="ctr">
              <a:buFontTx/>
              <a:buNone/>
            </a:pPr>
            <a:r>
              <a:rPr lang="en-US" b="1" dirty="0">
                <a:solidFill>
                  <a:srgbClr val="FF0000"/>
                </a:solidFill>
                <a:sym typeface="Wingdings 3" pitchFamily="18" charset="2"/>
              </a:rPr>
              <a:t></a:t>
            </a:r>
          </a:p>
          <a:p>
            <a:pPr algn="ctr">
              <a:buFontTx/>
              <a:buNone/>
            </a:pPr>
            <a:r>
              <a:rPr lang="en-US" b="1" dirty="0">
                <a:sym typeface="Wingdings 3" pitchFamily="18" charset="2"/>
              </a:rPr>
              <a:t>Medial border of pect. Minor</a:t>
            </a:r>
          </a:p>
          <a:p>
            <a:pPr>
              <a:buFontTx/>
              <a:buNone/>
            </a:pPr>
            <a:endParaRPr lang="en-US" b="1" dirty="0">
              <a:sym typeface="Wingdings 3" pitchFamily="18" charset="2"/>
            </a:endParaRPr>
          </a:p>
          <a:p>
            <a:pPr>
              <a:buFontTx/>
              <a:buNone/>
            </a:pPr>
            <a:r>
              <a:rPr lang="en-US" b="1" dirty="0">
                <a:sym typeface="Wingdings 3" pitchFamily="18" charset="2"/>
              </a:rPr>
              <a:t>One branch:</a:t>
            </a:r>
          </a:p>
          <a:p>
            <a:pPr>
              <a:buFontTx/>
              <a:buNone/>
            </a:pPr>
            <a:r>
              <a:rPr lang="en-US" b="1" dirty="0">
                <a:solidFill>
                  <a:srgbClr val="0070C0"/>
                </a:solidFill>
                <a:sym typeface="Wingdings 3" pitchFamily="18" charset="2"/>
              </a:rPr>
              <a:t>Sup. (highest) thoracic a.</a:t>
            </a:r>
          </a:p>
          <a:p>
            <a:pPr>
              <a:buFontTx/>
              <a:buNone/>
            </a:pPr>
            <a:endParaRPr lang="en-US" b="1" dirty="0">
              <a:solidFill>
                <a:srgbClr val="CC0000"/>
              </a:solidFill>
              <a:sym typeface="Wingdings 3" pitchFamily="18" charset="2"/>
            </a:endParaRPr>
          </a:p>
          <a:p>
            <a:pPr>
              <a:buFontTx/>
              <a:buNone/>
            </a:pPr>
            <a:r>
              <a:rPr lang="en-US" sz="3000" b="1" dirty="0">
                <a:solidFill>
                  <a:srgbClr val="7030A0"/>
                </a:solidFill>
                <a:sym typeface="Wingdings 3" pitchFamily="18" charset="2"/>
              </a:rPr>
              <a:t>2</a:t>
            </a:r>
            <a:r>
              <a:rPr lang="en-US" sz="3000" b="1" baseline="30000" dirty="0">
                <a:solidFill>
                  <a:srgbClr val="7030A0"/>
                </a:solidFill>
                <a:sym typeface="Wingdings 3" pitchFamily="18" charset="2"/>
              </a:rPr>
              <a:t>nd</a:t>
            </a:r>
            <a:r>
              <a:rPr lang="en-US" sz="3000" b="1" dirty="0">
                <a:solidFill>
                  <a:srgbClr val="7030A0"/>
                </a:solidFill>
                <a:sym typeface="Wingdings 3" pitchFamily="18" charset="2"/>
              </a:rPr>
              <a:t> part:</a:t>
            </a:r>
          </a:p>
          <a:p>
            <a:pPr algn="ctr">
              <a:buFontTx/>
              <a:buNone/>
            </a:pPr>
            <a:r>
              <a:rPr lang="en-US" b="1" dirty="0">
                <a:sym typeface="Wingdings 3" pitchFamily="18" charset="2"/>
              </a:rPr>
              <a:t>Post. to </a:t>
            </a:r>
            <a:r>
              <a:rPr lang="en-US" b="1" dirty="0" err="1">
                <a:sym typeface="Wingdings 3" pitchFamily="18" charset="2"/>
              </a:rPr>
              <a:t>pec</a:t>
            </a:r>
            <a:r>
              <a:rPr lang="en-US" b="1" dirty="0">
                <a:sym typeface="Wingdings 3" pitchFamily="18" charset="2"/>
              </a:rPr>
              <a:t>. Minor</a:t>
            </a:r>
          </a:p>
          <a:p>
            <a:pPr>
              <a:buFontTx/>
              <a:buNone/>
            </a:pPr>
            <a:r>
              <a:rPr lang="en-US" b="1" dirty="0">
                <a:sym typeface="Wingdings 3" pitchFamily="18" charset="2"/>
              </a:rPr>
              <a:t>2 branches:</a:t>
            </a:r>
          </a:p>
          <a:p>
            <a:pPr>
              <a:buFontTx/>
              <a:buNone/>
            </a:pPr>
            <a:r>
              <a:rPr lang="en-US" b="1" dirty="0">
                <a:solidFill>
                  <a:srgbClr val="FF0066"/>
                </a:solidFill>
                <a:sym typeface="Wingdings 3" pitchFamily="18" charset="2"/>
              </a:rPr>
              <a:t>Thoracoacromial a.</a:t>
            </a:r>
          </a:p>
          <a:p>
            <a:pPr>
              <a:buFontTx/>
              <a:buNone/>
            </a:pPr>
            <a:r>
              <a:rPr lang="en-US" b="1" dirty="0">
                <a:solidFill>
                  <a:srgbClr val="FF0066"/>
                </a:solidFill>
                <a:sym typeface="Wingdings 3" pitchFamily="18" charset="2"/>
              </a:rPr>
              <a:t>Lateral thoracic a.</a:t>
            </a:r>
          </a:p>
          <a:p>
            <a:pPr>
              <a:buFontTx/>
              <a:buNone/>
            </a:pPr>
            <a:endParaRPr lang="en-US" sz="2000" b="1" dirty="0"/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6384925" y="365769"/>
            <a:ext cx="5384288" cy="652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800" b="1" dirty="0">
                <a:solidFill>
                  <a:srgbClr val="7030A0"/>
                </a:solidFill>
              </a:rPr>
              <a:t>3</a:t>
            </a:r>
            <a:r>
              <a:rPr lang="en-US" sz="2800" b="1" baseline="30000" dirty="0">
                <a:solidFill>
                  <a:srgbClr val="7030A0"/>
                </a:solidFill>
              </a:rPr>
              <a:t>rd</a:t>
            </a:r>
            <a:r>
              <a:rPr lang="en-US" sz="2800" b="1" dirty="0">
                <a:solidFill>
                  <a:srgbClr val="7030A0"/>
                </a:solidFill>
              </a:rPr>
              <a:t> part:</a:t>
            </a:r>
          </a:p>
          <a:p>
            <a:pPr marL="342900" indent="-342900" algn="ctr">
              <a:spcBef>
                <a:spcPct val="20000"/>
              </a:spcBef>
            </a:pPr>
            <a:r>
              <a:rPr lang="en-US" sz="2400" b="1" dirty="0"/>
              <a:t>Lat. border of </a:t>
            </a:r>
            <a:r>
              <a:rPr lang="en-US" sz="2400" b="1" dirty="0" err="1"/>
              <a:t>pec</a:t>
            </a:r>
            <a:r>
              <a:rPr lang="en-US" sz="2400" b="1" dirty="0"/>
              <a:t>. minor</a:t>
            </a:r>
          </a:p>
          <a:p>
            <a:pPr marL="342900" indent="-342900" algn="ctr">
              <a:spcBef>
                <a:spcPct val="20000"/>
              </a:spcBef>
            </a:pPr>
            <a:r>
              <a:rPr lang="en-US" sz="2400" b="1" dirty="0">
                <a:solidFill>
                  <a:srgbClr val="FF0000"/>
                </a:solidFill>
                <a:sym typeface="Wingdings 3" pitchFamily="18" charset="2"/>
              </a:rPr>
              <a:t></a:t>
            </a:r>
          </a:p>
          <a:p>
            <a:pPr marL="342900" indent="-342900" algn="ctr">
              <a:spcBef>
                <a:spcPct val="20000"/>
              </a:spcBef>
            </a:pPr>
            <a:r>
              <a:rPr lang="en-US" sz="2400" b="1" dirty="0">
                <a:sym typeface="Wingdings 3" pitchFamily="18" charset="2"/>
              </a:rPr>
              <a:t>lower border of teres major</a:t>
            </a:r>
          </a:p>
          <a:p>
            <a:pPr marL="342900" indent="-342900">
              <a:spcBef>
                <a:spcPct val="20000"/>
              </a:spcBef>
            </a:pPr>
            <a:r>
              <a:rPr lang="en-US" sz="2400" b="1" dirty="0">
                <a:sym typeface="Wingdings 3" pitchFamily="18" charset="2"/>
              </a:rPr>
              <a:t>3 branch:</a:t>
            </a:r>
          </a:p>
          <a:p>
            <a:pPr marL="342900" indent="-342900">
              <a:spcBef>
                <a:spcPct val="20000"/>
              </a:spcBef>
            </a:pPr>
            <a:r>
              <a:rPr lang="en-US" sz="2400" b="1" dirty="0">
                <a:solidFill>
                  <a:srgbClr val="FF0066"/>
                </a:solidFill>
                <a:sym typeface="Wingdings 3" pitchFamily="18" charset="2"/>
              </a:rPr>
              <a:t>Subscapular a.</a:t>
            </a:r>
          </a:p>
          <a:p>
            <a:pPr marL="342900" indent="-342900">
              <a:spcBef>
                <a:spcPct val="20000"/>
              </a:spcBef>
            </a:pPr>
            <a:r>
              <a:rPr lang="en-US" sz="2400" b="1" dirty="0">
                <a:sym typeface="Wingdings 3" pitchFamily="18" charset="2"/>
              </a:rPr>
              <a:t>(largest branch of axillary)</a:t>
            </a:r>
            <a:endParaRPr lang="en-US" sz="2400" b="1" dirty="0">
              <a:solidFill>
                <a:srgbClr val="000099"/>
              </a:solidFill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400" b="1" dirty="0">
                <a:solidFill>
                  <a:srgbClr val="FF0066"/>
                </a:solidFill>
              </a:rPr>
              <a:t>Ant. circumflex humeral a.</a:t>
            </a:r>
          </a:p>
          <a:p>
            <a:pPr marL="342900" indent="-342900">
              <a:spcBef>
                <a:spcPct val="20000"/>
              </a:spcBef>
            </a:pPr>
            <a:r>
              <a:rPr lang="en-US" sz="2400" b="1" dirty="0"/>
              <a:t>(in front of surgical neck)</a:t>
            </a:r>
          </a:p>
          <a:p>
            <a:pPr marL="342900" indent="-342900">
              <a:spcBef>
                <a:spcPct val="20000"/>
              </a:spcBef>
            </a:pPr>
            <a:endParaRPr lang="en-US" sz="2400" b="1" dirty="0">
              <a:solidFill>
                <a:srgbClr val="000099"/>
              </a:solidFill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400" b="1" dirty="0">
                <a:solidFill>
                  <a:srgbClr val="FF0066"/>
                </a:solidFill>
              </a:rPr>
              <a:t>Post. circumflex humeral a.</a:t>
            </a:r>
          </a:p>
          <a:p>
            <a:pPr marL="342900" indent="-342900">
              <a:spcBef>
                <a:spcPct val="20000"/>
              </a:spcBef>
            </a:pPr>
            <a:r>
              <a:rPr lang="en-US" sz="2400" b="1" dirty="0"/>
              <a:t>(behind the surgical neck</a:t>
            </a:r>
            <a:r>
              <a:rPr lang="en-US" sz="20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8201110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340"/>
          <a:stretch/>
        </p:blipFill>
        <p:spPr bwMode="auto">
          <a:xfrm>
            <a:off x="4919797" y="1422297"/>
            <a:ext cx="7006980" cy="4427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407750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Scapular Anastomosis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0103" y="1323834"/>
            <a:ext cx="5679671" cy="4957074"/>
          </a:xfrm>
        </p:spPr>
        <p:txBody>
          <a:bodyPr>
            <a:normAutofit fontScale="85000" lnSpcReduction="20000"/>
          </a:bodyPr>
          <a:lstStyle/>
          <a:p>
            <a:pPr>
              <a:buFontTx/>
              <a:buNone/>
            </a:pPr>
            <a:r>
              <a:rPr lang="en-US" b="1" dirty="0"/>
              <a:t>An arterial Anastomoses</a:t>
            </a:r>
          </a:p>
          <a:p>
            <a:pPr>
              <a:buFontTx/>
              <a:buNone/>
            </a:pPr>
            <a:r>
              <a:rPr lang="en-US" b="1" dirty="0"/>
              <a:t> between branches of</a:t>
            </a:r>
          </a:p>
          <a:p>
            <a:pPr>
              <a:buFontTx/>
              <a:buNone/>
            </a:pPr>
            <a:r>
              <a:rPr lang="en-US" b="1" dirty="0"/>
              <a:t>1</a:t>
            </a:r>
            <a:r>
              <a:rPr lang="en-US" b="1" baseline="30000" dirty="0"/>
              <a:t>st</a:t>
            </a:r>
            <a:r>
              <a:rPr lang="en-US" b="1" dirty="0"/>
              <a:t> part Subclavian a. </a:t>
            </a:r>
          </a:p>
          <a:p>
            <a:pPr>
              <a:buFontTx/>
              <a:buNone/>
            </a:pPr>
            <a:r>
              <a:rPr lang="en-US" b="1" dirty="0"/>
              <a:t>&amp; 3</a:t>
            </a:r>
            <a:r>
              <a:rPr lang="en-US" b="1" baseline="30000" dirty="0"/>
              <a:t>rd</a:t>
            </a:r>
            <a:r>
              <a:rPr lang="en-US" b="1" dirty="0"/>
              <a:t> part of Axillary a.</a:t>
            </a:r>
          </a:p>
          <a:p>
            <a:pPr>
              <a:buFontTx/>
              <a:buNone/>
            </a:pPr>
            <a:endParaRPr lang="en-US" b="1" dirty="0"/>
          </a:p>
          <a:p>
            <a:pPr>
              <a:buFontTx/>
              <a:buNone/>
            </a:pPr>
            <a:r>
              <a:rPr lang="en-US" b="1" u="sng" dirty="0">
                <a:solidFill>
                  <a:srgbClr val="0070C0"/>
                </a:solidFill>
              </a:rPr>
              <a:t>Branches of subclavian:</a:t>
            </a:r>
          </a:p>
          <a:p>
            <a:pPr>
              <a:buFontTx/>
              <a:buNone/>
            </a:pPr>
            <a:r>
              <a:rPr lang="en-US" sz="2800" b="0" i="0" u="none" strike="noStrike" baseline="0" dirty="0">
                <a:solidFill>
                  <a:srgbClr val="FFA600"/>
                </a:solidFill>
                <a:latin typeface="ZapfDingbats"/>
              </a:rPr>
              <a:t>■ </a:t>
            </a:r>
            <a:r>
              <a:rPr lang="en-US" sz="2600" b="1" dirty="0"/>
              <a:t>Suprascapular a. </a:t>
            </a:r>
          </a:p>
          <a:p>
            <a:pPr marL="0" indent="0" algn="l">
              <a:buNone/>
            </a:pPr>
            <a:r>
              <a:rPr lang="en-US" sz="2800" b="0" i="0" u="none" strike="noStrike" baseline="0" dirty="0">
                <a:solidFill>
                  <a:srgbClr val="FFA600"/>
                </a:solidFill>
                <a:latin typeface="ZapfDingbats"/>
              </a:rPr>
              <a:t>■ </a:t>
            </a:r>
            <a:r>
              <a:rPr lang="en-US" sz="2600" b="1" i="0" u="none" strike="noStrike" baseline="0" dirty="0">
                <a:latin typeface="Minion-Bold"/>
              </a:rPr>
              <a:t>superficial cervical artery, </a:t>
            </a:r>
            <a:r>
              <a:rPr lang="en-US" sz="2600" b="0" i="0" u="none" strike="noStrike" baseline="0" dirty="0">
                <a:latin typeface="Minion-Regular"/>
              </a:rPr>
              <a:t>which gives off a deep branch</a:t>
            </a:r>
            <a:endParaRPr lang="en-US" sz="2600" b="1" dirty="0">
              <a:solidFill>
                <a:srgbClr val="CC0000"/>
              </a:solidFill>
            </a:endParaRPr>
          </a:p>
          <a:p>
            <a:pPr>
              <a:buFontTx/>
              <a:buNone/>
            </a:pPr>
            <a:r>
              <a:rPr lang="en-US" b="1" u="sng" dirty="0">
                <a:solidFill>
                  <a:srgbClr val="0070C0"/>
                </a:solidFill>
              </a:rPr>
              <a:t>Branches of axillary:</a:t>
            </a:r>
          </a:p>
          <a:p>
            <a:pPr>
              <a:buFontTx/>
              <a:buNone/>
            </a:pPr>
            <a:r>
              <a:rPr lang="en-US" b="0" i="0" u="none" strike="noStrike" baseline="0" dirty="0">
                <a:solidFill>
                  <a:srgbClr val="FFA600"/>
                </a:solidFill>
                <a:latin typeface="ZapfDingbats"/>
              </a:rPr>
              <a:t>■ </a:t>
            </a:r>
            <a:r>
              <a:rPr lang="en-US" b="1" dirty="0"/>
              <a:t>Subscapular a. </a:t>
            </a:r>
            <a:r>
              <a:rPr lang="en-US" b="1" dirty="0">
                <a:sym typeface="Wingdings" panose="05000000000000000000" pitchFamily="2" charset="2"/>
              </a:rPr>
              <a:t></a:t>
            </a:r>
            <a:r>
              <a:rPr lang="en-US" b="1" dirty="0"/>
              <a:t>Circumflex scapular a.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solidFill>
                  <a:srgbClr val="FFA600"/>
                </a:solidFill>
                <a:latin typeface="ZapfDingbats"/>
              </a:rPr>
              <a:t>■ 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Minion-Regular"/>
              </a:rPr>
              <a:t>The </a:t>
            </a:r>
            <a:r>
              <a:rPr lang="en-US" b="1" i="0" u="none" strike="noStrike" baseline="0" dirty="0">
                <a:solidFill>
                  <a:srgbClr val="000000"/>
                </a:solidFill>
                <a:latin typeface="Minion-Bold"/>
              </a:rPr>
              <a:t>anterior circumflex humeral artery</a:t>
            </a:r>
          </a:p>
          <a:p>
            <a:pPr marL="0" indent="0" algn="l">
              <a:buNone/>
            </a:pPr>
            <a:r>
              <a:rPr lang="en-US" b="0" i="0" u="none" strike="noStrike" baseline="0" dirty="0">
                <a:solidFill>
                  <a:srgbClr val="FFA600"/>
                </a:solidFill>
                <a:latin typeface="ZapfDingbats"/>
              </a:rPr>
              <a:t>■ 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Minion-Regular"/>
              </a:rPr>
              <a:t>The </a:t>
            </a:r>
            <a:r>
              <a:rPr lang="en-US" b="1" i="0" u="none" strike="noStrike" baseline="0" dirty="0">
                <a:solidFill>
                  <a:srgbClr val="000000"/>
                </a:solidFill>
                <a:latin typeface="Minion-Bold"/>
              </a:rPr>
              <a:t>posterior circumflex humeral artery</a:t>
            </a:r>
            <a:endParaRPr lang="en-US" b="1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C59A6AF-5422-4D64-9964-C22E3CE2175F}"/>
              </a:ext>
            </a:extLst>
          </p:cNvPr>
          <p:cNvSpPr/>
          <p:nvPr/>
        </p:nvSpPr>
        <p:spPr>
          <a:xfrm>
            <a:off x="7905130" y="1324941"/>
            <a:ext cx="1907464" cy="4077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 descr="dgdg">
            <a:extLst>
              <a:ext uri="{FF2B5EF4-FFF2-40B4-BE49-F238E27FC236}">
                <a16:creationId xmlns:a16="http://schemas.microsoft.com/office/drawing/2014/main" id="{14449CF9-52F9-4FC9-95C0-C3B7DF9FF690}"/>
              </a:ext>
            </a:extLst>
          </p:cNvPr>
          <p:cNvSpPr/>
          <p:nvPr/>
        </p:nvSpPr>
        <p:spPr>
          <a:xfrm>
            <a:off x="4841387" y="3432369"/>
            <a:ext cx="1907464" cy="63818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</a:endParaRPr>
          </a:p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7D4EF8E-F876-4702-87B2-51716DE1A00F}"/>
              </a:ext>
            </a:extLst>
          </p:cNvPr>
          <p:cNvSpPr/>
          <p:nvPr/>
        </p:nvSpPr>
        <p:spPr>
          <a:xfrm>
            <a:off x="4872783" y="1732691"/>
            <a:ext cx="1907464" cy="4077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E9058DB-FD09-4CF6-88C9-4759CE1B47ED}"/>
              </a:ext>
            </a:extLst>
          </p:cNvPr>
          <p:cNvSpPr/>
          <p:nvPr/>
        </p:nvSpPr>
        <p:spPr>
          <a:xfrm>
            <a:off x="9905995" y="3994399"/>
            <a:ext cx="2099192" cy="407750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90965F92-E735-4241-8EE8-178C776AC9B1}"/>
              </a:ext>
            </a:extLst>
          </p:cNvPr>
          <p:cNvSpPr/>
          <p:nvPr/>
        </p:nvSpPr>
        <p:spPr>
          <a:xfrm>
            <a:off x="4841387" y="1838131"/>
            <a:ext cx="570368" cy="2052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C344308-A5E7-4666-98E2-6727ADCEAA3B}"/>
              </a:ext>
            </a:extLst>
          </p:cNvPr>
          <p:cNvSpPr/>
          <p:nvPr/>
        </p:nvSpPr>
        <p:spPr>
          <a:xfrm>
            <a:off x="9974419" y="3563684"/>
            <a:ext cx="2099192" cy="487015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50A7D91-22A9-4E0F-89C2-E4B4477D1BF6}"/>
              </a:ext>
            </a:extLst>
          </p:cNvPr>
          <p:cNvSpPr/>
          <p:nvPr/>
        </p:nvSpPr>
        <p:spPr>
          <a:xfrm>
            <a:off x="9874599" y="2807301"/>
            <a:ext cx="2099192" cy="487015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83214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10045" y="-259946"/>
            <a:ext cx="6316662" cy="1075872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Scapular Anastomoses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Picture 5" descr="scapular anastomoses, a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75677" y="943751"/>
            <a:ext cx="8088923" cy="5661025"/>
          </a:xfrm>
          <a:prstGeom prst="rect">
            <a:avLst/>
          </a:prstGeom>
          <a:noFill/>
        </p:spPr>
      </p:pic>
      <p:sp>
        <p:nvSpPr>
          <p:cNvPr id="5" name="Rounded Rectangle 4"/>
          <p:cNvSpPr/>
          <p:nvPr/>
        </p:nvSpPr>
        <p:spPr>
          <a:xfrm>
            <a:off x="4098389" y="1814729"/>
            <a:ext cx="1821749" cy="309489"/>
          </a:xfrm>
          <a:prstGeom prst="roundRect">
            <a:avLst/>
          </a:prstGeom>
          <a:noFill/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8206154" y="3404383"/>
            <a:ext cx="1561514" cy="590843"/>
          </a:xfrm>
          <a:prstGeom prst="ellipse">
            <a:avLst/>
          </a:prstGeom>
          <a:noFill/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1875676" y="5500468"/>
            <a:ext cx="2996435" cy="98473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35283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8509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Brachial Artery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1781" y="1341439"/>
            <a:ext cx="9729019" cy="4784725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en-US" b="1" dirty="0">
                <a:solidFill>
                  <a:srgbClr val="002060"/>
                </a:solidFill>
              </a:rPr>
              <a:t>Starts:</a:t>
            </a:r>
          </a:p>
          <a:p>
            <a:pPr eaLnBrk="1" hangingPunct="1">
              <a:buFontTx/>
              <a:buNone/>
            </a:pPr>
            <a:r>
              <a:rPr lang="en-US" b="1" dirty="0"/>
              <a:t>At lower border of teres major m.</a:t>
            </a:r>
          </a:p>
          <a:p>
            <a:pPr eaLnBrk="1" hangingPunct="1">
              <a:buFontTx/>
              <a:buNone/>
            </a:pPr>
            <a:r>
              <a:rPr lang="en-US" b="1" dirty="0"/>
              <a:t>As a continuation of axillary a.</a:t>
            </a:r>
          </a:p>
          <a:p>
            <a:pPr eaLnBrk="1" hangingPunct="1">
              <a:buFontTx/>
              <a:buNone/>
            </a:pPr>
            <a:endParaRPr lang="en-US" b="1" dirty="0"/>
          </a:p>
          <a:p>
            <a:pPr eaLnBrk="1" hangingPunct="1">
              <a:buFontTx/>
              <a:buNone/>
            </a:pPr>
            <a:r>
              <a:rPr lang="en-US" b="1" dirty="0">
                <a:solidFill>
                  <a:srgbClr val="002060"/>
                </a:solidFill>
              </a:rPr>
              <a:t>Ends </a:t>
            </a:r>
          </a:p>
          <a:p>
            <a:pPr eaLnBrk="1" hangingPunct="1">
              <a:buFontTx/>
              <a:buNone/>
            </a:pPr>
            <a:r>
              <a:rPr lang="en-US" b="1" dirty="0"/>
              <a:t>In cubital fossa, 1 cm below elbow joint, opposite to </a:t>
            </a:r>
            <a:r>
              <a:rPr lang="en-US" b="1" dirty="0">
                <a:solidFill>
                  <a:srgbClr val="FF0000"/>
                </a:solidFill>
              </a:rPr>
              <a:t>radial neck</a:t>
            </a:r>
          </a:p>
          <a:p>
            <a:pPr eaLnBrk="1" hangingPunct="1">
              <a:buFontTx/>
              <a:buNone/>
            </a:pPr>
            <a:r>
              <a:rPr lang="en-US" b="1" dirty="0"/>
              <a:t>By dividing into:  </a:t>
            </a:r>
          </a:p>
          <a:p>
            <a:pPr eaLnBrk="1" hangingPunct="1">
              <a:buFontTx/>
              <a:buNone/>
            </a:pPr>
            <a:r>
              <a:rPr lang="en-US" b="1" dirty="0">
                <a:solidFill>
                  <a:srgbClr val="FF0000"/>
                </a:solidFill>
              </a:rPr>
              <a:t>  Radial &amp; Ulnar a.</a:t>
            </a:r>
          </a:p>
          <a:p>
            <a:pPr eaLnBrk="1" hangingPunct="1">
              <a:buFontTx/>
              <a:buNone/>
            </a:pPr>
            <a:r>
              <a:rPr lang="en-US" b="1" i="1" u="sng" dirty="0">
                <a:solidFill>
                  <a:srgbClr val="002060"/>
                </a:solidFill>
              </a:rPr>
              <a:t>Basilic vein  lie on its medial side</a:t>
            </a:r>
          </a:p>
        </p:txBody>
      </p:sp>
    </p:spTree>
    <p:extLst>
      <p:ext uri="{BB962C8B-B14F-4D97-AF65-F5344CB8AC3E}">
        <p14:creationId xmlns:p14="http://schemas.microsoft.com/office/powerpoint/2010/main" val="177973200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 descr="Brachial arter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570" y="42864"/>
            <a:ext cx="5861539" cy="677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47829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E0D5F-701F-4BEF-B6A2-1D90C852F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0" i="0" u="none" strike="noStrike" baseline="0" dirty="0">
                <a:latin typeface="UniversLTStd-Cn"/>
              </a:rPr>
              <a:t>Brachialis</a:t>
            </a:r>
            <a:endParaRPr lang="en-US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42C457-D2B0-4DA2-BC95-586E62497F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i="0" u="none" strike="noStrike" baseline="0" dirty="0">
                <a:solidFill>
                  <a:srgbClr val="33C0FF"/>
                </a:solidFill>
                <a:latin typeface="UniversLTStd-BoldCn"/>
              </a:rPr>
              <a:t>Nerve </a:t>
            </a:r>
          </a:p>
          <a:p>
            <a:r>
              <a:rPr lang="en-US" sz="2800" b="0" i="0" u="none" strike="noStrike" baseline="0" dirty="0">
                <a:latin typeface="UniversLTStd-Cn"/>
              </a:rPr>
              <a:t>Musculocutaneous</a:t>
            </a:r>
            <a:endParaRPr lang="en-US" sz="2800" b="1" dirty="0">
              <a:solidFill>
                <a:srgbClr val="33C0FF"/>
              </a:solidFill>
              <a:latin typeface="UniversLTStd-BoldCn"/>
            </a:endParaRPr>
          </a:p>
          <a:p>
            <a:endParaRPr lang="en-US" sz="2800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r>
              <a:rPr lang="en-US" sz="2800" b="1" i="0" u="none" strike="noStrike" baseline="0" dirty="0">
                <a:solidFill>
                  <a:srgbClr val="33C0FF"/>
                </a:solidFill>
                <a:latin typeface="UniversLTStd-BoldCn"/>
              </a:rPr>
              <a:t>Action</a:t>
            </a:r>
          </a:p>
          <a:p>
            <a:r>
              <a:rPr lang="en-US" sz="2800" b="0" i="0" u="none" strike="noStrike" baseline="0" dirty="0">
                <a:latin typeface="UniversLTStd-Cn"/>
              </a:rPr>
              <a:t>Flexes forearm</a:t>
            </a:r>
            <a:endParaRPr lang="en-US" sz="4000" b="1" dirty="0">
              <a:solidFill>
                <a:srgbClr val="33C0FF"/>
              </a:solidFill>
              <a:latin typeface="UniversLTStd-BoldCn"/>
            </a:endParaRPr>
          </a:p>
          <a:p>
            <a:endParaRPr lang="en-US" dirty="0"/>
          </a:p>
        </p:txBody>
      </p:sp>
      <p:pic>
        <p:nvPicPr>
          <p:cNvPr id="13314" name="Picture 2" descr="Best Brachialis Muscle Origin GIFs | Gfycat">
            <a:extLst>
              <a:ext uri="{FF2B5EF4-FFF2-40B4-BE49-F238E27FC236}">
                <a16:creationId xmlns:a16="http://schemas.microsoft.com/office/drawing/2014/main" id="{449C095A-6ACF-4549-A265-91CC54E3C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440" y="876923"/>
            <a:ext cx="6194360" cy="5104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190821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1781" y="633046"/>
            <a:ext cx="5157020" cy="5655212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en-US" b="1" dirty="0">
                <a:solidFill>
                  <a:srgbClr val="002060"/>
                </a:solidFill>
              </a:rPr>
              <a:t>Upper ½ of arm: </a:t>
            </a:r>
          </a:p>
          <a:p>
            <a:pPr eaLnBrk="1" hangingPunct="1">
              <a:buFontTx/>
              <a:buNone/>
            </a:pPr>
            <a:r>
              <a:rPr lang="en-US" b="1" dirty="0"/>
              <a:t>Between median &amp; ulnar n.</a:t>
            </a:r>
          </a:p>
          <a:p>
            <a:pPr eaLnBrk="1" hangingPunct="1">
              <a:buFontTx/>
              <a:buNone/>
            </a:pPr>
            <a:r>
              <a:rPr lang="en-US" b="1" dirty="0"/>
              <a:t>Medial to humerus bone</a:t>
            </a:r>
          </a:p>
          <a:p>
            <a:pPr eaLnBrk="1" hangingPunct="1">
              <a:buFontTx/>
              <a:buNone/>
            </a:pPr>
            <a:r>
              <a:rPr lang="en-US" b="1" dirty="0">
                <a:solidFill>
                  <a:srgbClr val="002060"/>
                </a:solidFill>
              </a:rPr>
              <a:t>At middle of arm:</a:t>
            </a:r>
          </a:p>
          <a:p>
            <a:pPr eaLnBrk="1" hangingPunct="1">
              <a:buFontTx/>
              <a:buNone/>
            </a:pPr>
            <a:r>
              <a:rPr lang="en-US" b="1" dirty="0"/>
              <a:t>Crossed by median n. from</a:t>
            </a:r>
          </a:p>
          <a:p>
            <a:pPr eaLnBrk="1" hangingPunct="1">
              <a:buFontTx/>
              <a:buNone/>
            </a:pPr>
            <a:r>
              <a:rPr lang="en-US" b="1" dirty="0"/>
              <a:t> </a:t>
            </a:r>
            <a:r>
              <a:rPr lang="en-US" b="1" i="1" u="sng" dirty="0">
                <a:solidFill>
                  <a:srgbClr val="FF0066"/>
                </a:solidFill>
              </a:rPr>
              <a:t>lat. to med. Side</a:t>
            </a:r>
          </a:p>
          <a:p>
            <a:pPr eaLnBrk="1" hangingPunct="1">
              <a:buFontTx/>
              <a:buNone/>
            </a:pPr>
            <a:r>
              <a:rPr lang="en-US" b="1" dirty="0"/>
              <a:t>Lie over humerus bone</a:t>
            </a:r>
          </a:p>
          <a:p>
            <a:pPr eaLnBrk="1" hangingPunct="1">
              <a:buFontTx/>
              <a:buNone/>
            </a:pPr>
            <a:r>
              <a:rPr lang="en-US" b="1" dirty="0">
                <a:solidFill>
                  <a:srgbClr val="002060"/>
                </a:solidFill>
              </a:rPr>
              <a:t>At elbow:</a:t>
            </a:r>
          </a:p>
          <a:p>
            <a:pPr eaLnBrk="1" hangingPunct="1">
              <a:buFontTx/>
              <a:buNone/>
            </a:pPr>
            <a:r>
              <a:rPr lang="en-US" b="1" dirty="0"/>
              <a:t>Enters cubital fossa,</a:t>
            </a:r>
          </a:p>
          <a:p>
            <a:pPr eaLnBrk="1" hangingPunct="1">
              <a:buFontTx/>
              <a:buNone/>
            </a:pPr>
            <a:r>
              <a:rPr lang="en-US" b="1" dirty="0"/>
              <a:t>Medial to biceps tendon </a:t>
            </a:r>
            <a:r>
              <a:rPr lang="en-US" sz="3200" b="1" dirty="0"/>
              <a:t>, </a:t>
            </a:r>
            <a:r>
              <a:rPr lang="en-US" sz="3000" b="1" i="0" u="none" strike="noStrike" baseline="0" dirty="0"/>
              <a:t>lateral to the median nerve</a:t>
            </a:r>
            <a:endParaRPr lang="en-US" sz="3000" b="1" dirty="0"/>
          </a:p>
        </p:txBody>
      </p:sp>
      <p:pic>
        <p:nvPicPr>
          <p:cNvPr id="29698" name="Picture 4" descr="Arm, an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82929" y="2381"/>
            <a:ext cx="5540477" cy="6855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469354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372476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Branches of Brachial Artery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0942" y="1196976"/>
            <a:ext cx="6184036" cy="4929189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None/>
            </a:pPr>
            <a:r>
              <a:rPr lang="en-US" b="1" dirty="0">
                <a:solidFill>
                  <a:srgbClr val="7ABC32"/>
                </a:solidFill>
              </a:rPr>
              <a:t>Muscular branches</a:t>
            </a:r>
          </a:p>
          <a:p>
            <a:pPr eaLnBrk="1" hangingPunct="1">
              <a:buFontTx/>
              <a:buNone/>
            </a:pPr>
            <a:r>
              <a:rPr lang="en-US" b="1" dirty="0"/>
              <a:t>To muscles of ant. compartment</a:t>
            </a:r>
          </a:p>
          <a:p>
            <a:pPr eaLnBrk="1" hangingPunct="1">
              <a:buFontTx/>
              <a:buNone/>
            </a:pPr>
            <a:r>
              <a:rPr lang="en-US" b="1" u="sng" dirty="0">
                <a:solidFill>
                  <a:srgbClr val="FF0000"/>
                </a:solidFill>
              </a:rPr>
              <a:t>Profanda brachii (Deep a. of the arm)</a:t>
            </a:r>
          </a:p>
          <a:p>
            <a:pPr eaLnBrk="1" hangingPunct="1">
              <a:buFontTx/>
              <a:buNone/>
            </a:pPr>
            <a:r>
              <a:rPr lang="en-US" b="1" dirty="0"/>
              <a:t>Pass post. largest branch</a:t>
            </a:r>
          </a:p>
          <a:p>
            <a:pPr eaLnBrk="1" hangingPunct="1">
              <a:buFontTx/>
              <a:buNone/>
            </a:pPr>
            <a:r>
              <a:rPr lang="en-US" b="1" dirty="0"/>
              <a:t>Follows radial n. into spiral groove</a:t>
            </a:r>
          </a:p>
          <a:p>
            <a:pPr eaLnBrk="1" hangingPunct="1">
              <a:buFontTx/>
              <a:buNone/>
            </a:pPr>
            <a:r>
              <a:rPr lang="en-US" b="1" dirty="0"/>
              <a:t>Supply triceps m.</a:t>
            </a:r>
          </a:p>
          <a:p>
            <a:pPr eaLnBrk="1" hangingPunct="1">
              <a:buFontTx/>
              <a:buNone/>
            </a:pPr>
            <a:r>
              <a:rPr lang="en-US" b="1" u="sng" dirty="0">
                <a:solidFill>
                  <a:srgbClr val="FF0000"/>
                </a:solidFill>
              </a:rPr>
              <a:t>Nutrient a.</a:t>
            </a:r>
          </a:p>
          <a:p>
            <a:pPr eaLnBrk="1" hangingPunct="1">
              <a:buFontTx/>
              <a:buNone/>
            </a:pPr>
            <a:r>
              <a:rPr lang="en-US" b="1" dirty="0"/>
              <a:t>To humerus</a:t>
            </a:r>
          </a:p>
          <a:p>
            <a:pPr eaLnBrk="1" hangingPunct="1">
              <a:buFontTx/>
              <a:buNone/>
            </a:pPr>
            <a:r>
              <a:rPr lang="en-US" b="1" u="sng" dirty="0">
                <a:solidFill>
                  <a:srgbClr val="FF0000"/>
                </a:solidFill>
              </a:rPr>
              <a:t>Sup. &amp; Inf. ulnar collateral a.</a:t>
            </a:r>
          </a:p>
          <a:p>
            <a:pPr eaLnBrk="1" hangingPunct="1">
              <a:buFontTx/>
              <a:buNone/>
            </a:pPr>
            <a:r>
              <a:rPr lang="en-US" b="1" dirty="0"/>
              <a:t>Contribute to elbow anastomoses</a:t>
            </a:r>
          </a:p>
        </p:txBody>
      </p:sp>
      <p:pic>
        <p:nvPicPr>
          <p:cNvPr id="30724" name="Picture 4" descr="Brachial arter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44313" y="163411"/>
            <a:ext cx="4480539" cy="6694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FF44500D-6657-4C33-95F2-6C6A6B309972}"/>
              </a:ext>
            </a:extLst>
          </p:cNvPr>
          <p:cNvSpPr/>
          <p:nvPr/>
        </p:nvSpPr>
        <p:spPr>
          <a:xfrm>
            <a:off x="6312310" y="2261419"/>
            <a:ext cx="1641987" cy="1868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27472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1415"/>
            <a:ext cx="8218488" cy="47095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Arteries in Forearm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4466" y="531804"/>
            <a:ext cx="7150170" cy="6396537"/>
          </a:xfrm>
        </p:spPr>
        <p:txBody>
          <a:bodyPr>
            <a:normAutofit fontScale="92500" lnSpcReduction="20000"/>
          </a:bodyPr>
          <a:lstStyle/>
          <a:p>
            <a:pPr algn="ctr" eaLnBrk="1" hangingPunct="1">
              <a:lnSpc>
                <a:spcPct val="90000"/>
              </a:lnSpc>
              <a:buFontTx/>
              <a:buNone/>
              <a:defRPr/>
            </a:pPr>
            <a:r>
              <a:rPr lang="en-US" sz="35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Radial Artery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b="1" dirty="0"/>
              <a:t>Arises from brachial a.(smaller branch)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b="1" dirty="0"/>
              <a:t>Opposite to neck of radius (</a:t>
            </a:r>
            <a:r>
              <a:rPr lang="en-US" b="1" i="1" dirty="0"/>
              <a:t>anteriorly</a:t>
            </a:r>
            <a:r>
              <a:rPr lang="en-US" b="1" dirty="0"/>
              <a:t>)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b="1" dirty="0"/>
              <a:t>End in the palm by becoming deep Palmar arch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b="1" u="sng" dirty="0">
                <a:solidFill>
                  <a:srgbClr val="0070C0"/>
                </a:solidFill>
              </a:rPr>
              <a:t>Proximally: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b="1" dirty="0"/>
              <a:t>Pass on lat. Aspect of forearm,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b="1" dirty="0"/>
              <a:t>Beneath brachioradialis m.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b="1" u="sng" dirty="0">
                <a:solidFill>
                  <a:srgbClr val="0070C0"/>
                </a:solidFill>
              </a:rPr>
              <a:t>Distally</a:t>
            </a:r>
            <a:r>
              <a:rPr lang="en-US" b="1" dirty="0">
                <a:solidFill>
                  <a:srgbClr val="00B0F0"/>
                </a:solidFill>
              </a:rPr>
              <a:t>:</a:t>
            </a:r>
            <a:r>
              <a:rPr lang="en-US" b="1" dirty="0"/>
              <a:t>  Pass lat. To tendon of FCR, medial to tendon of BR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b="1" dirty="0"/>
              <a:t>		</a:t>
            </a:r>
            <a:r>
              <a:rPr lang="en-US" b="1" dirty="0">
                <a:solidFill>
                  <a:srgbClr val="FF0066"/>
                </a:solidFill>
              </a:rPr>
              <a:t>(</a:t>
            </a:r>
            <a:r>
              <a:rPr lang="en-US" b="1" i="1" dirty="0">
                <a:solidFill>
                  <a:srgbClr val="FF0066"/>
                </a:solidFill>
              </a:rPr>
              <a:t>site for pulsation</a:t>
            </a:r>
            <a:r>
              <a:rPr lang="en-US" b="1" dirty="0">
                <a:solidFill>
                  <a:srgbClr val="FF0066"/>
                </a:solidFill>
              </a:rPr>
              <a:t>)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b="1" dirty="0"/>
              <a:t>Radial nerve lie lateral to artery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b="1" u="sng" dirty="0">
                <a:solidFill>
                  <a:srgbClr val="0070C0"/>
                </a:solidFill>
              </a:rPr>
              <a:t>At wrist: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b="1" dirty="0"/>
              <a:t>Wind backward to enter the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b="1" dirty="0"/>
              <a:t>anatomical snuff box over scaphoid,trapezium bones</a:t>
            </a:r>
          </a:p>
        </p:txBody>
      </p:sp>
      <p:pic>
        <p:nvPicPr>
          <p:cNvPr id="20484" name="Picture 4" descr="Flexor Muscles, superficial layer, Sne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8112" y="21415"/>
            <a:ext cx="4099488" cy="65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8173122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297" y="412955"/>
            <a:ext cx="6118799" cy="5924224"/>
          </a:xfrm>
        </p:spPr>
        <p:txBody>
          <a:bodyPr>
            <a:normAutofit/>
          </a:bodyPr>
          <a:lstStyle/>
          <a:p>
            <a:pPr>
              <a:buBlip>
                <a:blip r:embed="rId2"/>
              </a:buBlip>
            </a:pPr>
            <a:r>
              <a:rPr lang="en-US" sz="3200" b="1" dirty="0"/>
              <a:t>At hand : to be discussed at hand session</a:t>
            </a:r>
          </a:p>
        </p:txBody>
      </p:sp>
      <p:pic>
        <p:nvPicPr>
          <p:cNvPr id="22530" name="Picture 2" descr="Posts from December 2010 on Medical Quick Review of Basics | Medical  anatomy, Arteries anatomy, Anatomy">
            <a:extLst>
              <a:ext uri="{FF2B5EF4-FFF2-40B4-BE49-F238E27FC236}">
                <a16:creationId xmlns:a16="http://schemas.microsoft.com/office/drawing/2014/main" id="{E8524AEB-B342-47EC-AFBA-BF7A0507FD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561" y="9506"/>
            <a:ext cx="5015067" cy="6462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BFD00318-CA78-4A0B-9CD4-A8B5A80E430A}"/>
              </a:ext>
            </a:extLst>
          </p:cNvPr>
          <p:cNvSpPr/>
          <p:nvPr/>
        </p:nvSpPr>
        <p:spPr>
          <a:xfrm>
            <a:off x="7059561" y="3323303"/>
            <a:ext cx="1238865" cy="717755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D21E109-53BB-4761-82B7-F3BBAB820151}"/>
              </a:ext>
            </a:extLst>
          </p:cNvPr>
          <p:cNvSpPr/>
          <p:nvPr/>
        </p:nvSpPr>
        <p:spPr>
          <a:xfrm>
            <a:off x="7268005" y="4340943"/>
            <a:ext cx="1362752" cy="71775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56075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8130"/>
            <a:ext cx="8229600" cy="844184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Ulnar Artery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135" y="1179925"/>
            <a:ext cx="6171228" cy="5104252"/>
          </a:xfrm>
        </p:spPr>
        <p:txBody>
          <a:bodyPr>
            <a:normAutofit lnSpcReduction="10000"/>
          </a:bodyPr>
          <a:lstStyle/>
          <a:p>
            <a:pPr eaLnBrk="1" hangingPunct="1">
              <a:buBlip>
                <a:blip r:embed="rId2"/>
              </a:buBlip>
            </a:pPr>
            <a:r>
              <a:rPr lang="en-US" sz="2600" b="1" dirty="0"/>
              <a:t>Larger than radial a.</a:t>
            </a:r>
          </a:p>
          <a:p>
            <a:pPr eaLnBrk="1" hangingPunct="1">
              <a:buBlip>
                <a:blip r:embed="rId2"/>
              </a:buBlip>
            </a:pPr>
            <a:r>
              <a:rPr lang="en-US" sz="2600" b="1" dirty="0"/>
              <a:t>Arises from brachial a.</a:t>
            </a:r>
          </a:p>
          <a:p>
            <a:pPr marL="0" indent="0">
              <a:buNone/>
            </a:pPr>
            <a:r>
              <a:rPr lang="en-US" sz="2600" b="1" dirty="0"/>
              <a:t>opposite to neck of radius</a:t>
            </a:r>
          </a:p>
          <a:p>
            <a:pPr eaLnBrk="1" hangingPunct="1">
              <a:buBlip>
                <a:blip r:embed="rId2"/>
              </a:buBlip>
            </a:pPr>
            <a:r>
              <a:rPr lang="en-US" sz="2600" b="1" dirty="0"/>
              <a:t>End in palm by becoming superficial palmar arch</a:t>
            </a:r>
          </a:p>
          <a:p>
            <a:pPr marL="0" indent="0">
              <a:buNone/>
            </a:pPr>
            <a:r>
              <a:rPr lang="en-US" sz="2600" b="1" u="sng" dirty="0">
                <a:solidFill>
                  <a:srgbClr val="0070C0"/>
                </a:solidFill>
              </a:rPr>
              <a:t>Proximally:</a:t>
            </a:r>
          </a:p>
          <a:p>
            <a:pPr eaLnBrk="1" hangingPunct="1">
              <a:buBlip>
                <a:blip r:embed="rId2"/>
              </a:buBlip>
            </a:pPr>
            <a:r>
              <a:rPr lang="en-US" sz="2600" b="1" dirty="0"/>
              <a:t>Pass between FDS &amp; FDP</a:t>
            </a:r>
          </a:p>
          <a:p>
            <a:pPr eaLnBrk="1" hangingPunct="1">
              <a:buBlip>
                <a:blip r:embed="rId2"/>
              </a:buBlip>
            </a:pPr>
            <a:r>
              <a:rPr lang="en-US" sz="2600" b="1" u="sng" dirty="0">
                <a:solidFill>
                  <a:srgbClr val="0070C0"/>
                </a:solidFill>
              </a:rPr>
              <a:t>Distally:</a:t>
            </a:r>
          </a:p>
          <a:p>
            <a:pPr eaLnBrk="1" hangingPunct="1">
              <a:buBlip>
                <a:blip r:embed="rId2"/>
              </a:buBlip>
            </a:pPr>
            <a:r>
              <a:rPr lang="en-US" sz="2600" b="1" dirty="0"/>
              <a:t>Pass between FDS &amp; </a:t>
            </a:r>
          </a:p>
          <a:p>
            <a:pPr marL="0" indent="0">
              <a:buNone/>
            </a:pPr>
            <a:r>
              <a:rPr lang="en-US" sz="2600" b="1" dirty="0"/>
              <a:t>tendon of FCU</a:t>
            </a:r>
          </a:p>
          <a:p>
            <a:pPr eaLnBrk="1" hangingPunct="1">
              <a:buBlip>
                <a:blip r:embed="rId2"/>
              </a:buBlip>
            </a:pPr>
            <a:r>
              <a:rPr lang="en-US" sz="2600" b="1" dirty="0"/>
              <a:t>Ulnar nerve lie on medial side of artery.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54C2F1-C8EE-40DA-832D-BDF5E9CB43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8383" y="28130"/>
            <a:ext cx="4913618" cy="6801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085761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9"/>
            <a:ext cx="8229600" cy="31620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Veins of The Arm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1" y="914400"/>
            <a:ext cx="5651500" cy="5505450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None/>
            </a:pPr>
            <a:r>
              <a:rPr lang="en-US" sz="3000" b="1" dirty="0">
                <a:solidFill>
                  <a:srgbClr val="002060"/>
                </a:solidFill>
              </a:rPr>
              <a:t>Superficial Veins:</a:t>
            </a:r>
          </a:p>
          <a:p>
            <a:pPr eaLnBrk="1" hangingPunct="1">
              <a:buFontTx/>
              <a:buNone/>
            </a:pPr>
            <a:r>
              <a:rPr lang="en-US" b="1" dirty="0"/>
              <a:t>	Cephalic v.</a:t>
            </a:r>
          </a:p>
          <a:p>
            <a:pPr eaLnBrk="1" hangingPunct="1">
              <a:buFontTx/>
              <a:buNone/>
            </a:pPr>
            <a:r>
              <a:rPr lang="en-US" b="1" dirty="0"/>
              <a:t>	Basilic v.</a:t>
            </a:r>
          </a:p>
          <a:p>
            <a:pPr eaLnBrk="1" hangingPunct="1">
              <a:buFontTx/>
              <a:buNone/>
            </a:pPr>
            <a:r>
              <a:rPr lang="en-US" b="1" dirty="0"/>
              <a:t>    Median cubital vein</a:t>
            </a:r>
          </a:p>
          <a:p>
            <a:pPr eaLnBrk="1" hangingPunct="1">
              <a:buFontTx/>
              <a:buNone/>
            </a:pPr>
            <a:endParaRPr lang="en-US" b="1" dirty="0"/>
          </a:p>
          <a:p>
            <a:pPr eaLnBrk="1" hangingPunct="1">
              <a:buFontTx/>
              <a:buNone/>
            </a:pPr>
            <a:endParaRPr lang="en-US" b="1" dirty="0">
              <a:solidFill>
                <a:srgbClr val="000099"/>
              </a:solidFill>
            </a:endParaRPr>
          </a:p>
          <a:p>
            <a:pPr eaLnBrk="1" hangingPunct="1">
              <a:buFontTx/>
              <a:buNone/>
            </a:pPr>
            <a:r>
              <a:rPr lang="en-US" sz="3000" b="1" dirty="0">
                <a:solidFill>
                  <a:srgbClr val="002060"/>
                </a:solidFill>
              </a:rPr>
              <a:t>Deep Veins:</a:t>
            </a:r>
          </a:p>
          <a:p>
            <a:pPr eaLnBrk="1" hangingPunct="1">
              <a:buFontTx/>
              <a:buNone/>
            </a:pPr>
            <a:r>
              <a:rPr lang="en-US" b="1" dirty="0"/>
              <a:t>	Brachial v. (radial + ulnar veins)</a:t>
            </a:r>
          </a:p>
          <a:p>
            <a:pPr eaLnBrk="1" hangingPunct="1">
              <a:buFontTx/>
              <a:buNone/>
            </a:pPr>
            <a:r>
              <a:rPr lang="en-US" b="1" dirty="0"/>
              <a:t>	(vena comitans: </a:t>
            </a:r>
            <a:r>
              <a:rPr lang="en-US" b="1" i="1" dirty="0"/>
              <a:t>(accompanying vein</a:t>
            </a:r>
            <a:r>
              <a:rPr lang="en-US" b="1" dirty="0"/>
              <a:t>)</a:t>
            </a:r>
            <a:endParaRPr lang="en-US" b="1" dirty="0">
              <a:solidFill>
                <a:srgbClr val="000099"/>
              </a:solidFill>
            </a:endParaRPr>
          </a:p>
          <a:p>
            <a:pPr eaLnBrk="1" hangingPunct="1">
              <a:buFontTx/>
              <a:buNone/>
            </a:pPr>
            <a:r>
              <a:rPr lang="en-US" b="1" dirty="0">
                <a:solidFill>
                  <a:srgbClr val="000099"/>
                </a:solidFill>
              </a:rPr>
              <a:t>	</a:t>
            </a:r>
            <a:r>
              <a:rPr lang="en-US" b="1" dirty="0"/>
              <a:t>pair of veins on the sides of brachial a</a:t>
            </a:r>
            <a:r>
              <a:rPr lang="en-US" b="1" dirty="0">
                <a:solidFill>
                  <a:srgbClr val="000099"/>
                </a:solidFill>
              </a:rPr>
              <a:t>.</a:t>
            </a:r>
          </a:p>
        </p:txBody>
      </p:sp>
      <p:pic>
        <p:nvPicPr>
          <p:cNvPr id="23554" name="Picture 2" descr="Deep veins of the upper extremity - UpToDate">
            <a:extLst>
              <a:ext uri="{FF2B5EF4-FFF2-40B4-BE49-F238E27FC236}">
                <a16:creationId xmlns:a16="http://schemas.microsoft.com/office/drawing/2014/main" id="{D356FA69-2028-41D1-91BF-0FE0B9E31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501" y="119062"/>
            <a:ext cx="4448175" cy="661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274534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6" name="Picture 6" descr="Basilic vein - Wikipedia">
            <a:extLst>
              <a:ext uri="{FF2B5EF4-FFF2-40B4-BE49-F238E27FC236}">
                <a16:creationId xmlns:a16="http://schemas.microsoft.com/office/drawing/2014/main" id="{65685639-94EC-451E-8D87-A9C0E85A51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931" y="0"/>
            <a:ext cx="60563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7D76A874-49AF-4BF5-85ED-34C1505D17BB}"/>
              </a:ext>
            </a:extLst>
          </p:cNvPr>
          <p:cNvSpPr/>
          <p:nvPr/>
        </p:nvSpPr>
        <p:spPr>
          <a:xfrm>
            <a:off x="7427167" y="3526971"/>
            <a:ext cx="2071396" cy="42828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9"/>
            <a:ext cx="8229600" cy="77787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Cephalic Vein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3953" y="1052514"/>
            <a:ext cx="6717702" cy="4719842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en-US" b="1" dirty="0"/>
              <a:t>From lat. Side of venous network on the back of the hand</a:t>
            </a:r>
          </a:p>
          <a:p>
            <a:pPr eaLnBrk="1" hangingPunct="1">
              <a:buFontTx/>
              <a:buNone/>
            </a:pPr>
            <a:r>
              <a:rPr lang="en-US" b="1" dirty="0"/>
              <a:t>Ascends in the anterolateral aspect of forearm</a:t>
            </a:r>
          </a:p>
          <a:p>
            <a:pPr eaLnBrk="1" hangingPunct="1">
              <a:buFontTx/>
              <a:buNone/>
            </a:pPr>
            <a:r>
              <a:rPr lang="en-US" b="1" dirty="0"/>
              <a:t>Lat. to biceps m. in the arm</a:t>
            </a:r>
          </a:p>
          <a:p>
            <a:pPr eaLnBrk="1" hangingPunct="1">
              <a:buFontTx/>
              <a:buNone/>
            </a:pPr>
            <a:r>
              <a:rPr lang="en-US" b="1" u="sng" dirty="0">
                <a:solidFill>
                  <a:srgbClr val="002060"/>
                </a:solidFill>
              </a:rPr>
              <a:t>At delto-pectoral triangle:</a:t>
            </a:r>
          </a:p>
          <a:p>
            <a:pPr eaLnBrk="1" hangingPunct="1">
              <a:buFontTx/>
              <a:buNone/>
            </a:pPr>
            <a:r>
              <a:rPr lang="en-US" b="1" dirty="0"/>
              <a:t>	drains to axillary v.</a:t>
            </a:r>
          </a:p>
        </p:txBody>
      </p:sp>
      <p:pic>
        <p:nvPicPr>
          <p:cNvPr id="25604" name="Picture 4" descr="Human Anatomy for the Artist: The Cephalic Vein: You're Sooo Superficial">
            <a:extLst>
              <a:ext uri="{FF2B5EF4-FFF2-40B4-BE49-F238E27FC236}">
                <a16:creationId xmlns:a16="http://schemas.microsoft.com/office/drawing/2014/main" id="{4809E6AA-4C56-4562-852F-DC4EE0F86A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37" y="4463748"/>
            <a:ext cx="4228034" cy="2394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35D6D563-F041-4DD3-85CC-C44149055A7A}"/>
              </a:ext>
            </a:extLst>
          </p:cNvPr>
          <p:cNvSpPr/>
          <p:nvPr/>
        </p:nvSpPr>
        <p:spPr>
          <a:xfrm>
            <a:off x="7427167" y="749559"/>
            <a:ext cx="2071396" cy="42828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A0F4575-0848-42EA-B2C3-142500128261}"/>
              </a:ext>
            </a:extLst>
          </p:cNvPr>
          <p:cNvSpPr/>
          <p:nvPr/>
        </p:nvSpPr>
        <p:spPr>
          <a:xfrm>
            <a:off x="7427167" y="297956"/>
            <a:ext cx="2071396" cy="428286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67680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9"/>
            <a:ext cx="8229600" cy="61026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b="1" dirty="0">
                <a:solidFill>
                  <a:srgbClr val="FF0000"/>
                </a:solidFill>
              </a:rPr>
              <a:t>Basilic Vein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2059" y="1177845"/>
            <a:ext cx="5538018" cy="50546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Tx/>
              <a:buNone/>
            </a:pPr>
            <a:r>
              <a:rPr lang="en-US" b="1" dirty="0"/>
              <a:t>From medial side of venous network on the back of the hand</a:t>
            </a:r>
          </a:p>
          <a:p>
            <a:pPr eaLnBrk="1" hangingPunct="1">
              <a:buFontTx/>
              <a:buNone/>
            </a:pPr>
            <a:endParaRPr lang="en-US" b="1" dirty="0"/>
          </a:p>
          <a:p>
            <a:pPr eaLnBrk="1" hangingPunct="1">
              <a:buFontTx/>
              <a:buNone/>
            </a:pPr>
            <a:r>
              <a:rPr lang="en-US" b="1" dirty="0"/>
              <a:t>Ascends in posteromedial aspect of forearm</a:t>
            </a:r>
          </a:p>
          <a:p>
            <a:pPr eaLnBrk="1" hangingPunct="1">
              <a:buFontTx/>
              <a:buNone/>
            </a:pPr>
            <a:endParaRPr lang="en-US" b="1" dirty="0"/>
          </a:p>
          <a:p>
            <a:pPr eaLnBrk="1" hangingPunct="1">
              <a:buFontTx/>
              <a:buNone/>
            </a:pPr>
            <a:r>
              <a:rPr lang="en-US" b="1" dirty="0"/>
              <a:t>Medial side of biceps m. in the arm</a:t>
            </a:r>
          </a:p>
          <a:p>
            <a:pPr eaLnBrk="1" hangingPunct="1">
              <a:buFontTx/>
              <a:buNone/>
            </a:pPr>
            <a:endParaRPr lang="en-US" b="1" dirty="0"/>
          </a:p>
          <a:p>
            <a:pPr eaLnBrk="1" hangingPunct="1">
              <a:buFontTx/>
              <a:buNone/>
            </a:pPr>
            <a:r>
              <a:rPr lang="en-US" b="1" u="sng" dirty="0">
                <a:solidFill>
                  <a:srgbClr val="002060"/>
                </a:solidFill>
              </a:rPr>
              <a:t>At middle of arm:</a:t>
            </a:r>
          </a:p>
          <a:p>
            <a:pPr eaLnBrk="1" hangingPunct="1">
              <a:buFontTx/>
              <a:buNone/>
            </a:pPr>
            <a:r>
              <a:rPr lang="en-US" b="1" dirty="0"/>
              <a:t>Pierces deep fascia &amp; join brachial vein. </a:t>
            </a:r>
          </a:p>
          <a:p>
            <a:pPr eaLnBrk="1" hangingPunct="1">
              <a:buFontTx/>
              <a:buNone/>
            </a:pPr>
            <a:r>
              <a:rPr lang="en-US" b="1" dirty="0"/>
              <a:t>To form:  </a:t>
            </a:r>
            <a:r>
              <a:rPr lang="en-US" b="1" dirty="0">
                <a:solidFill>
                  <a:srgbClr val="FF0000"/>
                </a:solidFill>
              </a:rPr>
              <a:t>axillary vein</a:t>
            </a:r>
          </a:p>
        </p:txBody>
      </p:sp>
      <p:pic>
        <p:nvPicPr>
          <p:cNvPr id="5" name="Picture 6" descr="Basilic vein - Wikipedia">
            <a:extLst>
              <a:ext uri="{FF2B5EF4-FFF2-40B4-BE49-F238E27FC236}">
                <a16:creationId xmlns:a16="http://schemas.microsoft.com/office/drawing/2014/main" id="{B75B3CA2-BA07-4C90-9401-279DC61E3C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931" y="0"/>
            <a:ext cx="60563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A2AAFF06-FEB2-463C-B34F-42B7272C83CD}"/>
              </a:ext>
            </a:extLst>
          </p:cNvPr>
          <p:cNvSpPr/>
          <p:nvPr/>
        </p:nvSpPr>
        <p:spPr>
          <a:xfrm>
            <a:off x="9960808" y="4544008"/>
            <a:ext cx="1405512" cy="42828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89F03B3-B060-4445-A7D3-221C0D1C6339}"/>
              </a:ext>
            </a:extLst>
          </p:cNvPr>
          <p:cNvSpPr/>
          <p:nvPr/>
        </p:nvSpPr>
        <p:spPr>
          <a:xfrm>
            <a:off x="7697755" y="2391747"/>
            <a:ext cx="1315617" cy="42828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98BAB53-BB65-4629-9CC3-FAA2E7881738}"/>
              </a:ext>
            </a:extLst>
          </p:cNvPr>
          <p:cNvSpPr/>
          <p:nvPr/>
        </p:nvSpPr>
        <p:spPr>
          <a:xfrm>
            <a:off x="7697755" y="1963461"/>
            <a:ext cx="1343609" cy="428286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32F5F1D-34C7-4C36-BB4A-79433928DBEC}"/>
              </a:ext>
            </a:extLst>
          </p:cNvPr>
          <p:cNvSpPr/>
          <p:nvPr/>
        </p:nvSpPr>
        <p:spPr>
          <a:xfrm>
            <a:off x="7697755" y="371858"/>
            <a:ext cx="1250302" cy="415826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01502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ubital Fossa dee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50063" y="586475"/>
            <a:ext cx="3427559" cy="5982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9661" y="-316218"/>
            <a:ext cx="5827594" cy="1143000"/>
          </a:xfrm>
        </p:spPr>
        <p:txBody>
          <a:bodyPr/>
          <a:lstStyle/>
          <a:p>
            <a:r>
              <a:rPr lang="en-US" sz="3600" b="1" dirty="0">
                <a:solidFill>
                  <a:srgbClr val="FF0000"/>
                </a:solidFill>
              </a:rPr>
              <a:t>Median cubital vein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4969" y="1600201"/>
            <a:ext cx="5565057" cy="4525963"/>
          </a:xfrm>
        </p:spPr>
        <p:txBody>
          <a:bodyPr/>
          <a:lstStyle/>
          <a:p>
            <a:pPr>
              <a:buClr>
                <a:srgbClr val="FFFF00"/>
              </a:buClr>
              <a:buSzPct val="121000"/>
              <a:buFont typeface="Wingdings" pitchFamily="2" charset="2"/>
              <a:buChar char="§"/>
            </a:pPr>
            <a:r>
              <a:rPr lang="en-US" b="1" dirty="0"/>
              <a:t>Is a branch of cephalic vein</a:t>
            </a:r>
          </a:p>
          <a:p>
            <a:pPr>
              <a:buClr>
                <a:srgbClr val="FFFF00"/>
              </a:buClr>
              <a:buSzPct val="121000"/>
              <a:buFont typeface="Wingdings" pitchFamily="2" charset="2"/>
              <a:buChar char="§"/>
            </a:pPr>
            <a:r>
              <a:rPr lang="en-US" b="1" dirty="0"/>
              <a:t>Lies in cubital fossa</a:t>
            </a:r>
          </a:p>
          <a:p>
            <a:pPr>
              <a:buClr>
                <a:srgbClr val="FFFF00"/>
              </a:buClr>
              <a:buSzPct val="121000"/>
              <a:buFont typeface="Wingdings" pitchFamily="2" charset="2"/>
              <a:buChar char="§"/>
            </a:pPr>
            <a:r>
              <a:rPr lang="en-US" b="1" dirty="0"/>
              <a:t>Joins Basilic vein</a:t>
            </a:r>
          </a:p>
          <a:p>
            <a:pPr>
              <a:buClr>
                <a:srgbClr val="FFFF00"/>
              </a:buClr>
              <a:buSzPct val="121000"/>
              <a:buFont typeface="Wingdings" pitchFamily="2" charset="2"/>
              <a:buChar char="§"/>
            </a:pPr>
            <a:r>
              <a:rPr lang="en-US" b="1" dirty="0"/>
              <a:t>Crosses in front of brachial</a:t>
            </a:r>
          </a:p>
          <a:p>
            <a:pPr marL="0" indent="0">
              <a:buClr>
                <a:srgbClr val="FFFF00"/>
              </a:buClr>
              <a:buSzPct val="121000"/>
              <a:buNone/>
            </a:pPr>
            <a:r>
              <a:rPr lang="en-US" b="1" dirty="0"/>
              <a:t>artery and median nerve</a:t>
            </a:r>
          </a:p>
          <a:p>
            <a:pPr>
              <a:buClr>
                <a:srgbClr val="FFFF00"/>
              </a:buClr>
              <a:buSzPct val="121000"/>
              <a:buFont typeface="Wingdings" pitchFamily="2" charset="2"/>
              <a:buChar char="§"/>
            </a:pPr>
            <a:r>
              <a:rPr lang="en-US" b="1" dirty="0"/>
              <a:t>Separated from them by bicipital aponeurosis.</a:t>
            </a:r>
          </a:p>
          <a:p>
            <a:pPr>
              <a:buClr>
                <a:srgbClr val="FFFF00"/>
              </a:buClr>
              <a:buSzPct val="121000"/>
              <a:buFont typeface="Wingdings" pitchFamily="2" charset="2"/>
              <a:buChar char="§"/>
            </a:pPr>
            <a:r>
              <a:rPr lang="en-US" b="1" dirty="0"/>
              <a:t>(be carful during </a:t>
            </a:r>
            <a:r>
              <a:rPr lang="en-US" b="1" i="0" u="none" strike="noStrike" baseline="0" dirty="0">
                <a:solidFill>
                  <a:srgbClr val="9A0000"/>
                </a:solidFill>
                <a:latin typeface="Univers-CondensedBold"/>
              </a:rPr>
              <a:t>Venipuncture</a:t>
            </a:r>
            <a:r>
              <a:rPr lang="en-US" b="1" dirty="0"/>
              <a:t>)</a:t>
            </a:r>
          </a:p>
        </p:txBody>
      </p:sp>
      <p:pic>
        <p:nvPicPr>
          <p:cNvPr id="5" name="Picture 3" descr="cubital fossa superfici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39070" y="586475"/>
            <a:ext cx="3452930" cy="6109498"/>
          </a:xfrm>
          <a:prstGeom prst="rect">
            <a:avLst/>
          </a:prstGeom>
          <a:noFill/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A8A8B4D0-E328-414A-8DEF-C391D4C621EC}"/>
              </a:ext>
            </a:extLst>
          </p:cNvPr>
          <p:cNvSpPr/>
          <p:nvPr/>
        </p:nvSpPr>
        <p:spPr>
          <a:xfrm rot="3921178">
            <a:off x="8695729" y="2104997"/>
            <a:ext cx="2703871" cy="34412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64013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967132" y="44867"/>
            <a:ext cx="8229600" cy="850900"/>
          </a:xfrm>
        </p:spPr>
        <p:txBody>
          <a:bodyPr/>
          <a:lstStyle/>
          <a:p>
            <a:r>
              <a:rPr lang="en-US" sz="3600" b="1" i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Axillary Vein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4162" y="1247983"/>
            <a:ext cx="4768948" cy="5257800"/>
          </a:xfrm>
        </p:spPr>
        <p:txBody>
          <a:bodyPr>
            <a:normAutofit fontScale="92500" lnSpcReduction="20000"/>
          </a:bodyPr>
          <a:lstStyle/>
          <a:p>
            <a:pPr>
              <a:buFontTx/>
              <a:buNone/>
            </a:pPr>
            <a:r>
              <a:rPr lang="en-US" sz="2400" b="1" dirty="0"/>
              <a:t>Medial to Axillary a.</a:t>
            </a:r>
          </a:p>
          <a:p>
            <a:pPr>
              <a:buFontTx/>
              <a:buNone/>
            </a:pPr>
            <a:endParaRPr lang="en-US" sz="2400" b="1" dirty="0"/>
          </a:p>
          <a:p>
            <a:pPr>
              <a:buFontTx/>
              <a:buNone/>
            </a:pPr>
            <a:r>
              <a:rPr lang="en-US" sz="3200" b="1" dirty="0">
                <a:solidFill>
                  <a:srgbClr val="00B050"/>
                </a:solidFill>
              </a:rPr>
              <a:t>Starts:</a:t>
            </a:r>
          </a:p>
          <a:p>
            <a:pPr>
              <a:buFontTx/>
              <a:buNone/>
            </a:pPr>
            <a:r>
              <a:rPr lang="en-US" sz="2400" b="1" dirty="0"/>
              <a:t>At lower border of teres major</a:t>
            </a:r>
          </a:p>
          <a:p>
            <a:pPr>
              <a:buFontTx/>
              <a:buNone/>
            </a:pPr>
            <a:r>
              <a:rPr lang="en-US" sz="2400" b="1" dirty="0"/>
              <a:t>By union of:</a:t>
            </a:r>
          </a:p>
          <a:p>
            <a:pPr>
              <a:buFontTx/>
              <a:buNone/>
            </a:pPr>
            <a:r>
              <a:rPr lang="en-US" sz="2400" b="1" dirty="0"/>
              <a:t>	</a:t>
            </a:r>
            <a:r>
              <a:rPr lang="en-US" sz="2400" b="1" dirty="0">
                <a:solidFill>
                  <a:srgbClr val="002060"/>
                </a:solidFill>
              </a:rPr>
              <a:t>brachial veins + basilic vein</a:t>
            </a:r>
          </a:p>
          <a:p>
            <a:pPr>
              <a:buFontTx/>
              <a:buNone/>
            </a:pPr>
            <a:endParaRPr lang="en-US" sz="2400" b="1" dirty="0">
              <a:solidFill>
                <a:srgbClr val="CC0000"/>
              </a:solidFill>
            </a:endParaRPr>
          </a:p>
          <a:p>
            <a:pPr>
              <a:buFontTx/>
              <a:buNone/>
            </a:pPr>
            <a:r>
              <a:rPr lang="en-US" sz="3200" b="1" dirty="0">
                <a:solidFill>
                  <a:srgbClr val="00B050"/>
                </a:solidFill>
              </a:rPr>
              <a:t>Ends:</a:t>
            </a:r>
          </a:p>
          <a:p>
            <a:pPr>
              <a:buFontTx/>
              <a:buNone/>
            </a:pPr>
            <a:r>
              <a:rPr lang="en-US" sz="2400" b="1" dirty="0"/>
              <a:t>Lat. Border of 1</a:t>
            </a:r>
            <a:r>
              <a:rPr lang="en-US" sz="2400" b="1" baseline="30000" dirty="0"/>
              <a:t>st</a:t>
            </a:r>
            <a:r>
              <a:rPr lang="en-US" sz="2400" b="1" dirty="0"/>
              <a:t> rib</a:t>
            </a:r>
          </a:p>
          <a:p>
            <a:pPr>
              <a:buFontTx/>
              <a:buNone/>
            </a:pPr>
            <a:r>
              <a:rPr lang="en-US" sz="2400" b="1" dirty="0"/>
              <a:t>To become subclavian v.</a:t>
            </a:r>
          </a:p>
          <a:p>
            <a:pPr>
              <a:buFontTx/>
              <a:buNone/>
            </a:pPr>
            <a:endParaRPr lang="en-US" sz="2400" b="1" dirty="0"/>
          </a:p>
          <a:p>
            <a:pPr>
              <a:buFontTx/>
              <a:buNone/>
            </a:pPr>
            <a:r>
              <a:rPr lang="en-US" sz="3200" b="1" dirty="0">
                <a:solidFill>
                  <a:srgbClr val="00B050"/>
                </a:solidFill>
              </a:rPr>
              <a:t>Tributary</a:t>
            </a:r>
          </a:p>
          <a:p>
            <a:pPr>
              <a:buFontTx/>
              <a:buNone/>
            </a:pPr>
            <a:r>
              <a:rPr lang="en-US" sz="2400" b="1" dirty="0"/>
              <a:t>Cephalic vein above </a:t>
            </a:r>
            <a:r>
              <a:rPr lang="en-US" sz="2400" b="1" dirty="0" err="1"/>
              <a:t>pec</a:t>
            </a:r>
            <a:r>
              <a:rPr lang="en-US" sz="2400" b="1" dirty="0"/>
              <a:t> minor m</a:t>
            </a:r>
          </a:p>
          <a:p>
            <a:pPr>
              <a:buFontTx/>
              <a:buNone/>
            </a:pPr>
            <a:endParaRPr lang="en-US" sz="2400" b="1" dirty="0"/>
          </a:p>
          <a:p>
            <a:pPr>
              <a:buFontTx/>
              <a:buNone/>
            </a:pPr>
            <a:endParaRPr lang="en-US" sz="2400" b="1" dirty="0"/>
          </a:p>
        </p:txBody>
      </p:sp>
      <p:pic>
        <p:nvPicPr>
          <p:cNvPr id="21508" name="Picture 4" descr="Deep veins of the upper extremity - UpToDate">
            <a:extLst>
              <a:ext uri="{FF2B5EF4-FFF2-40B4-BE49-F238E27FC236}">
                <a16:creationId xmlns:a16="http://schemas.microsoft.com/office/drawing/2014/main" id="{0FB8C0A8-1C96-4C61-B736-5CEDD7C81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500" y="0"/>
            <a:ext cx="46081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6298833D-9CED-4573-A6A4-9E48BB7D6C13}"/>
              </a:ext>
            </a:extLst>
          </p:cNvPr>
          <p:cNvSpPr/>
          <p:nvPr/>
        </p:nvSpPr>
        <p:spPr>
          <a:xfrm>
            <a:off x="8150942" y="895767"/>
            <a:ext cx="1209368" cy="480749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4DE268F-A715-415F-B923-46B57C265D51}"/>
              </a:ext>
            </a:extLst>
          </p:cNvPr>
          <p:cNvSpPr/>
          <p:nvPr/>
        </p:nvSpPr>
        <p:spPr>
          <a:xfrm>
            <a:off x="7949379" y="1805252"/>
            <a:ext cx="1209368" cy="48074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FD971C2-926C-4FC4-AEB8-931D89EAEB67}"/>
              </a:ext>
            </a:extLst>
          </p:cNvPr>
          <p:cNvSpPr/>
          <p:nvPr/>
        </p:nvSpPr>
        <p:spPr>
          <a:xfrm>
            <a:off x="9871587" y="2114967"/>
            <a:ext cx="1209368" cy="48074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1698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96AA5-860D-4D94-B53E-F0F885AE2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0" i="0" u="none" strike="noStrike" baseline="0" dirty="0">
                <a:latin typeface="UniversLTStd-Cn"/>
              </a:rPr>
              <a:t>Triceps</a:t>
            </a:r>
            <a:endParaRPr lang="en-US" sz="8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3A2F9B-3125-4721-919D-0D19BBDF2E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b="1" i="0" u="none" strike="noStrike" baseline="0" dirty="0">
                <a:solidFill>
                  <a:srgbClr val="33C0FF"/>
                </a:solidFill>
                <a:latin typeface="UniversLTStd-BoldCn"/>
              </a:rPr>
              <a:t>Origin </a:t>
            </a:r>
          </a:p>
          <a:p>
            <a:pPr marL="0" indent="0" algn="l">
              <a:buNone/>
            </a:pPr>
            <a:r>
              <a:rPr lang="en-US" sz="2400" b="1" i="0" u="sng" strike="noStrike" baseline="0" dirty="0">
                <a:latin typeface="UniversLTStd-Cn"/>
              </a:rPr>
              <a:t>Long head</a:t>
            </a:r>
            <a:r>
              <a:rPr lang="en-US" sz="2400" b="0" i="0" u="none" strike="noStrike" baseline="0" dirty="0">
                <a:latin typeface="UniversLTStd-Cn"/>
              </a:rPr>
              <a:t>, </a:t>
            </a:r>
            <a:r>
              <a:rPr lang="en-US" sz="2400" b="0" i="0" u="none" strike="noStrike" baseline="0" dirty="0" err="1">
                <a:latin typeface="UniversLTStd-Cn"/>
              </a:rPr>
              <a:t>infraglenoid</a:t>
            </a:r>
            <a:r>
              <a:rPr lang="en-US" sz="2400" dirty="0">
                <a:latin typeface="UniversLTStd-Cn"/>
              </a:rPr>
              <a:t> </a:t>
            </a:r>
            <a:r>
              <a:rPr lang="en-US" sz="2400" b="0" i="0" u="none" strike="noStrike" baseline="0" dirty="0">
                <a:latin typeface="UniversLTStd-Cn"/>
              </a:rPr>
              <a:t>tubercle; </a:t>
            </a:r>
          </a:p>
          <a:p>
            <a:pPr marL="0" indent="0" algn="l">
              <a:buNone/>
            </a:pPr>
            <a:r>
              <a:rPr lang="en-US" sz="2400" b="1" i="0" u="sng" strike="noStrike" baseline="0" dirty="0">
                <a:latin typeface="UniversLTStd-Cn"/>
              </a:rPr>
              <a:t>lateral head</a:t>
            </a:r>
            <a:r>
              <a:rPr lang="en-US" sz="2400" b="0" i="0" u="none" strike="noStrike" baseline="0" dirty="0">
                <a:latin typeface="UniversLTStd-Cn"/>
              </a:rPr>
              <a:t>, superior to radial groove of humerus; </a:t>
            </a:r>
          </a:p>
          <a:p>
            <a:pPr marL="0" indent="0">
              <a:buNone/>
            </a:pPr>
            <a:r>
              <a:rPr lang="en-US" sz="2400" b="1" i="0" u="sng" strike="noStrike" baseline="0" dirty="0">
                <a:latin typeface="UniversLTStd-Cn"/>
              </a:rPr>
              <a:t>medial head</a:t>
            </a:r>
            <a:r>
              <a:rPr lang="en-US" sz="2400" b="0" i="0" u="none" strike="noStrike" baseline="0" dirty="0">
                <a:latin typeface="UniversLTStd-Cn"/>
              </a:rPr>
              <a:t>, inferior to radial groove</a:t>
            </a:r>
          </a:p>
          <a:p>
            <a:r>
              <a:rPr lang="en-US" sz="2400" b="1" i="0" u="none" strike="noStrike" baseline="0" dirty="0">
                <a:solidFill>
                  <a:srgbClr val="33C0FF"/>
                </a:solidFill>
                <a:latin typeface="UniversLTStd-BoldCn"/>
              </a:rPr>
              <a:t>Insertion </a:t>
            </a:r>
          </a:p>
          <a:p>
            <a:pPr marL="0" indent="0" algn="l">
              <a:buNone/>
            </a:pPr>
            <a:r>
              <a:rPr lang="en-US" sz="2400" b="0" i="0" u="none" strike="noStrike" baseline="0" dirty="0">
                <a:latin typeface="UniversLTStd-Cn"/>
              </a:rPr>
              <a:t>Posterior surface of</a:t>
            </a:r>
          </a:p>
          <a:p>
            <a:pPr marL="0" indent="0" algn="l">
              <a:buNone/>
            </a:pPr>
            <a:r>
              <a:rPr lang="en-US" sz="2400" b="0" i="0" u="none" strike="noStrike" baseline="0" dirty="0">
                <a:latin typeface="UniversLTStd-Cn"/>
              </a:rPr>
              <a:t>olecranon process of</a:t>
            </a:r>
          </a:p>
          <a:p>
            <a:pPr marL="0" indent="0" algn="l">
              <a:buNone/>
            </a:pPr>
            <a:r>
              <a:rPr lang="en-US" sz="2400" b="0" i="0" u="none" strike="noStrike" baseline="0" dirty="0">
                <a:latin typeface="UniversLTStd-Cn"/>
              </a:rPr>
              <a:t>ulna</a:t>
            </a:r>
          </a:p>
          <a:p>
            <a:endParaRPr lang="en-US" sz="2400" b="1" dirty="0">
              <a:solidFill>
                <a:srgbClr val="33C0FF"/>
              </a:solidFill>
              <a:latin typeface="UniversLTStd-BoldCn"/>
            </a:endParaRPr>
          </a:p>
          <a:p>
            <a:endParaRPr lang="en-US" sz="2400" dirty="0"/>
          </a:p>
        </p:txBody>
      </p:sp>
      <p:pic>
        <p:nvPicPr>
          <p:cNvPr id="7170" name="Picture 2" descr="Triceps brachii muscle (Musculus triceps brachii)">
            <a:extLst>
              <a:ext uri="{FF2B5EF4-FFF2-40B4-BE49-F238E27FC236}">
                <a16:creationId xmlns:a16="http://schemas.microsoft.com/office/drawing/2014/main" id="{58299A64-B05C-42BA-AA3E-C5AF410EEC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0704" y="83865"/>
            <a:ext cx="4683189" cy="6690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237876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BD840-2F68-4D8E-991F-6D01B4CFD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E8D25-ED2B-4B5D-8844-27FD8F599F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Quiz Time Banner With Colorful Brush Strokes Stock Illustration - Download  Image Now - iStock">
            <a:extLst>
              <a:ext uri="{FF2B5EF4-FFF2-40B4-BE49-F238E27FC236}">
                <a16:creationId xmlns:a16="http://schemas.microsoft.com/office/drawing/2014/main" id="{289B8028-3987-4D26-A25C-1FDFE50AA3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279" y="1664167"/>
            <a:ext cx="8216081" cy="3217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9250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8607E-E4C7-4218-86DC-85B6F703D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of the following not attached to medial border of the scapula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2B25C-8AE4-4D63-AAF6-549DAB8AE4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err="1"/>
              <a:t>Levator</a:t>
            </a:r>
            <a:r>
              <a:rPr lang="en-US" dirty="0"/>
              <a:t> scapulae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Teres minor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serratus anterior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Rhomboides</a:t>
            </a:r>
            <a:r>
              <a:rPr lang="en-US" dirty="0"/>
              <a:t> minor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Rhomboides</a:t>
            </a:r>
            <a:r>
              <a:rPr lang="en-US" dirty="0"/>
              <a:t> major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72635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8607E-E4C7-4218-86DC-85B6F703D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of the following not attached to medial border of the scapula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2B25C-8AE4-4D63-AAF6-549DAB8AE4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err="1"/>
              <a:t>Levator</a:t>
            </a:r>
            <a:r>
              <a:rPr lang="en-US" dirty="0"/>
              <a:t> scapulae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Teres minor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serratus anterior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Rhomboides</a:t>
            </a:r>
            <a:r>
              <a:rPr lang="en-US" dirty="0"/>
              <a:t> minor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Rhomboides</a:t>
            </a:r>
            <a:r>
              <a:rPr lang="en-US" dirty="0"/>
              <a:t> major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82236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44CCA-D78D-4B47-AD25-AB30E6933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glenoid cavity articulates with head of humerus By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3675F2-1D84-4C97-943E-E4BD6921C7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Fibrous articulation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Cartligenous</a:t>
            </a:r>
            <a:r>
              <a:rPr lang="en-US" dirty="0"/>
              <a:t> articulation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Plane synovial articulation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Ball and socket articulation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Hinge synovial articulation</a:t>
            </a:r>
          </a:p>
        </p:txBody>
      </p:sp>
    </p:spTree>
    <p:extLst>
      <p:ext uri="{BB962C8B-B14F-4D97-AF65-F5344CB8AC3E}">
        <p14:creationId xmlns:p14="http://schemas.microsoft.com/office/powerpoint/2010/main" val="50149275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44CCA-D78D-4B47-AD25-AB30E6933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glenoid cavity articulates with head of humerus By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3675F2-1D84-4C97-943E-E4BD6921C7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Fibrous articulation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Cartligenous</a:t>
            </a:r>
            <a:r>
              <a:rPr lang="en-US" dirty="0"/>
              <a:t> articulation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Plane synovial articulation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Ball and socket articulation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Hinge synovial articulation</a:t>
            </a:r>
          </a:p>
        </p:txBody>
      </p:sp>
    </p:spTree>
    <p:extLst>
      <p:ext uri="{BB962C8B-B14F-4D97-AF65-F5344CB8AC3E}">
        <p14:creationId xmlns:p14="http://schemas.microsoft.com/office/powerpoint/2010/main" val="45576681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93415-A6BE-4437-9F05-206DD2E43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surgical neck of humerus is related to ?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FB1628-2274-48C8-B799-1B008B60DB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Radial nerve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Ulnar nerve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Median nerve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Axillary nerve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Non of above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36453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93415-A6BE-4437-9F05-206DD2E43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surgical neck of humerus is related to ?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FB1628-2274-48C8-B799-1B008B60DB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Radial nerve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Ulnar nerve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Median nerve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Axillary nerve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Non of above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77016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E5DF7-E236-4F08-A175-D133C6058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bicipital groove contains 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02A66-FCB5-4D5A-899B-FE45F3E4F6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Axillary artery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Long head of triceps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Coracobrachialis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Long head of biceps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Non of above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73629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E5DF7-E236-4F08-A175-D133C6058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bicipital groove contains 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02A66-FCB5-4D5A-899B-FE45F3E4F6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Axillary artery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Long head of triceps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Coracobrachialis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Long head of biceps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Non of above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18519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20637-0222-42E9-BAB6-FAE60E3A4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</a:t>
            </a:r>
            <a:r>
              <a:rPr lang="en-US" dirty="0" err="1"/>
              <a:t>klumpke</a:t>
            </a:r>
            <a:r>
              <a:rPr lang="en-US" dirty="0"/>
              <a:t> palsy , deformity called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AB17BB-41AE-4E51-9C4C-874A9F749C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Winging of scapula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Claw hand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Ape hand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Wrist drop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Policeman’s tip position </a:t>
            </a:r>
          </a:p>
        </p:txBody>
      </p:sp>
    </p:spTree>
    <p:extLst>
      <p:ext uri="{BB962C8B-B14F-4D97-AF65-F5344CB8AC3E}">
        <p14:creationId xmlns:p14="http://schemas.microsoft.com/office/powerpoint/2010/main" val="1907005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96AA5-860D-4D94-B53E-F0F885AE2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0" i="0" u="none" strike="noStrike" baseline="0" dirty="0">
                <a:latin typeface="UniversLTStd-Cn"/>
              </a:rPr>
              <a:t>Triceps</a:t>
            </a:r>
            <a:endParaRPr lang="en-US" sz="8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3A2F9B-3125-4721-919D-0D19BBDF2E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i="0" u="none" strike="noStrike" baseline="0" dirty="0">
                <a:solidFill>
                  <a:srgbClr val="33C0FF"/>
                </a:solidFill>
                <a:latin typeface="UniversLTStd-BoldCn"/>
              </a:rPr>
              <a:t>Nerve </a:t>
            </a:r>
          </a:p>
          <a:p>
            <a:pPr marL="0" indent="0">
              <a:buNone/>
            </a:pPr>
            <a:r>
              <a:rPr lang="en-US" sz="3200" b="0" i="0" u="none" strike="noStrike" baseline="0" dirty="0">
                <a:latin typeface="UniversLTStd-Cn"/>
              </a:rPr>
              <a:t>Radial</a:t>
            </a:r>
            <a:endParaRPr lang="en-US" sz="3200" b="1" dirty="0">
              <a:solidFill>
                <a:srgbClr val="33C0FF"/>
              </a:solidFill>
              <a:latin typeface="UniversLTStd-BoldCn"/>
            </a:endParaRPr>
          </a:p>
          <a:p>
            <a:pPr marL="0" indent="0">
              <a:buNone/>
            </a:pPr>
            <a:endParaRPr lang="en-US" sz="3200" b="1" i="0" u="none" strike="noStrike" baseline="0" dirty="0">
              <a:solidFill>
                <a:srgbClr val="33C0FF"/>
              </a:solidFill>
              <a:latin typeface="UniversLTStd-BoldCn"/>
            </a:endParaRPr>
          </a:p>
          <a:p>
            <a:pPr marL="0" indent="0">
              <a:buNone/>
            </a:pPr>
            <a:r>
              <a:rPr lang="en-US" sz="3200" b="1" i="0" u="none" strike="noStrike" baseline="0" dirty="0">
                <a:solidFill>
                  <a:srgbClr val="33C0FF"/>
                </a:solidFill>
                <a:latin typeface="UniversLTStd-BoldCn"/>
              </a:rPr>
              <a:t>Action</a:t>
            </a:r>
            <a:endParaRPr lang="en-US" sz="3200" dirty="0"/>
          </a:p>
          <a:p>
            <a:pPr marL="0" indent="0">
              <a:buNone/>
            </a:pPr>
            <a:r>
              <a:rPr lang="en-US" sz="3200" b="0" i="0" u="none" strike="noStrike" baseline="0" dirty="0">
                <a:latin typeface="UniversLTStd-Cn"/>
              </a:rPr>
              <a:t>Extends forearm</a:t>
            </a:r>
            <a:endParaRPr lang="en-US" sz="4400" b="1" dirty="0">
              <a:solidFill>
                <a:srgbClr val="33C0FF"/>
              </a:solidFill>
              <a:latin typeface="UniversLTStd-BoldCn"/>
            </a:endParaRPr>
          </a:p>
          <a:p>
            <a:pPr marL="0" indent="0">
              <a:buNone/>
            </a:pPr>
            <a:endParaRPr lang="en-US" sz="3200" dirty="0"/>
          </a:p>
        </p:txBody>
      </p:sp>
      <p:sp>
        <p:nvSpPr>
          <p:cNvPr id="4" name="AutoShape 2" descr="Top 30 Brachii GIFs | Find the best GIF on Gfycat">
            <a:extLst>
              <a:ext uri="{FF2B5EF4-FFF2-40B4-BE49-F238E27FC236}">
                <a16:creationId xmlns:a16="http://schemas.microsoft.com/office/drawing/2014/main" id="{9FAFFCEB-6A43-45EA-AC84-484B65DAA87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294" name="Picture 6" descr="Top 30 •triceps Brachii GIFs | Find the best GIF on Gfycat">
            <a:extLst>
              <a:ext uri="{FF2B5EF4-FFF2-40B4-BE49-F238E27FC236}">
                <a16:creationId xmlns:a16="http://schemas.microsoft.com/office/drawing/2014/main" id="{98AFE7BF-962F-4A7C-B6F8-F911A8F71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4538" y="835090"/>
            <a:ext cx="5339054" cy="4004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31065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20637-0222-42E9-BAB6-FAE60E3A4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</a:t>
            </a:r>
            <a:r>
              <a:rPr lang="en-US" dirty="0" err="1"/>
              <a:t>klumpke</a:t>
            </a:r>
            <a:r>
              <a:rPr lang="en-US" dirty="0"/>
              <a:t> palsy , deformity called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AB17BB-41AE-4E51-9C4C-874A9F749C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Winging of scapula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Claw hand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Ape hand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Wrist drop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Policeman’s tip position </a:t>
            </a:r>
          </a:p>
        </p:txBody>
      </p:sp>
    </p:spTree>
    <p:extLst>
      <p:ext uri="{BB962C8B-B14F-4D97-AF65-F5344CB8AC3E}">
        <p14:creationId xmlns:p14="http://schemas.microsoft.com/office/powerpoint/2010/main" val="118283325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83336-E9EE-447C-8BDC-D4CEB635E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Root value of long thoracic nerve is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C5D09-1FB0-4B4E-967C-51F1BB7852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C5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C6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C7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C5+C6+C7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C5+C6+C7+C8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05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83336-E9EE-447C-8BDC-D4CEB635E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Root value of long thoracic nerve is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C5D09-1FB0-4B4E-967C-51F1BB7852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C5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C6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C7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C5+C6+C7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C5+C6+C7+C8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18899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52B2D-5E35-4F2C-B181-7911E6A96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657F3C-9587-4C75-85BD-855BB280E1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No photo description available.">
            <a:extLst>
              <a:ext uri="{FF2B5EF4-FFF2-40B4-BE49-F238E27FC236}">
                <a16:creationId xmlns:a16="http://schemas.microsoft.com/office/drawing/2014/main" id="{7D49B361-64F9-4046-BFF7-982CF15082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3550"/>
            <a:ext cx="12192000" cy="5929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8CC4506-E74B-4AF8-8EFA-29E7C0ACFA23}"/>
              </a:ext>
            </a:extLst>
          </p:cNvPr>
          <p:cNvSpPr txBox="1"/>
          <p:nvPr/>
        </p:nvSpPr>
        <p:spPr>
          <a:xfrm>
            <a:off x="1362270" y="5992753"/>
            <a:ext cx="5505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D3FBF"/>
                </a:solidFill>
              </a:rPr>
              <a:t>Dr</a:t>
            </a:r>
            <a:endParaRPr lang="en-US" sz="2000" b="1" dirty="0">
              <a:solidFill>
                <a:srgbClr val="1D3FB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4F13AA-B92D-4858-9AE3-28BC31BBBFF0}"/>
              </a:ext>
            </a:extLst>
          </p:cNvPr>
          <p:cNvSpPr txBox="1"/>
          <p:nvPr/>
        </p:nvSpPr>
        <p:spPr>
          <a:xfrm>
            <a:off x="1362270" y="5176689"/>
            <a:ext cx="29201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GOOD LUCK</a:t>
            </a:r>
          </a:p>
        </p:txBody>
      </p:sp>
    </p:spTree>
    <p:extLst>
      <p:ext uri="{BB962C8B-B14F-4D97-AF65-F5344CB8AC3E}">
        <p14:creationId xmlns:p14="http://schemas.microsoft.com/office/powerpoint/2010/main" val="37118644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2807</TotalTime>
  <Words>2044</Words>
  <Application>Microsoft Office PowerPoint</Application>
  <PresentationFormat>Widescreen</PresentationFormat>
  <Paragraphs>617</Paragraphs>
  <Slides>93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93</vt:i4>
      </vt:variant>
    </vt:vector>
  </HeadingPairs>
  <TitlesOfParts>
    <vt:vector size="107" baseType="lpstr">
      <vt:lpstr>Arial</vt:lpstr>
      <vt:lpstr>Calibri</vt:lpstr>
      <vt:lpstr>Calibri Light</vt:lpstr>
      <vt:lpstr>Centennial-Roman</vt:lpstr>
      <vt:lpstr>Minion-Bold</vt:lpstr>
      <vt:lpstr>Minion-Regular</vt:lpstr>
      <vt:lpstr>Univers-Bold</vt:lpstr>
      <vt:lpstr>Univers-Condensed</vt:lpstr>
      <vt:lpstr>Univers-CondensedBold</vt:lpstr>
      <vt:lpstr>UniversLTStd-BoldCn</vt:lpstr>
      <vt:lpstr>UniversLTStd-Cn</vt:lpstr>
      <vt:lpstr>Wingdings</vt:lpstr>
      <vt:lpstr>ZapfDingbats</vt:lpstr>
      <vt:lpstr>Office Theme</vt:lpstr>
      <vt:lpstr>Muscles of the Arm</vt:lpstr>
      <vt:lpstr>Coracobrachialis</vt:lpstr>
      <vt:lpstr>Coracobrachialis</vt:lpstr>
      <vt:lpstr>Biceps brachii</vt:lpstr>
      <vt:lpstr>Biceps brachii</vt:lpstr>
      <vt:lpstr>Brachialis</vt:lpstr>
      <vt:lpstr>Brachialis</vt:lpstr>
      <vt:lpstr>Triceps</vt:lpstr>
      <vt:lpstr>Triceps</vt:lpstr>
      <vt:lpstr>Anconeus</vt:lpstr>
      <vt:lpstr>Anconeus</vt:lpstr>
      <vt:lpstr>Muscles of the Anterior Forearm</vt:lpstr>
      <vt:lpstr>PowerPoint Presentation</vt:lpstr>
      <vt:lpstr>Pronator teres</vt:lpstr>
      <vt:lpstr>PowerPoint Presentation</vt:lpstr>
      <vt:lpstr>Flexor carpi radialis</vt:lpstr>
      <vt:lpstr>PowerPoint Presentation</vt:lpstr>
      <vt:lpstr>Palmaris longus</vt:lpstr>
      <vt:lpstr>PowerPoint Presentation</vt:lpstr>
      <vt:lpstr>Flexor carpi ulnaris</vt:lpstr>
      <vt:lpstr>PowerPoint Presentation</vt:lpstr>
      <vt:lpstr>Flexor digitorum superficialis</vt:lpstr>
      <vt:lpstr>PowerPoint Presentation</vt:lpstr>
      <vt:lpstr>Flexor digitorum profundus</vt:lpstr>
      <vt:lpstr>PowerPoint Presentation</vt:lpstr>
      <vt:lpstr>Flexor pollicis longus</vt:lpstr>
      <vt:lpstr>PowerPoint Presentation</vt:lpstr>
      <vt:lpstr>Pronator quadratus</vt:lpstr>
      <vt:lpstr>PowerPoint Presentation</vt:lpstr>
      <vt:lpstr>Muscles of the Posterior Forearm</vt:lpstr>
      <vt:lpstr>PowerPoint Presentation</vt:lpstr>
      <vt:lpstr>PowerPoint Presentation</vt:lpstr>
      <vt:lpstr>Brachioradialis</vt:lpstr>
      <vt:lpstr>PowerPoint Presentation</vt:lpstr>
      <vt:lpstr>Extensor carpi radialis longus</vt:lpstr>
      <vt:lpstr>PowerPoint Presentation</vt:lpstr>
      <vt:lpstr>Extensor carpi radialis brevis</vt:lpstr>
      <vt:lpstr>PowerPoint Presentation</vt:lpstr>
      <vt:lpstr>Extensor digitorum</vt:lpstr>
      <vt:lpstr>PowerPoint Presentation</vt:lpstr>
      <vt:lpstr>Extensor digiti minimi</vt:lpstr>
      <vt:lpstr>PowerPoint Presentation</vt:lpstr>
      <vt:lpstr>Extensor carpi ulnaris</vt:lpstr>
      <vt:lpstr>PowerPoint Presentation</vt:lpstr>
      <vt:lpstr>Supinator</vt:lpstr>
      <vt:lpstr>PowerPoint Presentation</vt:lpstr>
      <vt:lpstr>Abductor pollicis longus</vt:lpstr>
      <vt:lpstr>PowerPoint Presentation</vt:lpstr>
      <vt:lpstr>Extensor pollicis longus</vt:lpstr>
      <vt:lpstr>PowerPoint Presentation</vt:lpstr>
      <vt:lpstr>Extensor pollicis brevis</vt:lpstr>
      <vt:lpstr>PowerPoint Presentation</vt:lpstr>
      <vt:lpstr>Extensor indicis</vt:lpstr>
      <vt:lpstr>PowerPoint Presentation</vt:lpstr>
      <vt:lpstr>Tennis elbow (lateral epicondylitis)</vt:lpstr>
      <vt:lpstr>Golfer’s elbow (medial epicondylitis)</vt:lpstr>
      <vt:lpstr>PowerPoint Presentation</vt:lpstr>
      <vt:lpstr>Cubital fossa </vt:lpstr>
      <vt:lpstr>PowerPoint Presentation</vt:lpstr>
      <vt:lpstr>Boundaries</vt:lpstr>
      <vt:lpstr>Contents</vt:lpstr>
      <vt:lpstr>Vessels of upper limb</vt:lpstr>
      <vt:lpstr>PowerPoint Presentation</vt:lpstr>
      <vt:lpstr>Axillary Artery</vt:lpstr>
      <vt:lpstr>PowerPoint Presentation</vt:lpstr>
      <vt:lpstr>Scapular Anastomosis</vt:lpstr>
      <vt:lpstr>Scapular Anastomoses</vt:lpstr>
      <vt:lpstr>Brachial Artery</vt:lpstr>
      <vt:lpstr>PowerPoint Presentation</vt:lpstr>
      <vt:lpstr>PowerPoint Presentation</vt:lpstr>
      <vt:lpstr>Branches of Brachial Artery</vt:lpstr>
      <vt:lpstr>Arteries in Forearm</vt:lpstr>
      <vt:lpstr>PowerPoint Presentation</vt:lpstr>
      <vt:lpstr>Ulnar Artery</vt:lpstr>
      <vt:lpstr>Veins of The Arm</vt:lpstr>
      <vt:lpstr>Cephalic Vein</vt:lpstr>
      <vt:lpstr>Basilic Vein</vt:lpstr>
      <vt:lpstr>Median cubital vein</vt:lpstr>
      <vt:lpstr>Axillary Vein</vt:lpstr>
      <vt:lpstr>PowerPoint Presentation</vt:lpstr>
      <vt:lpstr>One of the following not attached to medial border of the scapula ?</vt:lpstr>
      <vt:lpstr>One of the following not attached to medial border of the scapula ?</vt:lpstr>
      <vt:lpstr>The glenoid cavity articulates with head of humerus By </vt:lpstr>
      <vt:lpstr>The glenoid cavity articulates with head of humerus By </vt:lpstr>
      <vt:lpstr>The surgical neck of humerus is related to ? </vt:lpstr>
      <vt:lpstr>The surgical neck of humerus is related to ? </vt:lpstr>
      <vt:lpstr>The bicipital groove contains :</vt:lpstr>
      <vt:lpstr>The bicipital groove contains :</vt:lpstr>
      <vt:lpstr>In klumpke palsy , deformity called ?</vt:lpstr>
      <vt:lpstr>In klumpke palsy , deformity called ?</vt:lpstr>
      <vt:lpstr>Root value of long thoracic nerve is ?</vt:lpstr>
      <vt:lpstr>Root value of long thoracic nerve is 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Cubital fossa </dc:title>
  <dc:creator>Mahmoud Abuaita</dc:creator>
  <cp:lastModifiedBy>Mahmoud Abuaita</cp:lastModifiedBy>
  <cp:revision>60</cp:revision>
  <dcterms:created xsi:type="dcterms:W3CDTF">2022-03-30T20:33:05Z</dcterms:created>
  <dcterms:modified xsi:type="dcterms:W3CDTF">2022-04-11T22:26:33Z</dcterms:modified>
</cp:coreProperties>
</file>