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563" r:id="rId3"/>
    <p:sldId id="564" r:id="rId4"/>
    <p:sldId id="565" r:id="rId5"/>
    <p:sldId id="566" r:id="rId6"/>
    <p:sldId id="567" r:id="rId7"/>
    <p:sldId id="568" r:id="rId8"/>
    <p:sldId id="569" r:id="rId9"/>
    <p:sldId id="570" r:id="rId10"/>
    <p:sldId id="571" r:id="rId11"/>
    <p:sldId id="572" r:id="rId12"/>
    <p:sldId id="573" r:id="rId13"/>
    <p:sldId id="574" r:id="rId14"/>
    <p:sldId id="575" r:id="rId15"/>
    <p:sldId id="576" r:id="rId16"/>
    <p:sldId id="577" r:id="rId17"/>
    <p:sldId id="578" r:id="rId18"/>
    <p:sldId id="579" r:id="rId19"/>
    <p:sldId id="580" r:id="rId20"/>
    <p:sldId id="581" r:id="rId21"/>
    <p:sldId id="582" r:id="rId22"/>
    <p:sldId id="583" r:id="rId23"/>
    <p:sldId id="584" r:id="rId24"/>
    <p:sldId id="585" r:id="rId25"/>
    <p:sldId id="586" r:id="rId26"/>
    <p:sldId id="587" r:id="rId27"/>
    <p:sldId id="588" r:id="rId28"/>
    <p:sldId id="589" r:id="rId29"/>
    <p:sldId id="590" r:id="rId30"/>
    <p:sldId id="591" r:id="rId31"/>
    <p:sldId id="592" r:id="rId32"/>
    <p:sldId id="593" r:id="rId33"/>
    <p:sldId id="594" r:id="rId34"/>
    <p:sldId id="595" r:id="rId35"/>
    <p:sldId id="596" r:id="rId36"/>
    <p:sldId id="597" r:id="rId37"/>
    <p:sldId id="598" r:id="rId38"/>
    <p:sldId id="599" r:id="rId39"/>
    <p:sldId id="600" r:id="rId40"/>
    <p:sldId id="601" r:id="rId41"/>
    <p:sldId id="602" r:id="rId42"/>
    <p:sldId id="603" r:id="rId43"/>
    <p:sldId id="604" r:id="rId44"/>
    <p:sldId id="605" r:id="rId45"/>
    <p:sldId id="606" r:id="rId46"/>
    <p:sldId id="607" r:id="rId47"/>
    <p:sldId id="608" r:id="rId48"/>
    <p:sldId id="609" r:id="rId49"/>
    <p:sldId id="610" r:id="rId50"/>
    <p:sldId id="611" r:id="rId51"/>
    <p:sldId id="612" r:id="rId52"/>
    <p:sldId id="613" r:id="rId53"/>
    <p:sldId id="614" r:id="rId54"/>
    <p:sldId id="615" r:id="rId55"/>
    <p:sldId id="616" r:id="rId56"/>
    <p:sldId id="617" r:id="rId57"/>
    <p:sldId id="618" r:id="rId5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4660"/>
  </p:normalViewPr>
  <p:slideViewPr>
    <p:cSldViewPr snapToGrid="0">
      <p:cViewPr varScale="1">
        <p:scale>
          <a:sx n="82" d="100"/>
          <a:sy n="82" d="100"/>
        </p:scale>
        <p:origin x="136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61" Type="http://schemas.openxmlformats.org/officeDocument/2006/relationships/theme" Target="theme/theme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C47DD-C9D9-4853-AE6C-C69AAE6264ED}" type="datetimeFigureOut">
              <a:rPr lang="en-US" smtClean="0"/>
              <a:t>4/14/2023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0A391-DA95-4116-8689-00012CB87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140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C47DD-C9D9-4853-AE6C-C69AAE6264ED}" type="datetimeFigureOut">
              <a:rPr lang="en-US" smtClean="0"/>
              <a:t>4/14/2023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0A391-DA95-4116-8689-00012CB87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850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C47DD-C9D9-4853-AE6C-C69AAE6264ED}" type="datetimeFigureOut">
              <a:rPr lang="en-US" smtClean="0"/>
              <a:t>4/14/2023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0A391-DA95-4116-8689-00012CB87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9710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64540" y="2820012"/>
            <a:ext cx="7614919" cy="2108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06580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600" b="0" i="0">
                <a:solidFill>
                  <a:srgbClr val="675E47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2F2B20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98909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600" b="0" i="0">
                <a:solidFill>
                  <a:srgbClr val="675E47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4/14/2023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558659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600" b="0" i="0">
                <a:solidFill>
                  <a:srgbClr val="675E47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4/14/2023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583880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4/14/2023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27945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C47DD-C9D9-4853-AE6C-C69AAE6264ED}" type="datetimeFigureOut">
              <a:rPr lang="en-US" smtClean="0"/>
              <a:t>4/14/2023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0A391-DA95-4116-8689-00012CB87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009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C47DD-C9D9-4853-AE6C-C69AAE6264ED}" type="datetimeFigureOut">
              <a:rPr lang="en-US" smtClean="0"/>
              <a:t>4/14/2023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0A391-DA95-4116-8689-00012CB87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128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C47DD-C9D9-4853-AE6C-C69AAE6264ED}" type="datetimeFigureOut">
              <a:rPr lang="en-US" smtClean="0"/>
              <a:t>4/14/2023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0A391-DA95-4116-8689-00012CB87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224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C47DD-C9D9-4853-AE6C-C69AAE6264ED}" type="datetimeFigureOut">
              <a:rPr lang="en-US" smtClean="0"/>
              <a:t>4/14/2023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0A391-DA95-4116-8689-00012CB87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748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C47DD-C9D9-4853-AE6C-C69AAE6264ED}" type="datetimeFigureOut">
              <a:rPr lang="en-US" smtClean="0"/>
              <a:t>4/14/2023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0A391-DA95-4116-8689-00012CB87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093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C47DD-C9D9-4853-AE6C-C69AAE6264ED}" type="datetimeFigureOut">
              <a:rPr lang="en-US" smtClean="0"/>
              <a:t>4/14/2023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0A391-DA95-4116-8689-00012CB87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521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C47DD-C9D9-4853-AE6C-C69AAE6264ED}" type="datetimeFigureOut">
              <a:rPr lang="en-US" smtClean="0"/>
              <a:t>4/14/2023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0A391-DA95-4116-8689-00012CB87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035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C47DD-C9D9-4853-AE6C-C69AAE6264ED}" type="datetimeFigureOut">
              <a:rPr lang="en-US" smtClean="0"/>
              <a:t>4/14/2023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0A391-DA95-4116-8689-00012CB87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909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FC47DD-C9D9-4853-AE6C-C69AAE6264ED}" type="datetimeFigureOut">
              <a:rPr lang="en-US" smtClean="0"/>
              <a:t>4/14/2023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50A391-DA95-4116-8689-00012CB87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712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8458200" y="0"/>
            <a:ext cx="685800" cy="5486400"/>
          </a:xfrm>
          <a:custGeom>
            <a:avLst/>
            <a:gdLst/>
            <a:ahLst/>
            <a:cxnLst/>
            <a:rect l="l" t="t" r="r" b="b"/>
            <a:pathLst>
              <a:path w="685800" h="5486400">
                <a:moveTo>
                  <a:pt x="0" y="5486400"/>
                </a:moveTo>
                <a:lnTo>
                  <a:pt x="685800" y="5486400"/>
                </a:lnTo>
                <a:lnTo>
                  <a:pt x="685800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8458200" y="0"/>
            <a:ext cx="685800" cy="5486400"/>
          </a:xfrm>
          <a:custGeom>
            <a:avLst/>
            <a:gdLst/>
            <a:ahLst/>
            <a:cxnLst/>
            <a:rect l="l" t="t" r="r" b="b"/>
            <a:pathLst>
              <a:path w="685800" h="5486400">
                <a:moveTo>
                  <a:pt x="0" y="5486400"/>
                </a:moveTo>
                <a:lnTo>
                  <a:pt x="685800" y="5486400"/>
                </a:lnTo>
                <a:lnTo>
                  <a:pt x="685800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8458200" y="61722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800"/>
                </a:moveTo>
                <a:lnTo>
                  <a:pt x="685800" y="685800"/>
                </a:lnTo>
                <a:lnTo>
                  <a:pt x="6858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675E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800"/>
                </a:moveTo>
                <a:lnTo>
                  <a:pt x="685800" y="685800"/>
                </a:lnTo>
                <a:lnTo>
                  <a:pt x="6858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A9A5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8458200" y="61722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800"/>
                </a:moveTo>
                <a:lnTo>
                  <a:pt x="685800" y="685800"/>
                </a:lnTo>
                <a:lnTo>
                  <a:pt x="6858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675E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800"/>
                </a:moveTo>
                <a:lnTo>
                  <a:pt x="685800" y="685800"/>
                </a:lnTo>
                <a:lnTo>
                  <a:pt x="6858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A9A5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5940" y="284797"/>
            <a:ext cx="3334385" cy="7264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600" b="0" i="0">
                <a:solidFill>
                  <a:srgbClr val="675E47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0240" y="1110792"/>
            <a:ext cx="6781800" cy="40525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2F2B20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91741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4540" y="2406015"/>
            <a:ext cx="3433445" cy="2522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6600" spc="-100" dirty="0"/>
              <a:t>Bone  D</a:t>
            </a:r>
            <a:r>
              <a:rPr sz="6600" spc="-95" dirty="0"/>
              <a:t>i</a:t>
            </a:r>
            <a:r>
              <a:rPr sz="6600" spc="-105" dirty="0"/>
              <a:t>s</a:t>
            </a:r>
            <a:r>
              <a:rPr sz="6600" spc="-100" dirty="0"/>
              <a:t>o</a:t>
            </a:r>
            <a:r>
              <a:rPr sz="6600" spc="-200" dirty="0"/>
              <a:t>r</a:t>
            </a:r>
            <a:r>
              <a:rPr sz="6600" spc="-100" dirty="0"/>
              <a:t>de</a:t>
            </a:r>
            <a:r>
              <a:rPr sz="6600" spc="-105" dirty="0"/>
              <a:t>r</a:t>
            </a:r>
            <a:r>
              <a:rPr sz="6600" dirty="0"/>
              <a:t>s</a:t>
            </a:r>
            <a:endParaRPr sz="6600"/>
          </a:p>
          <a:p>
            <a:pPr marL="12700">
              <a:lnSpc>
                <a:spcPct val="100000"/>
              </a:lnSpc>
              <a:spcBef>
                <a:spcPts val="1415"/>
              </a:spcBef>
            </a:pPr>
            <a:r>
              <a:rPr sz="2000" dirty="0">
                <a:solidFill>
                  <a:srgbClr val="8E8D8C"/>
                </a:solidFill>
              </a:rPr>
              <a:t>Jason </a:t>
            </a:r>
            <a:r>
              <a:rPr sz="2000" spc="-20" dirty="0">
                <a:solidFill>
                  <a:srgbClr val="8E8D8C"/>
                </a:solidFill>
              </a:rPr>
              <a:t>Ryan, MD,</a:t>
            </a:r>
            <a:r>
              <a:rPr sz="2000" spc="-40" dirty="0">
                <a:solidFill>
                  <a:srgbClr val="8E8D8C"/>
                </a:solidFill>
              </a:rPr>
              <a:t> </a:t>
            </a:r>
            <a:r>
              <a:rPr sz="2000" dirty="0">
                <a:solidFill>
                  <a:srgbClr val="8E8D8C"/>
                </a:solidFill>
              </a:rPr>
              <a:t>MPH</a:t>
            </a:r>
            <a:endParaRPr sz="20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467677"/>
            <a:ext cx="3378835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5" dirty="0"/>
              <a:t>Growth</a:t>
            </a:r>
            <a:r>
              <a:rPr spc="-260" dirty="0"/>
              <a:t> </a:t>
            </a:r>
            <a:r>
              <a:rPr spc="-90" dirty="0"/>
              <a:t>Plates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50240" y="1552448"/>
            <a:ext cx="6238875" cy="178117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Found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at ends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of long bones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in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children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Contains 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hyaline</a:t>
            </a:r>
            <a:r>
              <a:rPr kumimoji="0" sz="2400" b="0" i="0" u="none" strike="noStrike" kern="1200" cap="none" spc="-5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cartilage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Chondrocytes 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grow </a:t>
            </a: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toward</a:t>
            </a:r>
            <a:r>
              <a:rPr kumimoji="0" sz="2400" b="0" i="0" u="none" strike="noStrike" kern="1200" cap="none" spc="2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epiphysis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Osteoblasts 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lay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down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matrix </a:t>
            </a: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toward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diaphysis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930651" y="3870959"/>
            <a:ext cx="2682239" cy="24224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83940" y="6321860"/>
            <a:ext cx="13589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Gilo1969/Wikipedia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467677"/>
            <a:ext cx="1751964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14" dirty="0"/>
              <a:t>Rickets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2739" y="1552593"/>
            <a:ext cx="6122670" cy="207391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1" i="0" u="none" strike="noStrike" kern="1200" cap="none" spc="-2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Growth </a:t>
            </a:r>
            <a:r>
              <a:rPr kumimoji="0" sz="2400" b="1" i="0" u="none" strike="noStrike" kern="1200" cap="none" spc="-15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plate</a:t>
            </a:r>
            <a:r>
              <a:rPr kumimoji="0" sz="2400" b="1" i="0" u="none" strike="noStrike" kern="1200" cap="none" spc="15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thickens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5384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537845" algn="l"/>
                <a:tab pos="538480" algn="l"/>
              </a:tabLst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Chondrocytes expand (disorganized</a:t>
            </a:r>
            <a:r>
              <a:rPr kumimoji="0" sz="2000" b="0" i="0" u="none" strike="noStrike" kern="1200" cap="none" spc="-8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growth)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5384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537845" algn="l"/>
                <a:tab pos="538480" algn="l"/>
              </a:tabLst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Osteoblasts </a:t>
            </a: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lay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down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osteoid</a:t>
            </a:r>
            <a:r>
              <a:rPr kumimoji="0" sz="2000" b="1" i="0" u="none" strike="noStrike" kern="1200" cap="none" spc="-9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1" i="0" u="none" strike="noStrike" kern="1200" cap="none" spc="-1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only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Bone thickening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from 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337D56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osteoid</a:t>
            </a:r>
            <a:r>
              <a:rPr kumimoji="0" sz="2400" b="1" i="0" u="none" strike="noStrike" kern="1200" cap="none" spc="-75" normalizeH="0" baseline="0" noProof="0" dirty="0">
                <a:ln>
                  <a:noFill/>
                </a:ln>
                <a:solidFill>
                  <a:srgbClr val="337D56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337D56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accumulation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Distorted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bone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growth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085588" y="304800"/>
            <a:ext cx="3124199" cy="24919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5940" y="467677"/>
            <a:ext cx="1751964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14" dirty="0"/>
              <a:t>Rickets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72739" y="1552448"/>
            <a:ext cx="4859655" cy="287909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Epiphyseal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widening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Bowed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legs (genu</a:t>
            </a:r>
            <a:r>
              <a:rPr kumimoji="0" sz="2400" b="0" i="0" u="none" strike="noStrike" kern="1200" cap="none" spc="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varum)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Swelling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at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costochondral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junctions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5384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4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537845" algn="l"/>
                <a:tab pos="538480" algn="l"/>
              </a:tabLst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Rachitic</a:t>
            </a:r>
            <a:r>
              <a:rPr kumimoji="0" sz="2000" b="0" i="0" u="none" strike="noStrike" kern="1200" cap="none" spc="-5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rosary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0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Craniotabes (soft</a:t>
            </a:r>
            <a:r>
              <a:rPr kumimoji="0" sz="2400" b="0" i="0" u="none" strike="noStrike" kern="1200" cap="none" spc="-3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skull)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5384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4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537845" algn="l"/>
                <a:tab pos="538480" algn="l"/>
              </a:tabLst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Occipital/parietal</a:t>
            </a:r>
            <a:r>
              <a:rPr kumimoji="0" sz="2000" b="0" i="0" u="none" strike="noStrike" kern="1200" cap="none" spc="-5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bones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5384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537845" algn="l"/>
                <a:tab pos="538480" algn="l"/>
              </a:tabLst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Collapse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with</a:t>
            </a:r>
            <a:r>
              <a:rPr kumimoji="0" sz="2000" b="0" i="0" u="none" strike="noStrike" kern="1200" cap="none" spc="-6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pressure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038600" y="4066032"/>
            <a:ext cx="3733799" cy="25008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003005" y="2996098"/>
            <a:ext cx="15405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BruceBlaus</a:t>
            </a:r>
            <a:r>
              <a:rPr kumimoji="0" sz="1200" b="0" i="0" u="none" strike="noStrike" kern="1200" cap="none" spc="-3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/Wikipedia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467677"/>
            <a:ext cx="5067935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5" dirty="0"/>
              <a:t>Epiphyseal</a:t>
            </a:r>
            <a:r>
              <a:rPr spc="-285" dirty="0"/>
              <a:t> </a:t>
            </a:r>
            <a:r>
              <a:rPr spc="-90" dirty="0"/>
              <a:t>Widening</a:t>
            </a:r>
          </a:p>
        </p:txBody>
      </p:sp>
      <p:sp>
        <p:nvSpPr>
          <p:cNvPr id="3" name="object 3"/>
          <p:cNvSpPr/>
          <p:nvPr/>
        </p:nvSpPr>
        <p:spPr>
          <a:xfrm>
            <a:off x="752855" y="2086355"/>
            <a:ext cx="3428999" cy="25709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81632" y="4981447"/>
            <a:ext cx="17157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Wikipedia/Public</a:t>
            </a:r>
            <a:r>
              <a:rPr kumimoji="0" sz="1200" b="0" i="0" u="none" strike="noStrike" kern="1200" cap="none" spc="-2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Domain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953000" y="1589532"/>
            <a:ext cx="3124199" cy="443191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869940" y="6218269"/>
            <a:ext cx="15405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BruceBlaus</a:t>
            </a:r>
            <a:r>
              <a:rPr kumimoji="0" sz="1200" b="0" i="0" u="none" strike="noStrike" kern="1200" cap="none" spc="-3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/Wikipedia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467677"/>
            <a:ext cx="5036185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5" dirty="0"/>
              <a:t>Growth </a:t>
            </a:r>
            <a:r>
              <a:rPr spc="-85" dirty="0"/>
              <a:t>Plate</a:t>
            </a:r>
            <a:r>
              <a:rPr spc="-355" dirty="0"/>
              <a:t> </a:t>
            </a:r>
            <a:r>
              <a:rPr spc="-140" dirty="0"/>
              <a:t>Fraying</a:t>
            </a:r>
          </a:p>
        </p:txBody>
      </p:sp>
      <p:sp>
        <p:nvSpPr>
          <p:cNvPr id="3" name="object 3"/>
          <p:cNvSpPr/>
          <p:nvPr/>
        </p:nvSpPr>
        <p:spPr>
          <a:xfrm>
            <a:off x="990600" y="1524000"/>
            <a:ext cx="6554609" cy="44273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79140" y="6478835"/>
            <a:ext cx="15398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Pro</a:t>
            </a:r>
            <a:r>
              <a:rPr kumimoji="0" sz="1200" b="0" i="0" u="none" strike="noStrike" kern="1200" cap="none" spc="-6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Faather/Slideshare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55139" y="5937179"/>
            <a:ext cx="845819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No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rm</a:t>
            </a:r>
            <a:r>
              <a:rPr kumimoji="0" sz="2000" b="0" i="0" u="none" strike="noStrike" kern="1200" cap="none" spc="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l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35382" y="5976762"/>
            <a:ext cx="81661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R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i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</a:t>
            </a:r>
            <a:r>
              <a:rPr kumimoji="0" sz="2000" b="0" i="0" u="none" strike="noStrike" kern="1200" cap="none" spc="-3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k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e</a:t>
            </a:r>
            <a:r>
              <a:rPr kumimoji="0" sz="2000" b="0" i="0" u="none" strike="noStrike" kern="1200" cap="none" spc="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t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s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467677"/>
            <a:ext cx="2986405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75" dirty="0"/>
              <a:t>Genu</a:t>
            </a:r>
            <a:r>
              <a:rPr spc="-290" dirty="0"/>
              <a:t> </a:t>
            </a:r>
            <a:r>
              <a:rPr spc="-135" dirty="0"/>
              <a:t>Varum</a:t>
            </a:r>
          </a:p>
        </p:txBody>
      </p:sp>
      <p:sp>
        <p:nvSpPr>
          <p:cNvPr id="3" name="object 3"/>
          <p:cNvSpPr/>
          <p:nvPr/>
        </p:nvSpPr>
        <p:spPr>
          <a:xfrm>
            <a:off x="2846832" y="1624584"/>
            <a:ext cx="2912363" cy="46192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104559" y="6234090"/>
            <a:ext cx="25482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Michael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L.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Richardson,</a:t>
            </a:r>
            <a:r>
              <a:rPr kumimoji="0" sz="1200" b="0" i="0" u="none" strike="noStrike" kern="1200" cap="none" spc="-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M.D./Wikipedia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467677"/>
            <a:ext cx="3703320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95" dirty="0"/>
              <a:t>Rachitic</a:t>
            </a:r>
            <a:r>
              <a:rPr spc="-280" dirty="0"/>
              <a:t> </a:t>
            </a:r>
            <a:r>
              <a:rPr spc="-114" dirty="0"/>
              <a:t>Rosary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411046" y="5230076"/>
            <a:ext cx="15659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Ma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Wady/Public</a:t>
            </a:r>
            <a:r>
              <a:rPr kumimoji="0" sz="1200" b="0" i="0" u="none" strike="noStrike" kern="1200" cap="none" spc="-114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Domain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33400" y="2061972"/>
            <a:ext cx="3341824" cy="31222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419600" y="2005583"/>
            <a:ext cx="3647859" cy="32003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86341" y="5270367"/>
            <a:ext cx="169163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Frank</a:t>
            </a:r>
            <a:r>
              <a:rPr kumimoji="0" sz="1200" b="0" i="0" u="none" strike="noStrike" kern="1200" cap="none" spc="-4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Gaillard/Wikipedia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467677"/>
            <a:ext cx="3228975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0" dirty="0"/>
              <a:t>Osteomalacia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50240" y="1552448"/>
            <a:ext cx="4505325" cy="221996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Children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and</a:t>
            </a:r>
            <a:r>
              <a:rPr kumimoji="0" sz="2400" b="0" i="0" u="none" strike="noStrike" kern="1200" cap="none" spc="-3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adults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Occurs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in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areas of bone</a:t>
            </a:r>
            <a:r>
              <a:rPr kumimoji="0" sz="2400" b="0" i="0" u="none" strike="noStrike" kern="1200" cap="none" spc="-6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turnover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Bone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pain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/tenderness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Most often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spine,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pelvis,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and</a:t>
            </a:r>
            <a:r>
              <a:rPr kumimoji="0" sz="2400" b="0" i="0" u="none" strike="noStrike" kern="1200" cap="none" spc="-6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legs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Fractures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467677"/>
            <a:ext cx="3228975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0" dirty="0"/>
              <a:t>Osteomalacia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50240" y="1552593"/>
            <a:ext cx="6109335" cy="236728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3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Two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classic 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x-ray</a:t>
            </a:r>
            <a:r>
              <a:rPr kumimoji="0" sz="2400" b="0" i="0" u="none" strike="noStrike" kern="1200" cap="none" spc="3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findings: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60706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606425" algn="l"/>
                <a:tab pos="607060" algn="l"/>
              </a:tabLst>
              <a:defRPr/>
            </a:pP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Pseudofractures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60706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606425" algn="l"/>
                <a:tab pos="607060" algn="l"/>
              </a:tabLst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Looser</a:t>
            </a:r>
            <a:r>
              <a:rPr kumimoji="0" sz="2000" b="0" i="0" u="none" strike="noStrike" kern="1200" cap="none" spc="-3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Zones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Caused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by: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5384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4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537845" algn="l"/>
                <a:tab pos="538480" algn="l"/>
              </a:tabLst>
              <a:defRPr/>
            </a:pP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Repaired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stress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fractures, inadequately</a:t>
            </a:r>
            <a:r>
              <a:rPr kumimoji="0" sz="2000" b="0" i="0" u="none" strike="noStrike" kern="1200" cap="none" spc="-6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mineralized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5384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537845" algn="l"/>
                <a:tab pos="538480" algn="l"/>
              </a:tabLst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Erosion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of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bone </a:t>
            </a: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by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arterial</a:t>
            </a:r>
            <a:r>
              <a:rPr kumimoji="0" sz="2000" b="0" i="0" u="none" strike="noStrike" kern="1200" cap="none" spc="-9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pulsations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467677"/>
            <a:ext cx="3672204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10" dirty="0"/>
              <a:t>Pseudofracture</a:t>
            </a:r>
          </a:p>
        </p:txBody>
      </p:sp>
      <p:sp>
        <p:nvSpPr>
          <p:cNvPr id="3" name="object 3"/>
          <p:cNvSpPr/>
          <p:nvPr/>
        </p:nvSpPr>
        <p:spPr>
          <a:xfrm>
            <a:off x="3581400" y="1828812"/>
            <a:ext cx="1087469" cy="386712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79140" y="5972047"/>
            <a:ext cx="16986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CalgaryCentre/Slideshare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087098" y="3048761"/>
            <a:ext cx="66040" cy="835025"/>
          </a:xfrm>
          <a:custGeom>
            <a:avLst/>
            <a:gdLst/>
            <a:ahLst/>
            <a:cxnLst/>
            <a:rect l="l" t="t" r="r" b="b"/>
            <a:pathLst>
              <a:path w="66039" h="835025">
                <a:moveTo>
                  <a:pt x="65887" y="0"/>
                </a:moveTo>
                <a:lnTo>
                  <a:pt x="0" y="834986"/>
                </a:lnTo>
              </a:path>
            </a:pathLst>
          </a:custGeom>
          <a:ln w="25908">
            <a:solidFill>
              <a:srgbClr val="00206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048010" y="3802705"/>
            <a:ext cx="90805" cy="81280"/>
          </a:xfrm>
          <a:custGeom>
            <a:avLst/>
            <a:gdLst/>
            <a:ahLst/>
            <a:cxnLst/>
            <a:rect l="l" t="t" r="r" b="b"/>
            <a:pathLst>
              <a:path w="90804" h="81279">
                <a:moveTo>
                  <a:pt x="0" y="0"/>
                </a:moveTo>
                <a:lnTo>
                  <a:pt x="39090" y="81051"/>
                </a:lnTo>
                <a:lnTo>
                  <a:pt x="90398" y="7124"/>
                </a:lnTo>
              </a:path>
            </a:pathLst>
          </a:custGeom>
          <a:ln w="25908">
            <a:solidFill>
              <a:srgbClr val="00206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467677"/>
            <a:ext cx="3698240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80" dirty="0"/>
              <a:t>Bone</a:t>
            </a:r>
            <a:r>
              <a:rPr spc="-280" dirty="0"/>
              <a:t> </a:t>
            </a:r>
            <a:r>
              <a:rPr spc="-110" dirty="0"/>
              <a:t>Disorders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50240" y="1552448"/>
            <a:ext cx="6823075" cy="178117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Osteoporosis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(thin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bones)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Osteopetrosis (thick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bones)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Rickets/Osteomalacia (nutritional bone</a:t>
            </a:r>
            <a:r>
              <a:rPr kumimoji="0" sz="2400" b="0" i="0" u="none" strike="noStrike" kern="1200" cap="none" spc="-4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disorders)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Paget’s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disease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(↑ bone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turnover)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12008" y="1257300"/>
            <a:ext cx="2442971" cy="50322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5940" y="467677"/>
            <a:ext cx="2973070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85" dirty="0"/>
              <a:t>Looser</a:t>
            </a:r>
            <a:r>
              <a:rPr spc="-300" dirty="0"/>
              <a:t> </a:t>
            </a:r>
            <a:r>
              <a:rPr spc="-75" dirty="0"/>
              <a:t>Zone</a:t>
            </a:r>
          </a:p>
        </p:txBody>
      </p:sp>
      <p:sp>
        <p:nvSpPr>
          <p:cNvPr id="4" name="object 4"/>
          <p:cNvSpPr/>
          <p:nvPr/>
        </p:nvSpPr>
        <p:spPr>
          <a:xfrm>
            <a:off x="4154906" y="4203953"/>
            <a:ext cx="370840" cy="837565"/>
          </a:xfrm>
          <a:custGeom>
            <a:avLst/>
            <a:gdLst/>
            <a:ahLst/>
            <a:cxnLst/>
            <a:rect l="l" t="t" r="r" b="b"/>
            <a:pathLst>
              <a:path w="370839" h="837564">
                <a:moveTo>
                  <a:pt x="370611" y="0"/>
                </a:moveTo>
                <a:lnTo>
                  <a:pt x="0" y="837107"/>
                </a:lnTo>
              </a:path>
            </a:pathLst>
          </a:custGeom>
          <a:ln w="25908">
            <a:solidFill>
              <a:srgbClr val="00206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144903" y="4951637"/>
            <a:ext cx="83185" cy="89535"/>
          </a:xfrm>
          <a:custGeom>
            <a:avLst/>
            <a:gdLst/>
            <a:ahLst/>
            <a:cxnLst/>
            <a:rect l="l" t="t" r="r" b="b"/>
            <a:pathLst>
              <a:path w="83185" h="89535">
                <a:moveTo>
                  <a:pt x="0" y="0"/>
                </a:moveTo>
                <a:lnTo>
                  <a:pt x="9994" y="89420"/>
                </a:lnTo>
                <a:lnTo>
                  <a:pt x="82918" y="36703"/>
                </a:lnTo>
              </a:path>
            </a:pathLst>
          </a:custGeom>
          <a:ln w="25908">
            <a:solidFill>
              <a:srgbClr val="00206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57314" y="6353047"/>
            <a:ext cx="15697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Pintrest/Public</a:t>
            </a:r>
            <a:r>
              <a:rPr kumimoji="0" sz="1200" b="0" i="0" u="none" strike="noStrike" kern="1200" cap="none" spc="-3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Domain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284797"/>
            <a:ext cx="6084570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0" dirty="0"/>
              <a:t>Rickets </a:t>
            </a:r>
            <a:r>
              <a:rPr spc="-70" dirty="0"/>
              <a:t>and</a:t>
            </a:r>
            <a:r>
              <a:rPr spc="-370" dirty="0"/>
              <a:t> </a:t>
            </a:r>
            <a:r>
              <a:rPr spc="-95" dirty="0"/>
              <a:t>Osteomalacia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993457"/>
            <a:ext cx="6744334" cy="4095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95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Causes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355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209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355600" algn="l"/>
              </a:tabLst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Vitamin D</a:t>
            </a:r>
            <a:r>
              <a:rPr kumimoji="0" sz="2400" b="0" i="0" u="none" strike="noStrike" kern="1200" cap="none" spc="-3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deficiency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6527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4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652145" algn="l"/>
                <a:tab pos="652780" algn="l"/>
              </a:tabLst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Maternal deficiency during</a:t>
            </a:r>
            <a:r>
              <a:rPr kumimoji="0" sz="2000" b="0" i="0" u="none" strike="noStrike" kern="1200" cap="none" spc="-9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pregnancy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6527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652145" algn="l"/>
                <a:tab pos="652780" algn="l"/>
              </a:tabLst>
              <a:defRPr/>
            </a:pP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Reduced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sun</a:t>
            </a:r>
            <a:r>
              <a:rPr kumimoji="0" sz="2000" b="0" i="0" u="none" strike="noStrike" kern="1200" cap="none" spc="-3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exposure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6527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652145" algn="l"/>
                <a:tab pos="652780" algn="l"/>
              </a:tabLst>
              <a:defRPr/>
            </a:pPr>
            <a:r>
              <a:rPr kumimoji="0" sz="2000" b="0" i="0" u="none" strike="noStrike" kern="1200" cap="none" spc="-2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Fat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malabsorption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6527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652145" algn="l"/>
                <a:tab pos="652780" algn="l"/>
              </a:tabLst>
              <a:defRPr/>
            </a:pP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Cystic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fibrosis, pancreatitis, Celiac disease,</a:t>
            </a:r>
            <a:r>
              <a:rPr kumimoji="0" sz="2000" b="0" i="0" u="none" strike="noStrike" kern="1200" cap="none" spc="-8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IBD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6527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652145" algn="l"/>
                <a:tab pos="652780" algn="l"/>
              </a:tabLst>
              <a:defRPr/>
            </a:pPr>
            <a:r>
              <a:rPr kumimoji="0" sz="2000" b="0" i="0" u="none" strike="noStrike" kern="1200" cap="none" spc="-2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Liver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and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renal failure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(both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activate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viatamin</a:t>
            </a:r>
            <a:r>
              <a:rPr kumimoji="0" sz="2000" b="0" i="0" u="none" strike="noStrike" kern="1200" cap="none" spc="-16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D)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355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0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355600" algn="l"/>
              </a:tabLst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Calcium deficiency</a:t>
            </a: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(rare)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6527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4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652145" algn="l"/>
                <a:tab pos="652780" algn="l"/>
              </a:tabLst>
              <a:defRPr/>
            </a:pP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Only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seen with </a:t>
            </a:r>
            <a:r>
              <a:rPr kumimoji="0" sz="2000" b="0" i="0" u="none" strike="noStrike" kern="1200" cap="none" spc="-2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severe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dietary</a:t>
            </a:r>
            <a:r>
              <a:rPr kumimoji="0" sz="2000" b="0" i="0" u="none" strike="noStrike" kern="1200" cap="none" spc="-2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deficiency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355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355600" algn="l"/>
              </a:tabLst>
              <a:defRPr/>
            </a:pP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Treatment: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Vitamin 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D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and 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Ca</a:t>
            </a:r>
            <a:r>
              <a:rPr kumimoji="0" sz="2400" b="1" i="0" u="none" strike="noStrike" kern="1200" cap="none" spc="-9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supplementation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284797"/>
            <a:ext cx="6084570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0" dirty="0"/>
              <a:t>Rickets </a:t>
            </a:r>
            <a:r>
              <a:rPr spc="-70" dirty="0"/>
              <a:t>and</a:t>
            </a:r>
            <a:r>
              <a:rPr spc="-370" dirty="0"/>
              <a:t> </a:t>
            </a:r>
            <a:r>
              <a:rPr spc="-95" dirty="0"/>
              <a:t>Osteomalacia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993457"/>
            <a:ext cx="1875155" cy="14624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65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Lab</a:t>
            </a:r>
            <a:r>
              <a:rPr kumimoji="0" sz="2400" b="0" i="0" u="none" strike="noStrike" kern="1200" cap="none" spc="-220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90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Findings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355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209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355600" algn="l"/>
              </a:tabLst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↓</a:t>
            </a:r>
            <a:r>
              <a:rPr kumimoji="0" sz="2400" b="0" i="0" u="none" strike="noStrike" kern="1200" cap="none" spc="-3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Calcium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355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355600" algn="l"/>
              </a:tabLst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↓ Vitamin</a:t>
            </a:r>
            <a:r>
              <a:rPr kumimoji="0" sz="2400" b="0" i="0" u="none" strike="noStrike" kern="1200" cap="none" spc="-1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D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467677"/>
            <a:ext cx="2409825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90" dirty="0"/>
              <a:t>Vitamin</a:t>
            </a:r>
            <a:r>
              <a:rPr spc="-295" dirty="0"/>
              <a:t> </a:t>
            </a:r>
            <a:r>
              <a:rPr spc="-5" dirty="0"/>
              <a:t>D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50240" y="1552448"/>
            <a:ext cx="6921500" cy="324485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Liver: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25-OH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Vitamin D</a:t>
            </a:r>
            <a:r>
              <a:rPr kumimoji="0" sz="2400" b="0" i="0" u="none" strike="noStrike" kern="1200" cap="none" spc="-5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(calcidiol)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Kidney: 1,25-OH</a:t>
            </a:r>
            <a:r>
              <a:rPr kumimoji="0" sz="2400" b="0" i="0" u="none" strike="noStrike" kern="1200" cap="none" spc="-7" normalizeH="0" baseline="-20833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2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Vitamin D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(calcitriol; 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active</a:t>
            </a:r>
            <a:r>
              <a:rPr kumimoji="0" sz="2400" b="0" i="0" u="none" strike="noStrike" kern="1200" cap="none" spc="-19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form)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25-OH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Vitamin D =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storage</a:t>
            </a:r>
            <a:r>
              <a:rPr kumimoji="0" sz="2400" b="0" i="0" u="none" strike="noStrike" kern="1200" cap="none" spc="-7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form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5384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4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537845" algn="l"/>
                <a:tab pos="538480" algn="l"/>
              </a:tabLst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Constantly produced </a:t>
            </a: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by</a:t>
            </a:r>
            <a:r>
              <a:rPr kumimoji="0" sz="2000" b="0" i="0" u="none" strike="noStrike" kern="1200" cap="none" spc="-6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2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liver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5384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537845" algn="l"/>
                <a:tab pos="538480" algn="l"/>
              </a:tabLst>
              <a:defRPr/>
            </a:pP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Available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for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activation </a:t>
            </a: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by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kidney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as</a:t>
            </a:r>
            <a:r>
              <a:rPr kumimoji="0" sz="2000" b="0" i="0" u="none" strike="noStrike" kern="1200" cap="none" spc="-7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needed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0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Serum 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25-OH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VitD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best indicator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vitamin D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status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5384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4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537845" algn="l"/>
                <a:tab pos="538480" algn="l"/>
              </a:tabLst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Long</a:t>
            </a:r>
            <a:r>
              <a:rPr kumimoji="0" sz="2000" b="0" i="0" u="none" strike="noStrike" kern="1200" cap="none" spc="-2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half-life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5384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537845" algn="l"/>
                <a:tab pos="538480" algn="l"/>
              </a:tabLst>
              <a:defRPr/>
            </a:pPr>
            <a:r>
              <a:rPr kumimoji="0" sz="2000" b="0" i="0" u="none" strike="noStrike" kern="1200" cap="none" spc="-2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Liver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production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not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regulated </a:t>
            </a: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by</a:t>
            </a:r>
            <a:r>
              <a:rPr kumimoji="0" sz="2000" b="0" i="0" u="none" strike="noStrike" kern="1200" cap="none" spc="-9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PTH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284797"/>
            <a:ext cx="6084570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0" dirty="0"/>
              <a:t>Rickets </a:t>
            </a:r>
            <a:r>
              <a:rPr spc="-70" dirty="0"/>
              <a:t>and</a:t>
            </a:r>
            <a:r>
              <a:rPr spc="-370" dirty="0"/>
              <a:t> </a:t>
            </a:r>
            <a:r>
              <a:rPr spc="-95" dirty="0"/>
              <a:t>Osteomalacia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993457"/>
            <a:ext cx="4787900" cy="29991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65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Lab</a:t>
            </a:r>
            <a:r>
              <a:rPr kumimoji="0" sz="2400" b="0" i="0" u="none" strike="noStrike" kern="1200" cap="none" spc="-215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90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Findings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355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209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355600" algn="l"/>
              </a:tabLst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↑ 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Parathyroid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hormone</a:t>
            </a: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(PTH)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6527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4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652145" algn="l"/>
                <a:tab pos="652780" algn="l"/>
              </a:tabLst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Normal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response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of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parathyroid</a:t>
            </a:r>
            <a:r>
              <a:rPr kumimoji="0" sz="2000" b="0" i="0" u="none" strike="noStrike" kern="1200" cap="none" spc="-15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gland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355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0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355600" algn="l"/>
              </a:tabLst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↓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Phosphate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6527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4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652145" algn="l"/>
                <a:tab pos="652780" algn="l"/>
              </a:tabLst>
              <a:defRPr/>
            </a:pP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Excretion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promoted </a:t>
            </a: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by</a:t>
            </a:r>
            <a:r>
              <a:rPr kumimoji="0" sz="2000" b="0" i="0" u="none" strike="noStrike" kern="1200" cap="none" spc="-6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PTH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355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355600" algn="l"/>
              </a:tabLst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↑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Bone alkaline</a:t>
            </a:r>
            <a:r>
              <a:rPr kumimoji="0" sz="2400" b="0" i="0" u="none" strike="noStrike" kern="1200" cap="none" spc="-3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phosphatase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6527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652145" algn="l"/>
                <a:tab pos="652780" algn="l"/>
              </a:tabLst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↑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osteoblast</a:t>
            </a:r>
            <a:r>
              <a:rPr kumimoji="0" sz="2000" b="0" i="0" u="none" strike="noStrike" kern="1200" cap="none" spc="-4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activity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284797"/>
            <a:ext cx="3630295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0" dirty="0"/>
              <a:t>Paget’s</a:t>
            </a:r>
            <a:r>
              <a:rPr spc="-270" dirty="0"/>
              <a:t> </a:t>
            </a:r>
            <a:r>
              <a:rPr spc="-105" dirty="0"/>
              <a:t>Disease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993457"/>
            <a:ext cx="3896360" cy="182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90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Osteitis</a:t>
            </a:r>
            <a:r>
              <a:rPr kumimoji="0" sz="2400" b="0" i="0" u="none" strike="noStrike" kern="1200" cap="none" spc="-235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90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Deformans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355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209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355600" algn="l"/>
              </a:tabLst>
              <a:defRPr/>
            </a:pPr>
            <a:r>
              <a:rPr kumimoji="0" sz="2400" b="1" i="0" u="none" strike="noStrike" kern="1200" cap="none" spc="-3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Focal</a:t>
            </a:r>
            <a:r>
              <a:rPr kumimoji="0" sz="2400" b="1" i="0" u="none" strike="noStrike" kern="1200" cap="none" spc="-1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disorder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355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355600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Common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in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older</a:t>
            </a:r>
            <a:r>
              <a:rPr kumimoji="0" sz="2400" b="1" i="0" u="none" strike="noStrike" kern="1200" cap="none" spc="-65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patients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6527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4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652145" algn="l"/>
                <a:tab pos="652780" algn="l"/>
              </a:tabLst>
              <a:defRPr/>
            </a:pPr>
            <a:r>
              <a:rPr kumimoji="0" sz="2000" b="0" i="0" u="none" strike="noStrike" kern="1200" cap="none" spc="-2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Average </a:t>
            </a:r>
            <a:r>
              <a:rPr kumimoji="0" sz="2000" b="0" i="0" u="none" strike="noStrike" kern="1200" cap="none" spc="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age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at diagnosis:</a:t>
            </a:r>
            <a:r>
              <a:rPr kumimoji="0" sz="2000" b="0" i="0" u="none" strike="noStrike" kern="1200" cap="none" spc="-12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70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284797"/>
            <a:ext cx="3630295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0" dirty="0"/>
              <a:t>Paget’s</a:t>
            </a:r>
            <a:r>
              <a:rPr spc="-270" dirty="0"/>
              <a:t> </a:t>
            </a:r>
            <a:r>
              <a:rPr spc="-105" dirty="0"/>
              <a:t>Disease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993457"/>
            <a:ext cx="5848350" cy="277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90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Osteitis</a:t>
            </a:r>
            <a:r>
              <a:rPr kumimoji="0" sz="2400" b="0" i="0" u="none" strike="noStrike" kern="1200" cap="none" spc="-235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90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Deformans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355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209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355600" algn="l"/>
              </a:tabLst>
              <a:defRPr/>
            </a:pP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Excessive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bone</a:t>
            </a:r>
            <a:r>
              <a:rPr kumimoji="0" sz="2400" b="0" i="0" u="none" strike="noStrike" kern="1200" cap="none" spc="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remodeling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355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355600" algn="l"/>
              </a:tabLst>
              <a:defRPr/>
            </a:pP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Overgrowth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of bone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at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focal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sites of</a:t>
            </a:r>
            <a:r>
              <a:rPr kumimoji="0" sz="2400" b="0" i="0" u="none" strike="noStrike" kern="1200" cap="none" spc="-3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bone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355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355600" algn="l"/>
              </a:tabLst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New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bone: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abnormally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large,</a:t>
            </a: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deformed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355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355600" algn="l"/>
              </a:tabLst>
              <a:defRPr/>
            </a:pP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Exact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cause</a:t>
            </a:r>
            <a:r>
              <a:rPr kumimoji="0" sz="2400" b="0" i="0" u="none" strike="noStrike" kern="1200" cap="none" spc="2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unknown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355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355600" algn="l"/>
              </a:tabLst>
              <a:defRPr/>
            </a:pP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Believe 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to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be due 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to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abnormal</a:t>
            </a: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osteoclasts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284797"/>
            <a:ext cx="3630295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0" dirty="0"/>
              <a:t>Paget’s</a:t>
            </a:r>
            <a:r>
              <a:rPr spc="-270" dirty="0"/>
              <a:t> </a:t>
            </a:r>
            <a:r>
              <a:rPr spc="-105" dirty="0"/>
              <a:t>Disease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993457"/>
            <a:ext cx="5058410" cy="4170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90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Osteitis</a:t>
            </a:r>
            <a:r>
              <a:rPr kumimoji="0" sz="2400" b="0" i="0" u="none" strike="noStrike" kern="1200" cap="none" spc="-235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90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Deformans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355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209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355600" algn="l"/>
              </a:tabLst>
              <a:defRPr/>
            </a:pPr>
            <a:r>
              <a:rPr kumimoji="0" sz="2400" b="0" i="0" u="none" strike="noStrike" kern="1200" cap="none" spc="-3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Evolves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through</a:t>
            </a:r>
            <a:r>
              <a:rPr kumimoji="0" sz="2400" b="0" i="0" u="none" strike="noStrike" kern="1200" cap="none" spc="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phases/stages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355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355600" algn="l"/>
              </a:tabLst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Initial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phase:</a:t>
            </a:r>
            <a:r>
              <a:rPr kumimoji="0" sz="2400" b="0" i="0" u="none" strike="noStrike" kern="1200" cap="none" spc="-3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1" i="0" u="none" strike="noStrike" kern="1200" cap="none" spc="-15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osteolytic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6527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4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652145" algn="l"/>
                <a:tab pos="652780" algn="l"/>
              </a:tabLst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Osteoclasts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breakdown</a:t>
            </a:r>
            <a:r>
              <a:rPr kumimoji="0" sz="2000" b="0" i="0" u="none" strike="noStrike" kern="1200" cap="none" spc="-7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bone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6527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652145" algn="l"/>
                <a:tab pos="652780" algn="l"/>
              </a:tabLst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Bizarre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shape,</a:t>
            </a:r>
            <a:r>
              <a:rPr kumimoji="0" sz="2000" b="0" i="0" u="none" strike="noStrike" kern="1200" cap="none" spc="-4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numerous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6527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652145" algn="l"/>
                <a:tab pos="652780" algn="l"/>
              </a:tabLst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Multi-nucleated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355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355600" algn="l"/>
              </a:tabLst>
              <a:defRPr/>
            </a:pP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Mixed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phase:</a:t>
            </a:r>
            <a:r>
              <a:rPr kumimoji="0" sz="2400" b="0" i="0" u="none" strike="noStrike" kern="1200" cap="none" spc="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osteolytic-osteoblastic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355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355600" algn="l"/>
              </a:tabLst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Final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phase: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Osteosclerotic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6527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4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652145" algn="l"/>
                <a:tab pos="652780" algn="l"/>
              </a:tabLst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Bone formation</a:t>
            </a:r>
            <a:r>
              <a:rPr kumimoji="0" sz="2000" b="0" i="0" u="none" strike="noStrike" kern="1200" cap="none" spc="-9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dominates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6527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652145" algn="l"/>
                <a:tab pos="652780" algn="l"/>
              </a:tabLst>
              <a:defRPr/>
            </a:pP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Hypervascularity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of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bone</a:t>
            </a:r>
            <a:r>
              <a:rPr kumimoji="0" sz="2000" b="0" i="0" u="none" strike="noStrike" kern="1200" cap="none" spc="-7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occurs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284797"/>
            <a:ext cx="3630295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0" dirty="0"/>
              <a:t>Paget’s</a:t>
            </a:r>
            <a:r>
              <a:rPr spc="-270" dirty="0"/>
              <a:t> </a:t>
            </a:r>
            <a:r>
              <a:rPr spc="-105" dirty="0"/>
              <a:t>Disease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993457"/>
            <a:ext cx="5852795" cy="10236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75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Bone</a:t>
            </a:r>
            <a:r>
              <a:rPr kumimoji="0" sz="2400" b="0" i="0" u="none" strike="noStrike" kern="1200" cap="none" spc="-220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90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Morphology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355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209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355600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Hallmark: mosaic pattern of lamellar</a:t>
            </a: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bone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50240" y="2064511"/>
            <a:ext cx="19380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Cement</a:t>
            </a:r>
            <a:r>
              <a:rPr kumimoji="0" sz="2400" b="0" i="0" u="none" strike="noStrike" kern="1200" cap="none" spc="-7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lines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7200" y="3200400"/>
            <a:ext cx="3659123" cy="24383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202939" y="6276847"/>
            <a:ext cx="13411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Nephron/Wikipedia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029200" y="2673095"/>
            <a:ext cx="2912193" cy="349770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775698" y="2828658"/>
            <a:ext cx="79311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-3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</a:t>
            </a:r>
            <a:r>
              <a:rPr kumimoji="0" sz="2000" b="0" i="0" u="none" strike="noStrike" kern="1200" cap="none" spc="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ag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e</a:t>
            </a:r>
            <a:r>
              <a:rPr kumimoji="0" sz="2000" b="0" i="0" u="none" strike="noStrike" kern="1200" cap="none" spc="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t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’s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081210" y="2297245"/>
            <a:ext cx="845819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No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rm</a:t>
            </a:r>
            <a:r>
              <a:rPr kumimoji="0" sz="2000" b="0" i="0" u="none" strike="noStrike" kern="1200" cap="none" spc="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l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284797"/>
            <a:ext cx="3630295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0" dirty="0"/>
              <a:t>Paget’s</a:t>
            </a:r>
            <a:r>
              <a:rPr spc="-270" dirty="0"/>
              <a:t> </a:t>
            </a:r>
            <a:r>
              <a:rPr spc="-105" dirty="0"/>
              <a:t>Disease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993457"/>
            <a:ext cx="6880859" cy="3145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85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Clinical</a:t>
            </a:r>
            <a:r>
              <a:rPr kumimoji="0" sz="2400" b="0" i="0" u="none" strike="noStrike" kern="1200" cap="none" spc="-250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114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Features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355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209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355600" algn="l"/>
              </a:tabLst>
              <a:defRPr/>
            </a:pP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May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be</a:t>
            </a:r>
            <a:r>
              <a:rPr kumimoji="0" sz="2400" b="0" i="0" u="none" strike="noStrike" kern="1200" cap="none" spc="2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asymptomatic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355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355600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Often affects long bones,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skull,</a:t>
            </a:r>
            <a:r>
              <a:rPr kumimoji="0" sz="2400" b="0" i="0" u="none" strike="noStrike" kern="1200" cap="none" spc="-4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spine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355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355600" algn="l"/>
              </a:tabLst>
              <a:defRPr/>
            </a:pP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Pathologic fractures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(most common</a:t>
            </a:r>
            <a:r>
              <a:rPr kumimoji="0" sz="2400" b="0" i="0" u="none" strike="noStrike" kern="1200" cap="none" spc="5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complication)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6527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652145" algn="l"/>
                <a:tab pos="652780" algn="l"/>
              </a:tabLst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“Chalkstick”</a:t>
            </a:r>
            <a:r>
              <a:rPr kumimoji="0" sz="2000" b="0" i="0" u="none" strike="noStrike" kern="1200" cap="none" spc="-5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fracture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355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355600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Bone pain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(microfractures)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355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355600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Bowing of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legs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467677"/>
            <a:ext cx="3312795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5" dirty="0"/>
              <a:t>Osteopetrosis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50240" y="1552448"/>
            <a:ext cx="5901055" cy="134239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Defective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osteoclast</a:t>
            </a:r>
            <a:r>
              <a:rPr kumimoji="0" sz="2400" b="1" i="0" u="none" strike="noStrike" kern="1200" cap="none" spc="-3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activity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Osteoblastic activity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&gt;&gt;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osteoclastic</a:t>
            </a:r>
            <a:r>
              <a:rPr kumimoji="0" sz="2400" b="0" i="0" u="none" strike="noStrike" kern="1200" cap="none" spc="-9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activity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Increased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bone</a:t>
            </a:r>
            <a:r>
              <a:rPr kumimoji="0" sz="2400" b="0" i="0" u="none" strike="noStrike" kern="1200" cap="none" spc="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density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467677"/>
            <a:ext cx="4615815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95" dirty="0"/>
              <a:t>Chalkstick</a:t>
            </a:r>
            <a:r>
              <a:rPr spc="-265" dirty="0"/>
              <a:t> </a:t>
            </a:r>
            <a:r>
              <a:rPr spc="-120" dirty="0"/>
              <a:t>Fracture</a:t>
            </a:r>
          </a:p>
        </p:txBody>
      </p:sp>
      <p:sp>
        <p:nvSpPr>
          <p:cNvPr id="3" name="object 3"/>
          <p:cNvSpPr/>
          <p:nvPr/>
        </p:nvSpPr>
        <p:spPr>
          <a:xfrm>
            <a:off x="1901952" y="1595628"/>
            <a:ext cx="3126226" cy="44973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745739" y="6353047"/>
            <a:ext cx="14217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Hellerhoff/Wikipedia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284797"/>
            <a:ext cx="3630295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0" dirty="0"/>
              <a:t>Paget’s</a:t>
            </a:r>
            <a:r>
              <a:rPr spc="-270" dirty="0"/>
              <a:t> </a:t>
            </a:r>
            <a:r>
              <a:rPr spc="-105" dirty="0"/>
              <a:t>Disease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993457"/>
            <a:ext cx="6154420" cy="27070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85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Clinical</a:t>
            </a:r>
            <a:r>
              <a:rPr kumimoji="0" sz="2400" b="0" i="0" u="none" strike="noStrike" kern="1200" cap="none" spc="-250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114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Features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355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209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355600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Enlarged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skull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(increased hat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size)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355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355600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Cranial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nerve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compression</a:t>
            </a:r>
            <a:r>
              <a:rPr kumimoji="0" sz="2400" b="0" i="0" u="none" strike="noStrike" kern="1200" cap="none" spc="-4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(deafness)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355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355600" algn="l"/>
              </a:tabLst>
              <a:defRPr/>
            </a:pP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Radiculopathy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at</a:t>
            </a:r>
            <a:r>
              <a:rPr kumimoji="0" sz="2400" b="0" i="0" u="none" strike="noStrike" kern="1200" cap="none" spc="2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spine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355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355600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Erythema 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may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occur </a:t>
            </a: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over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affected bone</a:t>
            </a:r>
            <a:r>
              <a:rPr kumimoji="0" sz="2400" b="0" i="0" u="none" strike="noStrike" kern="1200" cap="none" spc="2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area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6527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4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652145" algn="l"/>
                <a:tab pos="652780" algn="l"/>
              </a:tabLst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Due to</a:t>
            </a:r>
            <a:r>
              <a:rPr kumimoji="0" sz="2000" b="0" i="0" u="none" strike="noStrike" kern="1200" cap="none" spc="-2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hypervascularity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284797"/>
            <a:ext cx="3630295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0" dirty="0"/>
              <a:t>Paget’s</a:t>
            </a:r>
            <a:r>
              <a:rPr spc="-270" dirty="0"/>
              <a:t> </a:t>
            </a:r>
            <a:r>
              <a:rPr spc="-105" dirty="0"/>
              <a:t>Disease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993457"/>
            <a:ext cx="4144010" cy="2194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85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Clinical</a:t>
            </a:r>
            <a:r>
              <a:rPr kumimoji="0" sz="2400" b="0" i="0" u="none" strike="noStrike" kern="1200" cap="none" spc="-250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114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Features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355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209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355600" algn="l"/>
              </a:tabLst>
              <a:defRPr/>
            </a:pP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High 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output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heart</a:t>
            </a:r>
            <a:r>
              <a:rPr kumimoji="0" sz="2400" b="1" i="0" u="none" strike="noStrike" kern="1200" cap="none" spc="25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failure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6527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4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652145" algn="l"/>
                <a:tab pos="652780" algn="l"/>
              </a:tabLst>
              <a:defRPr/>
            </a:pPr>
            <a:r>
              <a:rPr kumimoji="0" sz="2000" b="0" i="0" u="none" strike="noStrike" kern="1200" cap="none" spc="-6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AV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fistula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in new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bone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355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0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355600" algn="l"/>
              </a:tabLst>
              <a:defRPr/>
            </a:pP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Osteosarcoma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6527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4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652145" algn="l"/>
                <a:tab pos="652780" algn="l"/>
              </a:tabLst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Increased risk in Paget’s</a:t>
            </a:r>
            <a:r>
              <a:rPr kumimoji="0" sz="2000" b="0" i="0" u="none" strike="noStrike" kern="1200" cap="none" spc="-114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disease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284797"/>
            <a:ext cx="3630295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0" dirty="0"/>
              <a:t>Paget’s</a:t>
            </a:r>
            <a:r>
              <a:rPr spc="-270" dirty="0"/>
              <a:t> </a:t>
            </a:r>
            <a:r>
              <a:rPr spc="-105" dirty="0"/>
              <a:t>Disease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993457"/>
            <a:ext cx="5997575" cy="14624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85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Clinical</a:t>
            </a:r>
            <a:r>
              <a:rPr kumimoji="0" sz="2400" b="0" i="0" u="none" strike="noStrike" kern="1200" cap="none" spc="-250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114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Features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355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209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355600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Increase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bone alkaline</a:t>
            </a:r>
            <a:r>
              <a:rPr kumimoji="0" sz="2400" b="1" i="0" u="none" strike="noStrike" kern="1200" cap="none" spc="-2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phosphatase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355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355600" algn="l"/>
              </a:tabLst>
              <a:defRPr/>
            </a:pP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Treatment: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bisphosphonates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and</a:t>
            </a:r>
            <a:r>
              <a:rPr kumimoji="0" sz="2400" b="0" i="0" u="none" strike="noStrike" kern="1200" cap="none" spc="-3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calcitonin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467677"/>
            <a:ext cx="5511800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95" dirty="0"/>
              <a:t>Osteitis </a:t>
            </a:r>
            <a:r>
              <a:rPr spc="-100" dirty="0"/>
              <a:t>Fibrosa</a:t>
            </a:r>
            <a:r>
              <a:rPr spc="-390" dirty="0"/>
              <a:t> </a:t>
            </a:r>
            <a:r>
              <a:rPr spc="-105" dirty="0"/>
              <a:t>Cystica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50240" y="1552448"/>
            <a:ext cx="6274435" cy="244030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Classic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bone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disease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of</a:t>
            </a:r>
            <a:r>
              <a:rPr kumimoji="0" sz="2400" b="0" i="0" u="none" strike="noStrike" kern="1200" cap="none" spc="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1" i="0" u="none" strike="noStrike" kern="1200" cap="none" spc="-2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hyperparathyroidism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Clinical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features: Bone pain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and</a:t>
            </a:r>
            <a:r>
              <a:rPr kumimoji="0" sz="2400" b="0" i="0" u="none" strike="noStrike" kern="1200" cap="none" spc="-8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fractures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Parathyroid</a:t>
            </a:r>
            <a:r>
              <a:rPr kumimoji="0" sz="2400" b="0" i="0" u="none" strike="noStrike" kern="1200" cap="none" spc="-3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adenoma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5384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4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537845" algn="l"/>
                <a:tab pos="538480" algn="l"/>
              </a:tabLst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↑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PTH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5384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537845" algn="l"/>
                <a:tab pos="538480" algn="l"/>
              </a:tabLst>
              <a:defRPr/>
            </a:pP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337D56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Hypercalcemia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5384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537845" algn="l"/>
                <a:tab pos="538480" algn="l"/>
              </a:tabLst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↓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Phosphate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38400" y="4471415"/>
            <a:ext cx="3886199" cy="19430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431540" y="6412489"/>
            <a:ext cx="14249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Pbroks13</a:t>
            </a:r>
            <a:r>
              <a:rPr kumimoji="0" sz="1200" b="0" i="0" u="none" strike="noStrike" kern="1200" cap="none" spc="-2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/Wikipedia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35940" y="467677"/>
            <a:ext cx="5511800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95" dirty="0"/>
              <a:t>Osteitis </a:t>
            </a:r>
            <a:r>
              <a:rPr spc="-100" dirty="0"/>
              <a:t>Fibrosa</a:t>
            </a:r>
            <a:r>
              <a:rPr spc="-390" dirty="0"/>
              <a:t> </a:t>
            </a:r>
            <a:r>
              <a:rPr spc="-105" dirty="0"/>
              <a:t>Cystica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50240" y="1552593"/>
            <a:ext cx="5384165" cy="273304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Subperiosteal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bone</a:t>
            </a:r>
            <a:r>
              <a:rPr kumimoji="0" sz="2400" b="0" i="0" u="none" strike="noStrike" kern="1200" cap="none" spc="2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resorption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5384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537845" algn="l"/>
                <a:tab pos="538480" algn="l"/>
              </a:tabLst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Commonly seen in bones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of</a:t>
            </a:r>
            <a:r>
              <a:rPr kumimoji="0" sz="2000" b="0" i="0" u="none" strike="noStrike" kern="1200" cap="none" spc="-6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fingers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5384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537845" algn="l"/>
                <a:tab pos="538480" algn="l"/>
              </a:tabLst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Irregular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or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indented edges to</a:t>
            </a:r>
            <a:r>
              <a:rPr kumimoji="0" sz="2000" b="0" i="0" u="none" strike="noStrike" kern="1200" cap="none" spc="-12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bones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1" i="0" u="none" strike="noStrike" kern="1200" cap="none" spc="-2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Brown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tumors</a:t>
            </a:r>
            <a:r>
              <a:rPr kumimoji="0" sz="2400" b="1" i="0" u="none" strike="noStrike" kern="1200" cap="none" spc="5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(osteoclastoma)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5384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4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537845" algn="l"/>
                <a:tab pos="538480" algn="l"/>
              </a:tabLst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Collections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of giant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osteoclasts in</a:t>
            </a:r>
            <a:r>
              <a:rPr kumimoji="0" sz="2000" b="0" i="0" u="none" strike="noStrike" kern="1200" cap="none" spc="-12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bone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5384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537845" algn="l"/>
                <a:tab pos="538480" algn="l"/>
              </a:tabLst>
              <a:defRPr/>
            </a:pP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Mixed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with stromal cells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and matrix</a:t>
            </a:r>
            <a:r>
              <a:rPr kumimoji="0" sz="2000" b="0" i="0" u="none" strike="noStrike" kern="1200" cap="none" spc="-10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proteins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5384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537845" algn="l"/>
                <a:tab pos="538480" algn="l"/>
              </a:tabLst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Appear as black spaces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in bone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on x</a:t>
            </a:r>
            <a:r>
              <a:rPr kumimoji="0" sz="2000" b="0" i="0" u="none" strike="noStrike" kern="1200" cap="none" spc="-12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2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ray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467677"/>
            <a:ext cx="5511165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95" dirty="0"/>
              <a:t>Osteitis </a:t>
            </a:r>
            <a:r>
              <a:rPr spc="-100" dirty="0"/>
              <a:t>Fibrosa</a:t>
            </a:r>
            <a:r>
              <a:rPr spc="-390" dirty="0"/>
              <a:t> </a:t>
            </a:r>
            <a:r>
              <a:rPr spc="-105" dirty="0"/>
              <a:t>Cystica</a:t>
            </a:r>
          </a:p>
        </p:txBody>
      </p:sp>
      <p:sp>
        <p:nvSpPr>
          <p:cNvPr id="3" name="object 3"/>
          <p:cNvSpPr/>
          <p:nvPr/>
        </p:nvSpPr>
        <p:spPr>
          <a:xfrm>
            <a:off x="4419600" y="1847088"/>
            <a:ext cx="3962387" cy="39623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488940" y="5876023"/>
            <a:ext cx="169163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Frank</a:t>
            </a:r>
            <a:r>
              <a:rPr kumimoji="0" sz="1200" b="0" i="0" u="none" strike="noStrike" kern="1200" cap="none" spc="-4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Gaillard/Wikipedia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7200" y="1338072"/>
            <a:ext cx="3148571" cy="46481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467677"/>
            <a:ext cx="5268595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0" dirty="0"/>
              <a:t>Renal</a:t>
            </a:r>
            <a:r>
              <a:rPr spc="-235" dirty="0"/>
              <a:t> </a:t>
            </a:r>
            <a:r>
              <a:rPr spc="-120" dirty="0"/>
              <a:t>Osteodystrophy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50240" y="1552448"/>
            <a:ext cx="5437505" cy="397573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Bone abnormalities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seen in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renal</a:t>
            </a:r>
            <a:r>
              <a:rPr kumimoji="0" sz="2400" b="0" i="0" u="none" strike="noStrike" kern="1200" cap="none" spc="-7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failure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Hypocalcemia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Hyperparathyroidism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Osteitis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Fibrosa</a:t>
            </a: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Cystica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Rickets/osteomalacia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Osteopenia/osteoporosis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Growth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retardation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Bone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pain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Fractures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450913"/>
            <a:ext cx="516128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75" dirty="0"/>
              <a:t>Bone</a:t>
            </a:r>
            <a:r>
              <a:rPr sz="4800" spc="-254" dirty="0"/>
              <a:t> </a:t>
            </a:r>
            <a:r>
              <a:rPr sz="4800" spc="-130" dirty="0"/>
              <a:t>Pain/Fractures</a:t>
            </a:r>
            <a:endParaRPr sz="4800"/>
          </a:p>
        </p:txBody>
      </p:sp>
      <p:sp>
        <p:nvSpPr>
          <p:cNvPr id="3" name="object 3"/>
          <p:cNvSpPr txBox="1"/>
          <p:nvPr/>
        </p:nvSpPr>
        <p:spPr>
          <a:xfrm>
            <a:off x="2842832" y="1570089"/>
            <a:ext cx="226631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Bone</a:t>
            </a:r>
            <a:r>
              <a:rPr kumimoji="0" sz="2000" b="0" i="0" u="none" strike="noStrike" kern="1200" cap="none" spc="-5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Pain/Fractures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95039" y="3170945"/>
            <a:ext cx="176847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3360" marR="5080" lvl="0" indent="-201295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Normal</a:t>
            </a:r>
            <a:r>
              <a:rPr kumimoji="0" sz="2000" b="0" i="0" u="none" strike="noStrike" kern="1200" cap="none" spc="-12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Calcium  Normal</a:t>
            </a:r>
            <a:r>
              <a:rPr kumimoji="0" sz="2000" b="0" i="0" u="none" strike="noStrike" kern="1200" cap="none" spc="-6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PTH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67433" y="3830573"/>
            <a:ext cx="0" cy="736600"/>
          </a:xfrm>
          <a:custGeom>
            <a:avLst/>
            <a:gdLst/>
            <a:ahLst/>
            <a:cxnLst/>
            <a:rect l="l" t="t" r="r" b="b"/>
            <a:pathLst>
              <a:path h="736600">
                <a:moveTo>
                  <a:pt x="0" y="0"/>
                </a:moveTo>
                <a:lnTo>
                  <a:pt x="0" y="736346"/>
                </a:lnTo>
              </a:path>
            </a:pathLst>
          </a:custGeom>
          <a:ln w="25908">
            <a:solidFill>
              <a:srgbClr val="2F2B2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522100" y="4489203"/>
            <a:ext cx="90805" cy="78105"/>
          </a:xfrm>
          <a:custGeom>
            <a:avLst/>
            <a:gdLst/>
            <a:ahLst/>
            <a:cxnLst/>
            <a:rect l="l" t="t" r="r" b="b"/>
            <a:pathLst>
              <a:path w="90805" h="78104">
                <a:moveTo>
                  <a:pt x="90678" y="0"/>
                </a:moveTo>
                <a:lnTo>
                  <a:pt x="45339" y="77724"/>
                </a:lnTo>
                <a:lnTo>
                  <a:pt x="0" y="0"/>
                </a:lnTo>
              </a:path>
            </a:pathLst>
          </a:custGeom>
          <a:ln w="25908">
            <a:solidFill>
              <a:srgbClr val="2F2B2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52855" y="4648200"/>
            <a:ext cx="1693545" cy="1323340"/>
          </a:xfrm>
          <a:prstGeom prst="rect">
            <a:avLst/>
          </a:prstGeom>
          <a:ln w="9144">
            <a:solidFill>
              <a:srgbClr val="2F2B20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97155" marR="88265" lvl="0" indent="36195" algn="just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Osteoporosis  O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s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te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op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e</a:t>
            </a:r>
            <a:r>
              <a:rPr kumimoji="0" sz="2000" b="0" i="0" u="none" strike="noStrike" kern="1200" cap="none" spc="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t</a:t>
            </a:r>
            <a:r>
              <a:rPr kumimoji="0" sz="2000" b="0" i="0" u="none" strike="noStrike" kern="1200" cap="none" spc="-2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r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os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i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s 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Paget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Disease  Bone</a:t>
            </a:r>
            <a:r>
              <a:rPr kumimoji="0" sz="2000" b="0" i="0" u="none" strike="noStrike" kern="1200" cap="none" spc="-5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Tumors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511002" y="3171239"/>
            <a:ext cx="101600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↓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</a:t>
            </a:r>
            <a:r>
              <a:rPr kumimoji="0" sz="2000" b="0" i="0" u="none" strike="noStrike" kern="1200" cap="none" spc="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l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iu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m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635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↑PTH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039361" y="3832097"/>
            <a:ext cx="0" cy="736600"/>
          </a:xfrm>
          <a:custGeom>
            <a:avLst/>
            <a:gdLst/>
            <a:ahLst/>
            <a:cxnLst/>
            <a:rect l="l" t="t" r="r" b="b"/>
            <a:pathLst>
              <a:path h="736600">
                <a:moveTo>
                  <a:pt x="0" y="0"/>
                </a:moveTo>
                <a:lnTo>
                  <a:pt x="0" y="736346"/>
                </a:lnTo>
              </a:path>
            </a:pathLst>
          </a:custGeom>
          <a:ln w="25908">
            <a:solidFill>
              <a:srgbClr val="2F2B2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994027" y="4490727"/>
            <a:ext cx="90805" cy="78105"/>
          </a:xfrm>
          <a:custGeom>
            <a:avLst/>
            <a:gdLst/>
            <a:ahLst/>
            <a:cxnLst/>
            <a:rect l="l" t="t" r="r" b="b"/>
            <a:pathLst>
              <a:path w="90804" h="78104">
                <a:moveTo>
                  <a:pt x="90677" y="0"/>
                </a:moveTo>
                <a:lnTo>
                  <a:pt x="45338" y="77724"/>
                </a:lnTo>
                <a:lnTo>
                  <a:pt x="0" y="0"/>
                </a:lnTo>
              </a:path>
            </a:pathLst>
          </a:custGeom>
          <a:ln w="25908">
            <a:solidFill>
              <a:srgbClr val="2F2B2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953844" y="4739590"/>
            <a:ext cx="2097405" cy="941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heavy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>
                  <a:solidFill>
                    <a:srgbClr val="2F2B20"/>
                  </a:solidFill>
                </a:uFill>
                <a:latin typeface="Cambria"/>
                <a:ea typeface="+mn-ea"/>
                <a:cs typeface="Cambria"/>
              </a:rPr>
              <a:t>Calcium/Vitamin</a:t>
            </a:r>
            <a:r>
              <a:rPr kumimoji="0" sz="2000" b="0" i="0" u="heavy" strike="noStrike" kern="1200" cap="none" spc="-8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>
                  <a:solidFill>
                    <a:srgbClr val="2F2B20"/>
                  </a:solidFill>
                </a:uFill>
                <a:latin typeface="Cambria"/>
                <a:ea typeface="+mn-ea"/>
                <a:cs typeface="Cambria"/>
              </a:rPr>
              <a:t> </a:t>
            </a:r>
            <a:r>
              <a:rPr kumimoji="0" sz="2000" b="0" i="0" u="heavy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>
                  <a:solidFill>
                    <a:srgbClr val="2F2B20"/>
                  </a:solidFill>
                </a:uFill>
                <a:latin typeface="Cambria"/>
                <a:ea typeface="+mn-ea"/>
                <a:cs typeface="Cambria"/>
              </a:rPr>
              <a:t>D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Dietary 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Malabsorption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558959" y="3171211"/>
            <a:ext cx="101600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↑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</a:t>
            </a:r>
            <a:r>
              <a:rPr kumimoji="0" sz="2000" b="0" i="0" u="none" strike="noStrike" kern="1200" cap="none" spc="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l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iu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m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635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↑PTH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011161" y="3984497"/>
            <a:ext cx="0" cy="736600"/>
          </a:xfrm>
          <a:custGeom>
            <a:avLst/>
            <a:gdLst/>
            <a:ahLst/>
            <a:cxnLst/>
            <a:rect l="l" t="t" r="r" b="b"/>
            <a:pathLst>
              <a:path h="736600">
                <a:moveTo>
                  <a:pt x="0" y="0"/>
                </a:moveTo>
                <a:lnTo>
                  <a:pt x="0" y="736346"/>
                </a:lnTo>
              </a:path>
            </a:pathLst>
          </a:custGeom>
          <a:ln w="25908">
            <a:solidFill>
              <a:srgbClr val="2F2B2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965828" y="4643127"/>
            <a:ext cx="90805" cy="78105"/>
          </a:xfrm>
          <a:custGeom>
            <a:avLst/>
            <a:gdLst/>
            <a:ahLst/>
            <a:cxnLst/>
            <a:rect l="l" t="t" r="r" b="b"/>
            <a:pathLst>
              <a:path w="90804" h="78104">
                <a:moveTo>
                  <a:pt x="90677" y="0"/>
                </a:moveTo>
                <a:lnTo>
                  <a:pt x="45338" y="77724"/>
                </a:lnTo>
                <a:lnTo>
                  <a:pt x="0" y="0"/>
                </a:lnTo>
              </a:path>
            </a:pathLst>
          </a:custGeom>
          <a:ln w="25908">
            <a:solidFill>
              <a:srgbClr val="2F2B2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646756" y="4771256"/>
            <a:ext cx="2540000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7790" marR="5080" lvl="0" indent="-85725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Osteitis Fibrosa</a:t>
            </a:r>
            <a:r>
              <a:rPr kumimoji="0" sz="2000" b="0" i="0" u="none" strike="noStrike" kern="1200" cap="none" spc="-8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Cystica  </a:t>
            </a: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Parathyroid</a:t>
            </a:r>
            <a:r>
              <a:rPr kumimoji="0" sz="2000" b="0" i="0" u="none" strike="noStrike" kern="1200" cap="none" spc="-6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adenoma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521713" y="2605277"/>
            <a:ext cx="5483860" cy="0"/>
          </a:xfrm>
          <a:custGeom>
            <a:avLst/>
            <a:gdLst/>
            <a:ahLst/>
            <a:cxnLst/>
            <a:rect l="l" t="t" r="r" b="b"/>
            <a:pathLst>
              <a:path w="5483859">
                <a:moveTo>
                  <a:pt x="0" y="0"/>
                </a:moveTo>
                <a:lnTo>
                  <a:pt x="5483339" y="0"/>
                </a:lnTo>
              </a:path>
            </a:pathLst>
          </a:custGeom>
          <a:ln w="25908">
            <a:solidFill>
              <a:srgbClr val="2F2B2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518666" y="2596133"/>
            <a:ext cx="0" cy="547370"/>
          </a:xfrm>
          <a:custGeom>
            <a:avLst/>
            <a:gdLst/>
            <a:ahLst/>
            <a:cxnLst/>
            <a:rect l="l" t="t" r="r" b="b"/>
            <a:pathLst>
              <a:path h="547369">
                <a:moveTo>
                  <a:pt x="0" y="0"/>
                </a:moveTo>
                <a:lnTo>
                  <a:pt x="0" y="547217"/>
                </a:lnTo>
              </a:path>
            </a:pathLst>
          </a:custGeom>
          <a:ln w="25908">
            <a:solidFill>
              <a:srgbClr val="2F2B2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473332" y="3065631"/>
            <a:ext cx="90805" cy="78105"/>
          </a:xfrm>
          <a:custGeom>
            <a:avLst/>
            <a:gdLst/>
            <a:ahLst/>
            <a:cxnLst/>
            <a:rect l="l" t="t" r="r" b="b"/>
            <a:pathLst>
              <a:path w="90805" h="78105">
                <a:moveTo>
                  <a:pt x="90678" y="0"/>
                </a:moveTo>
                <a:lnTo>
                  <a:pt x="45339" y="77724"/>
                </a:lnTo>
                <a:lnTo>
                  <a:pt x="0" y="0"/>
                </a:lnTo>
              </a:path>
            </a:pathLst>
          </a:custGeom>
          <a:ln w="25908">
            <a:solidFill>
              <a:srgbClr val="2F2B2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025646" y="2596133"/>
            <a:ext cx="0" cy="547370"/>
          </a:xfrm>
          <a:custGeom>
            <a:avLst/>
            <a:gdLst/>
            <a:ahLst/>
            <a:cxnLst/>
            <a:rect l="l" t="t" r="r" b="b"/>
            <a:pathLst>
              <a:path h="547369">
                <a:moveTo>
                  <a:pt x="0" y="0"/>
                </a:moveTo>
                <a:lnTo>
                  <a:pt x="0" y="547217"/>
                </a:lnTo>
              </a:path>
            </a:pathLst>
          </a:custGeom>
          <a:ln w="25908">
            <a:solidFill>
              <a:srgbClr val="2F2B2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3980312" y="3065631"/>
            <a:ext cx="90805" cy="78105"/>
          </a:xfrm>
          <a:custGeom>
            <a:avLst/>
            <a:gdLst/>
            <a:ahLst/>
            <a:cxnLst/>
            <a:rect l="l" t="t" r="r" b="b"/>
            <a:pathLst>
              <a:path w="90804" h="78105">
                <a:moveTo>
                  <a:pt x="90677" y="0"/>
                </a:moveTo>
                <a:lnTo>
                  <a:pt x="45338" y="77724"/>
                </a:lnTo>
                <a:lnTo>
                  <a:pt x="0" y="0"/>
                </a:lnTo>
              </a:path>
            </a:pathLst>
          </a:custGeom>
          <a:ln w="25908">
            <a:solidFill>
              <a:srgbClr val="2F2B2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7005066" y="2596133"/>
            <a:ext cx="0" cy="547370"/>
          </a:xfrm>
          <a:custGeom>
            <a:avLst/>
            <a:gdLst/>
            <a:ahLst/>
            <a:cxnLst/>
            <a:rect l="l" t="t" r="r" b="b"/>
            <a:pathLst>
              <a:path h="547369">
                <a:moveTo>
                  <a:pt x="0" y="0"/>
                </a:moveTo>
                <a:lnTo>
                  <a:pt x="0" y="547217"/>
                </a:lnTo>
              </a:path>
            </a:pathLst>
          </a:custGeom>
          <a:ln w="25908">
            <a:solidFill>
              <a:srgbClr val="2F2B2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6959733" y="3065631"/>
            <a:ext cx="90805" cy="78105"/>
          </a:xfrm>
          <a:custGeom>
            <a:avLst/>
            <a:gdLst/>
            <a:ahLst/>
            <a:cxnLst/>
            <a:rect l="l" t="t" r="r" b="b"/>
            <a:pathLst>
              <a:path w="90804" h="78105">
                <a:moveTo>
                  <a:pt x="90677" y="0"/>
                </a:moveTo>
                <a:lnTo>
                  <a:pt x="45338" y="77724"/>
                </a:lnTo>
                <a:lnTo>
                  <a:pt x="0" y="0"/>
                </a:lnTo>
              </a:path>
            </a:pathLst>
          </a:custGeom>
          <a:ln w="25908">
            <a:solidFill>
              <a:srgbClr val="2F2B2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025646" y="2044445"/>
            <a:ext cx="0" cy="573405"/>
          </a:xfrm>
          <a:custGeom>
            <a:avLst/>
            <a:gdLst/>
            <a:ahLst/>
            <a:cxnLst/>
            <a:rect l="l" t="t" r="r" b="b"/>
            <a:pathLst>
              <a:path h="573405">
                <a:moveTo>
                  <a:pt x="0" y="0"/>
                </a:moveTo>
                <a:lnTo>
                  <a:pt x="0" y="572871"/>
                </a:lnTo>
              </a:path>
            </a:pathLst>
          </a:custGeom>
          <a:ln w="25908">
            <a:solidFill>
              <a:srgbClr val="2F2B2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4540" y="2820012"/>
            <a:ext cx="4559300" cy="2108200"/>
          </a:xfrm>
          <a:prstGeom prst="rect">
            <a:avLst/>
          </a:prstGeom>
        </p:spPr>
        <p:txBody>
          <a:bodyPr vert="horz" wrap="square" lIns="0" tIns="60452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47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600" b="0" i="0" u="none" strike="noStrike" kern="1200" cap="none" spc="-114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Osteoporosis</a:t>
            </a:r>
            <a:endParaRPr kumimoji="0" sz="6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4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8E8D8C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Jason </a:t>
            </a:r>
            <a:r>
              <a:rPr kumimoji="0" sz="2000" b="0" i="0" u="none" strike="noStrike" kern="1200" cap="none" spc="-20" normalizeH="0" baseline="0" noProof="0" dirty="0">
                <a:ln>
                  <a:noFill/>
                </a:ln>
                <a:solidFill>
                  <a:srgbClr val="8E8D8C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Ryan, MD,</a:t>
            </a:r>
            <a:r>
              <a:rPr kumimoji="0" sz="2000" b="0" i="0" u="none" strike="noStrike" kern="1200" cap="none" spc="-35" normalizeH="0" baseline="0" noProof="0" dirty="0">
                <a:ln>
                  <a:noFill/>
                </a:ln>
                <a:solidFill>
                  <a:srgbClr val="8E8D8C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8E8D8C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MPH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467677"/>
            <a:ext cx="3312795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5" dirty="0"/>
              <a:t>Osteopetrosis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50240" y="1552593"/>
            <a:ext cx="5883910" cy="419608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Autosomal 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recessive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(infantile)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form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5384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537845" algn="l"/>
                <a:tab pos="538480" algn="l"/>
              </a:tabLst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Most </a:t>
            </a:r>
            <a:r>
              <a:rPr kumimoji="0" sz="2000" b="0" i="0" u="none" strike="noStrike" kern="1200" cap="none" spc="-2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severe</a:t>
            </a:r>
            <a:r>
              <a:rPr kumimoji="0" sz="2000" b="0" i="0" u="none" strike="noStrike" kern="1200" cap="none" spc="-3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form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5384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537845" algn="l"/>
                <a:tab pos="538480" algn="l"/>
              </a:tabLst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Presents in</a:t>
            </a:r>
            <a:r>
              <a:rPr kumimoji="0" sz="2000" b="0" i="0" u="none" strike="noStrike" kern="1200" cap="none" spc="-3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infancy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5384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537845" algn="l"/>
                <a:tab pos="538480" algn="l"/>
              </a:tabLst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Mutations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in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carbonic </a:t>
            </a:r>
            <a:r>
              <a:rPr kumimoji="0" sz="2000" b="1" i="0" u="none" strike="noStrike" kern="1200" cap="none" spc="-2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anhydrase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type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II</a:t>
            </a:r>
            <a:r>
              <a:rPr kumimoji="0" sz="2000" b="1" i="0" u="none" strike="noStrike" kern="1200" cap="none" spc="-7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gene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5384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537845" algn="l"/>
                <a:tab pos="538480" algn="l"/>
              </a:tabLst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Also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may </a:t>
            </a:r>
            <a:r>
              <a:rPr kumimoji="0" sz="2000" b="0" i="0" u="none" strike="noStrike" kern="1200" cap="none" spc="-2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have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renal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tubular</a:t>
            </a:r>
            <a:r>
              <a:rPr kumimoji="0" sz="2000" b="0" i="0" u="none" strike="noStrike" kern="1200" cap="none" spc="-7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acidosis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5384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537845" algn="l"/>
                <a:tab pos="538480" algn="l"/>
              </a:tabLst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Children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may </a:t>
            </a:r>
            <a:r>
              <a:rPr kumimoji="0" sz="2000" b="0" i="0" u="none" strike="noStrike" kern="1200" cap="none" spc="-2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have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seizures, intellectual</a:t>
            </a:r>
            <a:r>
              <a:rPr kumimoji="0" sz="2000" b="0" i="0" u="none" strike="noStrike" kern="1200" cap="none" spc="-114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disability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Autosomal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dominant</a:t>
            </a:r>
            <a:r>
              <a:rPr kumimoji="0" sz="2400" b="0" i="0" u="none" strike="noStrike" kern="1200" cap="none" spc="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form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5384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4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537845" algn="l"/>
                <a:tab pos="538480" algn="l"/>
              </a:tabLst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Albers-Schönberg</a:t>
            </a:r>
            <a:r>
              <a:rPr kumimoji="0" sz="2000" b="0" i="0" u="none" strike="noStrike" kern="1200" cap="none" spc="-2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disease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5384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537845" algn="l"/>
                <a:tab pos="538480" algn="l"/>
              </a:tabLst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Presents in</a:t>
            </a:r>
            <a:r>
              <a:rPr kumimoji="0" sz="2000" b="0" i="0" u="none" strike="noStrike" kern="1200" cap="none" spc="-3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adolescence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5384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537845" algn="l"/>
                <a:tab pos="538480" algn="l"/>
              </a:tabLst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Milder form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of</a:t>
            </a:r>
            <a:r>
              <a:rPr kumimoji="0" sz="2000" b="0" i="0" u="none" strike="noStrike" kern="1200" cap="none" spc="-7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disease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5384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537845" algn="l"/>
                <a:tab pos="538480" algn="l"/>
              </a:tabLst>
              <a:defRPr/>
            </a:pP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May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be asymptomatic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–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identified </a:t>
            </a: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by</a:t>
            </a:r>
            <a:r>
              <a:rPr kumimoji="0" sz="2000" b="0" i="0" u="none" strike="noStrike" kern="1200" cap="none" spc="-6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2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x-ray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818888" y="2863595"/>
            <a:ext cx="2839440" cy="34669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5940" y="467677"/>
            <a:ext cx="3138170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5" dirty="0"/>
              <a:t>O</a:t>
            </a:r>
            <a:r>
              <a:rPr spc="-100" dirty="0"/>
              <a:t>s</a:t>
            </a:r>
            <a:r>
              <a:rPr spc="-135" dirty="0"/>
              <a:t>t</a:t>
            </a:r>
            <a:r>
              <a:rPr spc="-100" dirty="0"/>
              <a:t>e</a:t>
            </a:r>
            <a:r>
              <a:rPr spc="-105" dirty="0"/>
              <a:t>o</a:t>
            </a:r>
            <a:r>
              <a:rPr spc="-100" dirty="0"/>
              <a:t>p</a:t>
            </a:r>
            <a:r>
              <a:rPr spc="-105" dirty="0"/>
              <a:t>o</a:t>
            </a:r>
            <a:r>
              <a:rPr spc="-180" dirty="0"/>
              <a:t>r</a:t>
            </a:r>
            <a:r>
              <a:rPr spc="-105" dirty="0"/>
              <a:t>o</a:t>
            </a:r>
            <a:r>
              <a:rPr spc="-100" dirty="0"/>
              <a:t>s</a:t>
            </a:r>
            <a:r>
              <a:rPr spc="-110" dirty="0"/>
              <a:t>is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50240" y="1552448"/>
            <a:ext cx="4817110" cy="134239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Porous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bone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1" i="0" u="none" strike="noStrike" kern="1200" cap="none" spc="-4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Weak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bones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prone 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to</a:t>
            </a:r>
            <a:r>
              <a:rPr kumimoji="0" sz="2400" b="0" i="0" u="none" strike="noStrike" kern="1200" cap="none" spc="4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fracture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No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clinical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symptoms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until</a:t>
            </a:r>
            <a:r>
              <a:rPr kumimoji="0" sz="2400" b="0" i="0" u="none" strike="noStrike" kern="1200" cap="none" spc="-5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fracture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219200" y="3002280"/>
            <a:ext cx="2837916" cy="345734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296009" y="6352102"/>
            <a:ext cx="15055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BruceBlaus/Wikipedia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467677"/>
            <a:ext cx="3062605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475" dirty="0"/>
              <a:t>T</a:t>
            </a:r>
            <a:r>
              <a:rPr spc="-100" dirty="0"/>
              <a:t>e</a:t>
            </a:r>
            <a:r>
              <a:rPr spc="-105" dirty="0"/>
              <a:t>r</a:t>
            </a:r>
            <a:r>
              <a:rPr spc="-95" dirty="0"/>
              <a:t>m</a:t>
            </a:r>
            <a:r>
              <a:rPr spc="-110" dirty="0"/>
              <a:t>i</a:t>
            </a:r>
            <a:r>
              <a:rPr spc="-100" dirty="0"/>
              <a:t>n</a:t>
            </a:r>
            <a:r>
              <a:rPr spc="-105" dirty="0"/>
              <a:t>o</a:t>
            </a:r>
            <a:r>
              <a:rPr spc="-100" dirty="0"/>
              <a:t>l</a:t>
            </a:r>
            <a:r>
              <a:rPr spc="-105" dirty="0"/>
              <a:t>og</a:t>
            </a:r>
            <a:r>
              <a:rPr spc="-5" dirty="0"/>
              <a:t>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50240" y="1552448"/>
            <a:ext cx="5930900" cy="134239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Osteopenia: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↓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bone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mass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Osteoporosis: 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markedly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↓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bone</a:t>
            </a:r>
            <a:r>
              <a:rPr kumimoji="0" sz="2400" b="0" i="0" u="none" strike="noStrike" kern="1200" cap="none" spc="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mass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Osteoporosis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associated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with ↑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fracture</a:t>
            </a:r>
            <a:r>
              <a:rPr kumimoji="0" sz="2400" b="0" i="0" u="none" strike="noStrike" kern="1200" cap="none" spc="-3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risk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467677"/>
            <a:ext cx="3138170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5" dirty="0"/>
              <a:t>O</a:t>
            </a:r>
            <a:r>
              <a:rPr spc="-100" dirty="0"/>
              <a:t>s</a:t>
            </a:r>
            <a:r>
              <a:rPr spc="-135" dirty="0"/>
              <a:t>t</a:t>
            </a:r>
            <a:r>
              <a:rPr spc="-100" dirty="0"/>
              <a:t>e</a:t>
            </a:r>
            <a:r>
              <a:rPr spc="-105" dirty="0"/>
              <a:t>o</a:t>
            </a:r>
            <a:r>
              <a:rPr spc="-100" dirty="0"/>
              <a:t>p</a:t>
            </a:r>
            <a:r>
              <a:rPr spc="-105" dirty="0"/>
              <a:t>o</a:t>
            </a:r>
            <a:r>
              <a:rPr spc="-180" dirty="0"/>
              <a:t>r</a:t>
            </a:r>
            <a:r>
              <a:rPr spc="-105" dirty="0"/>
              <a:t>o</a:t>
            </a:r>
            <a:r>
              <a:rPr spc="-100" dirty="0"/>
              <a:t>s</a:t>
            </a:r>
            <a:r>
              <a:rPr spc="-110" dirty="0"/>
              <a:t>is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50240" y="1552593"/>
            <a:ext cx="4993005" cy="273304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Trabecular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bone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&gt;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cortical</a:t>
            </a:r>
            <a:r>
              <a:rPr kumimoji="0" sz="2400" b="0" i="0" u="none" strike="noStrike" kern="1200" cap="none" spc="-4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bone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5384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537845" algn="l"/>
                <a:tab pos="538480" algn="l"/>
              </a:tabLst>
              <a:defRPr/>
            </a:pP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Trabecular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bone: high surface</a:t>
            </a:r>
            <a:r>
              <a:rPr kumimoji="0" sz="2000" b="0" i="0" u="none" strike="noStrike" kern="1200" cap="none" spc="-7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area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5384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537845" algn="l"/>
                <a:tab pos="538480" algn="l"/>
              </a:tabLst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Osteoblasts/osteoclasts found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on</a:t>
            </a:r>
            <a:r>
              <a:rPr kumimoji="0" sz="2000" b="0" i="0" u="none" strike="noStrike" kern="1200" cap="none" spc="-8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surface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High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trabecular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bone</a:t>
            </a: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content: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5384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4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537845" algn="l"/>
                <a:tab pos="538480" algn="l"/>
              </a:tabLst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Spine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5384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537845" algn="l"/>
                <a:tab pos="538480" algn="l"/>
              </a:tabLst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Head of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femur</a:t>
            </a:r>
            <a:r>
              <a:rPr kumimoji="0" sz="2000" b="0" i="0" u="none" strike="noStrike" kern="1200" cap="none" spc="-7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(hip)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5384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537845" algn="l"/>
                <a:tab pos="538480" algn="l"/>
              </a:tabLst>
              <a:defRPr/>
            </a:pP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Wrist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(distal</a:t>
            </a:r>
            <a:r>
              <a:rPr kumimoji="0" sz="2000" b="0" i="0" u="none" strike="noStrike" kern="1200" cap="none" spc="-6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radius)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877567" y="4294632"/>
            <a:ext cx="4343399" cy="21716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251926" y="6550989"/>
            <a:ext cx="14249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Pbroks13</a:t>
            </a:r>
            <a:r>
              <a:rPr kumimoji="0" sz="1200" b="0" i="0" u="none" strike="noStrike" kern="1200" cap="none" spc="-2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/Wikipedia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553200" y="1402080"/>
            <a:ext cx="1710054" cy="39791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467677"/>
            <a:ext cx="3138170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5" dirty="0"/>
              <a:t>O</a:t>
            </a:r>
            <a:r>
              <a:rPr spc="-100" dirty="0"/>
              <a:t>s</a:t>
            </a:r>
            <a:r>
              <a:rPr spc="-135" dirty="0"/>
              <a:t>t</a:t>
            </a:r>
            <a:r>
              <a:rPr spc="-100" dirty="0"/>
              <a:t>e</a:t>
            </a:r>
            <a:r>
              <a:rPr spc="-105" dirty="0"/>
              <a:t>o</a:t>
            </a:r>
            <a:r>
              <a:rPr spc="-100" dirty="0"/>
              <a:t>p</a:t>
            </a:r>
            <a:r>
              <a:rPr spc="-105" dirty="0"/>
              <a:t>o</a:t>
            </a:r>
            <a:r>
              <a:rPr spc="-180" dirty="0"/>
              <a:t>r</a:t>
            </a:r>
            <a:r>
              <a:rPr spc="-105" dirty="0"/>
              <a:t>o</a:t>
            </a:r>
            <a:r>
              <a:rPr spc="-100" dirty="0"/>
              <a:t>s</a:t>
            </a:r>
            <a:r>
              <a:rPr spc="-110" dirty="0"/>
              <a:t>is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50240" y="1625600"/>
            <a:ext cx="45923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Common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in </a:t>
            </a:r>
            <a:r>
              <a:rPr kumimoji="0" sz="2400" b="0" i="0" u="none" strike="noStrike" kern="1200" cap="none" spc="-3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elderly,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white</a:t>
            </a: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women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048000" y="2246376"/>
            <a:ext cx="2443302" cy="38036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257875" y="6095336"/>
            <a:ext cx="20828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-5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Dr. </a:t>
            </a:r>
            <a:r>
              <a:rPr kumimoji="0" sz="1600" b="0" i="0" u="none" strike="noStrike" kern="1200" cap="none" spc="-3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Ryan’s</a:t>
            </a:r>
            <a:r>
              <a:rPr kumimoji="0" sz="1600" b="0" i="0" u="none" strike="noStrike" kern="1200" cap="none" spc="4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Grandmother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467677"/>
            <a:ext cx="2583180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80" dirty="0"/>
              <a:t>Bone</a:t>
            </a:r>
            <a:r>
              <a:rPr spc="-285" dirty="0"/>
              <a:t> </a:t>
            </a:r>
            <a:r>
              <a:rPr spc="-100" dirty="0"/>
              <a:t>Mass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50240" y="1552593"/>
            <a:ext cx="6090920" cy="163576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Peak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bone mass occurs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in 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young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adulthood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5384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537845" algn="l"/>
                <a:tab pos="538480" algn="l"/>
              </a:tabLst>
              <a:defRPr/>
            </a:pP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Many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influences: </a:t>
            </a:r>
            <a:r>
              <a:rPr kumimoji="0" sz="2000" b="0" i="0" u="none" strike="noStrike" kern="1200" cap="none" spc="-3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gender,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genetics,</a:t>
            </a:r>
            <a:r>
              <a:rPr kumimoji="0" sz="2000" b="0" i="0" u="none" strike="noStrike" kern="1200" cap="none" spc="-6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diet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Decreases 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slowly</a:t>
            </a:r>
            <a:r>
              <a:rPr kumimoji="0" sz="2400" b="0" i="0" u="none" strike="noStrike" kern="1200" cap="none" spc="2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thereafter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5384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4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537845" algn="l"/>
                <a:tab pos="538480" algn="l"/>
              </a:tabLst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Each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resorption/formation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cycle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Wingdings"/>
                <a:ea typeface="+mn-ea"/>
                <a:cs typeface="Wingdings"/>
              </a:rPr>
              <a:t>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some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bone</a:t>
            </a:r>
            <a:r>
              <a:rPr kumimoji="0" sz="2000" b="0" i="0" u="none" strike="noStrike" kern="1200" cap="none" spc="-204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loss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938527" y="3282696"/>
            <a:ext cx="4672583" cy="30022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55340" y="6443148"/>
            <a:ext cx="189166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OpenStax</a:t>
            </a:r>
            <a:r>
              <a:rPr kumimoji="0" sz="1200" b="0" i="0" u="none" strike="noStrike" kern="1200" cap="none" spc="-5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College/Wikipedia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00400" y="3558540"/>
            <a:ext cx="2156459" cy="26852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5940" y="467677"/>
            <a:ext cx="2446020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80" dirty="0"/>
              <a:t>Bone</a:t>
            </a:r>
            <a:r>
              <a:rPr spc="-280" dirty="0"/>
              <a:t> </a:t>
            </a:r>
            <a:r>
              <a:rPr spc="-100" dirty="0"/>
              <a:t>Loss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50240" y="1552448"/>
            <a:ext cx="5832475" cy="177990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Males 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achieve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higher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peak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bone</a:t>
            </a:r>
            <a:r>
              <a:rPr kumimoji="0" sz="2400" b="0" i="0" u="none" strike="noStrike" kern="1200" cap="none" spc="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mass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Bone loss less 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likely to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lead 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to</a:t>
            </a:r>
            <a:r>
              <a:rPr kumimoji="0" sz="2400" b="0" i="0" u="none" strike="noStrike" kern="1200" cap="none" spc="4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osteoporosis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Whites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&gt; African</a:t>
            </a:r>
            <a:r>
              <a:rPr kumimoji="0" sz="2400" b="0" i="0" u="none" strike="noStrike" kern="1200" cap="none" spc="-4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Americans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6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1" i="0" u="none" strike="noStrike" kern="1200" cap="none" spc="-1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Weight-bearing 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activity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Wingdings"/>
                <a:ea typeface="+mn-ea"/>
                <a:cs typeface="Wingdings"/>
              </a:rPr>
              <a:t>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↑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bone</a:t>
            </a:r>
            <a:r>
              <a:rPr kumimoji="0" sz="2400" b="0" i="0" u="none" strike="noStrike" kern="1200" cap="none" spc="-8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mass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19280" y="6330805"/>
            <a:ext cx="15055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Everkinetic/Wikipedia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467677"/>
            <a:ext cx="2781300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5" dirty="0"/>
              <a:t>M</a:t>
            </a:r>
            <a:r>
              <a:rPr spc="-100" dirty="0"/>
              <a:t>en</a:t>
            </a:r>
            <a:r>
              <a:rPr spc="-110" dirty="0"/>
              <a:t>o</a:t>
            </a:r>
            <a:r>
              <a:rPr spc="-105" dirty="0"/>
              <a:t>pa</a:t>
            </a:r>
            <a:r>
              <a:rPr spc="-95" dirty="0"/>
              <a:t>u</a:t>
            </a:r>
            <a:r>
              <a:rPr spc="-100" dirty="0"/>
              <a:t>se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50240" y="1552448"/>
            <a:ext cx="4387850" cy="200152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Accelerates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bone loss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in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women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Caused </a:t>
            </a: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by 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estrogen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deficiency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5384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4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537845" algn="l"/>
                <a:tab pos="538480" algn="l"/>
              </a:tabLst>
              <a:defRPr/>
            </a:pP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337D56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Increased osteoclast</a:t>
            </a:r>
            <a:r>
              <a:rPr kumimoji="0" sz="2000" b="1" i="0" u="none" strike="noStrike" kern="1200" cap="none" spc="-70" normalizeH="0" baseline="0" noProof="0" dirty="0">
                <a:ln>
                  <a:noFill/>
                </a:ln>
                <a:solidFill>
                  <a:srgbClr val="337D56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337D56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activity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5384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537845" algn="l"/>
                <a:tab pos="538480" algn="l"/>
              </a:tabLst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Increased </a:t>
            </a: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levels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of</a:t>
            </a:r>
            <a:r>
              <a:rPr kumimoji="0" sz="2000" b="0" i="0" u="none" strike="noStrike" kern="1200" cap="none" spc="-2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RANK-L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5384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537845" algn="l"/>
                <a:tab pos="538480" algn="l"/>
              </a:tabLst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Decreased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osteoprotegerin</a:t>
            </a:r>
            <a:r>
              <a:rPr kumimoji="0" sz="2000" b="0" i="0" u="none" strike="noStrike" kern="1200" cap="none" spc="-4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(OPG)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800600" y="4616196"/>
            <a:ext cx="1752600" cy="914400"/>
          </a:xfrm>
          <a:custGeom>
            <a:avLst/>
            <a:gdLst/>
            <a:ahLst/>
            <a:cxnLst/>
            <a:rect l="l" t="t" r="r" b="b"/>
            <a:pathLst>
              <a:path w="1752600" h="914400">
                <a:moveTo>
                  <a:pt x="876300" y="0"/>
                </a:moveTo>
                <a:lnTo>
                  <a:pt x="813717" y="1147"/>
                </a:lnTo>
                <a:lnTo>
                  <a:pt x="752323" y="4540"/>
                </a:lnTo>
                <a:lnTo>
                  <a:pt x="692264" y="10099"/>
                </a:lnTo>
                <a:lnTo>
                  <a:pt x="633690" y="17748"/>
                </a:lnTo>
                <a:lnTo>
                  <a:pt x="576748" y="27409"/>
                </a:lnTo>
                <a:lnTo>
                  <a:pt x="521587" y="39005"/>
                </a:lnTo>
                <a:lnTo>
                  <a:pt x="468355" y="52459"/>
                </a:lnTo>
                <a:lnTo>
                  <a:pt x="417201" y="67692"/>
                </a:lnTo>
                <a:lnTo>
                  <a:pt x="368272" y="84629"/>
                </a:lnTo>
                <a:lnTo>
                  <a:pt x="321717" y="103190"/>
                </a:lnTo>
                <a:lnTo>
                  <a:pt x="277684" y="123300"/>
                </a:lnTo>
                <a:lnTo>
                  <a:pt x="236322" y="144881"/>
                </a:lnTo>
                <a:lnTo>
                  <a:pt x="197779" y="167854"/>
                </a:lnTo>
                <a:lnTo>
                  <a:pt x="162203" y="192144"/>
                </a:lnTo>
                <a:lnTo>
                  <a:pt x="129742" y="217672"/>
                </a:lnTo>
                <a:lnTo>
                  <a:pt x="100544" y="244361"/>
                </a:lnTo>
                <a:lnTo>
                  <a:pt x="52533" y="300914"/>
                </a:lnTo>
                <a:lnTo>
                  <a:pt x="19357" y="361183"/>
                </a:lnTo>
                <a:lnTo>
                  <a:pt x="2200" y="424549"/>
                </a:lnTo>
                <a:lnTo>
                  <a:pt x="0" y="457199"/>
                </a:lnTo>
                <a:lnTo>
                  <a:pt x="2200" y="489850"/>
                </a:lnTo>
                <a:lnTo>
                  <a:pt x="19357" y="553216"/>
                </a:lnTo>
                <a:lnTo>
                  <a:pt x="52533" y="613485"/>
                </a:lnTo>
                <a:lnTo>
                  <a:pt x="100544" y="670038"/>
                </a:lnTo>
                <a:lnTo>
                  <a:pt x="129742" y="696727"/>
                </a:lnTo>
                <a:lnTo>
                  <a:pt x="162203" y="722255"/>
                </a:lnTo>
                <a:lnTo>
                  <a:pt x="197779" y="746545"/>
                </a:lnTo>
                <a:lnTo>
                  <a:pt x="236322" y="769518"/>
                </a:lnTo>
                <a:lnTo>
                  <a:pt x="277684" y="791099"/>
                </a:lnTo>
                <a:lnTo>
                  <a:pt x="321717" y="811209"/>
                </a:lnTo>
                <a:lnTo>
                  <a:pt x="368272" y="829770"/>
                </a:lnTo>
                <a:lnTo>
                  <a:pt x="417201" y="846707"/>
                </a:lnTo>
                <a:lnTo>
                  <a:pt x="468355" y="861940"/>
                </a:lnTo>
                <a:lnTo>
                  <a:pt x="521587" y="875394"/>
                </a:lnTo>
                <a:lnTo>
                  <a:pt x="576748" y="886990"/>
                </a:lnTo>
                <a:lnTo>
                  <a:pt x="633690" y="896651"/>
                </a:lnTo>
                <a:lnTo>
                  <a:pt x="692264" y="904300"/>
                </a:lnTo>
                <a:lnTo>
                  <a:pt x="752323" y="909859"/>
                </a:lnTo>
                <a:lnTo>
                  <a:pt x="813717" y="913252"/>
                </a:lnTo>
                <a:lnTo>
                  <a:pt x="876300" y="914399"/>
                </a:lnTo>
                <a:lnTo>
                  <a:pt x="938882" y="913252"/>
                </a:lnTo>
                <a:lnTo>
                  <a:pt x="1000276" y="909859"/>
                </a:lnTo>
                <a:lnTo>
                  <a:pt x="1060335" y="904300"/>
                </a:lnTo>
                <a:lnTo>
                  <a:pt x="1118909" y="896651"/>
                </a:lnTo>
                <a:lnTo>
                  <a:pt x="1175851" y="886990"/>
                </a:lnTo>
                <a:lnTo>
                  <a:pt x="1231012" y="875394"/>
                </a:lnTo>
                <a:lnTo>
                  <a:pt x="1284244" y="861940"/>
                </a:lnTo>
                <a:lnTo>
                  <a:pt x="1335398" y="846707"/>
                </a:lnTo>
                <a:lnTo>
                  <a:pt x="1384327" y="829770"/>
                </a:lnTo>
                <a:lnTo>
                  <a:pt x="1430882" y="811209"/>
                </a:lnTo>
                <a:lnTo>
                  <a:pt x="1474915" y="791099"/>
                </a:lnTo>
                <a:lnTo>
                  <a:pt x="1516277" y="769518"/>
                </a:lnTo>
                <a:lnTo>
                  <a:pt x="1554820" y="746545"/>
                </a:lnTo>
                <a:lnTo>
                  <a:pt x="1590396" y="722255"/>
                </a:lnTo>
                <a:lnTo>
                  <a:pt x="1622857" y="696727"/>
                </a:lnTo>
                <a:lnTo>
                  <a:pt x="1652055" y="670038"/>
                </a:lnTo>
                <a:lnTo>
                  <a:pt x="1700066" y="613485"/>
                </a:lnTo>
                <a:lnTo>
                  <a:pt x="1733242" y="553216"/>
                </a:lnTo>
                <a:lnTo>
                  <a:pt x="1750399" y="489850"/>
                </a:lnTo>
                <a:lnTo>
                  <a:pt x="1752600" y="457199"/>
                </a:lnTo>
                <a:lnTo>
                  <a:pt x="1750399" y="424549"/>
                </a:lnTo>
                <a:lnTo>
                  <a:pt x="1733242" y="361183"/>
                </a:lnTo>
                <a:lnTo>
                  <a:pt x="1700066" y="300914"/>
                </a:lnTo>
                <a:lnTo>
                  <a:pt x="1652055" y="244361"/>
                </a:lnTo>
                <a:lnTo>
                  <a:pt x="1622857" y="217672"/>
                </a:lnTo>
                <a:lnTo>
                  <a:pt x="1590396" y="192144"/>
                </a:lnTo>
                <a:lnTo>
                  <a:pt x="1554820" y="167854"/>
                </a:lnTo>
                <a:lnTo>
                  <a:pt x="1516277" y="144881"/>
                </a:lnTo>
                <a:lnTo>
                  <a:pt x="1474915" y="123300"/>
                </a:lnTo>
                <a:lnTo>
                  <a:pt x="1430882" y="103190"/>
                </a:lnTo>
                <a:lnTo>
                  <a:pt x="1384327" y="84629"/>
                </a:lnTo>
                <a:lnTo>
                  <a:pt x="1335398" y="67692"/>
                </a:lnTo>
                <a:lnTo>
                  <a:pt x="1284244" y="52459"/>
                </a:lnTo>
                <a:lnTo>
                  <a:pt x="1231012" y="39005"/>
                </a:lnTo>
                <a:lnTo>
                  <a:pt x="1175851" y="27409"/>
                </a:lnTo>
                <a:lnTo>
                  <a:pt x="1118909" y="17748"/>
                </a:lnTo>
                <a:lnTo>
                  <a:pt x="1060335" y="10099"/>
                </a:lnTo>
                <a:lnTo>
                  <a:pt x="1000276" y="4540"/>
                </a:lnTo>
                <a:lnTo>
                  <a:pt x="938882" y="1147"/>
                </a:lnTo>
                <a:lnTo>
                  <a:pt x="876300" y="0"/>
                </a:lnTo>
                <a:close/>
              </a:path>
            </a:pathLst>
          </a:custGeom>
          <a:solidFill>
            <a:srgbClr val="00206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905000" y="3983735"/>
            <a:ext cx="1752600" cy="914400"/>
          </a:xfrm>
          <a:custGeom>
            <a:avLst/>
            <a:gdLst/>
            <a:ahLst/>
            <a:cxnLst/>
            <a:rect l="l" t="t" r="r" b="b"/>
            <a:pathLst>
              <a:path w="1752600" h="914400">
                <a:moveTo>
                  <a:pt x="876300" y="0"/>
                </a:moveTo>
                <a:lnTo>
                  <a:pt x="813717" y="1147"/>
                </a:lnTo>
                <a:lnTo>
                  <a:pt x="752323" y="4540"/>
                </a:lnTo>
                <a:lnTo>
                  <a:pt x="692264" y="10099"/>
                </a:lnTo>
                <a:lnTo>
                  <a:pt x="633690" y="17748"/>
                </a:lnTo>
                <a:lnTo>
                  <a:pt x="576748" y="27409"/>
                </a:lnTo>
                <a:lnTo>
                  <a:pt x="521587" y="39005"/>
                </a:lnTo>
                <a:lnTo>
                  <a:pt x="468355" y="52459"/>
                </a:lnTo>
                <a:lnTo>
                  <a:pt x="417201" y="67692"/>
                </a:lnTo>
                <a:lnTo>
                  <a:pt x="368272" y="84629"/>
                </a:lnTo>
                <a:lnTo>
                  <a:pt x="321717" y="103190"/>
                </a:lnTo>
                <a:lnTo>
                  <a:pt x="277684" y="123300"/>
                </a:lnTo>
                <a:lnTo>
                  <a:pt x="236322" y="144881"/>
                </a:lnTo>
                <a:lnTo>
                  <a:pt x="197779" y="167854"/>
                </a:lnTo>
                <a:lnTo>
                  <a:pt x="162203" y="192144"/>
                </a:lnTo>
                <a:lnTo>
                  <a:pt x="129742" y="217672"/>
                </a:lnTo>
                <a:lnTo>
                  <a:pt x="100544" y="244361"/>
                </a:lnTo>
                <a:lnTo>
                  <a:pt x="52533" y="300914"/>
                </a:lnTo>
                <a:lnTo>
                  <a:pt x="19357" y="361183"/>
                </a:lnTo>
                <a:lnTo>
                  <a:pt x="2200" y="424549"/>
                </a:lnTo>
                <a:lnTo>
                  <a:pt x="0" y="457200"/>
                </a:lnTo>
                <a:lnTo>
                  <a:pt x="2200" y="489850"/>
                </a:lnTo>
                <a:lnTo>
                  <a:pt x="19357" y="553216"/>
                </a:lnTo>
                <a:lnTo>
                  <a:pt x="52533" y="613485"/>
                </a:lnTo>
                <a:lnTo>
                  <a:pt x="100544" y="670038"/>
                </a:lnTo>
                <a:lnTo>
                  <a:pt x="129742" y="696727"/>
                </a:lnTo>
                <a:lnTo>
                  <a:pt x="162203" y="722255"/>
                </a:lnTo>
                <a:lnTo>
                  <a:pt x="197779" y="746545"/>
                </a:lnTo>
                <a:lnTo>
                  <a:pt x="236322" y="769518"/>
                </a:lnTo>
                <a:lnTo>
                  <a:pt x="277684" y="791099"/>
                </a:lnTo>
                <a:lnTo>
                  <a:pt x="321717" y="811209"/>
                </a:lnTo>
                <a:lnTo>
                  <a:pt x="368272" y="829770"/>
                </a:lnTo>
                <a:lnTo>
                  <a:pt x="417201" y="846707"/>
                </a:lnTo>
                <a:lnTo>
                  <a:pt x="468355" y="861940"/>
                </a:lnTo>
                <a:lnTo>
                  <a:pt x="521587" y="875394"/>
                </a:lnTo>
                <a:lnTo>
                  <a:pt x="576748" y="886990"/>
                </a:lnTo>
                <a:lnTo>
                  <a:pt x="633690" y="896651"/>
                </a:lnTo>
                <a:lnTo>
                  <a:pt x="692264" y="904300"/>
                </a:lnTo>
                <a:lnTo>
                  <a:pt x="752323" y="909859"/>
                </a:lnTo>
                <a:lnTo>
                  <a:pt x="813717" y="913252"/>
                </a:lnTo>
                <a:lnTo>
                  <a:pt x="876300" y="914400"/>
                </a:lnTo>
                <a:lnTo>
                  <a:pt x="938882" y="913252"/>
                </a:lnTo>
                <a:lnTo>
                  <a:pt x="1000276" y="909859"/>
                </a:lnTo>
                <a:lnTo>
                  <a:pt x="1060335" y="904300"/>
                </a:lnTo>
                <a:lnTo>
                  <a:pt x="1118909" y="896651"/>
                </a:lnTo>
                <a:lnTo>
                  <a:pt x="1175851" y="886990"/>
                </a:lnTo>
                <a:lnTo>
                  <a:pt x="1231012" y="875394"/>
                </a:lnTo>
                <a:lnTo>
                  <a:pt x="1284244" y="861940"/>
                </a:lnTo>
                <a:lnTo>
                  <a:pt x="1335398" y="846707"/>
                </a:lnTo>
                <a:lnTo>
                  <a:pt x="1384327" y="829770"/>
                </a:lnTo>
                <a:lnTo>
                  <a:pt x="1430882" y="811209"/>
                </a:lnTo>
                <a:lnTo>
                  <a:pt x="1474915" y="791099"/>
                </a:lnTo>
                <a:lnTo>
                  <a:pt x="1516277" y="769518"/>
                </a:lnTo>
                <a:lnTo>
                  <a:pt x="1554820" y="746545"/>
                </a:lnTo>
                <a:lnTo>
                  <a:pt x="1590396" y="722255"/>
                </a:lnTo>
                <a:lnTo>
                  <a:pt x="1622857" y="696727"/>
                </a:lnTo>
                <a:lnTo>
                  <a:pt x="1652055" y="670038"/>
                </a:lnTo>
                <a:lnTo>
                  <a:pt x="1700066" y="613485"/>
                </a:lnTo>
                <a:lnTo>
                  <a:pt x="1733242" y="553216"/>
                </a:lnTo>
                <a:lnTo>
                  <a:pt x="1750399" y="489850"/>
                </a:lnTo>
                <a:lnTo>
                  <a:pt x="1752600" y="457200"/>
                </a:lnTo>
                <a:lnTo>
                  <a:pt x="1750399" y="424549"/>
                </a:lnTo>
                <a:lnTo>
                  <a:pt x="1733242" y="361183"/>
                </a:lnTo>
                <a:lnTo>
                  <a:pt x="1700066" y="300914"/>
                </a:lnTo>
                <a:lnTo>
                  <a:pt x="1652055" y="244361"/>
                </a:lnTo>
                <a:lnTo>
                  <a:pt x="1622857" y="217672"/>
                </a:lnTo>
                <a:lnTo>
                  <a:pt x="1590396" y="192144"/>
                </a:lnTo>
                <a:lnTo>
                  <a:pt x="1554820" y="167854"/>
                </a:lnTo>
                <a:lnTo>
                  <a:pt x="1516277" y="144881"/>
                </a:lnTo>
                <a:lnTo>
                  <a:pt x="1474915" y="123300"/>
                </a:lnTo>
                <a:lnTo>
                  <a:pt x="1430882" y="103190"/>
                </a:lnTo>
                <a:lnTo>
                  <a:pt x="1384327" y="84629"/>
                </a:lnTo>
                <a:lnTo>
                  <a:pt x="1335398" y="67692"/>
                </a:lnTo>
                <a:lnTo>
                  <a:pt x="1284244" y="52459"/>
                </a:lnTo>
                <a:lnTo>
                  <a:pt x="1231012" y="39005"/>
                </a:lnTo>
                <a:lnTo>
                  <a:pt x="1175851" y="27409"/>
                </a:lnTo>
                <a:lnTo>
                  <a:pt x="1118909" y="17748"/>
                </a:lnTo>
                <a:lnTo>
                  <a:pt x="1060335" y="10099"/>
                </a:lnTo>
                <a:lnTo>
                  <a:pt x="1000276" y="4540"/>
                </a:lnTo>
                <a:lnTo>
                  <a:pt x="938882" y="1147"/>
                </a:lnTo>
                <a:lnTo>
                  <a:pt x="876300" y="0"/>
                </a:lnTo>
                <a:close/>
              </a:path>
            </a:pathLst>
          </a:custGeom>
          <a:solidFill>
            <a:srgbClr val="70000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082419" y="4237039"/>
            <a:ext cx="13995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s</a:t>
            </a: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t</a:t>
            </a:r>
            <a:r>
              <a:rPr kumimoji="0" sz="2400" b="0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e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l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s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t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277361" y="4822697"/>
            <a:ext cx="152400" cy="252729"/>
          </a:xfrm>
          <a:custGeom>
            <a:avLst/>
            <a:gdLst/>
            <a:ahLst/>
            <a:cxnLst/>
            <a:rect l="l" t="t" r="r" b="b"/>
            <a:pathLst>
              <a:path w="152400" h="252729">
                <a:moveTo>
                  <a:pt x="0" y="0"/>
                </a:moveTo>
                <a:lnTo>
                  <a:pt x="152400" y="252171"/>
                </a:lnTo>
              </a:path>
            </a:pathLst>
          </a:custGeom>
          <a:ln w="25908">
            <a:solidFill>
              <a:srgbClr val="2F2B2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276600" y="5073396"/>
            <a:ext cx="381000" cy="358140"/>
          </a:xfrm>
          <a:custGeom>
            <a:avLst/>
            <a:gdLst/>
            <a:ahLst/>
            <a:cxnLst/>
            <a:rect l="l" t="t" r="r" b="b"/>
            <a:pathLst>
              <a:path w="381000" h="358139">
                <a:moveTo>
                  <a:pt x="190500" y="0"/>
                </a:moveTo>
                <a:lnTo>
                  <a:pt x="139858" y="6396"/>
                </a:lnTo>
                <a:lnTo>
                  <a:pt x="94352" y="24448"/>
                </a:lnTo>
                <a:lnTo>
                  <a:pt x="55797" y="52449"/>
                </a:lnTo>
                <a:lnTo>
                  <a:pt x="26009" y="88691"/>
                </a:lnTo>
                <a:lnTo>
                  <a:pt x="6805" y="131467"/>
                </a:lnTo>
                <a:lnTo>
                  <a:pt x="0" y="179069"/>
                </a:lnTo>
                <a:lnTo>
                  <a:pt x="6805" y="226672"/>
                </a:lnTo>
                <a:lnTo>
                  <a:pt x="26009" y="269448"/>
                </a:lnTo>
                <a:lnTo>
                  <a:pt x="55797" y="305690"/>
                </a:lnTo>
                <a:lnTo>
                  <a:pt x="94352" y="333691"/>
                </a:lnTo>
                <a:lnTo>
                  <a:pt x="139858" y="351743"/>
                </a:lnTo>
                <a:lnTo>
                  <a:pt x="190500" y="358139"/>
                </a:lnTo>
                <a:lnTo>
                  <a:pt x="241141" y="351743"/>
                </a:lnTo>
                <a:lnTo>
                  <a:pt x="286647" y="333691"/>
                </a:lnTo>
                <a:lnTo>
                  <a:pt x="325202" y="305690"/>
                </a:lnTo>
                <a:lnTo>
                  <a:pt x="354990" y="269448"/>
                </a:lnTo>
                <a:lnTo>
                  <a:pt x="374194" y="226672"/>
                </a:lnTo>
                <a:lnTo>
                  <a:pt x="381000" y="179069"/>
                </a:lnTo>
                <a:lnTo>
                  <a:pt x="374194" y="131467"/>
                </a:lnTo>
                <a:lnTo>
                  <a:pt x="354990" y="88691"/>
                </a:lnTo>
                <a:lnTo>
                  <a:pt x="325202" y="52449"/>
                </a:lnTo>
                <a:lnTo>
                  <a:pt x="286647" y="24448"/>
                </a:lnTo>
                <a:lnTo>
                  <a:pt x="241141" y="6396"/>
                </a:lnTo>
                <a:lnTo>
                  <a:pt x="19050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024286" y="4940104"/>
            <a:ext cx="546100" cy="727710"/>
          </a:xfrm>
          <a:prstGeom prst="rect">
            <a:avLst/>
          </a:prstGeom>
        </p:spPr>
        <p:txBody>
          <a:bodyPr vert="horz" wrap="square" lIns="0" tIns="159385" rIns="0" bIns="0" rtlCol="0">
            <a:spAutoFit/>
          </a:bodyPr>
          <a:lstStyle/>
          <a:p>
            <a:pPr marL="0" marR="33020" lvl="0" indent="0" algn="r" defTabSz="914400" rtl="0" eaLnBrk="1" fontAlgn="auto" latinLnBrk="0" hangingPunct="1">
              <a:lnSpc>
                <a:spcPct val="100000"/>
              </a:lnSpc>
              <a:spcBef>
                <a:spcPts val="12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5080" lvl="0" indent="0" algn="r" defTabSz="914400" rtl="0" eaLnBrk="1" fontAlgn="auto" latinLnBrk="0" hangingPunct="1">
              <a:lnSpc>
                <a:spcPct val="100000"/>
              </a:lnSpc>
              <a:spcBef>
                <a:spcPts val="7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RAN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K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-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L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648965" y="5317997"/>
            <a:ext cx="276225" cy="126364"/>
          </a:xfrm>
          <a:custGeom>
            <a:avLst/>
            <a:gdLst/>
            <a:ahLst/>
            <a:cxnLst/>
            <a:rect l="l" t="t" r="r" b="b"/>
            <a:pathLst>
              <a:path w="276225" h="126364">
                <a:moveTo>
                  <a:pt x="275729" y="0"/>
                </a:moveTo>
                <a:lnTo>
                  <a:pt x="0" y="126085"/>
                </a:lnTo>
              </a:path>
            </a:pathLst>
          </a:custGeom>
          <a:ln w="25908">
            <a:solidFill>
              <a:srgbClr val="2F2B2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360764" y="5240059"/>
            <a:ext cx="290830" cy="458470"/>
          </a:xfrm>
          <a:custGeom>
            <a:avLst/>
            <a:gdLst/>
            <a:ahLst/>
            <a:cxnLst/>
            <a:rect l="l" t="t" r="r" b="b"/>
            <a:pathLst>
              <a:path w="290829" h="458470">
                <a:moveTo>
                  <a:pt x="72631" y="458039"/>
                </a:moveTo>
                <a:lnTo>
                  <a:pt x="128242" y="431880"/>
                </a:lnTo>
                <a:lnTo>
                  <a:pt x="180112" y="404044"/>
                </a:lnTo>
                <a:lnTo>
                  <a:pt x="224509" y="372852"/>
                </a:lnTo>
                <a:lnTo>
                  <a:pt x="257695" y="336627"/>
                </a:lnTo>
                <a:lnTo>
                  <a:pt x="278606" y="291365"/>
                </a:lnTo>
                <a:lnTo>
                  <a:pt x="289261" y="239147"/>
                </a:lnTo>
                <a:lnTo>
                  <a:pt x="290524" y="187421"/>
                </a:lnTo>
                <a:lnTo>
                  <a:pt x="283260" y="143638"/>
                </a:lnTo>
                <a:lnTo>
                  <a:pt x="264227" y="109422"/>
                </a:lnTo>
                <a:lnTo>
                  <a:pt x="234118" y="80913"/>
                </a:lnTo>
                <a:lnTo>
                  <a:pt x="199703" y="57367"/>
                </a:lnTo>
                <a:lnTo>
                  <a:pt x="138147" y="23730"/>
                </a:lnTo>
                <a:lnTo>
                  <a:pt x="79553" y="8516"/>
                </a:lnTo>
                <a:lnTo>
                  <a:pt x="37029" y="836"/>
                </a:lnTo>
                <a:lnTo>
                  <a:pt x="22475" y="0"/>
                </a:lnTo>
                <a:lnTo>
                  <a:pt x="10574" y="675"/>
                </a:lnTo>
                <a:lnTo>
                  <a:pt x="0" y="2109"/>
                </a:lnTo>
              </a:path>
            </a:pathLst>
          </a:custGeom>
          <a:ln w="25400">
            <a:solidFill>
              <a:srgbClr val="2F2B2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652128" y="4870206"/>
            <a:ext cx="1709420" cy="858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3695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Osteoclast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22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RANK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467100" y="5497957"/>
            <a:ext cx="751610" cy="7561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675419" y="6096364"/>
            <a:ext cx="4438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PG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467677"/>
            <a:ext cx="3138170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5" dirty="0"/>
              <a:t>O</a:t>
            </a:r>
            <a:r>
              <a:rPr spc="-100" dirty="0"/>
              <a:t>s</a:t>
            </a:r>
            <a:r>
              <a:rPr spc="-135" dirty="0"/>
              <a:t>t</a:t>
            </a:r>
            <a:r>
              <a:rPr spc="-100" dirty="0"/>
              <a:t>e</a:t>
            </a:r>
            <a:r>
              <a:rPr spc="-105" dirty="0"/>
              <a:t>o</a:t>
            </a:r>
            <a:r>
              <a:rPr spc="-100" dirty="0"/>
              <a:t>p</a:t>
            </a:r>
            <a:r>
              <a:rPr spc="-105" dirty="0"/>
              <a:t>o</a:t>
            </a:r>
            <a:r>
              <a:rPr spc="-180" dirty="0"/>
              <a:t>r</a:t>
            </a:r>
            <a:r>
              <a:rPr spc="-105" dirty="0"/>
              <a:t>o</a:t>
            </a:r>
            <a:r>
              <a:rPr spc="-100" dirty="0"/>
              <a:t>s</a:t>
            </a:r>
            <a:r>
              <a:rPr spc="-110" dirty="0"/>
              <a:t>is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50240" y="1552448"/>
            <a:ext cx="6790690" cy="134239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Most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osteoporosis:</a:t>
            </a:r>
            <a:r>
              <a:rPr kumimoji="0" sz="2400" b="0" i="0" u="none" strike="noStrike" kern="1200" cap="none" spc="3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senile/postmenopausal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Calcium, PTH, Alkaline phosphatase all</a:t>
            </a:r>
            <a:r>
              <a:rPr kumimoji="0" sz="2400" b="1" i="0" u="none" strike="noStrike" kern="1200" cap="none" spc="3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normal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Less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commonly: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337D56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secondary</a:t>
            </a:r>
            <a:r>
              <a:rPr kumimoji="0" sz="2400" b="1" i="0" u="none" strike="noStrike" kern="1200" cap="none" spc="35" normalizeH="0" baseline="0" noProof="0" dirty="0">
                <a:ln>
                  <a:noFill/>
                </a:ln>
                <a:solidFill>
                  <a:srgbClr val="337D56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osteoporosis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284797"/>
            <a:ext cx="3138170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5" dirty="0"/>
              <a:t>O</a:t>
            </a:r>
            <a:r>
              <a:rPr spc="-100" dirty="0"/>
              <a:t>s</a:t>
            </a:r>
            <a:r>
              <a:rPr spc="-135" dirty="0"/>
              <a:t>t</a:t>
            </a:r>
            <a:r>
              <a:rPr spc="-100" dirty="0"/>
              <a:t>e</a:t>
            </a:r>
            <a:r>
              <a:rPr spc="-105" dirty="0"/>
              <a:t>o</a:t>
            </a:r>
            <a:r>
              <a:rPr spc="-100" dirty="0"/>
              <a:t>p</a:t>
            </a:r>
            <a:r>
              <a:rPr spc="-105" dirty="0"/>
              <a:t>o</a:t>
            </a:r>
            <a:r>
              <a:rPr spc="-180" dirty="0"/>
              <a:t>r</a:t>
            </a:r>
            <a:r>
              <a:rPr spc="-105" dirty="0"/>
              <a:t>o</a:t>
            </a:r>
            <a:r>
              <a:rPr spc="-100" dirty="0"/>
              <a:t>s</a:t>
            </a:r>
            <a:r>
              <a:rPr spc="-110" dirty="0"/>
              <a:t>is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993457"/>
            <a:ext cx="3552825" cy="2487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90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Secondary</a:t>
            </a:r>
            <a:r>
              <a:rPr kumimoji="0" sz="2400" b="0" i="0" u="none" strike="noStrike" kern="1200" cap="none" spc="-245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95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Causes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355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209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355600" algn="l"/>
              </a:tabLst>
              <a:defRPr/>
            </a:pP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337D56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Glucocorticoids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6527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4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652145" algn="l"/>
                <a:tab pos="652780" algn="l"/>
              </a:tabLst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Increase bone</a:t>
            </a:r>
            <a:r>
              <a:rPr kumimoji="0" sz="2000" b="0" i="0" u="none" strike="noStrike" kern="1200" cap="none" spc="-5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resorption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6527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652145" algn="l"/>
                <a:tab pos="652780" algn="l"/>
              </a:tabLst>
              <a:defRPr/>
            </a:pP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Reduce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bone</a:t>
            </a:r>
            <a:r>
              <a:rPr kumimoji="0" sz="2000" b="0" i="0" u="none" strike="noStrike" kern="1200" cap="none" spc="-3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formation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6527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652145" algn="l"/>
                <a:tab pos="652780" algn="l"/>
              </a:tabLst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Suppress synthesis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of</a:t>
            </a:r>
            <a:r>
              <a:rPr kumimoji="0" sz="2000" b="0" i="0" u="none" strike="noStrike" kern="1200" cap="none" spc="-9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OPG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6527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652145" algn="l"/>
                <a:tab pos="652780" algn="l"/>
              </a:tabLst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Increase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RANK</a:t>
            </a:r>
            <a:r>
              <a:rPr kumimoji="0" sz="2000" b="0" i="0" u="none" strike="noStrike" kern="1200" cap="none" spc="-8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production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800600" y="4616196"/>
            <a:ext cx="1752600" cy="914400"/>
          </a:xfrm>
          <a:custGeom>
            <a:avLst/>
            <a:gdLst/>
            <a:ahLst/>
            <a:cxnLst/>
            <a:rect l="l" t="t" r="r" b="b"/>
            <a:pathLst>
              <a:path w="1752600" h="914400">
                <a:moveTo>
                  <a:pt x="876300" y="0"/>
                </a:moveTo>
                <a:lnTo>
                  <a:pt x="813717" y="1147"/>
                </a:lnTo>
                <a:lnTo>
                  <a:pt x="752323" y="4540"/>
                </a:lnTo>
                <a:lnTo>
                  <a:pt x="692264" y="10099"/>
                </a:lnTo>
                <a:lnTo>
                  <a:pt x="633690" y="17748"/>
                </a:lnTo>
                <a:lnTo>
                  <a:pt x="576748" y="27409"/>
                </a:lnTo>
                <a:lnTo>
                  <a:pt x="521587" y="39005"/>
                </a:lnTo>
                <a:lnTo>
                  <a:pt x="468355" y="52459"/>
                </a:lnTo>
                <a:lnTo>
                  <a:pt x="417201" y="67692"/>
                </a:lnTo>
                <a:lnTo>
                  <a:pt x="368272" y="84629"/>
                </a:lnTo>
                <a:lnTo>
                  <a:pt x="321717" y="103190"/>
                </a:lnTo>
                <a:lnTo>
                  <a:pt x="277684" y="123300"/>
                </a:lnTo>
                <a:lnTo>
                  <a:pt x="236322" y="144881"/>
                </a:lnTo>
                <a:lnTo>
                  <a:pt x="197779" y="167854"/>
                </a:lnTo>
                <a:lnTo>
                  <a:pt x="162203" y="192144"/>
                </a:lnTo>
                <a:lnTo>
                  <a:pt x="129742" y="217672"/>
                </a:lnTo>
                <a:lnTo>
                  <a:pt x="100544" y="244361"/>
                </a:lnTo>
                <a:lnTo>
                  <a:pt x="52533" y="300914"/>
                </a:lnTo>
                <a:lnTo>
                  <a:pt x="19357" y="361183"/>
                </a:lnTo>
                <a:lnTo>
                  <a:pt x="2200" y="424549"/>
                </a:lnTo>
                <a:lnTo>
                  <a:pt x="0" y="457199"/>
                </a:lnTo>
                <a:lnTo>
                  <a:pt x="2200" y="489850"/>
                </a:lnTo>
                <a:lnTo>
                  <a:pt x="19357" y="553216"/>
                </a:lnTo>
                <a:lnTo>
                  <a:pt x="52533" y="613485"/>
                </a:lnTo>
                <a:lnTo>
                  <a:pt x="100544" y="670038"/>
                </a:lnTo>
                <a:lnTo>
                  <a:pt x="129742" y="696727"/>
                </a:lnTo>
                <a:lnTo>
                  <a:pt x="162203" y="722255"/>
                </a:lnTo>
                <a:lnTo>
                  <a:pt x="197779" y="746545"/>
                </a:lnTo>
                <a:lnTo>
                  <a:pt x="236322" y="769518"/>
                </a:lnTo>
                <a:lnTo>
                  <a:pt x="277684" y="791099"/>
                </a:lnTo>
                <a:lnTo>
                  <a:pt x="321717" y="811209"/>
                </a:lnTo>
                <a:lnTo>
                  <a:pt x="368272" y="829770"/>
                </a:lnTo>
                <a:lnTo>
                  <a:pt x="417201" y="846707"/>
                </a:lnTo>
                <a:lnTo>
                  <a:pt x="468355" y="861940"/>
                </a:lnTo>
                <a:lnTo>
                  <a:pt x="521587" y="875394"/>
                </a:lnTo>
                <a:lnTo>
                  <a:pt x="576748" y="886990"/>
                </a:lnTo>
                <a:lnTo>
                  <a:pt x="633690" y="896651"/>
                </a:lnTo>
                <a:lnTo>
                  <a:pt x="692264" y="904300"/>
                </a:lnTo>
                <a:lnTo>
                  <a:pt x="752323" y="909859"/>
                </a:lnTo>
                <a:lnTo>
                  <a:pt x="813717" y="913252"/>
                </a:lnTo>
                <a:lnTo>
                  <a:pt x="876300" y="914399"/>
                </a:lnTo>
                <a:lnTo>
                  <a:pt x="938882" y="913252"/>
                </a:lnTo>
                <a:lnTo>
                  <a:pt x="1000276" y="909859"/>
                </a:lnTo>
                <a:lnTo>
                  <a:pt x="1060335" y="904300"/>
                </a:lnTo>
                <a:lnTo>
                  <a:pt x="1118909" y="896651"/>
                </a:lnTo>
                <a:lnTo>
                  <a:pt x="1175851" y="886990"/>
                </a:lnTo>
                <a:lnTo>
                  <a:pt x="1231012" y="875394"/>
                </a:lnTo>
                <a:lnTo>
                  <a:pt x="1284244" y="861940"/>
                </a:lnTo>
                <a:lnTo>
                  <a:pt x="1335398" y="846707"/>
                </a:lnTo>
                <a:lnTo>
                  <a:pt x="1384327" y="829770"/>
                </a:lnTo>
                <a:lnTo>
                  <a:pt x="1430882" y="811209"/>
                </a:lnTo>
                <a:lnTo>
                  <a:pt x="1474915" y="791099"/>
                </a:lnTo>
                <a:lnTo>
                  <a:pt x="1516277" y="769518"/>
                </a:lnTo>
                <a:lnTo>
                  <a:pt x="1554820" y="746545"/>
                </a:lnTo>
                <a:lnTo>
                  <a:pt x="1590396" y="722255"/>
                </a:lnTo>
                <a:lnTo>
                  <a:pt x="1622857" y="696727"/>
                </a:lnTo>
                <a:lnTo>
                  <a:pt x="1652055" y="670038"/>
                </a:lnTo>
                <a:lnTo>
                  <a:pt x="1700066" y="613485"/>
                </a:lnTo>
                <a:lnTo>
                  <a:pt x="1733242" y="553216"/>
                </a:lnTo>
                <a:lnTo>
                  <a:pt x="1750399" y="489850"/>
                </a:lnTo>
                <a:lnTo>
                  <a:pt x="1752600" y="457199"/>
                </a:lnTo>
                <a:lnTo>
                  <a:pt x="1750399" y="424549"/>
                </a:lnTo>
                <a:lnTo>
                  <a:pt x="1733242" y="361183"/>
                </a:lnTo>
                <a:lnTo>
                  <a:pt x="1700066" y="300914"/>
                </a:lnTo>
                <a:lnTo>
                  <a:pt x="1652055" y="244361"/>
                </a:lnTo>
                <a:lnTo>
                  <a:pt x="1622857" y="217672"/>
                </a:lnTo>
                <a:lnTo>
                  <a:pt x="1590396" y="192144"/>
                </a:lnTo>
                <a:lnTo>
                  <a:pt x="1554820" y="167854"/>
                </a:lnTo>
                <a:lnTo>
                  <a:pt x="1516277" y="144881"/>
                </a:lnTo>
                <a:lnTo>
                  <a:pt x="1474915" y="123300"/>
                </a:lnTo>
                <a:lnTo>
                  <a:pt x="1430882" y="103190"/>
                </a:lnTo>
                <a:lnTo>
                  <a:pt x="1384327" y="84629"/>
                </a:lnTo>
                <a:lnTo>
                  <a:pt x="1335398" y="67692"/>
                </a:lnTo>
                <a:lnTo>
                  <a:pt x="1284244" y="52459"/>
                </a:lnTo>
                <a:lnTo>
                  <a:pt x="1231012" y="39005"/>
                </a:lnTo>
                <a:lnTo>
                  <a:pt x="1175851" y="27409"/>
                </a:lnTo>
                <a:lnTo>
                  <a:pt x="1118909" y="17748"/>
                </a:lnTo>
                <a:lnTo>
                  <a:pt x="1060335" y="10099"/>
                </a:lnTo>
                <a:lnTo>
                  <a:pt x="1000276" y="4540"/>
                </a:lnTo>
                <a:lnTo>
                  <a:pt x="938882" y="1147"/>
                </a:lnTo>
                <a:lnTo>
                  <a:pt x="876300" y="0"/>
                </a:lnTo>
                <a:close/>
              </a:path>
            </a:pathLst>
          </a:custGeom>
          <a:solidFill>
            <a:srgbClr val="00206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905000" y="3983735"/>
            <a:ext cx="1752600" cy="914400"/>
          </a:xfrm>
          <a:custGeom>
            <a:avLst/>
            <a:gdLst/>
            <a:ahLst/>
            <a:cxnLst/>
            <a:rect l="l" t="t" r="r" b="b"/>
            <a:pathLst>
              <a:path w="1752600" h="914400">
                <a:moveTo>
                  <a:pt x="876300" y="0"/>
                </a:moveTo>
                <a:lnTo>
                  <a:pt x="813717" y="1147"/>
                </a:lnTo>
                <a:lnTo>
                  <a:pt x="752323" y="4540"/>
                </a:lnTo>
                <a:lnTo>
                  <a:pt x="692264" y="10099"/>
                </a:lnTo>
                <a:lnTo>
                  <a:pt x="633690" y="17748"/>
                </a:lnTo>
                <a:lnTo>
                  <a:pt x="576748" y="27409"/>
                </a:lnTo>
                <a:lnTo>
                  <a:pt x="521587" y="39005"/>
                </a:lnTo>
                <a:lnTo>
                  <a:pt x="468355" y="52459"/>
                </a:lnTo>
                <a:lnTo>
                  <a:pt x="417201" y="67692"/>
                </a:lnTo>
                <a:lnTo>
                  <a:pt x="368272" y="84629"/>
                </a:lnTo>
                <a:lnTo>
                  <a:pt x="321717" y="103190"/>
                </a:lnTo>
                <a:lnTo>
                  <a:pt x="277684" y="123300"/>
                </a:lnTo>
                <a:lnTo>
                  <a:pt x="236322" y="144881"/>
                </a:lnTo>
                <a:lnTo>
                  <a:pt x="197779" y="167854"/>
                </a:lnTo>
                <a:lnTo>
                  <a:pt x="162203" y="192144"/>
                </a:lnTo>
                <a:lnTo>
                  <a:pt x="129742" y="217672"/>
                </a:lnTo>
                <a:lnTo>
                  <a:pt x="100544" y="244361"/>
                </a:lnTo>
                <a:lnTo>
                  <a:pt x="52533" y="300914"/>
                </a:lnTo>
                <a:lnTo>
                  <a:pt x="19357" y="361183"/>
                </a:lnTo>
                <a:lnTo>
                  <a:pt x="2200" y="424549"/>
                </a:lnTo>
                <a:lnTo>
                  <a:pt x="0" y="457200"/>
                </a:lnTo>
                <a:lnTo>
                  <a:pt x="2200" y="489850"/>
                </a:lnTo>
                <a:lnTo>
                  <a:pt x="19357" y="553216"/>
                </a:lnTo>
                <a:lnTo>
                  <a:pt x="52533" y="613485"/>
                </a:lnTo>
                <a:lnTo>
                  <a:pt x="100544" y="670038"/>
                </a:lnTo>
                <a:lnTo>
                  <a:pt x="129742" y="696727"/>
                </a:lnTo>
                <a:lnTo>
                  <a:pt x="162203" y="722255"/>
                </a:lnTo>
                <a:lnTo>
                  <a:pt x="197779" y="746545"/>
                </a:lnTo>
                <a:lnTo>
                  <a:pt x="236322" y="769518"/>
                </a:lnTo>
                <a:lnTo>
                  <a:pt x="277684" y="791099"/>
                </a:lnTo>
                <a:lnTo>
                  <a:pt x="321717" y="811209"/>
                </a:lnTo>
                <a:lnTo>
                  <a:pt x="368272" y="829770"/>
                </a:lnTo>
                <a:lnTo>
                  <a:pt x="417201" y="846707"/>
                </a:lnTo>
                <a:lnTo>
                  <a:pt x="468355" y="861940"/>
                </a:lnTo>
                <a:lnTo>
                  <a:pt x="521587" y="875394"/>
                </a:lnTo>
                <a:lnTo>
                  <a:pt x="576748" y="886990"/>
                </a:lnTo>
                <a:lnTo>
                  <a:pt x="633690" y="896651"/>
                </a:lnTo>
                <a:lnTo>
                  <a:pt x="692264" y="904300"/>
                </a:lnTo>
                <a:lnTo>
                  <a:pt x="752323" y="909859"/>
                </a:lnTo>
                <a:lnTo>
                  <a:pt x="813717" y="913252"/>
                </a:lnTo>
                <a:lnTo>
                  <a:pt x="876300" y="914400"/>
                </a:lnTo>
                <a:lnTo>
                  <a:pt x="938882" y="913252"/>
                </a:lnTo>
                <a:lnTo>
                  <a:pt x="1000276" y="909859"/>
                </a:lnTo>
                <a:lnTo>
                  <a:pt x="1060335" y="904300"/>
                </a:lnTo>
                <a:lnTo>
                  <a:pt x="1118909" y="896651"/>
                </a:lnTo>
                <a:lnTo>
                  <a:pt x="1175851" y="886990"/>
                </a:lnTo>
                <a:lnTo>
                  <a:pt x="1231012" y="875394"/>
                </a:lnTo>
                <a:lnTo>
                  <a:pt x="1284244" y="861940"/>
                </a:lnTo>
                <a:lnTo>
                  <a:pt x="1335398" y="846707"/>
                </a:lnTo>
                <a:lnTo>
                  <a:pt x="1384327" y="829770"/>
                </a:lnTo>
                <a:lnTo>
                  <a:pt x="1430882" y="811209"/>
                </a:lnTo>
                <a:lnTo>
                  <a:pt x="1474915" y="791099"/>
                </a:lnTo>
                <a:lnTo>
                  <a:pt x="1516277" y="769518"/>
                </a:lnTo>
                <a:lnTo>
                  <a:pt x="1554820" y="746545"/>
                </a:lnTo>
                <a:lnTo>
                  <a:pt x="1590396" y="722255"/>
                </a:lnTo>
                <a:lnTo>
                  <a:pt x="1622857" y="696727"/>
                </a:lnTo>
                <a:lnTo>
                  <a:pt x="1652055" y="670038"/>
                </a:lnTo>
                <a:lnTo>
                  <a:pt x="1700066" y="613485"/>
                </a:lnTo>
                <a:lnTo>
                  <a:pt x="1733242" y="553216"/>
                </a:lnTo>
                <a:lnTo>
                  <a:pt x="1750399" y="489850"/>
                </a:lnTo>
                <a:lnTo>
                  <a:pt x="1752600" y="457200"/>
                </a:lnTo>
                <a:lnTo>
                  <a:pt x="1750399" y="424549"/>
                </a:lnTo>
                <a:lnTo>
                  <a:pt x="1733242" y="361183"/>
                </a:lnTo>
                <a:lnTo>
                  <a:pt x="1700066" y="300914"/>
                </a:lnTo>
                <a:lnTo>
                  <a:pt x="1652055" y="244361"/>
                </a:lnTo>
                <a:lnTo>
                  <a:pt x="1622857" y="217672"/>
                </a:lnTo>
                <a:lnTo>
                  <a:pt x="1590396" y="192144"/>
                </a:lnTo>
                <a:lnTo>
                  <a:pt x="1554820" y="167854"/>
                </a:lnTo>
                <a:lnTo>
                  <a:pt x="1516277" y="144881"/>
                </a:lnTo>
                <a:lnTo>
                  <a:pt x="1474915" y="123300"/>
                </a:lnTo>
                <a:lnTo>
                  <a:pt x="1430882" y="103190"/>
                </a:lnTo>
                <a:lnTo>
                  <a:pt x="1384327" y="84629"/>
                </a:lnTo>
                <a:lnTo>
                  <a:pt x="1335398" y="67692"/>
                </a:lnTo>
                <a:lnTo>
                  <a:pt x="1284244" y="52459"/>
                </a:lnTo>
                <a:lnTo>
                  <a:pt x="1231012" y="39005"/>
                </a:lnTo>
                <a:lnTo>
                  <a:pt x="1175851" y="27409"/>
                </a:lnTo>
                <a:lnTo>
                  <a:pt x="1118909" y="17748"/>
                </a:lnTo>
                <a:lnTo>
                  <a:pt x="1060335" y="10099"/>
                </a:lnTo>
                <a:lnTo>
                  <a:pt x="1000276" y="4540"/>
                </a:lnTo>
                <a:lnTo>
                  <a:pt x="938882" y="1147"/>
                </a:lnTo>
                <a:lnTo>
                  <a:pt x="876300" y="0"/>
                </a:lnTo>
                <a:close/>
              </a:path>
            </a:pathLst>
          </a:custGeom>
          <a:solidFill>
            <a:srgbClr val="70000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082419" y="4237039"/>
            <a:ext cx="13995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s</a:t>
            </a: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t</a:t>
            </a:r>
            <a:r>
              <a:rPr kumimoji="0" sz="2400" b="0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e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l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s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t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277361" y="4822697"/>
            <a:ext cx="152400" cy="252729"/>
          </a:xfrm>
          <a:custGeom>
            <a:avLst/>
            <a:gdLst/>
            <a:ahLst/>
            <a:cxnLst/>
            <a:rect l="l" t="t" r="r" b="b"/>
            <a:pathLst>
              <a:path w="152400" h="252729">
                <a:moveTo>
                  <a:pt x="0" y="0"/>
                </a:moveTo>
                <a:lnTo>
                  <a:pt x="152400" y="252171"/>
                </a:lnTo>
              </a:path>
            </a:pathLst>
          </a:custGeom>
          <a:ln w="25908">
            <a:solidFill>
              <a:srgbClr val="2F2B2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276600" y="5073396"/>
            <a:ext cx="381000" cy="358140"/>
          </a:xfrm>
          <a:custGeom>
            <a:avLst/>
            <a:gdLst/>
            <a:ahLst/>
            <a:cxnLst/>
            <a:rect l="l" t="t" r="r" b="b"/>
            <a:pathLst>
              <a:path w="381000" h="358139">
                <a:moveTo>
                  <a:pt x="190500" y="0"/>
                </a:moveTo>
                <a:lnTo>
                  <a:pt x="139858" y="6396"/>
                </a:lnTo>
                <a:lnTo>
                  <a:pt x="94352" y="24448"/>
                </a:lnTo>
                <a:lnTo>
                  <a:pt x="55797" y="52449"/>
                </a:lnTo>
                <a:lnTo>
                  <a:pt x="26009" y="88691"/>
                </a:lnTo>
                <a:lnTo>
                  <a:pt x="6805" y="131467"/>
                </a:lnTo>
                <a:lnTo>
                  <a:pt x="0" y="179069"/>
                </a:lnTo>
                <a:lnTo>
                  <a:pt x="6805" y="226672"/>
                </a:lnTo>
                <a:lnTo>
                  <a:pt x="26009" y="269448"/>
                </a:lnTo>
                <a:lnTo>
                  <a:pt x="55797" y="305690"/>
                </a:lnTo>
                <a:lnTo>
                  <a:pt x="94352" y="333691"/>
                </a:lnTo>
                <a:lnTo>
                  <a:pt x="139858" y="351743"/>
                </a:lnTo>
                <a:lnTo>
                  <a:pt x="190500" y="358139"/>
                </a:lnTo>
                <a:lnTo>
                  <a:pt x="241141" y="351743"/>
                </a:lnTo>
                <a:lnTo>
                  <a:pt x="286647" y="333691"/>
                </a:lnTo>
                <a:lnTo>
                  <a:pt x="325202" y="305690"/>
                </a:lnTo>
                <a:lnTo>
                  <a:pt x="354990" y="269448"/>
                </a:lnTo>
                <a:lnTo>
                  <a:pt x="374194" y="226672"/>
                </a:lnTo>
                <a:lnTo>
                  <a:pt x="381000" y="179069"/>
                </a:lnTo>
                <a:lnTo>
                  <a:pt x="374194" y="131467"/>
                </a:lnTo>
                <a:lnTo>
                  <a:pt x="354990" y="88691"/>
                </a:lnTo>
                <a:lnTo>
                  <a:pt x="325202" y="52449"/>
                </a:lnTo>
                <a:lnTo>
                  <a:pt x="286647" y="24448"/>
                </a:lnTo>
                <a:lnTo>
                  <a:pt x="241141" y="6396"/>
                </a:lnTo>
                <a:lnTo>
                  <a:pt x="19050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024286" y="4940104"/>
            <a:ext cx="546100" cy="727710"/>
          </a:xfrm>
          <a:prstGeom prst="rect">
            <a:avLst/>
          </a:prstGeom>
        </p:spPr>
        <p:txBody>
          <a:bodyPr vert="horz" wrap="square" lIns="0" tIns="159385" rIns="0" bIns="0" rtlCol="0">
            <a:spAutoFit/>
          </a:bodyPr>
          <a:lstStyle/>
          <a:p>
            <a:pPr marL="0" marR="33020" lvl="0" indent="0" algn="r" defTabSz="914400" rtl="0" eaLnBrk="1" fontAlgn="auto" latinLnBrk="0" hangingPunct="1">
              <a:lnSpc>
                <a:spcPct val="100000"/>
              </a:lnSpc>
              <a:spcBef>
                <a:spcPts val="12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5080" lvl="0" indent="0" algn="r" defTabSz="914400" rtl="0" eaLnBrk="1" fontAlgn="auto" latinLnBrk="0" hangingPunct="1">
              <a:lnSpc>
                <a:spcPct val="100000"/>
              </a:lnSpc>
              <a:spcBef>
                <a:spcPts val="7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RAN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K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-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L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648965" y="5317997"/>
            <a:ext cx="276225" cy="126364"/>
          </a:xfrm>
          <a:custGeom>
            <a:avLst/>
            <a:gdLst/>
            <a:ahLst/>
            <a:cxnLst/>
            <a:rect l="l" t="t" r="r" b="b"/>
            <a:pathLst>
              <a:path w="276225" h="126364">
                <a:moveTo>
                  <a:pt x="275729" y="0"/>
                </a:moveTo>
                <a:lnTo>
                  <a:pt x="0" y="126085"/>
                </a:lnTo>
              </a:path>
            </a:pathLst>
          </a:custGeom>
          <a:ln w="25908">
            <a:solidFill>
              <a:srgbClr val="2F2B2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360764" y="5240059"/>
            <a:ext cx="290830" cy="458470"/>
          </a:xfrm>
          <a:custGeom>
            <a:avLst/>
            <a:gdLst/>
            <a:ahLst/>
            <a:cxnLst/>
            <a:rect l="l" t="t" r="r" b="b"/>
            <a:pathLst>
              <a:path w="290829" h="458470">
                <a:moveTo>
                  <a:pt x="72631" y="458039"/>
                </a:moveTo>
                <a:lnTo>
                  <a:pt x="128242" y="431880"/>
                </a:lnTo>
                <a:lnTo>
                  <a:pt x="180112" y="404044"/>
                </a:lnTo>
                <a:lnTo>
                  <a:pt x="224509" y="372852"/>
                </a:lnTo>
                <a:lnTo>
                  <a:pt x="257695" y="336627"/>
                </a:lnTo>
                <a:lnTo>
                  <a:pt x="278606" y="291365"/>
                </a:lnTo>
                <a:lnTo>
                  <a:pt x="289261" y="239147"/>
                </a:lnTo>
                <a:lnTo>
                  <a:pt x="290524" y="187421"/>
                </a:lnTo>
                <a:lnTo>
                  <a:pt x="283260" y="143638"/>
                </a:lnTo>
                <a:lnTo>
                  <a:pt x="264227" y="109422"/>
                </a:lnTo>
                <a:lnTo>
                  <a:pt x="234118" y="80913"/>
                </a:lnTo>
                <a:lnTo>
                  <a:pt x="199703" y="57367"/>
                </a:lnTo>
                <a:lnTo>
                  <a:pt x="138147" y="23730"/>
                </a:lnTo>
                <a:lnTo>
                  <a:pt x="79553" y="8516"/>
                </a:lnTo>
                <a:lnTo>
                  <a:pt x="37029" y="836"/>
                </a:lnTo>
                <a:lnTo>
                  <a:pt x="22475" y="0"/>
                </a:lnTo>
                <a:lnTo>
                  <a:pt x="10574" y="675"/>
                </a:lnTo>
                <a:lnTo>
                  <a:pt x="0" y="2109"/>
                </a:lnTo>
              </a:path>
            </a:pathLst>
          </a:custGeom>
          <a:ln w="25400">
            <a:solidFill>
              <a:srgbClr val="2F2B2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652128" y="4870206"/>
            <a:ext cx="1709420" cy="858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3695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Osteoclast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22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RANK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467100" y="5497957"/>
            <a:ext cx="751610" cy="7561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675419" y="6096364"/>
            <a:ext cx="4438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PG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284797"/>
            <a:ext cx="3138170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5" dirty="0"/>
              <a:t>O</a:t>
            </a:r>
            <a:r>
              <a:rPr spc="-100" dirty="0"/>
              <a:t>s</a:t>
            </a:r>
            <a:r>
              <a:rPr spc="-135" dirty="0"/>
              <a:t>t</a:t>
            </a:r>
            <a:r>
              <a:rPr spc="-100" dirty="0"/>
              <a:t>e</a:t>
            </a:r>
            <a:r>
              <a:rPr spc="-105" dirty="0"/>
              <a:t>o</a:t>
            </a:r>
            <a:r>
              <a:rPr spc="-100" dirty="0"/>
              <a:t>p</a:t>
            </a:r>
            <a:r>
              <a:rPr spc="-105" dirty="0"/>
              <a:t>o</a:t>
            </a:r>
            <a:r>
              <a:rPr spc="-180" dirty="0"/>
              <a:t>r</a:t>
            </a:r>
            <a:r>
              <a:rPr spc="-105" dirty="0"/>
              <a:t>o</a:t>
            </a:r>
            <a:r>
              <a:rPr spc="-100" dirty="0"/>
              <a:t>s</a:t>
            </a:r>
            <a:r>
              <a:rPr spc="-110" dirty="0"/>
              <a:t>is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993457"/>
            <a:ext cx="4953000" cy="2926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90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Secondary</a:t>
            </a:r>
            <a:r>
              <a:rPr kumimoji="0" sz="2400" b="0" i="0" u="none" strike="noStrike" kern="1200" cap="none" spc="-245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95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Causes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355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209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355600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Alcohol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6527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4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652145" algn="l"/>
                <a:tab pos="652780" algn="l"/>
              </a:tabLst>
              <a:defRPr/>
            </a:pP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Heavy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use associated with</a:t>
            </a:r>
            <a:r>
              <a:rPr kumimoji="0" sz="2000" b="0" i="0" u="none" strike="noStrike" kern="1200" cap="none" spc="-14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osteoporosis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6527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652145" algn="l"/>
                <a:tab pos="652780" algn="l"/>
              </a:tabLst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Often leads to falls/hip</a:t>
            </a:r>
            <a:r>
              <a:rPr kumimoji="0" sz="2000" b="0" i="0" u="none" strike="noStrike" kern="1200" cap="none" spc="-10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fracture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6527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652145" algn="l"/>
                <a:tab pos="652780" algn="l"/>
              </a:tabLst>
              <a:defRPr/>
            </a:pP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Moderate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use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effects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not</a:t>
            </a:r>
            <a:r>
              <a:rPr kumimoji="0" sz="2000" b="0" i="0" u="none" strike="noStrike" kern="1200" cap="none" spc="-9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clear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355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0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355600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Smoking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6527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4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652145" algn="l"/>
                <a:tab pos="652780" algn="l"/>
              </a:tabLst>
              <a:defRPr/>
            </a:pP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Accelerates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bone</a:t>
            </a:r>
            <a:r>
              <a:rPr kumimoji="0" sz="2000" b="0" i="0" u="none" strike="noStrike" kern="1200" cap="none" spc="-3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loss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266944" y="3761232"/>
            <a:ext cx="2311907" cy="24383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64109" y="6237338"/>
            <a:ext cx="15589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Pixabay/Public</a:t>
            </a:r>
            <a:r>
              <a:rPr kumimoji="0" sz="1200" b="0" i="0" u="none" strike="noStrike" kern="1200" cap="none" spc="-4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Domain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447800" y="4267200"/>
            <a:ext cx="2956559" cy="196291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88539" y="6271384"/>
            <a:ext cx="15589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Pixabay/Public</a:t>
            </a:r>
            <a:r>
              <a:rPr kumimoji="0" sz="1200" b="0" i="0" u="none" strike="noStrike" kern="1200" cap="none" spc="-4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Domain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467677"/>
            <a:ext cx="3312795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5" dirty="0"/>
              <a:t>Osteopetrosis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50240" y="1553972"/>
            <a:ext cx="6988175" cy="3608704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6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337D56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Bones 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337D56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prone </a:t>
            </a:r>
            <a:r>
              <a:rPr kumimoji="0" sz="2400" b="1" i="0" u="none" strike="noStrike" kern="1200" cap="none" spc="-20" normalizeH="0" baseline="0" noProof="0" dirty="0">
                <a:ln>
                  <a:noFill/>
                </a:ln>
                <a:solidFill>
                  <a:srgbClr val="337D56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to</a:t>
            </a:r>
            <a:r>
              <a:rPr kumimoji="0" sz="2400" b="1" i="0" u="none" strike="noStrike" kern="1200" cap="none" spc="5" normalizeH="0" baseline="0" noProof="0" dirty="0">
                <a:ln>
                  <a:noFill/>
                </a:ln>
                <a:solidFill>
                  <a:srgbClr val="337D56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1" i="0" u="none" strike="noStrike" kern="1200" cap="none" spc="-15" normalizeH="0" baseline="0" noProof="0" dirty="0">
                <a:ln>
                  <a:noFill/>
                </a:ln>
                <a:solidFill>
                  <a:srgbClr val="337D56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fracture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Excess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bone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Wingdings"/>
                <a:ea typeface="+mn-ea"/>
                <a:cs typeface="Wingdings"/>
              </a:rPr>
              <a:t>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loss of bone</a:t>
            </a:r>
            <a:r>
              <a:rPr kumimoji="0" sz="2400" b="0" i="0" u="none" strike="noStrike" kern="1200" cap="none" spc="-6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marrow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5384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537845" algn="l"/>
                <a:tab pos="538480" algn="l"/>
              </a:tabLst>
              <a:defRPr/>
            </a:pPr>
            <a:r>
              <a:rPr kumimoji="0" sz="2000" b="1" i="0" u="none" strike="noStrike" kern="1200" cap="none" spc="-1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Pancytopenia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5384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537845" algn="l"/>
                <a:tab pos="538480" algn="l"/>
              </a:tabLst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Enlarged </a:t>
            </a:r>
            <a:r>
              <a:rPr kumimoji="0" sz="2000" b="0" i="0" u="none" strike="noStrike" kern="1200" cap="none" spc="-2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liver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and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spleen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(extramedullary</a:t>
            </a:r>
            <a:r>
              <a:rPr kumimoji="0" sz="2000" b="0" i="0" u="none" strike="noStrike" kern="1200" cap="none" spc="-5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hematopoiesis)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Excess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bone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in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skull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Wingdings"/>
                <a:ea typeface="+mn-ea"/>
                <a:cs typeface="Wingdings"/>
              </a:rPr>
              <a:t>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cranial </a:t>
            </a:r>
            <a:r>
              <a:rPr kumimoji="0" sz="2400" b="1" i="0" u="none" strike="noStrike" kern="1200" cap="none" spc="-2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nerve</a:t>
            </a:r>
            <a:r>
              <a:rPr kumimoji="0" sz="2400" b="1" i="0" u="none" strike="noStrike" kern="1200" cap="none" spc="-55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compression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5384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95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537845" algn="l"/>
                <a:tab pos="538480" algn="l"/>
              </a:tabLst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Vision</a:t>
            </a:r>
            <a:r>
              <a:rPr kumimoji="0" sz="2000" b="0" i="0" u="none" strike="noStrike" kern="1200" cap="none" spc="-3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loss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5384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537845" algn="l"/>
                <a:tab pos="538480" algn="l"/>
              </a:tabLst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Deafness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5384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537845" algn="l"/>
                <a:tab pos="538480" algn="l"/>
              </a:tabLst>
              <a:defRPr/>
            </a:pP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Facial</a:t>
            </a:r>
            <a:r>
              <a:rPr kumimoji="0" sz="2000" b="0" i="0" u="none" strike="noStrike" kern="1200" cap="none" spc="-4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paralysis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0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Hydrocephalus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657600" y="4056888"/>
            <a:ext cx="4343399" cy="21716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031740" y="6312113"/>
            <a:ext cx="14249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Pbroks13</a:t>
            </a:r>
            <a:r>
              <a:rPr kumimoji="0" sz="1200" b="0" i="0" u="none" strike="noStrike" kern="1200" cap="none" spc="-2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/Wikipedia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467677"/>
            <a:ext cx="3856354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10" dirty="0"/>
              <a:t>Anticonvulsants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50240" y="1552448"/>
            <a:ext cx="6162040" cy="265747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337D56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Phenobarbital, </a:t>
            </a:r>
            <a:r>
              <a:rPr kumimoji="0" sz="2400" b="1" i="0" u="none" strike="noStrike" kern="1200" cap="none" spc="-15" normalizeH="0" baseline="0" noProof="0" dirty="0">
                <a:ln>
                  <a:noFill/>
                </a:ln>
                <a:solidFill>
                  <a:srgbClr val="337D56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Phenytoin,</a:t>
            </a:r>
            <a:r>
              <a:rPr kumimoji="0" sz="2400" b="1" i="0" u="none" strike="noStrike" kern="1200" cap="none" spc="-20" normalizeH="0" baseline="0" noProof="0" dirty="0">
                <a:ln>
                  <a:noFill/>
                </a:ln>
                <a:solidFill>
                  <a:srgbClr val="337D56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337D56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Carbamazepine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Used 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to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treat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seizures/epilepsy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Risk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of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osteoporosis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with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long term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therapy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Increase activity of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P450</a:t>
            </a:r>
            <a:r>
              <a:rPr kumimoji="0" sz="2400" b="1" i="0" u="none" strike="noStrike" kern="1200" cap="none" spc="-3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enzymes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Increases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breakdown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of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vitamin</a:t>
            </a:r>
            <a:r>
              <a:rPr kumimoji="0" sz="2400" b="0" i="0" u="none" strike="noStrike" kern="1200" cap="none" spc="-3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D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Less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calcium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Wingdings"/>
                <a:ea typeface="+mn-ea"/>
                <a:cs typeface="Wingdings"/>
              </a:rPr>
              <a:t>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increased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PTH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Wingdings"/>
                <a:ea typeface="+mn-ea"/>
                <a:cs typeface="Wingdings"/>
              </a:rPr>
              <a:t>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bone</a:t>
            </a:r>
            <a:r>
              <a:rPr kumimoji="0" sz="2400" b="0" i="0" u="none" strike="noStrike" kern="1200" cap="none" spc="-17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loss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429000" y="4460748"/>
            <a:ext cx="1795271" cy="20911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12540" y="6581649"/>
            <a:ext cx="15589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Pixabay/Public</a:t>
            </a:r>
            <a:r>
              <a:rPr kumimoji="0" sz="1200" b="0" i="0" u="none" strike="noStrike" kern="1200" cap="none" spc="-4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Domain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467677"/>
            <a:ext cx="3585210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0" dirty="0"/>
              <a:t>Ant</a:t>
            </a:r>
            <a:r>
              <a:rPr spc="-110" dirty="0"/>
              <a:t>i</a:t>
            </a:r>
            <a:r>
              <a:rPr spc="-100" dirty="0"/>
              <a:t>c</a:t>
            </a:r>
            <a:r>
              <a:rPr spc="-105" dirty="0"/>
              <a:t>oag</a:t>
            </a:r>
            <a:r>
              <a:rPr spc="-100" dirty="0"/>
              <a:t>ul</a:t>
            </a:r>
            <a:r>
              <a:rPr spc="-105" dirty="0"/>
              <a:t>a</a:t>
            </a:r>
            <a:r>
              <a:rPr spc="-114" dirty="0"/>
              <a:t>n</a:t>
            </a:r>
            <a:r>
              <a:rPr spc="-100" dirty="0"/>
              <a:t>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50240" y="1552593"/>
            <a:ext cx="6984365" cy="207391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Unfractionated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Heparin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5384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537845" algn="l"/>
                <a:tab pos="538480" algn="l"/>
              </a:tabLst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Decreases bone</a:t>
            </a: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formation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5384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537845" algn="l"/>
                <a:tab pos="538480" algn="l"/>
              </a:tabLst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Increases</a:t>
            </a:r>
            <a:r>
              <a:rPr kumimoji="0" sz="2000" b="0" i="0" u="none" strike="noStrike" kern="1200" cap="none" spc="-2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resorption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Only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with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long term</a:t>
            </a:r>
            <a:r>
              <a:rPr kumimoji="0" sz="2400" b="0" i="0" u="none" strike="noStrike" kern="1200" cap="none" spc="-3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use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Low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molecular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weight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heparin: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unclear bone</a:t>
            </a:r>
            <a:r>
              <a:rPr kumimoji="0" sz="2400" b="0" i="0" u="none" strike="noStrike" kern="1200" cap="none" spc="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effects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295400" y="3733800"/>
            <a:ext cx="5791199" cy="24444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279140" y="6063879"/>
            <a:ext cx="23298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Unfractionated</a:t>
            </a:r>
            <a:r>
              <a:rPr kumimoji="0" sz="1800" b="0" i="0" u="none" strike="noStrike" kern="1200" cap="none" spc="-4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Heparin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467677"/>
            <a:ext cx="5140325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14" dirty="0"/>
              <a:t>Thyroid</a:t>
            </a:r>
            <a:r>
              <a:rPr spc="-240" dirty="0"/>
              <a:t> </a:t>
            </a:r>
            <a:r>
              <a:rPr spc="-110" dirty="0"/>
              <a:t>Replacement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50240" y="1549400"/>
            <a:ext cx="6429375" cy="3027680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8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1" i="1" u="none" strike="noStrike" kern="1200" cap="none" spc="-10" normalizeH="0" baseline="0" noProof="0" dirty="0">
                <a:ln>
                  <a:noFill/>
                </a:ln>
                <a:solidFill>
                  <a:srgbClr val="337D56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Hyper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thyroidism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Wingdings"/>
                <a:ea typeface="+mn-ea"/>
                <a:cs typeface="Wingdings"/>
              </a:rPr>
              <a:t></a:t>
            </a:r>
            <a:r>
              <a:rPr kumimoji="0" sz="2400" b="0" i="0" u="none" strike="noStrike" kern="1200" cap="none" spc="-3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osteoporosis/fractures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90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Levothyroxine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(T4)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used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in</a:t>
            </a:r>
            <a:r>
              <a:rPr kumimoji="0" sz="2400" b="0" i="0" u="none" strike="noStrike" kern="1200" cap="none" spc="-3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1" i="1" u="none" strike="noStrike" kern="1200" cap="none" spc="-1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hypo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thyroidism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6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6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Too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high dose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Wingdings"/>
                <a:ea typeface="+mn-ea"/>
                <a:cs typeface="Wingdings"/>
              </a:rPr>
              <a:t>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iatrogenic </a:t>
            </a:r>
            <a:r>
              <a:rPr kumimoji="0" sz="2400" b="1" i="0" u="none" strike="noStrike" kern="1200" cap="none" spc="-2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hyperthyroidism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5384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95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537845" algn="l"/>
                <a:tab pos="538480" algn="l"/>
              </a:tabLst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If mild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may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produce no</a:t>
            </a:r>
            <a:r>
              <a:rPr kumimoji="0" sz="2000" b="0" i="0" u="none" strike="noStrike" kern="1200" cap="none" spc="-6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symptoms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0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Key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test:</a:t>
            </a:r>
            <a:r>
              <a:rPr kumimoji="0" sz="2400" b="0" i="0" u="none" strike="noStrike" kern="1200" cap="none" spc="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TSH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If TSH is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low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(“suppressed”)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need 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to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lower</a:t>
            </a:r>
            <a:r>
              <a:rPr kumimoji="0" sz="2400" b="0" i="0" u="none" strike="noStrike" kern="1200" cap="none" spc="-4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dose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Many </a:t>
            </a:r>
            <a:r>
              <a:rPr kumimoji="0" sz="2400" b="0" i="0" u="none" strike="noStrike" kern="1200" cap="none" spc="-3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elderly,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post-menopausal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women take</a:t>
            </a:r>
            <a:r>
              <a:rPr kumimoji="0" sz="2400" b="0" i="0" u="none" strike="noStrike" kern="1200" cap="none" spc="7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T4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284797"/>
            <a:ext cx="3138170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5" dirty="0"/>
              <a:t>O</a:t>
            </a:r>
            <a:r>
              <a:rPr spc="-100" dirty="0"/>
              <a:t>s</a:t>
            </a:r>
            <a:r>
              <a:rPr spc="-135" dirty="0"/>
              <a:t>t</a:t>
            </a:r>
            <a:r>
              <a:rPr spc="-100" dirty="0"/>
              <a:t>e</a:t>
            </a:r>
            <a:r>
              <a:rPr spc="-105" dirty="0"/>
              <a:t>o</a:t>
            </a:r>
            <a:r>
              <a:rPr spc="-100" dirty="0"/>
              <a:t>p</a:t>
            </a:r>
            <a:r>
              <a:rPr spc="-105" dirty="0"/>
              <a:t>o</a:t>
            </a:r>
            <a:r>
              <a:rPr spc="-180" dirty="0"/>
              <a:t>r</a:t>
            </a:r>
            <a:r>
              <a:rPr spc="-105" dirty="0"/>
              <a:t>o</a:t>
            </a:r>
            <a:r>
              <a:rPr spc="-100" dirty="0"/>
              <a:t>s</a:t>
            </a:r>
            <a:r>
              <a:rPr spc="-110" dirty="0"/>
              <a:t>is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993457"/>
            <a:ext cx="5476240" cy="38042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90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Secondary</a:t>
            </a:r>
            <a:r>
              <a:rPr kumimoji="0" sz="2400" b="0" i="0" u="none" strike="noStrike" kern="1200" cap="none" spc="-245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95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Causes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355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209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355600" algn="l"/>
              </a:tabLst>
              <a:defRPr/>
            </a:pP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Hyperparathyroidism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355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355600" algn="l"/>
              </a:tabLst>
              <a:defRPr/>
            </a:pP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Hyperthyroidism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355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355600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Multiple 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myeloma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6527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652145" algn="l"/>
                <a:tab pos="652780" algn="l"/>
              </a:tabLst>
              <a:defRPr/>
            </a:pP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Myeloma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cells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Wingdings"/>
                <a:ea typeface="+mn-ea"/>
                <a:cs typeface="Wingdings"/>
              </a:rPr>
              <a:t>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Increase osteoclast</a:t>
            </a:r>
            <a:r>
              <a:rPr kumimoji="0" sz="2000" b="0" i="0" u="none" strike="noStrike" kern="1200" cap="none" spc="-14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activity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6527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652145" algn="l"/>
                <a:tab pos="652780" algn="l"/>
              </a:tabLst>
              <a:defRPr/>
            </a:pP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Results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in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“lytic”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bone lesions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of</a:t>
            </a:r>
            <a:r>
              <a:rPr kumimoji="0" sz="2000" b="0" i="0" u="none" strike="noStrike" kern="1200" cap="none" spc="-7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MM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355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355600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Malabsorption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syndromes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6527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4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652145" algn="l"/>
                <a:tab pos="652780" algn="l"/>
              </a:tabLst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Celiac disease, </a:t>
            </a: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Crohn’s, Ulcerative</a:t>
            </a:r>
            <a:r>
              <a:rPr kumimoji="0" sz="2000" b="0" i="0" u="none" strike="noStrike" kern="1200" cap="none" spc="-6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Colitis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6527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652145" algn="l"/>
                <a:tab pos="652780" algn="l"/>
              </a:tabLst>
              <a:defRPr/>
            </a:pP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Poor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absorption calcium and vitamin</a:t>
            </a:r>
            <a:r>
              <a:rPr kumimoji="0" sz="2000" b="0" i="0" u="none" strike="noStrike" kern="1200" cap="none" spc="-16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D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284797"/>
            <a:ext cx="3138170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5" dirty="0"/>
              <a:t>O</a:t>
            </a:r>
            <a:r>
              <a:rPr spc="-100" dirty="0"/>
              <a:t>s</a:t>
            </a:r>
            <a:r>
              <a:rPr spc="-135" dirty="0"/>
              <a:t>t</a:t>
            </a:r>
            <a:r>
              <a:rPr spc="-100" dirty="0"/>
              <a:t>e</a:t>
            </a:r>
            <a:r>
              <a:rPr spc="-105" dirty="0"/>
              <a:t>o</a:t>
            </a:r>
            <a:r>
              <a:rPr spc="-100" dirty="0"/>
              <a:t>p</a:t>
            </a:r>
            <a:r>
              <a:rPr spc="-105" dirty="0"/>
              <a:t>o</a:t>
            </a:r>
            <a:r>
              <a:rPr spc="-180" dirty="0"/>
              <a:t>r</a:t>
            </a:r>
            <a:r>
              <a:rPr spc="-105" dirty="0"/>
              <a:t>o</a:t>
            </a:r>
            <a:r>
              <a:rPr spc="-100" dirty="0"/>
              <a:t>s</a:t>
            </a:r>
            <a:r>
              <a:rPr spc="-110" dirty="0"/>
              <a:t>is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993457"/>
            <a:ext cx="6358255" cy="29254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90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Diagnosis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355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209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355600" algn="l"/>
              </a:tabLst>
              <a:defRPr/>
            </a:pPr>
            <a:r>
              <a:rPr kumimoji="0" sz="2400" b="1" i="0" u="none" strike="noStrike" kern="1200" cap="none" spc="-1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Fragility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1" i="0" u="none" strike="noStrike" kern="1200" cap="none" spc="-1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fracture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6527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4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652145" algn="l"/>
                <a:tab pos="652780" algn="l"/>
              </a:tabLst>
              <a:defRPr/>
            </a:pPr>
            <a:r>
              <a:rPr kumimoji="0" sz="2000" b="0" i="0" u="none" strike="noStrike" kern="1200" cap="none" spc="-2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Fall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from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standing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height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or</a:t>
            </a:r>
            <a:r>
              <a:rPr kumimoji="0" sz="2000" b="0" i="0" u="none" strike="noStrike" kern="1200" cap="none" spc="-114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less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6527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652145" algn="l"/>
                <a:tab pos="652780" algn="l"/>
              </a:tabLst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Not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from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major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trauma (i.e.</a:t>
            </a:r>
            <a:r>
              <a:rPr kumimoji="0" sz="2000" b="0" i="0" u="none" strike="noStrike" kern="1200" cap="none" spc="-12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4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MVA)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6527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652145" algn="l"/>
                <a:tab pos="652780" algn="l"/>
              </a:tabLst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Spine, hip,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wrist,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humerus, rib,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or</a:t>
            </a:r>
            <a:r>
              <a:rPr kumimoji="0" sz="2000" b="0" i="0" u="none" strike="noStrike" kern="1200" cap="none" spc="-6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pelvis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6527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652145" algn="l"/>
                <a:tab pos="652780" algn="l"/>
              </a:tabLst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Also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spontaneous </a:t>
            </a: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vertebral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“compression”</a:t>
            </a:r>
            <a:r>
              <a:rPr kumimoji="0" sz="2000" b="0" i="0" u="none" strike="noStrike" kern="1200" cap="none" spc="-2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fracture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355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0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355600" algn="l"/>
              </a:tabLst>
              <a:defRPr/>
            </a:pP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337D56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T 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337D56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score 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337D56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of 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337D56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-2.5 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337D56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or</a:t>
            </a:r>
            <a:r>
              <a:rPr kumimoji="0" sz="2400" b="1" i="0" u="none" strike="noStrike" kern="1200" cap="none" spc="10" normalizeH="0" baseline="0" noProof="0" dirty="0">
                <a:ln>
                  <a:noFill/>
                </a:ln>
                <a:solidFill>
                  <a:srgbClr val="337D56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1" i="0" u="none" strike="noStrike" kern="1200" cap="none" spc="-25" normalizeH="0" baseline="0" noProof="0" dirty="0">
                <a:ln>
                  <a:noFill/>
                </a:ln>
                <a:solidFill>
                  <a:srgbClr val="337D56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lower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284797"/>
            <a:ext cx="1072515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204" dirty="0"/>
              <a:t>D</a:t>
            </a:r>
            <a:r>
              <a:rPr spc="-100" dirty="0"/>
              <a:t>X</a:t>
            </a:r>
            <a:r>
              <a:rPr spc="-5" dirty="0"/>
              <a:t>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993457"/>
            <a:ext cx="7146290" cy="3218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95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Dual-energy X-ray</a:t>
            </a:r>
            <a:r>
              <a:rPr kumimoji="0" sz="2400" b="0" i="0" u="none" strike="noStrike" kern="1200" cap="none" spc="-365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95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absorptiometry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355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209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355600" algn="l"/>
              </a:tabLst>
              <a:defRPr/>
            </a:pPr>
            <a:r>
              <a:rPr kumimoji="0" sz="2400" b="0" i="0" u="none" strike="noStrike" kern="1200" cap="none" spc="-3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Two 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X-rays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of different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energy 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levels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aimed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at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bones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355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355600" algn="l"/>
              </a:tabLst>
              <a:defRPr/>
            </a:pP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T 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score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: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patient BMD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vs. healthy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30-year-old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BMD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355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355600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Normal: -1.0 or higher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(least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fractures)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355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355600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Osteopenia: -1.0 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to</a:t>
            </a:r>
            <a:r>
              <a:rPr kumimoji="0" sz="2400" b="0" i="0" u="none" strike="noStrike" kern="1200" cap="none" spc="-3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-2.5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355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355600" algn="l"/>
              </a:tabLst>
              <a:defRPr/>
            </a:pP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Osteoporosis: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-2.5 or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lower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(most</a:t>
            </a:r>
            <a:r>
              <a:rPr kumimoji="0" sz="2400" b="0" i="0" u="none" strike="noStrike" kern="1200" cap="none" spc="2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fractures)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355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355600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Recommended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for 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screening 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in </a:t>
            </a:r>
            <a:r>
              <a:rPr kumimoji="0" sz="2400" b="1" i="0" u="none" strike="noStrike" kern="1200" cap="none" spc="-15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women</a:t>
            </a:r>
            <a:r>
              <a:rPr kumimoji="0" sz="2400" b="1" i="0" u="none" strike="noStrike" kern="1200" cap="none" spc="-2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&gt;65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714244" y="4465320"/>
            <a:ext cx="2924555" cy="16549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098386" y="6164595"/>
            <a:ext cx="23380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Nick Smith</a:t>
            </a:r>
            <a:r>
              <a:rPr kumimoji="0" sz="12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photography/Wikipedia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467677"/>
            <a:ext cx="2292350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80" dirty="0"/>
              <a:t>F</a:t>
            </a:r>
            <a:r>
              <a:rPr spc="-190" dirty="0"/>
              <a:t>r</a:t>
            </a:r>
            <a:r>
              <a:rPr spc="-105" dirty="0"/>
              <a:t>a</a:t>
            </a:r>
            <a:r>
              <a:rPr spc="-100" dirty="0"/>
              <a:t>ctu</a:t>
            </a:r>
            <a:r>
              <a:rPr spc="-180" dirty="0"/>
              <a:t>r</a:t>
            </a:r>
            <a:r>
              <a:rPr spc="-100" dirty="0"/>
              <a:t>e</a:t>
            </a:r>
            <a:r>
              <a:rPr spc="-5" dirty="0"/>
              <a:t>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50240" y="1552593"/>
            <a:ext cx="4093210" cy="419608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Hip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5384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537845" algn="l"/>
                <a:tab pos="538480" algn="l"/>
              </a:tabLst>
              <a:defRPr/>
            </a:pP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Weight-bearing</a:t>
            </a:r>
            <a:r>
              <a:rPr kumimoji="0" sz="2000" b="0" i="0" u="none" strike="noStrike" kern="1200" cap="none" spc="-4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joint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5384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537845" algn="l"/>
                <a:tab pos="538480" algn="l"/>
              </a:tabLst>
              <a:defRPr/>
            </a:pP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Easily injured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from</a:t>
            </a:r>
            <a:r>
              <a:rPr kumimoji="0" sz="2000" b="0" i="0" u="none" strike="noStrike" kern="1200" cap="none" spc="-5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fall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Spine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5384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4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537845" algn="l"/>
                <a:tab pos="538480" algn="l"/>
              </a:tabLst>
              <a:defRPr/>
            </a:pP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Lower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thoracic/lumbar</a:t>
            </a:r>
            <a:r>
              <a:rPr kumimoji="0" sz="2000" b="0" i="0" u="none" strike="noStrike" kern="1200" cap="none" spc="-4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spine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5384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537845" algn="l"/>
                <a:tab pos="538480" algn="l"/>
              </a:tabLst>
              <a:defRPr/>
            </a:pP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“Compression”</a:t>
            </a:r>
            <a:r>
              <a:rPr kumimoji="0" sz="2000" b="0" i="0" u="none" strike="noStrike" kern="1200" cap="none" spc="-5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fractures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5384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537845" algn="l"/>
                <a:tab pos="538480" algn="l"/>
              </a:tabLst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Often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occur </a:t>
            </a: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slowly </a:t>
            </a:r>
            <a:r>
              <a:rPr kumimoji="0" sz="2000" b="0" i="0" u="none" strike="noStrike" kern="1200" cap="none" spc="-2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over</a:t>
            </a:r>
            <a:r>
              <a:rPr kumimoji="0" sz="2000" b="0" i="0" u="none" strike="noStrike" kern="1200" cap="none" spc="-7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time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5384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537845" algn="l"/>
                <a:tab pos="538480" algn="l"/>
              </a:tabLst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Minor trauma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of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daily</a:t>
            </a:r>
            <a:r>
              <a:rPr kumimoji="0" sz="2000" b="0" i="0" u="none" strike="noStrike" kern="1200" cap="none" spc="-13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activates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5384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537845" algn="l"/>
                <a:tab pos="538480" algn="l"/>
              </a:tabLst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337D56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Loss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337D56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of</a:t>
            </a:r>
            <a:r>
              <a:rPr kumimoji="0" sz="2000" b="1" i="0" u="none" strike="noStrike" kern="1200" cap="none" spc="-50" normalizeH="0" baseline="0" noProof="0" dirty="0">
                <a:ln>
                  <a:noFill/>
                </a:ln>
                <a:solidFill>
                  <a:srgbClr val="337D56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337D56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height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5384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537845" algn="l"/>
                <a:tab pos="538480" algn="l"/>
              </a:tabLst>
              <a:defRPr/>
            </a:pPr>
            <a:r>
              <a:rPr kumimoji="0" sz="2000" b="0" i="0" u="none" strike="noStrike" kern="1200" cap="none" spc="-2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Kyphosis </a:t>
            </a: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(forward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curved</a:t>
            </a:r>
            <a:r>
              <a:rPr kumimoji="0" sz="2000" b="0" i="0" u="none" strike="noStrike" kern="1200" cap="none" spc="-3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spine)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5384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537845" algn="l"/>
                <a:tab pos="538480" algn="l"/>
              </a:tabLst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Back</a:t>
            </a:r>
            <a:r>
              <a:rPr kumimoji="0" sz="2000" b="0" i="0" u="none" strike="noStrike" kern="1200" cap="none" spc="-2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pain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257800" y="1600200"/>
            <a:ext cx="2996183" cy="4876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022338" y="6366948"/>
            <a:ext cx="17373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James</a:t>
            </a:r>
            <a:r>
              <a:rPr kumimoji="0" sz="1200" b="0" i="0" u="none" strike="noStrike" kern="1200" cap="none" spc="-3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Heilman/Wikipedia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467677"/>
            <a:ext cx="3312795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5" dirty="0"/>
              <a:t>Osteopetrosis</a:t>
            </a:r>
          </a:p>
        </p:txBody>
      </p:sp>
      <p:sp>
        <p:nvSpPr>
          <p:cNvPr id="3" name="object 3"/>
          <p:cNvSpPr/>
          <p:nvPr/>
        </p:nvSpPr>
        <p:spPr>
          <a:xfrm>
            <a:off x="4343400" y="1981200"/>
            <a:ext cx="4017263" cy="304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97939" y="6336807"/>
            <a:ext cx="55397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Konstantinos et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al.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Rare causes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of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scoliosis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and spine </a:t>
            </a:r>
            <a:r>
              <a:rPr kumimoji="0" sz="1200" b="0" i="0" u="none" strike="noStrike" kern="1200" cap="none" spc="-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deformity,</a:t>
            </a:r>
            <a:r>
              <a:rPr kumimoji="0" sz="1200" b="0" i="0" u="none" strike="noStrike" kern="1200" cap="none" spc="5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10.1186/1748-7161-2-15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7387" y="2095500"/>
            <a:ext cx="3665219" cy="28166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467677"/>
            <a:ext cx="3312795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5" dirty="0"/>
              <a:t>Osteopetrosis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50240" y="1552448"/>
            <a:ext cx="6849745" cy="134239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Potentially curable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with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337D56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bone </a:t>
            </a:r>
            <a:r>
              <a:rPr kumimoji="0" sz="2400" b="1" i="0" u="none" strike="noStrike" kern="1200" cap="none" spc="-20" normalizeH="0" baseline="0" noProof="0" dirty="0">
                <a:ln>
                  <a:noFill/>
                </a:ln>
                <a:solidFill>
                  <a:srgbClr val="337D56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marrow</a:t>
            </a:r>
            <a:r>
              <a:rPr kumimoji="0" sz="2400" b="1" i="0" u="none" strike="noStrike" kern="1200" cap="none" spc="-35" normalizeH="0" baseline="0" noProof="0" dirty="0">
                <a:ln>
                  <a:noFill/>
                </a:ln>
                <a:solidFill>
                  <a:srgbClr val="337D56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337D56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transplant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Used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for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infantile</a:t>
            </a:r>
            <a:r>
              <a:rPr kumimoji="0" sz="2400" b="0" i="0" u="none" strike="noStrike" kern="1200" cap="none" spc="-5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form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Osteoclasts 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derived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from</a:t>
            </a:r>
            <a:r>
              <a:rPr kumimoji="0" sz="2400" b="0" i="0" u="none" strike="noStrike" kern="1200" cap="none" spc="-5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monocytes/macrophages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438400" y="3343655"/>
            <a:ext cx="3864864" cy="28163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59369" y="6187917"/>
            <a:ext cx="19659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Dr </a:t>
            </a:r>
            <a:r>
              <a:rPr kumimoji="0" sz="12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Graham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Beards/Wikipedia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467677"/>
            <a:ext cx="6084570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0" dirty="0"/>
              <a:t>Rickets </a:t>
            </a:r>
            <a:r>
              <a:rPr spc="-70" dirty="0"/>
              <a:t>and</a:t>
            </a:r>
            <a:r>
              <a:rPr spc="-370" dirty="0"/>
              <a:t> </a:t>
            </a:r>
            <a:r>
              <a:rPr spc="-95" dirty="0"/>
              <a:t>Osteomalacia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50240" y="1552448"/>
            <a:ext cx="4761230" cy="90360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Nutritional bone</a:t>
            </a:r>
            <a:r>
              <a:rPr kumimoji="0" sz="2400" b="0" i="0" u="none" strike="noStrike" kern="1200" cap="none" spc="-4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disorders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1" i="0" u="none" strike="noStrike" kern="1200" cap="none" spc="-20" normalizeH="0" baseline="0" noProof="0" dirty="0">
                <a:ln>
                  <a:noFill/>
                </a:ln>
                <a:solidFill>
                  <a:srgbClr val="337D56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Low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337D56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calcium 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337D56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or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337D56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vitamin 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337D56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D</a:t>
            </a:r>
            <a:r>
              <a:rPr kumimoji="0" sz="2400" b="1" i="0" u="none" strike="noStrike" kern="1200" cap="none" spc="-65" normalizeH="0" baseline="0" noProof="0" dirty="0">
                <a:ln>
                  <a:noFill/>
                </a:ln>
                <a:solidFill>
                  <a:srgbClr val="337D56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337D56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intake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514600" y="2819400"/>
            <a:ext cx="2821335" cy="33619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917709" y="6344537"/>
            <a:ext cx="19881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Feedmystarvingchildren/Flikr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467677"/>
            <a:ext cx="6084570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0" dirty="0"/>
              <a:t>Rickets </a:t>
            </a:r>
            <a:r>
              <a:rPr spc="-70" dirty="0"/>
              <a:t>and</a:t>
            </a:r>
            <a:r>
              <a:rPr spc="-370" dirty="0"/>
              <a:t> </a:t>
            </a:r>
            <a:r>
              <a:rPr spc="-95" dirty="0"/>
              <a:t>Osteomalacia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50240" y="1552593"/>
            <a:ext cx="5569585" cy="309880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Poor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mineralization of</a:t>
            </a:r>
            <a:r>
              <a:rPr kumimoji="0" sz="2400" b="0" i="0" u="none" strike="noStrike" kern="1200" cap="none" spc="-4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osteoid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5384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537845" algn="l"/>
                <a:tab pos="538480" algn="l"/>
              </a:tabLst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Non-mineralized bone</a:t>
            </a:r>
            <a:r>
              <a:rPr kumimoji="0" sz="2000" b="0" i="0" u="none" strike="noStrike" kern="1200" cap="none" spc="-4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matrix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5384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537845" algn="l"/>
                <a:tab pos="538480" algn="l"/>
              </a:tabLst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Mostly</a:t>
            </a:r>
            <a:r>
              <a:rPr kumimoji="0" sz="2000" b="0" i="0" u="none" strike="noStrike" kern="1200" cap="none" spc="-4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proteins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5384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537845" algn="l"/>
                <a:tab pos="538480" algn="l"/>
              </a:tabLst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Laid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down </a:t>
            </a: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by</a:t>
            </a:r>
            <a:r>
              <a:rPr kumimoji="0" sz="2000" b="0" i="0" u="none" strike="noStrike" kern="1200" cap="none" spc="-3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osteoblasts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5384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537845" algn="l"/>
                <a:tab pos="538480" algn="l"/>
              </a:tabLst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Later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mineralized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with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calcium and</a:t>
            </a:r>
            <a:r>
              <a:rPr kumimoji="0" sz="2000" b="0" i="0" u="none" strike="noStrike" kern="1200" cap="none" spc="-7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phosphate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2413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rgbClr val="A9A57C"/>
              </a:buClr>
              <a:buSzTx/>
              <a:buFont typeface="Arial"/>
              <a:buChar char="•"/>
              <a:tabLst>
                <a:tab pos="241300" algn="l"/>
              </a:tabLst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Sites of osteoid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and new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bone</a:t>
            </a:r>
            <a:r>
              <a:rPr kumimoji="0" sz="2400" b="0" i="0" u="none" strike="noStrike" kern="1200" cap="none" spc="-5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growth: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5384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4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537845" algn="l"/>
                <a:tab pos="538480" algn="l"/>
              </a:tabLst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Children: Growth</a:t>
            </a:r>
            <a:r>
              <a:rPr kumimoji="0" sz="2000" b="0" i="0" u="none" strike="noStrike" kern="1200" cap="none" spc="-6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plates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  <a:p>
            <a:pPr marL="538480" marR="0" lvl="1" indent="-2286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CBEBD"/>
              </a:buClr>
              <a:buSzTx/>
              <a:buFont typeface="Arial"/>
              <a:buChar char="•"/>
              <a:tabLst>
                <a:tab pos="537845" algn="l"/>
                <a:tab pos="538480" algn="l"/>
              </a:tabLst>
              <a:defRPr/>
            </a:pP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Children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and adults: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Bone</a:t>
            </a:r>
            <a:r>
              <a:rPr kumimoji="0" sz="2000" b="0" i="0" u="none" strike="noStrike" kern="1200" cap="none" spc="-1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mbria"/>
                <a:ea typeface="+mn-ea"/>
                <a:cs typeface="Cambria"/>
              </a:rPr>
              <a:t>turnover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Cambri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1450</Words>
  <Application>Microsoft Office PowerPoint</Application>
  <PresentationFormat>On-screen Show (4:3)</PresentationFormat>
  <Paragraphs>368</Paragraphs>
  <Slides>56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56</vt:i4>
      </vt:variant>
    </vt:vector>
  </HeadingPairs>
  <TitlesOfParts>
    <vt:vector size="64" baseType="lpstr">
      <vt:lpstr>Arial</vt:lpstr>
      <vt:lpstr>Calibri</vt:lpstr>
      <vt:lpstr>Calibri Light</vt:lpstr>
      <vt:lpstr>Cambria</vt:lpstr>
      <vt:lpstr>Times New Roman</vt:lpstr>
      <vt:lpstr>Wingdings</vt:lpstr>
      <vt:lpstr>Office Theme</vt:lpstr>
      <vt:lpstr>1_Office Theme</vt:lpstr>
      <vt:lpstr>Bone  Disorders Jason Ryan, MD, MPH</vt:lpstr>
      <vt:lpstr>Bone Disorders</vt:lpstr>
      <vt:lpstr>Osteopetrosis</vt:lpstr>
      <vt:lpstr>Osteopetrosis</vt:lpstr>
      <vt:lpstr>Osteopetrosis</vt:lpstr>
      <vt:lpstr>Osteopetrosis</vt:lpstr>
      <vt:lpstr>Osteopetrosis</vt:lpstr>
      <vt:lpstr>Rickets and Osteomalacia</vt:lpstr>
      <vt:lpstr>Rickets and Osteomalacia</vt:lpstr>
      <vt:lpstr>Growth Plates</vt:lpstr>
      <vt:lpstr>Rickets</vt:lpstr>
      <vt:lpstr>Rickets</vt:lpstr>
      <vt:lpstr>Epiphyseal Widening</vt:lpstr>
      <vt:lpstr>Growth Plate Fraying</vt:lpstr>
      <vt:lpstr>Genu Varum</vt:lpstr>
      <vt:lpstr>Rachitic Rosary</vt:lpstr>
      <vt:lpstr>Osteomalacia</vt:lpstr>
      <vt:lpstr>Osteomalacia</vt:lpstr>
      <vt:lpstr>Pseudofracture</vt:lpstr>
      <vt:lpstr>Looser Zone</vt:lpstr>
      <vt:lpstr>Rickets and Osteomalacia</vt:lpstr>
      <vt:lpstr>Rickets and Osteomalacia</vt:lpstr>
      <vt:lpstr>Vitamin D</vt:lpstr>
      <vt:lpstr>Rickets and Osteomalacia</vt:lpstr>
      <vt:lpstr>Paget’s Disease</vt:lpstr>
      <vt:lpstr>Paget’s Disease</vt:lpstr>
      <vt:lpstr>Paget’s Disease</vt:lpstr>
      <vt:lpstr>Paget’s Disease</vt:lpstr>
      <vt:lpstr>Paget’s Disease</vt:lpstr>
      <vt:lpstr>Chalkstick Fracture</vt:lpstr>
      <vt:lpstr>Paget’s Disease</vt:lpstr>
      <vt:lpstr>Paget’s Disease</vt:lpstr>
      <vt:lpstr>Paget’s Disease</vt:lpstr>
      <vt:lpstr>Osteitis Fibrosa Cystica</vt:lpstr>
      <vt:lpstr>Osteitis Fibrosa Cystica</vt:lpstr>
      <vt:lpstr>Osteitis Fibrosa Cystica</vt:lpstr>
      <vt:lpstr>Renal Osteodystrophy</vt:lpstr>
      <vt:lpstr>Bone Pain/Fractures</vt:lpstr>
      <vt:lpstr>PowerPoint Presentation</vt:lpstr>
      <vt:lpstr>Osteoporosis</vt:lpstr>
      <vt:lpstr>Terminology</vt:lpstr>
      <vt:lpstr>Osteoporosis</vt:lpstr>
      <vt:lpstr>Osteoporosis</vt:lpstr>
      <vt:lpstr>Bone Mass</vt:lpstr>
      <vt:lpstr>Bone Loss</vt:lpstr>
      <vt:lpstr>Menopause</vt:lpstr>
      <vt:lpstr>Osteoporosis</vt:lpstr>
      <vt:lpstr>Osteoporosis</vt:lpstr>
      <vt:lpstr>Osteoporosis</vt:lpstr>
      <vt:lpstr>Anticonvulsants</vt:lpstr>
      <vt:lpstr>Anticoagulants</vt:lpstr>
      <vt:lpstr>Thyroid Replacement</vt:lpstr>
      <vt:lpstr>Osteoporosis</vt:lpstr>
      <vt:lpstr>Osteoporosis</vt:lpstr>
      <vt:lpstr>DXA</vt:lpstr>
      <vt:lpstr>Fractures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Osama JT</dc:creator>
  <cp:lastModifiedBy>HP</cp:lastModifiedBy>
  <cp:revision>2</cp:revision>
  <dcterms:created xsi:type="dcterms:W3CDTF">2020-09-18T19:09:47Z</dcterms:created>
  <dcterms:modified xsi:type="dcterms:W3CDTF">2023-04-14T12:06:10Z</dcterms:modified>
</cp:coreProperties>
</file>