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71"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98" r:id="rId20"/>
    <p:sldId id="274" r:id="rId21"/>
    <p:sldId id="275" r:id="rId22"/>
    <p:sldId id="276" r:id="rId23"/>
    <p:sldId id="279" r:id="rId24"/>
    <p:sldId id="277" r:id="rId25"/>
    <p:sldId id="278"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62C1F6-38EE-4CA5-866A-F0416577121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3FAFD8D1-B4DD-41FE-860E-FD6A79C6AB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5AECF3CE-84A3-46B1-8174-892D306FED0E}"/>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73E83415-5B6D-4DB9-83EA-5084D5FE3C5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24CA87C-BF2B-4CEE-8162-158B05CA1001}"/>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2752439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2A549A9-3777-420C-B226-E9B95E17C347}"/>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A823F553-A773-4753-B69C-2B76E0E96FCA}"/>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B351803D-98B7-4378-9008-3DDC9AB41987}"/>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1AD5EA78-CAFC-41B4-839D-89011E7D0A7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EE2B8995-B1FA-4F83-BF41-2F0A5F8944BB}"/>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2913558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E967B0F4-8083-4A1B-AE4E-4885CA4FC268}"/>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18A61267-D3A7-41C9-ACEB-EC65A16EAAD1}"/>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ACC31540-6DB9-4ACA-96B1-1CD35EB97FD0}"/>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4F5A1ED5-8B4E-40E3-AF2E-E188433378A3}"/>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4184763-91AB-4CCC-B25B-F51DC132294B}"/>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958486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F545441-0B10-455F-A059-3161B900C08E}"/>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825243D1-A522-44CE-B2D0-F6A90AB25EEF}"/>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A8696E9-CB4C-4A7E-8368-EF1790CB962B}"/>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C2EB42CA-139C-4162-BE44-D387F4B9BFF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4EA82B9-A90F-4DDF-AB52-6A0A94FBBD49}"/>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13664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4F6CF3B-568A-47ED-9F4C-17FF5B585EF5}"/>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7C841C4-2D4D-4794-B542-7C4B3759C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863D6F1D-96F2-42B1-93A3-A2113FDDAE1B}"/>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A7A188B4-DCD8-4A35-AAEB-92CB5CB6F4D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74BB124-66BA-49A4-B9DD-F0DB3D8BC735}"/>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185648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163C8F7-5BDA-4AF0-9061-C35B2A745591}"/>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83D4CCD-BDA8-44A8-8A40-0051D3FB2DB5}"/>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F56C5BFF-18A4-4FC4-BFC6-B43D395605F9}"/>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BFD3F90E-997F-46CB-AC43-5B4658DE113A}"/>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6" name="عنصر نائب للتذييل 5">
            <a:extLst>
              <a:ext uri="{FF2B5EF4-FFF2-40B4-BE49-F238E27FC236}">
                <a16:creationId xmlns:a16="http://schemas.microsoft.com/office/drawing/2014/main" id="{9B102EC4-310B-42BA-A117-3ACF1E36FE8C}"/>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A0C57C67-898C-4023-82FA-197E8FB9B5D2}"/>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147306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5E2CA61-0B75-4782-9CD8-CC3A2AD286E4}"/>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9EDC9E71-2FCF-4119-986F-98482B0295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CCF6784E-6619-46D9-9C62-AB8E0EE9CFCE}"/>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74A1113C-1D16-44A4-AAE0-004CF97AB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45D24394-4EDA-4158-9C3D-673257B8DC3D}"/>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2A0B6264-6A3C-4DAC-92CB-6AA64A6C858A}"/>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8" name="عنصر نائب للتذييل 7">
            <a:extLst>
              <a:ext uri="{FF2B5EF4-FFF2-40B4-BE49-F238E27FC236}">
                <a16:creationId xmlns:a16="http://schemas.microsoft.com/office/drawing/2014/main" id="{F8E1263D-067F-47AF-928E-C64ADC7E82EA}"/>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6DD71988-B37F-447F-B0A5-B94B35109120}"/>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34723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04037D4-E056-486C-BBEB-82CE52E18B6D}"/>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F016BA96-4AD8-45AB-B094-8561D6F7B11B}"/>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4" name="عنصر نائب للتذييل 3">
            <a:extLst>
              <a:ext uri="{FF2B5EF4-FFF2-40B4-BE49-F238E27FC236}">
                <a16:creationId xmlns:a16="http://schemas.microsoft.com/office/drawing/2014/main" id="{21F75344-5EA4-4FBC-AFA3-BE9F24014BFF}"/>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4E91733D-2520-4BD2-B979-A18C8CA85E69}"/>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2637585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B22DE753-FF65-4934-A1EC-3EF0BBEA6536}"/>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3" name="عنصر نائب للتذييل 2">
            <a:extLst>
              <a:ext uri="{FF2B5EF4-FFF2-40B4-BE49-F238E27FC236}">
                <a16:creationId xmlns:a16="http://schemas.microsoft.com/office/drawing/2014/main" id="{5ED28521-1B53-415A-B520-C4DEB985818D}"/>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5159D4C5-56BE-462D-90DB-A8A913E5E0F3}"/>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3777548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6831A9B-ED81-4D31-8D46-B2D0C915FC09}"/>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6ECA6DE7-2210-4149-841A-A3D98B439E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D0F209D5-A03D-4048-8AF0-57799EA3AE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90B9C6DA-4D33-4A94-B4BE-4637FA6E5182}"/>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6" name="عنصر نائب للتذييل 5">
            <a:extLst>
              <a:ext uri="{FF2B5EF4-FFF2-40B4-BE49-F238E27FC236}">
                <a16:creationId xmlns:a16="http://schemas.microsoft.com/office/drawing/2014/main" id="{5D6558EC-9460-4EDF-97DF-A8CE49B1E8A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9D7DC292-32A3-4414-961D-24F0D60C548C}"/>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3231004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1097E32-D257-4324-B171-266AEE2B25BF}"/>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12C2E689-AEC7-43F7-B3DE-12FB415285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0576B9B9-FF9C-4919-9838-3E23EE29B2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CE5DCA6C-6853-4155-9879-DB50AA505CBC}"/>
              </a:ext>
            </a:extLst>
          </p:cNvPr>
          <p:cNvSpPr>
            <a:spLocks noGrp="1"/>
          </p:cNvSpPr>
          <p:nvPr>
            <p:ph type="dt" sz="half" idx="10"/>
          </p:nvPr>
        </p:nvSpPr>
        <p:spPr/>
        <p:txBody>
          <a:bodyPr/>
          <a:lstStyle/>
          <a:p>
            <a:fld id="{5BEC7BF6-1F52-437A-AC94-EA63DE991D2F}" type="datetimeFigureOut">
              <a:rPr lang="ar-SA" smtClean="0"/>
              <a:t>20/09/43</a:t>
            </a:fld>
            <a:endParaRPr lang="ar-SA"/>
          </a:p>
        </p:txBody>
      </p:sp>
      <p:sp>
        <p:nvSpPr>
          <p:cNvPr id="6" name="عنصر نائب للتذييل 5">
            <a:extLst>
              <a:ext uri="{FF2B5EF4-FFF2-40B4-BE49-F238E27FC236}">
                <a16:creationId xmlns:a16="http://schemas.microsoft.com/office/drawing/2014/main" id="{C05C4617-6825-47B2-8CC3-E36C8D3123A8}"/>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2B7C7891-FC00-412E-AB88-D8E2CBDA6088}"/>
              </a:ext>
            </a:extLst>
          </p:cNvPr>
          <p:cNvSpPr>
            <a:spLocks noGrp="1"/>
          </p:cNvSpPr>
          <p:nvPr>
            <p:ph type="sldNum" sz="quarter" idx="12"/>
          </p:nvPr>
        </p:nvSpPr>
        <p:spPr/>
        <p:txBody>
          <a:bodyPr/>
          <a:lstStyle/>
          <a:p>
            <a:fld id="{FECAF814-41C6-41C7-99C9-02A3012D18FC}" type="slidenum">
              <a:rPr lang="ar-SA" smtClean="0"/>
              <a:t>‹#›</a:t>
            </a:fld>
            <a:endParaRPr lang="ar-SA"/>
          </a:p>
        </p:txBody>
      </p:sp>
    </p:spTree>
    <p:extLst>
      <p:ext uri="{BB962C8B-B14F-4D97-AF65-F5344CB8AC3E}">
        <p14:creationId xmlns:p14="http://schemas.microsoft.com/office/powerpoint/2010/main" val="3535248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7DAD1ECA-D385-4DCE-8844-EB133EC6B38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29A18431-F581-49EB-9238-888FDAE7FD87}"/>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4C9496D7-225A-4218-A3F5-E895A2EB2FC1}"/>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BEC7BF6-1F52-437A-AC94-EA63DE991D2F}" type="datetimeFigureOut">
              <a:rPr lang="ar-SA" smtClean="0"/>
              <a:t>20/09/43</a:t>
            </a:fld>
            <a:endParaRPr lang="ar-SA"/>
          </a:p>
        </p:txBody>
      </p:sp>
      <p:sp>
        <p:nvSpPr>
          <p:cNvPr id="5" name="عنصر نائب للتذييل 4">
            <a:extLst>
              <a:ext uri="{FF2B5EF4-FFF2-40B4-BE49-F238E27FC236}">
                <a16:creationId xmlns:a16="http://schemas.microsoft.com/office/drawing/2014/main" id="{E86A61F4-9749-42FE-B094-0C80E3D20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C2973053-D717-40EF-81C2-2F308C8DB35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ECAF814-41C6-41C7-99C9-02A3012D18FC}" type="slidenum">
              <a:rPr lang="ar-SA" smtClean="0"/>
              <a:t>‹#›</a:t>
            </a:fld>
            <a:endParaRPr lang="ar-SA"/>
          </a:p>
        </p:txBody>
      </p:sp>
    </p:spTree>
    <p:extLst>
      <p:ext uri="{BB962C8B-B14F-4D97-AF65-F5344CB8AC3E}">
        <p14:creationId xmlns:p14="http://schemas.microsoft.com/office/powerpoint/2010/main" val="147084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C13B24F-8173-41D3-B50E-83BE51287FAA}"/>
              </a:ext>
            </a:extLst>
          </p:cNvPr>
          <p:cNvSpPr>
            <a:spLocks noGrp="1"/>
          </p:cNvSpPr>
          <p:nvPr>
            <p:ph type="ctrTitle"/>
          </p:nvPr>
        </p:nvSpPr>
        <p:spPr/>
        <p:txBody>
          <a:bodyPr>
            <a:normAutofit/>
          </a:bodyPr>
          <a:lstStyle/>
          <a:p>
            <a:r>
              <a:rPr lang="en-US" sz="4800" b="1" dirty="0">
                <a:latin typeface="+mn-lt"/>
                <a:cs typeface="+mn-cs"/>
              </a:rPr>
              <a:t>Biochemistry of fibrous proteins (collagen and elastin)</a:t>
            </a:r>
            <a:endParaRPr lang="ar-SA" sz="4800" b="1" dirty="0">
              <a:latin typeface="+mn-lt"/>
              <a:cs typeface="+mn-cs"/>
            </a:endParaRPr>
          </a:p>
        </p:txBody>
      </p:sp>
      <p:sp>
        <p:nvSpPr>
          <p:cNvPr id="3" name="عنوان فرعي 2">
            <a:extLst>
              <a:ext uri="{FF2B5EF4-FFF2-40B4-BE49-F238E27FC236}">
                <a16:creationId xmlns:a16="http://schemas.microsoft.com/office/drawing/2014/main" id="{30878F75-17D9-4B0C-8684-C0075B6A0ED7}"/>
              </a:ext>
            </a:extLst>
          </p:cNvPr>
          <p:cNvSpPr>
            <a:spLocks noGrp="1"/>
          </p:cNvSpPr>
          <p:nvPr>
            <p:ph type="subTitle" idx="1"/>
          </p:nvPr>
        </p:nvSpPr>
        <p:spPr>
          <a:xfrm>
            <a:off x="1524000" y="4079875"/>
            <a:ext cx="9144000" cy="1655762"/>
          </a:xfrm>
        </p:spPr>
        <p:txBody>
          <a:bodyPr/>
          <a:lstStyle/>
          <a:p>
            <a:pPr algn="r"/>
            <a:r>
              <a:rPr lang="en-US" b="1" dirty="0"/>
              <a:t>Dr. Oday Hamad, MD</a:t>
            </a:r>
          </a:p>
          <a:p>
            <a:pPr algn="r"/>
            <a:endParaRPr lang="en-US" b="1" dirty="0"/>
          </a:p>
          <a:p>
            <a:pPr algn="r"/>
            <a:r>
              <a:rPr lang="en-US" b="1" dirty="0"/>
              <a:t> </a:t>
            </a:r>
            <a:endParaRPr lang="ar-SA" b="1" dirty="0"/>
          </a:p>
        </p:txBody>
      </p:sp>
    </p:spTree>
    <p:extLst>
      <p:ext uri="{BB962C8B-B14F-4D97-AF65-F5344CB8AC3E}">
        <p14:creationId xmlns:p14="http://schemas.microsoft.com/office/powerpoint/2010/main" val="1957756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4FFC746-3EFE-4716-AC0F-989F2E0E5351}"/>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77107312-EADE-46B6-8190-28E97047DE20}"/>
              </a:ext>
            </a:extLst>
          </p:cNvPr>
          <p:cNvSpPr>
            <a:spLocks noGrp="1"/>
          </p:cNvSpPr>
          <p:nvPr>
            <p:ph idx="1"/>
          </p:nvPr>
        </p:nvSpPr>
        <p:spPr/>
        <p:txBody>
          <a:bodyPr/>
          <a:lstStyle/>
          <a:p>
            <a:endParaRPr lang="ar-SA"/>
          </a:p>
        </p:txBody>
      </p:sp>
      <p:pic>
        <p:nvPicPr>
          <p:cNvPr id="4" name="صورة 3">
            <a:extLst>
              <a:ext uri="{FF2B5EF4-FFF2-40B4-BE49-F238E27FC236}">
                <a16:creationId xmlns:a16="http://schemas.microsoft.com/office/drawing/2014/main" id="{6CD482D2-C2D0-41CA-BC4C-5CE29B45EABA}"/>
              </a:ext>
            </a:extLst>
          </p:cNvPr>
          <p:cNvPicPr>
            <a:picLocks noChangeAspect="1"/>
          </p:cNvPicPr>
          <p:nvPr/>
        </p:nvPicPr>
        <p:blipFill>
          <a:blip r:embed="rId2"/>
          <a:stretch>
            <a:fillRect/>
          </a:stretch>
        </p:blipFill>
        <p:spPr>
          <a:xfrm>
            <a:off x="1393371" y="248194"/>
            <a:ext cx="9144000" cy="6361611"/>
          </a:xfrm>
          <a:prstGeom prst="rect">
            <a:avLst/>
          </a:prstGeom>
        </p:spPr>
      </p:pic>
    </p:spTree>
    <p:extLst>
      <p:ext uri="{BB962C8B-B14F-4D97-AF65-F5344CB8AC3E}">
        <p14:creationId xmlns:p14="http://schemas.microsoft.com/office/powerpoint/2010/main" val="13379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2914F58-A3A3-46BB-9CF9-557E2FACB9C7}"/>
              </a:ext>
            </a:extLst>
          </p:cNvPr>
          <p:cNvSpPr>
            <a:spLocks noGrp="1"/>
          </p:cNvSpPr>
          <p:nvPr>
            <p:ph type="title"/>
          </p:nvPr>
        </p:nvSpPr>
        <p:spPr/>
        <p:txBody>
          <a:bodyPr>
            <a:normAutofit/>
          </a:bodyPr>
          <a:lstStyle/>
          <a:p>
            <a:pPr algn="l"/>
            <a:r>
              <a:rPr lang="en-US" sz="3200" b="1" i="0" u="none" strike="noStrike" baseline="0" dirty="0">
                <a:latin typeface="Tahoma-Bold"/>
              </a:rPr>
              <a:t>B. Structure</a:t>
            </a:r>
            <a:endParaRPr lang="ar-SA" sz="3200" dirty="0"/>
          </a:p>
        </p:txBody>
      </p:sp>
      <p:sp>
        <p:nvSpPr>
          <p:cNvPr id="3" name="عنصر نائب للمحتوى 2">
            <a:extLst>
              <a:ext uri="{FF2B5EF4-FFF2-40B4-BE49-F238E27FC236}">
                <a16:creationId xmlns:a16="http://schemas.microsoft.com/office/drawing/2014/main" id="{E55B5299-4E2A-4BF0-BE56-709D17EA591D}"/>
              </a:ext>
            </a:extLst>
          </p:cNvPr>
          <p:cNvSpPr>
            <a:spLocks noGrp="1"/>
          </p:cNvSpPr>
          <p:nvPr>
            <p:ph idx="1"/>
          </p:nvPr>
        </p:nvSpPr>
        <p:spPr/>
        <p:txBody>
          <a:bodyPr>
            <a:normAutofit/>
          </a:bodyPr>
          <a:lstStyle/>
          <a:p>
            <a:pPr marL="342900" indent="-342900" algn="l" rtl="0">
              <a:buAutoNum type="arabicPeriod"/>
            </a:pPr>
            <a:r>
              <a:rPr lang="en-US" sz="2400" b="1" i="0" u="none" strike="noStrike" baseline="0" dirty="0">
                <a:solidFill>
                  <a:srgbClr val="000000"/>
                </a:solidFill>
              </a:rPr>
              <a:t>Amino acid sequence: </a:t>
            </a:r>
            <a:r>
              <a:rPr lang="en-US" sz="2400" b="0" i="0" u="none" strike="noStrike" baseline="0" dirty="0">
                <a:solidFill>
                  <a:srgbClr val="000000"/>
                </a:solidFill>
              </a:rPr>
              <a:t>Collagen is rich in proline and glycine, both of which are important in the formation of the triple-stranded helix. Proline facilitates the formation of the helical conformation of each α chain because its ring structure causes “kinks” in the peptide chain</a:t>
            </a:r>
          </a:p>
          <a:p>
            <a:pPr marL="0" indent="0" algn="l" rtl="0">
              <a:buNone/>
            </a:pPr>
            <a:r>
              <a:rPr lang="en-US" sz="2400" b="0" i="0" u="none" strike="noStrike" baseline="0" dirty="0">
                <a:solidFill>
                  <a:srgbClr val="000000"/>
                </a:solidFill>
              </a:rPr>
              <a:t> Glycine, the smallest amino acid, is found in every third position of the polypeptide chain. It fits into the restricted spaces where the three chains of the helix come together. The glycine residues are part of a repeating sequence, –</a:t>
            </a:r>
            <a:r>
              <a:rPr lang="en-US" sz="2400" b="0" i="0" u="none" strike="noStrike" baseline="0" dirty="0" err="1">
                <a:solidFill>
                  <a:srgbClr val="000000"/>
                </a:solidFill>
              </a:rPr>
              <a:t>Gly</a:t>
            </a:r>
            <a:r>
              <a:rPr lang="en-US" sz="2400" b="0" i="0" u="none" strike="noStrike" baseline="0" dirty="0">
                <a:solidFill>
                  <a:srgbClr val="000000"/>
                </a:solidFill>
              </a:rPr>
              <a:t>–X–Y–, where X is frequently proline, and Y is often hydroxyproline (but can be hydroxylysine). Thus, most of the α chain can be regarded as a </a:t>
            </a:r>
            <a:r>
              <a:rPr lang="en-US" sz="2400" b="0" i="0" u="none" strike="noStrike" baseline="0" dirty="0" err="1">
                <a:solidFill>
                  <a:srgbClr val="000000"/>
                </a:solidFill>
              </a:rPr>
              <a:t>polytripeptide</a:t>
            </a:r>
            <a:r>
              <a:rPr lang="en-US" sz="2400" b="0" i="0" u="none" strike="noStrike" baseline="0" dirty="0">
                <a:solidFill>
                  <a:srgbClr val="000000"/>
                </a:solidFill>
              </a:rPr>
              <a:t> whose sequence can be represented as (–</a:t>
            </a:r>
            <a:r>
              <a:rPr lang="en-US" sz="2400" b="0" i="0" u="none" strike="noStrike" baseline="0" dirty="0" err="1">
                <a:solidFill>
                  <a:srgbClr val="000000"/>
                </a:solidFill>
              </a:rPr>
              <a:t>Gly</a:t>
            </a:r>
            <a:r>
              <a:rPr lang="en-US" sz="2400" b="0" i="0" u="none" strike="noStrike" baseline="0" dirty="0">
                <a:solidFill>
                  <a:srgbClr val="000000"/>
                </a:solidFill>
              </a:rPr>
              <a:t>–Pro–</a:t>
            </a:r>
            <a:r>
              <a:rPr lang="en-US" sz="2400" b="0" i="0" u="none" strike="noStrike" baseline="0" dirty="0" err="1">
                <a:solidFill>
                  <a:srgbClr val="000000"/>
                </a:solidFill>
              </a:rPr>
              <a:t>Hyp</a:t>
            </a:r>
            <a:r>
              <a:rPr lang="en-US" sz="2400" b="0" i="0" u="none" strike="noStrike" baseline="0" dirty="0">
                <a:solidFill>
                  <a:srgbClr val="000000"/>
                </a:solidFill>
              </a:rPr>
              <a:t>–)333.</a:t>
            </a:r>
            <a:endParaRPr lang="ar-SA" sz="2400" dirty="0"/>
          </a:p>
        </p:txBody>
      </p:sp>
    </p:spTree>
    <p:extLst>
      <p:ext uri="{BB962C8B-B14F-4D97-AF65-F5344CB8AC3E}">
        <p14:creationId xmlns:p14="http://schemas.microsoft.com/office/powerpoint/2010/main" val="919591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D583C5-8B90-4A39-9F19-68D550AB0D93}"/>
              </a:ext>
            </a:extLst>
          </p:cNvPr>
          <p:cNvSpPr>
            <a:spLocks noGrp="1"/>
          </p:cNvSpPr>
          <p:nvPr>
            <p:ph type="title"/>
          </p:nvPr>
        </p:nvSpPr>
        <p:spPr/>
        <p:txBody>
          <a:bodyPr/>
          <a:lstStyle/>
          <a:p>
            <a:endParaRPr lang="ar-SA" dirty="0"/>
          </a:p>
        </p:txBody>
      </p:sp>
      <p:sp>
        <p:nvSpPr>
          <p:cNvPr id="3" name="عنصر نائب للمحتوى 2">
            <a:extLst>
              <a:ext uri="{FF2B5EF4-FFF2-40B4-BE49-F238E27FC236}">
                <a16:creationId xmlns:a16="http://schemas.microsoft.com/office/drawing/2014/main" id="{6111D96A-F7DB-4CE3-B4C8-4E69202D2CC4}"/>
              </a:ext>
            </a:extLst>
          </p:cNvPr>
          <p:cNvSpPr>
            <a:spLocks noGrp="1"/>
          </p:cNvSpPr>
          <p:nvPr>
            <p:ph idx="1"/>
          </p:nvPr>
        </p:nvSpPr>
        <p:spPr/>
        <p:txBody>
          <a:bodyPr/>
          <a:lstStyle/>
          <a:p>
            <a:pPr marL="0" indent="0" algn="l" rtl="0">
              <a:buNone/>
            </a:pPr>
            <a:r>
              <a:rPr lang="en-US" sz="1800" b="1" i="0" u="none" strike="noStrike" baseline="0" dirty="0">
                <a:latin typeface="Tahoma-Bold"/>
              </a:rPr>
              <a:t>2. Triple-helical structure: </a:t>
            </a:r>
            <a:r>
              <a:rPr lang="en-US" sz="1800" b="0" i="0" u="none" strike="noStrike" baseline="0" dirty="0">
                <a:latin typeface="Tahoma" panose="020B0604030504040204" pitchFamily="34" charset="0"/>
              </a:rPr>
              <a:t>Unlike most globular proteins that are folded into compact structures, collagen, a fibrous protein, has an elongated, triple-helical structure that is stabilized by interchain hydrogen bonds.</a:t>
            </a:r>
          </a:p>
          <a:p>
            <a:pPr marL="0" indent="0" algn="l" rtl="0">
              <a:buNone/>
            </a:pPr>
            <a:r>
              <a:rPr lang="en-US" sz="1800" b="1" i="0" u="none" strike="noStrike" baseline="0" dirty="0">
                <a:solidFill>
                  <a:srgbClr val="000000"/>
                </a:solidFill>
                <a:latin typeface="Tahoma-Bold"/>
              </a:rPr>
              <a:t>3. Hydroxyproline and hydroxylysine: </a:t>
            </a:r>
            <a:r>
              <a:rPr lang="en-US" sz="1800" b="0" i="0" u="none" strike="noStrike" baseline="0" dirty="0">
                <a:solidFill>
                  <a:srgbClr val="000000"/>
                </a:solidFill>
                <a:latin typeface="Tahoma" panose="020B0604030504040204" pitchFamily="34" charset="0"/>
              </a:rPr>
              <a:t>Collagen contains hydroxyproline and hydroxylysine, which are not present in most other proteins. These residues result from the hydroxylation of some of the proline and lysine residues after their incorporation into polypeptide chains. </a:t>
            </a:r>
          </a:p>
          <a:p>
            <a:pPr marL="0" indent="0" algn="l" rtl="0">
              <a:buNone/>
            </a:pPr>
            <a:r>
              <a:rPr lang="en-US" sz="1800" b="0" i="0" u="none" strike="noStrike" baseline="0" dirty="0">
                <a:solidFill>
                  <a:srgbClr val="000000"/>
                </a:solidFill>
                <a:latin typeface="Tahoma" panose="020B0604030504040204" pitchFamily="34" charset="0"/>
              </a:rPr>
              <a:t>Hydroxylation is, thus, an example of posttranslational modification. [Note: Generation of hydroxyproline maximizes formation of interchain hydrogen bonds that stabilize the triple-helical structure.]</a:t>
            </a:r>
            <a:endParaRPr lang="ar-SA" dirty="0"/>
          </a:p>
        </p:txBody>
      </p:sp>
    </p:spTree>
    <p:extLst>
      <p:ext uri="{BB962C8B-B14F-4D97-AF65-F5344CB8AC3E}">
        <p14:creationId xmlns:p14="http://schemas.microsoft.com/office/powerpoint/2010/main" val="1990572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F6C30B5-6EDE-4E36-9964-70BD2C51ACE6}"/>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708D2581-A408-4C3A-ABD6-02CE3DD2C763}"/>
              </a:ext>
            </a:extLst>
          </p:cNvPr>
          <p:cNvSpPr>
            <a:spLocks noGrp="1"/>
          </p:cNvSpPr>
          <p:nvPr>
            <p:ph idx="1"/>
          </p:nvPr>
        </p:nvSpPr>
        <p:spPr/>
        <p:txBody>
          <a:bodyPr/>
          <a:lstStyle/>
          <a:p>
            <a:pPr marL="0" indent="0" algn="l">
              <a:buNone/>
            </a:pPr>
            <a:r>
              <a:rPr lang="en-US" sz="1800" b="1" i="0" u="none" strike="noStrike" baseline="0" dirty="0">
                <a:latin typeface="Tahoma-Bold"/>
              </a:rPr>
              <a:t>Glycosylation: </a:t>
            </a:r>
            <a:r>
              <a:rPr lang="en-US" sz="1800" b="0" i="0" u="none" strike="noStrike" baseline="0" dirty="0">
                <a:latin typeface="Tahoma" panose="020B0604030504040204" pitchFamily="34" charset="0"/>
              </a:rPr>
              <a:t>The hydroxyl group of the hydroxylysine residues of collagen may be enzymatically glycosylated. Most commonly, glucose and galactose are sequentially attached to the polypeptide chain prior to the triple-helix formation</a:t>
            </a:r>
            <a:endParaRPr lang="ar-SA" dirty="0"/>
          </a:p>
        </p:txBody>
      </p:sp>
    </p:spTree>
    <p:extLst>
      <p:ext uri="{BB962C8B-B14F-4D97-AF65-F5344CB8AC3E}">
        <p14:creationId xmlns:p14="http://schemas.microsoft.com/office/powerpoint/2010/main" val="3741788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13C96A4-27BC-41D0-85F3-BE5667F9EFBB}"/>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10336392-B56F-41FE-A98C-1353306ADBBC}"/>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F8F31374-6866-456B-BC16-70965870A20C}"/>
              </a:ext>
            </a:extLst>
          </p:cNvPr>
          <p:cNvPicPr>
            <a:picLocks noChangeAspect="1"/>
          </p:cNvPicPr>
          <p:nvPr/>
        </p:nvPicPr>
        <p:blipFill>
          <a:blip r:embed="rId2"/>
          <a:stretch>
            <a:fillRect/>
          </a:stretch>
        </p:blipFill>
        <p:spPr>
          <a:xfrm>
            <a:off x="1763486" y="201292"/>
            <a:ext cx="9261566" cy="6291583"/>
          </a:xfrm>
          <a:prstGeom prst="rect">
            <a:avLst/>
          </a:prstGeom>
        </p:spPr>
      </p:pic>
    </p:spTree>
    <p:extLst>
      <p:ext uri="{BB962C8B-B14F-4D97-AF65-F5344CB8AC3E}">
        <p14:creationId xmlns:p14="http://schemas.microsoft.com/office/powerpoint/2010/main" val="4189209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957558D-6A1A-4AAB-AC6F-AC8E6C6CE73B}"/>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00D50849-964E-49BD-8DAC-384605B0BBDE}"/>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A78FBB82-D4E5-4E69-8791-539A10AEB9E4}"/>
              </a:ext>
            </a:extLst>
          </p:cNvPr>
          <p:cNvPicPr>
            <a:picLocks noChangeAspect="1"/>
          </p:cNvPicPr>
          <p:nvPr/>
        </p:nvPicPr>
        <p:blipFill>
          <a:blip r:embed="rId2"/>
          <a:stretch>
            <a:fillRect/>
          </a:stretch>
        </p:blipFill>
        <p:spPr>
          <a:xfrm>
            <a:off x="2466430" y="486182"/>
            <a:ext cx="7774849" cy="5572125"/>
          </a:xfrm>
          <a:prstGeom prst="rect">
            <a:avLst/>
          </a:prstGeom>
        </p:spPr>
      </p:pic>
    </p:spTree>
    <p:extLst>
      <p:ext uri="{BB962C8B-B14F-4D97-AF65-F5344CB8AC3E}">
        <p14:creationId xmlns:p14="http://schemas.microsoft.com/office/powerpoint/2010/main" val="3688024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B1DBD7-D160-4F3E-BCAF-D356E23E0611}"/>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44ADB885-C27A-41C7-80DB-0E7BF42FD840}"/>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B4A35FEB-E062-49B4-825F-05F5CB5FFAB4}"/>
              </a:ext>
            </a:extLst>
          </p:cNvPr>
          <p:cNvPicPr>
            <a:picLocks noChangeAspect="1"/>
          </p:cNvPicPr>
          <p:nvPr/>
        </p:nvPicPr>
        <p:blipFill>
          <a:blip r:embed="rId2"/>
          <a:stretch>
            <a:fillRect/>
          </a:stretch>
        </p:blipFill>
        <p:spPr>
          <a:xfrm>
            <a:off x="2073728" y="420582"/>
            <a:ext cx="8559437" cy="6072293"/>
          </a:xfrm>
          <a:prstGeom prst="rect">
            <a:avLst/>
          </a:prstGeom>
        </p:spPr>
      </p:pic>
    </p:spTree>
    <p:extLst>
      <p:ext uri="{BB962C8B-B14F-4D97-AF65-F5344CB8AC3E}">
        <p14:creationId xmlns:p14="http://schemas.microsoft.com/office/powerpoint/2010/main" val="1062980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8FD0165-B942-44FC-AB37-26B2F9D72B1C}"/>
              </a:ext>
            </a:extLst>
          </p:cNvPr>
          <p:cNvSpPr>
            <a:spLocks noGrp="1"/>
          </p:cNvSpPr>
          <p:nvPr>
            <p:ph type="title"/>
          </p:nvPr>
        </p:nvSpPr>
        <p:spPr/>
        <p:txBody>
          <a:bodyPr/>
          <a:lstStyle/>
          <a:p>
            <a:endParaRPr lang="ar-SA" dirty="0"/>
          </a:p>
        </p:txBody>
      </p:sp>
      <p:sp>
        <p:nvSpPr>
          <p:cNvPr id="3" name="عنصر نائب للمحتوى 2">
            <a:extLst>
              <a:ext uri="{FF2B5EF4-FFF2-40B4-BE49-F238E27FC236}">
                <a16:creationId xmlns:a16="http://schemas.microsoft.com/office/drawing/2014/main" id="{F723AFDC-2BA3-418C-A385-01CC9DADC686}"/>
              </a:ext>
            </a:extLst>
          </p:cNvPr>
          <p:cNvSpPr>
            <a:spLocks noGrp="1"/>
          </p:cNvSpPr>
          <p:nvPr>
            <p:ph idx="1"/>
          </p:nvPr>
        </p:nvSpPr>
        <p:spPr/>
        <p:txBody>
          <a:bodyPr/>
          <a:lstStyle/>
          <a:p>
            <a:endParaRPr lang="ar-SA" dirty="0"/>
          </a:p>
        </p:txBody>
      </p:sp>
      <p:pic>
        <p:nvPicPr>
          <p:cNvPr id="5" name="صورة 4">
            <a:extLst>
              <a:ext uri="{FF2B5EF4-FFF2-40B4-BE49-F238E27FC236}">
                <a16:creationId xmlns:a16="http://schemas.microsoft.com/office/drawing/2014/main" id="{72956E05-23DC-4BD2-AABD-D9115ABC8146}"/>
              </a:ext>
            </a:extLst>
          </p:cNvPr>
          <p:cNvPicPr>
            <a:picLocks noChangeAspect="1"/>
          </p:cNvPicPr>
          <p:nvPr/>
        </p:nvPicPr>
        <p:blipFill>
          <a:blip r:embed="rId2"/>
          <a:stretch>
            <a:fillRect/>
          </a:stretch>
        </p:blipFill>
        <p:spPr>
          <a:xfrm>
            <a:off x="1360170" y="365125"/>
            <a:ext cx="9717133" cy="6194036"/>
          </a:xfrm>
          <a:prstGeom prst="rect">
            <a:avLst/>
          </a:prstGeom>
        </p:spPr>
      </p:pic>
    </p:spTree>
    <p:extLst>
      <p:ext uri="{BB962C8B-B14F-4D97-AF65-F5344CB8AC3E}">
        <p14:creationId xmlns:p14="http://schemas.microsoft.com/office/powerpoint/2010/main" val="4220189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490C2AF-8333-41A0-90EA-EBDA581F245E}"/>
              </a:ext>
            </a:extLst>
          </p:cNvPr>
          <p:cNvSpPr>
            <a:spLocks noGrp="1"/>
          </p:cNvSpPr>
          <p:nvPr>
            <p:ph type="title"/>
          </p:nvPr>
        </p:nvSpPr>
        <p:spPr/>
        <p:txBody>
          <a:bodyPr>
            <a:normAutofit/>
          </a:bodyPr>
          <a:lstStyle/>
          <a:p>
            <a:pPr algn="l"/>
            <a:r>
              <a:rPr lang="en-US" sz="2400" b="1" i="0" u="none" strike="noStrike" baseline="0" dirty="0">
                <a:latin typeface="+mn-lt"/>
              </a:rPr>
              <a:t>Collagen diseases: Collagenopathies</a:t>
            </a:r>
            <a:endParaRPr lang="ar-SA" sz="2400" dirty="0">
              <a:latin typeface="+mn-lt"/>
            </a:endParaRPr>
          </a:p>
        </p:txBody>
      </p:sp>
      <p:sp>
        <p:nvSpPr>
          <p:cNvPr id="3" name="عنصر نائب للمحتوى 2">
            <a:extLst>
              <a:ext uri="{FF2B5EF4-FFF2-40B4-BE49-F238E27FC236}">
                <a16:creationId xmlns:a16="http://schemas.microsoft.com/office/drawing/2014/main" id="{579495A1-1EC6-47BC-B14D-0BB793F8B9C2}"/>
              </a:ext>
            </a:extLst>
          </p:cNvPr>
          <p:cNvSpPr>
            <a:spLocks noGrp="1"/>
          </p:cNvSpPr>
          <p:nvPr>
            <p:ph idx="1"/>
          </p:nvPr>
        </p:nvSpPr>
        <p:spPr>
          <a:xfrm>
            <a:off x="576943" y="1472928"/>
            <a:ext cx="5519057" cy="4836432"/>
          </a:xfrm>
        </p:spPr>
        <p:txBody>
          <a:bodyPr>
            <a:normAutofit/>
          </a:bodyPr>
          <a:lstStyle/>
          <a:p>
            <a:pPr marL="0" indent="0" algn="l" rtl="0">
              <a:buNone/>
            </a:pPr>
            <a:r>
              <a:rPr lang="en-US" sz="2400" b="1" i="0" u="none" strike="noStrike" baseline="0" dirty="0">
                <a:latin typeface="Tahoma-Bold"/>
                <a:cs typeface="+mj-cs"/>
              </a:rPr>
              <a:t>1. Ehlers-Danlos syndrome:</a:t>
            </a:r>
          </a:p>
          <a:p>
            <a:pPr marL="0" indent="0" algn="l" rtl="0">
              <a:buNone/>
            </a:pPr>
            <a:r>
              <a:rPr lang="en-US" sz="1800" b="0" i="0" u="none" strike="noStrike" baseline="0" dirty="0">
                <a:latin typeface="Tahoma" panose="020B0604030504040204" pitchFamily="34" charset="0"/>
              </a:rPr>
              <a:t>Ehlers-Danlos syndrome (EDS) is a heterogeneous group of connective tissue disorders that result from inheritable defects in the metabolism of fibrillar collagen molecules. </a:t>
            </a:r>
          </a:p>
          <a:p>
            <a:pPr marL="0" indent="0" algn="l" rtl="0">
              <a:buNone/>
            </a:pPr>
            <a:r>
              <a:rPr lang="en-US" sz="1800" b="0" i="0" u="none" strike="noStrike" baseline="0" dirty="0">
                <a:latin typeface="Tahoma" panose="020B0604030504040204" pitchFamily="34" charset="0"/>
              </a:rPr>
              <a:t>EDS can be caused by a deficiency of </a:t>
            </a:r>
            <a:r>
              <a:rPr lang="en-US" sz="1800" b="0" i="0" u="sng" strike="noStrike" baseline="0" dirty="0">
                <a:latin typeface="Tahoma" panose="020B0604030504040204" pitchFamily="34" charset="0"/>
              </a:rPr>
              <a:t>collagen-processing enzymes </a:t>
            </a:r>
            <a:r>
              <a:rPr lang="en-US" sz="1800" b="0" i="0" u="none" strike="noStrike" baseline="0" dirty="0">
                <a:latin typeface="Tahoma" panose="020B0604030504040204" pitchFamily="34" charset="0"/>
              </a:rPr>
              <a:t>(for example, </a:t>
            </a:r>
            <a:r>
              <a:rPr lang="en-US" sz="1800" b="0" i="0" u="none" strike="noStrike" baseline="0" dirty="0" err="1">
                <a:latin typeface="Tahoma" panose="020B0604030504040204" pitchFamily="34" charset="0"/>
              </a:rPr>
              <a:t>lysyl</a:t>
            </a:r>
            <a:r>
              <a:rPr lang="en-US" sz="1800" b="0" i="0" u="none" strike="noStrike" baseline="0" dirty="0">
                <a:latin typeface="Tahoma" panose="020B0604030504040204" pitchFamily="34" charset="0"/>
              </a:rPr>
              <a:t> hydroxylase or N-procollagen peptidase) or from </a:t>
            </a:r>
            <a:r>
              <a:rPr lang="en-US" sz="1800" b="0" i="0" u="sng" strike="noStrike" baseline="0" dirty="0">
                <a:latin typeface="Tahoma" panose="020B0604030504040204" pitchFamily="34" charset="0"/>
              </a:rPr>
              <a:t>mutations in the amino acid sequences</a:t>
            </a:r>
            <a:r>
              <a:rPr lang="en-US" sz="1800" b="0" i="0" u="none" strike="noStrike" baseline="0" dirty="0">
                <a:latin typeface="Tahoma" panose="020B0604030504040204" pitchFamily="34" charset="0"/>
              </a:rPr>
              <a:t> of collagen types I, III, or V. </a:t>
            </a:r>
          </a:p>
          <a:p>
            <a:pPr marL="0" indent="0" algn="l" rtl="0">
              <a:buNone/>
            </a:pPr>
            <a:r>
              <a:rPr lang="en-US" sz="1800" b="0" i="0" u="none" strike="noStrike" baseline="0" dirty="0">
                <a:solidFill>
                  <a:srgbClr val="FF0000"/>
                </a:solidFill>
                <a:latin typeface="Tahoma" panose="020B0604030504040204" pitchFamily="34" charset="0"/>
              </a:rPr>
              <a:t>The classic form of EDS, caused by defects in type V collagen, is characterized by skin extensibility and fragility and joint hypermobility</a:t>
            </a:r>
            <a:endParaRPr lang="ar-SA" sz="2400" dirty="0">
              <a:solidFill>
                <a:srgbClr val="FF0000"/>
              </a:solidFill>
              <a:cs typeface="+mj-cs"/>
            </a:endParaRPr>
          </a:p>
        </p:txBody>
      </p:sp>
      <p:pic>
        <p:nvPicPr>
          <p:cNvPr id="4" name="صورة 3">
            <a:extLst>
              <a:ext uri="{FF2B5EF4-FFF2-40B4-BE49-F238E27FC236}">
                <a16:creationId xmlns:a16="http://schemas.microsoft.com/office/drawing/2014/main" id="{ED492A02-BD45-42AB-85C5-416011F3F6DC}"/>
              </a:ext>
            </a:extLst>
          </p:cNvPr>
          <p:cNvPicPr>
            <a:picLocks noChangeAspect="1"/>
          </p:cNvPicPr>
          <p:nvPr/>
        </p:nvPicPr>
        <p:blipFill>
          <a:blip r:embed="rId2"/>
          <a:stretch>
            <a:fillRect/>
          </a:stretch>
        </p:blipFill>
        <p:spPr>
          <a:xfrm>
            <a:off x="6477000" y="1057071"/>
            <a:ext cx="5715000" cy="5281454"/>
          </a:xfrm>
          <a:prstGeom prst="rect">
            <a:avLst/>
          </a:prstGeom>
        </p:spPr>
      </p:pic>
    </p:spTree>
    <p:extLst>
      <p:ext uri="{BB962C8B-B14F-4D97-AF65-F5344CB8AC3E}">
        <p14:creationId xmlns:p14="http://schemas.microsoft.com/office/powerpoint/2010/main" val="3750179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3B98ECB-2382-40E7-A8B2-CBAFC6A3DC8F}"/>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D9155339-AD2E-4702-9497-F709C61E9B85}"/>
              </a:ext>
            </a:extLst>
          </p:cNvPr>
          <p:cNvSpPr>
            <a:spLocks noGrp="1"/>
          </p:cNvSpPr>
          <p:nvPr>
            <p:ph idx="1"/>
          </p:nvPr>
        </p:nvSpPr>
        <p:spPr/>
        <p:txBody>
          <a:bodyPr/>
          <a:lstStyle/>
          <a:p>
            <a:endParaRPr lang="ar-SA"/>
          </a:p>
        </p:txBody>
      </p:sp>
      <p:pic>
        <p:nvPicPr>
          <p:cNvPr id="4" name="صورة 3">
            <a:extLst>
              <a:ext uri="{FF2B5EF4-FFF2-40B4-BE49-F238E27FC236}">
                <a16:creationId xmlns:a16="http://schemas.microsoft.com/office/drawing/2014/main" id="{791F9507-E084-4A2A-A27A-A59CFCC5CFB8}"/>
              </a:ext>
            </a:extLst>
          </p:cNvPr>
          <p:cNvPicPr>
            <a:picLocks noChangeAspect="1"/>
          </p:cNvPicPr>
          <p:nvPr/>
        </p:nvPicPr>
        <p:blipFill>
          <a:blip r:embed="rId2"/>
          <a:stretch>
            <a:fillRect/>
          </a:stretch>
        </p:blipFill>
        <p:spPr>
          <a:xfrm>
            <a:off x="2363932" y="556346"/>
            <a:ext cx="7181850" cy="5361623"/>
          </a:xfrm>
          <a:prstGeom prst="rect">
            <a:avLst/>
          </a:prstGeom>
        </p:spPr>
      </p:pic>
    </p:spTree>
    <p:extLst>
      <p:ext uri="{BB962C8B-B14F-4D97-AF65-F5344CB8AC3E}">
        <p14:creationId xmlns:p14="http://schemas.microsoft.com/office/powerpoint/2010/main" val="1518808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195000E-3538-48E8-A2B8-A74DC0E3FAB2}"/>
              </a:ext>
            </a:extLst>
          </p:cNvPr>
          <p:cNvSpPr>
            <a:spLocks noGrp="1"/>
          </p:cNvSpPr>
          <p:nvPr>
            <p:ph type="title"/>
          </p:nvPr>
        </p:nvSpPr>
        <p:spPr/>
        <p:txBody>
          <a:bodyPr>
            <a:normAutofit/>
          </a:bodyPr>
          <a:lstStyle/>
          <a:p>
            <a:pPr algn="ctr"/>
            <a:r>
              <a:rPr lang="en-US" sz="4000" b="1" i="0" u="none" strike="noStrike" baseline="0" dirty="0">
                <a:latin typeface="+mn-lt"/>
              </a:rPr>
              <a:t>OVERVIEW</a:t>
            </a:r>
            <a:endParaRPr lang="ar-SA" sz="4000" dirty="0">
              <a:latin typeface="+mn-lt"/>
            </a:endParaRPr>
          </a:p>
        </p:txBody>
      </p:sp>
      <p:sp>
        <p:nvSpPr>
          <p:cNvPr id="3" name="عنصر نائب للمحتوى 2">
            <a:extLst>
              <a:ext uri="{FF2B5EF4-FFF2-40B4-BE49-F238E27FC236}">
                <a16:creationId xmlns:a16="http://schemas.microsoft.com/office/drawing/2014/main" id="{5E647586-F5CF-468A-86C6-F1B162D031B2}"/>
              </a:ext>
            </a:extLst>
          </p:cNvPr>
          <p:cNvSpPr>
            <a:spLocks noGrp="1"/>
          </p:cNvSpPr>
          <p:nvPr>
            <p:ph idx="1"/>
          </p:nvPr>
        </p:nvSpPr>
        <p:spPr/>
        <p:txBody>
          <a:bodyPr>
            <a:normAutofit/>
          </a:bodyPr>
          <a:lstStyle/>
          <a:p>
            <a:pPr marL="0" indent="0" algn="l" rtl="0">
              <a:buNone/>
            </a:pPr>
            <a:r>
              <a:rPr lang="en-US" sz="2400" b="0" i="0" u="none" strike="noStrike" baseline="0" dirty="0">
                <a:latin typeface="Tahoma" panose="020B0604030504040204" pitchFamily="34" charset="0"/>
              </a:rPr>
              <a:t>Collagen and elastin are examples of common, well-characterized fibrous proteins of the extracellular matrix that serve structural functions in the body. </a:t>
            </a:r>
          </a:p>
          <a:p>
            <a:pPr marL="0" indent="0" algn="l" rtl="0">
              <a:buNone/>
            </a:pPr>
            <a:r>
              <a:rPr lang="en-US" sz="2400" b="0" i="0" u="none" strike="noStrike" baseline="0" dirty="0">
                <a:latin typeface="Tahoma" panose="020B0604030504040204" pitchFamily="34" charset="0"/>
              </a:rPr>
              <a:t>For example, </a:t>
            </a:r>
            <a:r>
              <a:rPr lang="en-US" sz="2400" b="0" i="0" u="none" strike="noStrike" baseline="0" dirty="0">
                <a:solidFill>
                  <a:srgbClr val="FF0000"/>
                </a:solidFill>
                <a:latin typeface="Tahoma" panose="020B0604030504040204" pitchFamily="34" charset="0"/>
              </a:rPr>
              <a:t>collagen and elastin are found as components of skin, connective tissue, blood vessel walls, and the sclera and cornea of the eye. </a:t>
            </a:r>
            <a:r>
              <a:rPr lang="en-US" sz="2400" b="0" i="0" u="none" strike="noStrike" baseline="0" dirty="0">
                <a:latin typeface="Tahoma" panose="020B0604030504040204" pitchFamily="34" charset="0"/>
              </a:rPr>
              <a:t>Each fibrous protein exhibits special mechanical properties, resulting from its unique structure, which is obtained by combining specific amino acids into regular, secondary structural elements. </a:t>
            </a:r>
            <a:endParaRPr lang="ar-SA" sz="2400" dirty="0"/>
          </a:p>
        </p:txBody>
      </p:sp>
    </p:spTree>
    <p:extLst>
      <p:ext uri="{BB962C8B-B14F-4D97-AF65-F5344CB8AC3E}">
        <p14:creationId xmlns:p14="http://schemas.microsoft.com/office/powerpoint/2010/main" val="2024361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9E49EEB-3A27-4590-A736-3FC482445768}"/>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CA2EF038-5676-4054-A07C-BCEE60ADF6D9}"/>
              </a:ext>
            </a:extLst>
          </p:cNvPr>
          <p:cNvSpPr>
            <a:spLocks noGrp="1"/>
          </p:cNvSpPr>
          <p:nvPr>
            <p:ph idx="1"/>
          </p:nvPr>
        </p:nvSpPr>
        <p:spPr>
          <a:xfrm>
            <a:off x="655320" y="689157"/>
            <a:ext cx="5040086" cy="3819525"/>
          </a:xfrm>
        </p:spPr>
        <p:txBody>
          <a:bodyPr>
            <a:normAutofit/>
          </a:bodyPr>
          <a:lstStyle/>
          <a:p>
            <a:pPr marL="0" indent="0" algn="l" rtl="0">
              <a:buNone/>
            </a:pPr>
            <a:r>
              <a:rPr lang="en-US" sz="2400" b="0" i="0" u="none" strike="noStrike" baseline="0" dirty="0"/>
              <a:t>The vascular form, due to defects in type III collagen, is the most serious form of EDS because it is associated with potentially lethal arterial rupture. [Note: The classic and vascular forms show autosomal dominant inheritance.]</a:t>
            </a:r>
            <a:endParaRPr lang="ar-SA" sz="2400" dirty="0"/>
          </a:p>
        </p:txBody>
      </p:sp>
      <p:pic>
        <p:nvPicPr>
          <p:cNvPr id="4" name="صورة 3">
            <a:extLst>
              <a:ext uri="{FF2B5EF4-FFF2-40B4-BE49-F238E27FC236}">
                <a16:creationId xmlns:a16="http://schemas.microsoft.com/office/drawing/2014/main" id="{14BE80C4-1D42-496F-80C7-812FEAEF032B}"/>
              </a:ext>
            </a:extLst>
          </p:cNvPr>
          <p:cNvPicPr>
            <a:picLocks noChangeAspect="1"/>
          </p:cNvPicPr>
          <p:nvPr/>
        </p:nvPicPr>
        <p:blipFill>
          <a:blip r:embed="rId2"/>
          <a:stretch>
            <a:fillRect/>
          </a:stretch>
        </p:blipFill>
        <p:spPr>
          <a:xfrm>
            <a:off x="5991225" y="1027906"/>
            <a:ext cx="5362575" cy="3819525"/>
          </a:xfrm>
          <a:prstGeom prst="rect">
            <a:avLst/>
          </a:prstGeom>
        </p:spPr>
      </p:pic>
      <p:pic>
        <p:nvPicPr>
          <p:cNvPr id="5" name="صورة 4">
            <a:extLst>
              <a:ext uri="{FF2B5EF4-FFF2-40B4-BE49-F238E27FC236}">
                <a16:creationId xmlns:a16="http://schemas.microsoft.com/office/drawing/2014/main" id="{7681E759-B124-4D8D-92EF-DF8B8DE2DEDF}"/>
              </a:ext>
            </a:extLst>
          </p:cNvPr>
          <p:cNvPicPr>
            <a:picLocks noChangeAspect="1"/>
          </p:cNvPicPr>
          <p:nvPr/>
        </p:nvPicPr>
        <p:blipFill>
          <a:blip r:embed="rId3"/>
          <a:stretch>
            <a:fillRect/>
          </a:stretch>
        </p:blipFill>
        <p:spPr>
          <a:xfrm>
            <a:off x="2181225" y="3581400"/>
            <a:ext cx="3810000" cy="3276600"/>
          </a:xfrm>
          <a:prstGeom prst="rect">
            <a:avLst/>
          </a:prstGeom>
        </p:spPr>
      </p:pic>
    </p:spTree>
    <p:extLst>
      <p:ext uri="{BB962C8B-B14F-4D97-AF65-F5344CB8AC3E}">
        <p14:creationId xmlns:p14="http://schemas.microsoft.com/office/powerpoint/2010/main" val="2547400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0738E61-C4B8-468C-92D7-E451CFDDA377}"/>
              </a:ext>
            </a:extLst>
          </p:cNvPr>
          <p:cNvSpPr>
            <a:spLocks noGrp="1"/>
          </p:cNvSpPr>
          <p:nvPr>
            <p:ph type="title"/>
          </p:nvPr>
        </p:nvSpPr>
        <p:spPr/>
        <p:txBody>
          <a:bodyPr>
            <a:normAutofit/>
          </a:bodyPr>
          <a:lstStyle/>
          <a:p>
            <a:pPr algn="l" rtl="0"/>
            <a:r>
              <a:rPr lang="en-US" sz="3200" b="1" i="0" u="none" strike="noStrike" baseline="0" dirty="0">
                <a:latin typeface="Tahoma-Bold"/>
              </a:rPr>
              <a:t>2. Osteogenesis imperfecta:</a:t>
            </a:r>
            <a:endParaRPr lang="ar-SA" sz="3200" dirty="0"/>
          </a:p>
        </p:txBody>
      </p:sp>
      <p:sp>
        <p:nvSpPr>
          <p:cNvPr id="3" name="عنصر نائب للمحتوى 2">
            <a:extLst>
              <a:ext uri="{FF2B5EF4-FFF2-40B4-BE49-F238E27FC236}">
                <a16:creationId xmlns:a16="http://schemas.microsoft.com/office/drawing/2014/main" id="{CE671855-3B1E-4002-B227-3A7CA57721A2}"/>
              </a:ext>
            </a:extLst>
          </p:cNvPr>
          <p:cNvSpPr>
            <a:spLocks noGrp="1"/>
          </p:cNvSpPr>
          <p:nvPr>
            <p:ph idx="1"/>
          </p:nvPr>
        </p:nvSpPr>
        <p:spPr/>
        <p:txBody>
          <a:bodyPr>
            <a:normAutofit/>
          </a:bodyPr>
          <a:lstStyle/>
          <a:p>
            <a:pPr marL="0" indent="0" algn="l" rtl="0">
              <a:buNone/>
            </a:pPr>
            <a:r>
              <a:rPr lang="en-US" sz="2400" b="0" i="0" u="none" strike="noStrike" baseline="0" dirty="0">
                <a:solidFill>
                  <a:srgbClr val="000000"/>
                </a:solidFill>
              </a:rPr>
              <a:t>This syndrome, known as brittle bone disease, is a genetic disorder of bone fragility characterized by bones that fracture easily, with minor or no trauma. Over 80% of cases of osteogenesis imperfecta (OI) are caused by dominant mutations to the genes that code for the α1 or α2 chains in type I collagen. </a:t>
            </a:r>
          </a:p>
          <a:p>
            <a:pPr marL="0" indent="0" algn="l" rtl="0">
              <a:buNone/>
            </a:pPr>
            <a:r>
              <a:rPr lang="en-US" sz="2400" b="0" i="0" u="none" strike="noStrike" baseline="0" dirty="0">
                <a:solidFill>
                  <a:srgbClr val="000000"/>
                </a:solidFill>
              </a:rPr>
              <a:t>The most common mutations cause the replacement of glycine (in –</a:t>
            </a:r>
            <a:r>
              <a:rPr lang="en-US" sz="2400" b="0" i="0" u="none" strike="noStrike" baseline="0" dirty="0" err="1">
                <a:solidFill>
                  <a:srgbClr val="000000"/>
                </a:solidFill>
              </a:rPr>
              <a:t>Gly</a:t>
            </a:r>
            <a:r>
              <a:rPr lang="en-US" sz="2400" b="0" i="0" u="none" strike="noStrike" baseline="0" dirty="0">
                <a:solidFill>
                  <a:srgbClr val="000000"/>
                </a:solidFill>
              </a:rPr>
              <a:t>–X–Y–) by amino acids with bulky side chains. The resultant structurally abnormal α chains prevent the formation of the required triple-helical conformation. Phenotypic severity ranges from mild to lethal.</a:t>
            </a:r>
            <a:endParaRPr lang="ar-SA" sz="2400" dirty="0"/>
          </a:p>
        </p:txBody>
      </p:sp>
    </p:spTree>
    <p:extLst>
      <p:ext uri="{BB962C8B-B14F-4D97-AF65-F5344CB8AC3E}">
        <p14:creationId xmlns:p14="http://schemas.microsoft.com/office/powerpoint/2010/main" val="3630116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78CE2CE-2B9B-400D-889E-410544835C40}"/>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362F835A-98ED-41AC-A440-E018C5A310ED}"/>
              </a:ext>
            </a:extLst>
          </p:cNvPr>
          <p:cNvSpPr>
            <a:spLocks noGrp="1"/>
          </p:cNvSpPr>
          <p:nvPr>
            <p:ph idx="1"/>
          </p:nvPr>
        </p:nvSpPr>
        <p:spPr>
          <a:xfrm>
            <a:off x="457200" y="1042988"/>
            <a:ext cx="7883434" cy="5133975"/>
          </a:xfrm>
        </p:spPr>
        <p:txBody>
          <a:bodyPr>
            <a:normAutofit/>
          </a:bodyPr>
          <a:lstStyle/>
          <a:p>
            <a:pPr marL="0" indent="0" algn="l" rtl="0">
              <a:buNone/>
            </a:pPr>
            <a:r>
              <a:rPr lang="en-US" sz="2400" b="0" i="0" u="none" strike="noStrike" baseline="0" dirty="0">
                <a:solidFill>
                  <a:srgbClr val="FF0000"/>
                </a:solidFill>
              </a:rPr>
              <a:t>Type I OI, the most common form</a:t>
            </a:r>
            <a:r>
              <a:rPr lang="en-US" sz="2400" b="0" i="0" u="sng" strike="noStrike" baseline="0" dirty="0">
                <a:solidFill>
                  <a:srgbClr val="000000"/>
                </a:solidFill>
              </a:rPr>
              <a:t>, is characterized by mild bone fragility, hearing loss, and blue sclerae.</a:t>
            </a:r>
          </a:p>
          <a:p>
            <a:pPr marL="0" indent="0" algn="l" rtl="0">
              <a:buNone/>
            </a:pPr>
            <a:r>
              <a:rPr lang="en-US" sz="2400" b="0" i="0" u="none" strike="noStrike" baseline="0" dirty="0">
                <a:solidFill>
                  <a:srgbClr val="FF0000"/>
                </a:solidFill>
              </a:rPr>
              <a:t>Type II, the most severe form</a:t>
            </a:r>
            <a:r>
              <a:rPr lang="en-US" sz="2400" b="0" i="0" u="none" strike="noStrike" baseline="0" dirty="0">
                <a:solidFill>
                  <a:srgbClr val="000000"/>
                </a:solidFill>
              </a:rPr>
              <a:t>, </a:t>
            </a:r>
            <a:r>
              <a:rPr lang="en-US" sz="2400" b="0" i="0" u="sng" strike="noStrike" baseline="0" dirty="0">
                <a:solidFill>
                  <a:srgbClr val="000000"/>
                </a:solidFill>
              </a:rPr>
              <a:t>is typically lethal in the perinatal period as a result of pulmonary complications. In utero fractures are seen. </a:t>
            </a:r>
          </a:p>
          <a:p>
            <a:pPr marL="0" indent="0" algn="l" rtl="0">
              <a:buNone/>
            </a:pPr>
            <a:r>
              <a:rPr lang="en-US" sz="2400" b="0" i="0" u="none" strike="noStrike" baseline="0" dirty="0">
                <a:solidFill>
                  <a:srgbClr val="000000"/>
                </a:solidFill>
              </a:rPr>
              <a:t>Type III is also a severe form. It is characterized by multiple fractures at birth, short stature, spinal curvature leading to a “humped-back” (kyphotic) appearance, and blue sclerae. </a:t>
            </a:r>
            <a:r>
              <a:rPr lang="en-US" sz="2400" b="0" i="0" u="none" strike="noStrike" baseline="0" dirty="0" err="1">
                <a:solidFill>
                  <a:srgbClr val="000000"/>
                </a:solidFill>
              </a:rPr>
              <a:t>Dentinogenesis</a:t>
            </a:r>
            <a:r>
              <a:rPr lang="en-US" sz="2400" b="0" i="0" u="none" strike="noStrike" baseline="0" dirty="0">
                <a:solidFill>
                  <a:srgbClr val="000000"/>
                </a:solidFill>
              </a:rPr>
              <a:t> imperfecta, a disorder of tooth development, may be seen in OI.</a:t>
            </a:r>
            <a:endParaRPr lang="ar-SA" sz="2400" dirty="0"/>
          </a:p>
        </p:txBody>
      </p:sp>
      <p:pic>
        <p:nvPicPr>
          <p:cNvPr id="6" name="صورة 5">
            <a:extLst>
              <a:ext uri="{FF2B5EF4-FFF2-40B4-BE49-F238E27FC236}">
                <a16:creationId xmlns:a16="http://schemas.microsoft.com/office/drawing/2014/main" id="{7C0AA2D0-306E-4F2E-B767-7C5B7EB9E293}"/>
              </a:ext>
            </a:extLst>
          </p:cNvPr>
          <p:cNvPicPr>
            <a:picLocks noChangeAspect="1"/>
          </p:cNvPicPr>
          <p:nvPr/>
        </p:nvPicPr>
        <p:blipFill>
          <a:blip r:embed="rId2"/>
          <a:stretch>
            <a:fillRect/>
          </a:stretch>
        </p:blipFill>
        <p:spPr>
          <a:xfrm>
            <a:off x="8340634" y="862012"/>
            <a:ext cx="3851366" cy="5133975"/>
          </a:xfrm>
          <a:prstGeom prst="rect">
            <a:avLst/>
          </a:prstGeom>
        </p:spPr>
      </p:pic>
    </p:spTree>
    <p:extLst>
      <p:ext uri="{BB962C8B-B14F-4D97-AF65-F5344CB8AC3E}">
        <p14:creationId xmlns:p14="http://schemas.microsoft.com/office/powerpoint/2010/main" val="1304167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58365BF-3855-4D20-8DB0-6FB06CEC7C37}"/>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CA28066C-59D9-4FEB-9308-49E898C0836A}"/>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9C23C964-9005-407F-90EC-20E14F5B8F83}"/>
              </a:ext>
            </a:extLst>
          </p:cNvPr>
          <p:cNvPicPr>
            <a:picLocks noChangeAspect="1"/>
          </p:cNvPicPr>
          <p:nvPr/>
        </p:nvPicPr>
        <p:blipFill>
          <a:blip r:embed="rId2"/>
          <a:stretch>
            <a:fillRect/>
          </a:stretch>
        </p:blipFill>
        <p:spPr>
          <a:xfrm>
            <a:off x="1424327" y="143057"/>
            <a:ext cx="9343345" cy="6192429"/>
          </a:xfrm>
          <a:prstGeom prst="rect">
            <a:avLst/>
          </a:prstGeom>
        </p:spPr>
      </p:pic>
    </p:spTree>
    <p:extLst>
      <p:ext uri="{BB962C8B-B14F-4D97-AF65-F5344CB8AC3E}">
        <p14:creationId xmlns:p14="http://schemas.microsoft.com/office/powerpoint/2010/main" val="1761656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BACCE72-B1E0-4799-9A13-5D6D73411A77}"/>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D43AE1ED-6097-4979-B68B-F8CD35AB5B30}"/>
              </a:ext>
            </a:extLst>
          </p:cNvPr>
          <p:cNvSpPr>
            <a:spLocks noGrp="1"/>
          </p:cNvSpPr>
          <p:nvPr>
            <p:ph idx="1"/>
          </p:nvPr>
        </p:nvSpPr>
        <p:spPr/>
        <p:txBody>
          <a:bodyPr/>
          <a:lstStyle/>
          <a:p>
            <a:endParaRPr lang="ar-SA"/>
          </a:p>
        </p:txBody>
      </p:sp>
      <p:pic>
        <p:nvPicPr>
          <p:cNvPr id="4" name="صورة 3">
            <a:extLst>
              <a:ext uri="{FF2B5EF4-FFF2-40B4-BE49-F238E27FC236}">
                <a16:creationId xmlns:a16="http://schemas.microsoft.com/office/drawing/2014/main" id="{D9E26DED-8CB0-4925-B540-86DFF3F77510}"/>
              </a:ext>
            </a:extLst>
          </p:cNvPr>
          <p:cNvPicPr>
            <a:picLocks noChangeAspect="1"/>
          </p:cNvPicPr>
          <p:nvPr/>
        </p:nvPicPr>
        <p:blipFill>
          <a:blip r:embed="rId2"/>
          <a:stretch>
            <a:fillRect/>
          </a:stretch>
        </p:blipFill>
        <p:spPr>
          <a:xfrm>
            <a:off x="1575254" y="470898"/>
            <a:ext cx="9778546" cy="6021977"/>
          </a:xfrm>
          <a:prstGeom prst="rect">
            <a:avLst/>
          </a:prstGeom>
        </p:spPr>
      </p:pic>
    </p:spTree>
    <p:extLst>
      <p:ext uri="{BB962C8B-B14F-4D97-AF65-F5344CB8AC3E}">
        <p14:creationId xmlns:p14="http://schemas.microsoft.com/office/powerpoint/2010/main" val="393100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E86425-6F53-403B-91F2-41604AE27AC7}"/>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7ADE633B-E818-42F9-ACEA-F3E46BF9D4BF}"/>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23310841-F397-48F8-AA00-D606AEBB2A84}"/>
              </a:ext>
            </a:extLst>
          </p:cNvPr>
          <p:cNvPicPr>
            <a:picLocks noChangeAspect="1"/>
          </p:cNvPicPr>
          <p:nvPr/>
        </p:nvPicPr>
        <p:blipFill>
          <a:blip r:embed="rId2"/>
          <a:stretch>
            <a:fillRect/>
          </a:stretch>
        </p:blipFill>
        <p:spPr>
          <a:xfrm>
            <a:off x="1175249" y="386257"/>
            <a:ext cx="6139951" cy="5790706"/>
          </a:xfrm>
          <a:prstGeom prst="rect">
            <a:avLst/>
          </a:prstGeom>
        </p:spPr>
      </p:pic>
    </p:spTree>
    <p:extLst>
      <p:ext uri="{BB962C8B-B14F-4D97-AF65-F5344CB8AC3E}">
        <p14:creationId xmlns:p14="http://schemas.microsoft.com/office/powerpoint/2010/main" val="2620269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A2BF0C4-B1FA-4880-A3D0-2DFD0A9DFD09}"/>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78259AAF-5AA7-4485-9082-635A845635DC}"/>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4BE456EE-705A-4FC3-99A9-6D80B1734513}"/>
              </a:ext>
            </a:extLst>
          </p:cNvPr>
          <p:cNvPicPr>
            <a:picLocks noChangeAspect="1"/>
          </p:cNvPicPr>
          <p:nvPr/>
        </p:nvPicPr>
        <p:blipFill>
          <a:blip r:embed="rId2"/>
          <a:stretch>
            <a:fillRect/>
          </a:stretch>
        </p:blipFill>
        <p:spPr>
          <a:xfrm>
            <a:off x="1830433" y="365125"/>
            <a:ext cx="8531134" cy="5935170"/>
          </a:xfrm>
          <a:prstGeom prst="rect">
            <a:avLst/>
          </a:prstGeom>
        </p:spPr>
      </p:pic>
    </p:spTree>
    <p:extLst>
      <p:ext uri="{BB962C8B-B14F-4D97-AF65-F5344CB8AC3E}">
        <p14:creationId xmlns:p14="http://schemas.microsoft.com/office/powerpoint/2010/main" val="6381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07F45BC-240E-4615-B443-71D62615F156}"/>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A6A97FCD-BE9B-410A-953E-2DEA1EF9855B}"/>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FAA2A73C-08D6-44CF-B318-234439EB26D8}"/>
              </a:ext>
            </a:extLst>
          </p:cNvPr>
          <p:cNvPicPr>
            <a:picLocks noChangeAspect="1"/>
          </p:cNvPicPr>
          <p:nvPr/>
        </p:nvPicPr>
        <p:blipFill>
          <a:blip r:embed="rId2"/>
          <a:stretch>
            <a:fillRect/>
          </a:stretch>
        </p:blipFill>
        <p:spPr>
          <a:xfrm>
            <a:off x="1073331" y="182563"/>
            <a:ext cx="9555480" cy="6310312"/>
          </a:xfrm>
          <a:prstGeom prst="rect">
            <a:avLst/>
          </a:prstGeom>
        </p:spPr>
      </p:pic>
    </p:spTree>
    <p:extLst>
      <p:ext uri="{BB962C8B-B14F-4D97-AF65-F5344CB8AC3E}">
        <p14:creationId xmlns:p14="http://schemas.microsoft.com/office/powerpoint/2010/main" val="33320535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341591-7199-4500-9E57-D4770D285362}"/>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C14E0B55-8CB8-43E8-B554-676BCF0B81A8}"/>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BF1AD2BB-923F-403C-A30B-6FDDAC609FF2}"/>
              </a:ext>
            </a:extLst>
          </p:cNvPr>
          <p:cNvPicPr>
            <a:picLocks noChangeAspect="1"/>
          </p:cNvPicPr>
          <p:nvPr/>
        </p:nvPicPr>
        <p:blipFill>
          <a:blip r:embed="rId2"/>
          <a:stretch>
            <a:fillRect/>
          </a:stretch>
        </p:blipFill>
        <p:spPr>
          <a:xfrm>
            <a:off x="1503180" y="365125"/>
            <a:ext cx="9417368" cy="5944785"/>
          </a:xfrm>
          <a:prstGeom prst="rect">
            <a:avLst/>
          </a:prstGeom>
        </p:spPr>
      </p:pic>
    </p:spTree>
    <p:extLst>
      <p:ext uri="{BB962C8B-B14F-4D97-AF65-F5344CB8AC3E}">
        <p14:creationId xmlns:p14="http://schemas.microsoft.com/office/powerpoint/2010/main" val="484232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B20482C-4B36-47C9-A4D0-0618EEE334D9}"/>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6E6FCD2B-6262-4973-9241-0B5F0D163638}"/>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487272C9-740F-40C4-8075-579B9E696C20}"/>
              </a:ext>
            </a:extLst>
          </p:cNvPr>
          <p:cNvPicPr>
            <a:picLocks noChangeAspect="1"/>
          </p:cNvPicPr>
          <p:nvPr/>
        </p:nvPicPr>
        <p:blipFill>
          <a:blip r:embed="rId2"/>
          <a:stretch>
            <a:fillRect/>
          </a:stretch>
        </p:blipFill>
        <p:spPr>
          <a:xfrm>
            <a:off x="1227772" y="215896"/>
            <a:ext cx="9444582" cy="6276979"/>
          </a:xfrm>
          <a:prstGeom prst="rect">
            <a:avLst/>
          </a:prstGeom>
        </p:spPr>
      </p:pic>
    </p:spTree>
    <p:extLst>
      <p:ext uri="{BB962C8B-B14F-4D97-AF65-F5344CB8AC3E}">
        <p14:creationId xmlns:p14="http://schemas.microsoft.com/office/powerpoint/2010/main" val="638968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4D032AC-E702-4512-BF22-09971DE72AA0}"/>
              </a:ext>
            </a:extLst>
          </p:cNvPr>
          <p:cNvSpPr>
            <a:spLocks noGrp="1"/>
          </p:cNvSpPr>
          <p:nvPr>
            <p:ph type="title"/>
          </p:nvPr>
        </p:nvSpPr>
        <p:spPr/>
        <p:txBody>
          <a:bodyPr>
            <a:normAutofit/>
          </a:bodyPr>
          <a:lstStyle/>
          <a:p>
            <a:pPr algn="ctr"/>
            <a:r>
              <a:rPr lang="en-US" sz="4000" b="1" i="0" u="none" strike="noStrike" baseline="0" dirty="0">
                <a:latin typeface="Tahoma-Bold"/>
              </a:rPr>
              <a:t>COLLAGEN</a:t>
            </a:r>
            <a:endParaRPr lang="ar-SA" sz="4000" b="1" dirty="0"/>
          </a:p>
        </p:txBody>
      </p:sp>
      <p:sp>
        <p:nvSpPr>
          <p:cNvPr id="3" name="عنصر نائب للمحتوى 2">
            <a:extLst>
              <a:ext uri="{FF2B5EF4-FFF2-40B4-BE49-F238E27FC236}">
                <a16:creationId xmlns:a16="http://schemas.microsoft.com/office/drawing/2014/main" id="{78C38981-459C-4B76-8C38-B5CD0A39ED68}"/>
              </a:ext>
            </a:extLst>
          </p:cNvPr>
          <p:cNvSpPr>
            <a:spLocks noGrp="1"/>
          </p:cNvSpPr>
          <p:nvPr>
            <p:ph idx="1"/>
          </p:nvPr>
        </p:nvSpPr>
        <p:spPr>
          <a:xfrm>
            <a:off x="838200" y="1690688"/>
            <a:ext cx="5266708" cy="4444546"/>
          </a:xfrm>
        </p:spPr>
        <p:txBody>
          <a:bodyPr>
            <a:normAutofit/>
          </a:bodyPr>
          <a:lstStyle/>
          <a:p>
            <a:pPr marL="0" indent="0" algn="l" rtl="0">
              <a:buNone/>
            </a:pPr>
            <a:r>
              <a:rPr lang="en-US" sz="2400" b="0" i="0" u="none" strike="noStrike" baseline="0" dirty="0">
                <a:latin typeface="Tahoma" panose="020B0604030504040204" pitchFamily="34" charset="0"/>
              </a:rPr>
              <a:t>Collagen is the most abundant protein in the human body. A typical collagen molecule is a long, rigid structure in which three polypeptides (referred to as α chains) are wound around one another in a rope-like triple helix.</a:t>
            </a:r>
            <a:endParaRPr lang="ar-SA" sz="2400" dirty="0"/>
          </a:p>
        </p:txBody>
      </p:sp>
      <p:pic>
        <p:nvPicPr>
          <p:cNvPr id="6" name="صورة 5">
            <a:extLst>
              <a:ext uri="{FF2B5EF4-FFF2-40B4-BE49-F238E27FC236}">
                <a16:creationId xmlns:a16="http://schemas.microsoft.com/office/drawing/2014/main" id="{9F52E0F3-7197-4B07-A383-7C937CB01F94}"/>
              </a:ext>
            </a:extLst>
          </p:cNvPr>
          <p:cNvPicPr>
            <a:picLocks noChangeAspect="1"/>
          </p:cNvPicPr>
          <p:nvPr/>
        </p:nvPicPr>
        <p:blipFill>
          <a:blip r:embed="rId2"/>
          <a:stretch>
            <a:fillRect/>
          </a:stretch>
        </p:blipFill>
        <p:spPr>
          <a:xfrm>
            <a:off x="6622868" y="1580606"/>
            <a:ext cx="5266708" cy="4585062"/>
          </a:xfrm>
          <a:prstGeom prst="rect">
            <a:avLst/>
          </a:prstGeom>
        </p:spPr>
      </p:pic>
    </p:spTree>
    <p:extLst>
      <p:ext uri="{BB962C8B-B14F-4D97-AF65-F5344CB8AC3E}">
        <p14:creationId xmlns:p14="http://schemas.microsoft.com/office/powerpoint/2010/main" val="1128472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B1BBB76-F3B2-4661-B407-F4B6CA8607F3}"/>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465287D7-5A72-446B-8325-DBD689449703}"/>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74437764-9001-4B77-8B25-BFEE010B79B1}"/>
              </a:ext>
            </a:extLst>
          </p:cNvPr>
          <p:cNvPicPr>
            <a:picLocks noChangeAspect="1"/>
          </p:cNvPicPr>
          <p:nvPr/>
        </p:nvPicPr>
        <p:blipFill>
          <a:blip r:embed="rId2"/>
          <a:stretch>
            <a:fillRect/>
          </a:stretch>
        </p:blipFill>
        <p:spPr>
          <a:xfrm>
            <a:off x="2102915" y="265883"/>
            <a:ext cx="7986169" cy="6094410"/>
          </a:xfrm>
          <a:prstGeom prst="rect">
            <a:avLst/>
          </a:prstGeom>
        </p:spPr>
      </p:pic>
    </p:spTree>
    <p:extLst>
      <p:ext uri="{BB962C8B-B14F-4D97-AF65-F5344CB8AC3E}">
        <p14:creationId xmlns:p14="http://schemas.microsoft.com/office/powerpoint/2010/main" val="364309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CE16200-7305-4E55-92F0-28790E53CFE5}"/>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A9C2BF98-CDE1-4F9E-98F8-8BC82370CCF1}"/>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AA85F85A-A829-454E-952C-71E1B3B77B08}"/>
              </a:ext>
            </a:extLst>
          </p:cNvPr>
          <p:cNvPicPr>
            <a:picLocks noChangeAspect="1"/>
          </p:cNvPicPr>
          <p:nvPr/>
        </p:nvPicPr>
        <p:blipFill>
          <a:blip r:embed="rId2"/>
          <a:stretch>
            <a:fillRect/>
          </a:stretch>
        </p:blipFill>
        <p:spPr>
          <a:xfrm>
            <a:off x="1762193" y="478835"/>
            <a:ext cx="8667614" cy="5598064"/>
          </a:xfrm>
          <a:prstGeom prst="rect">
            <a:avLst/>
          </a:prstGeom>
        </p:spPr>
      </p:pic>
    </p:spTree>
    <p:extLst>
      <p:ext uri="{BB962C8B-B14F-4D97-AF65-F5344CB8AC3E}">
        <p14:creationId xmlns:p14="http://schemas.microsoft.com/office/powerpoint/2010/main" val="2010082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FA5389B-52E9-415C-9253-B84DC77605E4}"/>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8D971E1C-8E81-4248-ABC9-8ABBE1A63162}"/>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C0079053-CA07-4B65-AB4E-98ED474F2145}"/>
              </a:ext>
            </a:extLst>
          </p:cNvPr>
          <p:cNvPicPr>
            <a:picLocks noChangeAspect="1"/>
          </p:cNvPicPr>
          <p:nvPr/>
        </p:nvPicPr>
        <p:blipFill>
          <a:blip r:embed="rId2"/>
          <a:stretch>
            <a:fillRect/>
          </a:stretch>
        </p:blipFill>
        <p:spPr>
          <a:xfrm>
            <a:off x="1975416" y="291916"/>
            <a:ext cx="8241167" cy="6274168"/>
          </a:xfrm>
          <a:prstGeom prst="rect">
            <a:avLst/>
          </a:prstGeom>
        </p:spPr>
      </p:pic>
    </p:spTree>
    <p:extLst>
      <p:ext uri="{BB962C8B-B14F-4D97-AF65-F5344CB8AC3E}">
        <p14:creationId xmlns:p14="http://schemas.microsoft.com/office/powerpoint/2010/main" val="2372109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FF2628D-F596-4B30-998A-E173107B70C2}"/>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88CF6D5A-45F6-4827-8083-AED6FCFABAE3}"/>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493CEB27-5555-4A0F-BBC7-4AF07EE5327B}"/>
              </a:ext>
            </a:extLst>
          </p:cNvPr>
          <p:cNvPicPr>
            <a:picLocks noChangeAspect="1"/>
          </p:cNvPicPr>
          <p:nvPr/>
        </p:nvPicPr>
        <p:blipFill>
          <a:blip r:embed="rId2"/>
          <a:stretch>
            <a:fillRect/>
          </a:stretch>
        </p:blipFill>
        <p:spPr>
          <a:xfrm>
            <a:off x="838200" y="365125"/>
            <a:ext cx="8991600" cy="5826190"/>
          </a:xfrm>
          <a:prstGeom prst="rect">
            <a:avLst/>
          </a:prstGeom>
        </p:spPr>
      </p:pic>
    </p:spTree>
    <p:extLst>
      <p:ext uri="{BB962C8B-B14F-4D97-AF65-F5344CB8AC3E}">
        <p14:creationId xmlns:p14="http://schemas.microsoft.com/office/powerpoint/2010/main" val="27743725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822ED56-6484-4210-8250-F46F7AB291B0}"/>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B058CD73-84D3-44EE-B67A-77D08C4BF3C8}"/>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CE5B56F2-4C23-49D4-819C-B97ED9E213AE}"/>
              </a:ext>
            </a:extLst>
          </p:cNvPr>
          <p:cNvPicPr>
            <a:picLocks noChangeAspect="1"/>
          </p:cNvPicPr>
          <p:nvPr/>
        </p:nvPicPr>
        <p:blipFill>
          <a:blip r:embed="rId2"/>
          <a:stretch>
            <a:fillRect/>
          </a:stretch>
        </p:blipFill>
        <p:spPr>
          <a:xfrm>
            <a:off x="1356155" y="521152"/>
            <a:ext cx="9479689" cy="5497973"/>
          </a:xfrm>
          <a:prstGeom prst="rect">
            <a:avLst/>
          </a:prstGeom>
        </p:spPr>
      </p:pic>
    </p:spTree>
    <p:extLst>
      <p:ext uri="{BB962C8B-B14F-4D97-AF65-F5344CB8AC3E}">
        <p14:creationId xmlns:p14="http://schemas.microsoft.com/office/powerpoint/2010/main" val="989510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07DDE02-A2E3-43EA-93F1-F50ADEC3CEC0}"/>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060A1C29-8284-4362-ACB9-1BFEFBC0E958}"/>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D0BB048D-5227-49AD-8D1D-3A64AF363974}"/>
              </a:ext>
            </a:extLst>
          </p:cNvPr>
          <p:cNvPicPr>
            <a:picLocks noChangeAspect="1"/>
          </p:cNvPicPr>
          <p:nvPr/>
        </p:nvPicPr>
        <p:blipFill>
          <a:blip r:embed="rId2"/>
          <a:stretch>
            <a:fillRect/>
          </a:stretch>
        </p:blipFill>
        <p:spPr>
          <a:xfrm>
            <a:off x="2324100" y="1004887"/>
            <a:ext cx="7543800" cy="4848225"/>
          </a:xfrm>
          <a:prstGeom prst="rect">
            <a:avLst/>
          </a:prstGeom>
        </p:spPr>
      </p:pic>
    </p:spTree>
    <p:extLst>
      <p:ext uri="{BB962C8B-B14F-4D97-AF65-F5344CB8AC3E}">
        <p14:creationId xmlns:p14="http://schemas.microsoft.com/office/powerpoint/2010/main" val="11577017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BDD8C00-AC4D-41AD-85EA-5E539C0AC25C}"/>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B6F6DE65-AC68-474A-A710-31F5288C2617}"/>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4D9A07C1-4D11-47DD-A00D-EB28DA69A444}"/>
              </a:ext>
            </a:extLst>
          </p:cNvPr>
          <p:cNvPicPr>
            <a:picLocks noChangeAspect="1"/>
          </p:cNvPicPr>
          <p:nvPr/>
        </p:nvPicPr>
        <p:blipFill>
          <a:blip r:embed="rId2"/>
          <a:stretch>
            <a:fillRect/>
          </a:stretch>
        </p:blipFill>
        <p:spPr>
          <a:xfrm>
            <a:off x="2681287" y="957262"/>
            <a:ext cx="6829425" cy="4943475"/>
          </a:xfrm>
          <a:prstGeom prst="rect">
            <a:avLst/>
          </a:prstGeom>
        </p:spPr>
      </p:pic>
    </p:spTree>
    <p:extLst>
      <p:ext uri="{BB962C8B-B14F-4D97-AF65-F5344CB8AC3E}">
        <p14:creationId xmlns:p14="http://schemas.microsoft.com/office/powerpoint/2010/main" val="14895796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83817E1-DF94-44E5-8FB4-2BFE79B67938}"/>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26DD8381-14F0-4305-9808-4DF59D4F58A4}"/>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3D33E97B-6B8A-47D4-833A-2D99271742FF}"/>
              </a:ext>
            </a:extLst>
          </p:cNvPr>
          <p:cNvPicPr>
            <a:picLocks noChangeAspect="1"/>
          </p:cNvPicPr>
          <p:nvPr/>
        </p:nvPicPr>
        <p:blipFill>
          <a:blip r:embed="rId2"/>
          <a:stretch>
            <a:fillRect/>
          </a:stretch>
        </p:blipFill>
        <p:spPr>
          <a:xfrm>
            <a:off x="2500312" y="947737"/>
            <a:ext cx="7191375" cy="4962525"/>
          </a:xfrm>
          <a:prstGeom prst="rect">
            <a:avLst/>
          </a:prstGeom>
        </p:spPr>
      </p:pic>
    </p:spTree>
    <p:extLst>
      <p:ext uri="{BB962C8B-B14F-4D97-AF65-F5344CB8AC3E}">
        <p14:creationId xmlns:p14="http://schemas.microsoft.com/office/powerpoint/2010/main" val="28443989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20B7EF0-C5B0-4FFB-89B0-DE8391AF429E}"/>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A48CED4B-904F-49FF-ACC6-A5A25D743F71}"/>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E8143BC2-5D74-4E8B-AA1A-E13F2A0FF2D8}"/>
              </a:ext>
            </a:extLst>
          </p:cNvPr>
          <p:cNvPicPr>
            <a:picLocks noChangeAspect="1"/>
          </p:cNvPicPr>
          <p:nvPr/>
        </p:nvPicPr>
        <p:blipFill>
          <a:blip r:embed="rId2"/>
          <a:stretch>
            <a:fillRect/>
          </a:stretch>
        </p:blipFill>
        <p:spPr>
          <a:xfrm>
            <a:off x="2205037" y="1600200"/>
            <a:ext cx="7781925" cy="3657600"/>
          </a:xfrm>
          <a:prstGeom prst="rect">
            <a:avLst/>
          </a:prstGeom>
        </p:spPr>
      </p:pic>
    </p:spTree>
    <p:extLst>
      <p:ext uri="{BB962C8B-B14F-4D97-AF65-F5344CB8AC3E}">
        <p14:creationId xmlns:p14="http://schemas.microsoft.com/office/powerpoint/2010/main" val="29257500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DDDBB1B-CE13-4C35-B3D3-919E87727A10}"/>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1DFD898E-2F12-4E94-9213-A123A01C343E}"/>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8DD01609-66B2-420F-B4B3-0DC22B224DDC}"/>
              </a:ext>
            </a:extLst>
          </p:cNvPr>
          <p:cNvPicPr>
            <a:picLocks noChangeAspect="1"/>
          </p:cNvPicPr>
          <p:nvPr/>
        </p:nvPicPr>
        <p:blipFill>
          <a:blip r:embed="rId2"/>
          <a:stretch>
            <a:fillRect/>
          </a:stretch>
        </p:blipFill>
        <p:spPr>
          <a:xfrm>
            <a:off x="1889623" y="681037"/>
            <a:ext cx="8691291" cy="5314814"/>
          </a:xfrm>
          <a:prstGeom prst="rect">
            <a:avLst/>
          </a:prstGeom>
        </p:spPr>
      </p:pic>
    </p:spTree>
    <p:extLst>
      <p:ext uri="{BB962C8B-B14F-4D97-AF65-F5344CB8AC3E}">
        <p14:creationId xmlns:p14="http://schemas.microsoft.com/office/powerpoint/2010/main" val="3012750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5D58C01-E65A-4A78-81A8-B36C241CB410}"/>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4534DCDC-E612-46DD-AD3B-84FA00E7F516}"/>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B4EBF937-357D-4EA1-A42A-E31BCDA43D16}"/>
              </a:ext>
            </a:extLst>
          </p:cNvPr>
          <p:cNvPicPr>
            <a:picLocks noChangeAspect="1"/>
          </p:cNvPicPr>
          <p:nvPr/>
        </p:nvPicPr>
        <p:blipFill>
          <a:blip r:embed="rId2"/>
          <a:stretch>
            <a:fillRect/>
          </a:stretch>
        </p:blipFill>
        <p:spPr>
          <a:xfrm>
            <a:off x="1908673" y="681037"/>
            <a:ext cx="8948738" cy="5505450"/>
          </a:xfrm>
          <a:prstGeom prst="rect">
            <a:avLst/>
          </a:prstGeom>
        </p:spPr>
      </p:pic>
    </p:spTree>
    <p:extLst>
      <p:ext uri="{BB962C8B-B14F-4D97-AF65-F5344CB8AC3E}">
        <p14:creationId xmlns:p14="http://schemas.microsoft.com/office/powerpoint/2010/main" val="16515511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6DE8225-8098-4D7B-A4A7-458A58073ECF}"/>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4EAB0F39-B79C-4429-A48D-19B42B163549}"/>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7204A186-BDC0-4A88-AE2B-17A1EC30A825}"/>
              </a:ext>
            </a:extLst>
          </p:cNvPr>
          <p:cNvPicPr>
            <a:picLocks noChangeAspect="1"/>
          </p:cNvPicPr>
          <p:nvPr/>
        </p:nvPicPr>
        <p:blipFill>
          <a:blip r:embed="rId2"/>
          <a:stretch>
            <a:fillRect/>
          </a:stretch>
        </p:blipFill>
        <p:spPr>
          <a:xfrm>
            <a:off x="1452562" y="528365"/>
            <a:ext cx="9286875" cy="5801269"/>
          </a:xfrm>
          <a:prstGeom prst="rect">
            <a:avLst/>
          </a:prstGeom>
        </p:spPr>
      </p:pic>
    </p:spTree>
    <p:extLst>
      <p:ext uri="{BB962C8B-B14F-4D97-AF65-F5344CB8AC3E}">
        <p14:creationId xmlns:p14="http://schemas.microsoft.com/office/powerpoint/2010/main" val="115271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BCF3C8A-61D6-4E24-8B95-C28011E9DF1E}"/>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6FA7D706-D660-4E71-9848-AFCD3938EA79}"/>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111EBBEF-6C63-4E69-A65E-64FE7CF1A267}"/>
              </a:ext>
            </a:extLst>
          </p:cNvPr>
          <p:cNvPicPr>
            <a:picLocks noChangeAspect="1"/>
          </p:cNvPicPr>
          <p:nvPr/>
        </p:nvPicPr>
        <p:blipFill>
          <a:blip r:embed="rId2"/>
          <a:stretch>
            <a:fillRect/>
          </a:stretch>
        </p:blipFill>
        <p:spPr>
          <a:xfrm>
            <a:off x="1177698" y="681037"/>
            <a:ext cx="10034588" cy="5241768"/>
          </a:xfrm>
          <a:prstGeom prst="rect">
            <a:avLst/>
          </a:prstGeom>
        </p:spPr>
      </p:pic>
    </p:spTree>
    <p:extLst>
      <p:ext uri="{BB962C8B-B14F-4D97-AF65-F5344CB8AC3E}">
        <p14:creationId xmlns:p14="http://schemas.microsoft.com/office/powerpoint/2010/main" val="4960240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E17D7F8-8616-451A-963B-D8FBB3D0FF4A}"/>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2761E787-C2BB-4722-8AE6-68223E614A74}"/>
              </a:ext>
            </a:extLst>
          </p:cNvPr>
          <p:cNvSpPr>
            <a:spLocks noGrp="1"/>
          </p:cNvSpPr>
          <p:nvPr>
            <p:ph idx="1"/>
          </p:nvPr>
        </p:nvSpPr>
        <p:spPr/>
        <p:txBody>
          <a:bodyPr>
            <a:normAutofit/>
          </a:bodyPr>
          <a:lstStyle/>
          <a:p>
            <a:pPr marL="0" indent="0" algn="l" rtl="0">
              <a:buNone/>
            </a:pPr>
            <a:r>
              <a:rPr lang="en-US" sz="1800" b="0" i="0" u="none" strike="noStrike" baseline="0" dirty="0">
                <a:latin typeface="Tahoma" panose="020B0604030504040204" pitchFamily="34" charset="0"/>
              </a:rPr>
              <a:t>A 7-month-old child “fell over” while crawling and now presents with a swollen leg.</a:t>
            </a:r>
          </a:p>
          <a:p>
            <a:pPr marL="0" indent="0" algn="l" rtl="0">
              <a:buNone/>
            </a:pPr>
            <a:r>
              <a:rPr lang="en-US" sz="1800" b="0" i="0" u="none" strike="noStrike" baseline="0" dirty="0">
                <a:latin typeface="Tahoma" panose="020B0604030504040204" pitchFamily="34" charset="0"/>
              </a:rPr>
              <a:t>Imaging reveals a fracture of a bowed femur, secondary to minor trauma, and thin bones). Blue sclerae are also noted. At age 1 month, the infant had multiple fractures in various states of healing (right clavicle, right humerus, and right radius). A careful family history has ruled out nonaccidental trauma (child abuse) as a cause of the bone fractures. Which pairing of a defective (or deficient) molecule and the resulting pathology best fits this clinical description?</a:t>
            </a:r>
          </a:p>
          <a:p>
            <a:pPr marL="0" indent="0" algn="l" rtl="0">
              <a:buNone/>
            </a:pPr>
            <a:r>
              <a:rPr lang="en-US" sz="1800" b="0" i="0" u="none" strike="noStrike" baseline="0" dirty="0">
                <a:latin typeface="Tahoma" panose="020B0604030504040204" pitchFamily="34" charset="0"/>
              </a:rPr>
              <a:t>A. Elastin and emphysema</a:t>
            </a:r>
          </a:p>
          <a:p>
            <a:pPr marL="0" indent="0" algn="l" rtl="0">
              <a:buNone/>
            </a:pPr>
            <a:r>
              <a:rPr lang="en-US" sz="1800" b="0" i="0" u="none" strike="noStrike" baseline="0" dirty="0">
                <a:latin typeface="Tahoma" panose="020B0604030504040204" pitchFamily="34" charset="0"/>
              </a:rPr>
              <a:t>B. Fibrillin and Marfan disease</a:t>
            </a:r>
          </a:p>
          <a:p>
            <a:pPr marL="0" indent="0" algn="l" rtl="0">
              <a:buNone/>
            </a:pPr>
            <a:r>
              <a:rPr lang="en-US" sz="1800" b="0" i="0" u="none" strike="noStrike" baseline="0" dirty="0">
                <a:latin typeface="Tahoma" panose="020B0604030504040204" pitchFamily="34" charset="0"/>
              </a:rPr>
              <a:t>C. Type I collagen and osteogenesis imperfecta (OI)</a:t>
            </a:r>
          </a:p>
          <a:p>
            <a:pPr marL="0" indent="0" algn="l" rtl="0">
              <a:buNone/>
            </a:pPr>
            <a:r>
              <a:rPr lang="en-US" sz="1800" b="0" i="0" u="none" strike="noStrike" baseline="0" dirty="0">
                <a:latin typeface="Tahoma" panose="020B0604030504040204" pitchFamily="34" charset="0"/>
              </a:rPr>
              <a:t>D. Type V collagen and Ehlers-Danlos syndrome (EDS)</a:t>
            </a:r>
          </a:p>
          <a:p>
            <a:pPr marL="0" indent="0" algn="l" rtl="0">
              <a:buNone/>
            </a:pPr>
            <a:r>
              <a:rPr lang="en-US" sz="1800" b="0" i="0" u="none" strike="noStrike" baseline="0" dirty="0">
                <a:latin typeface="Tahoma" panose="020B0604030504040204" pitchFamily="34" charset="0"/>
              </a:rPr>
              <a:t>E. Vitamin C and scurvy</a:t>
            </a:r>
            <a:endParaRPr lang="ar-SA" dirty="0"/>
          </a:p>
        </p:txBody>
      </p:sp>
    </p:spTree>
    <p:extLst>
      <p:ext uri="{BB962C8B-B14F-4D97-AF65-F5344CB8AC3E}">
        <p14:creationId xmlns:p14="http://schemas.microsoft.com/office/powerpoint/2010/main" val="34430119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282D78-2335-4DBE-80BE-6681F2472BF5}"/>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6F19E4AC-5BE2-4818-8CBA-A9CACC3DB065}"/>
              </a:ext>
            </a:extLst>
          </p:cNvPr>
          <p:cNvSpPr>
            <a:spLocks noGrp="1"/>
          </p:cNvSpPr>
          <p:nvPr>
            <p:ph idx="1"/>
          </p:nvPr>
        </p:nvSpPr>
        <p:spPr/>
        <p:txBody>
          <a:bodyPr/>
          <a:lstStyle/>
          <a:p>
            <a:pPr marL="0" indent="0" algn="l" rtl="0">
              <a:buNone/>
            </a:pPr>
            <a:r>
              <a:rPr lang="en-US" sz="1800" b="0" i="0" u="none" strike="noStrike" baseline="0" dirty="0">
                <a:latin typeface="Tahoma" panose="020B0604030504040204" pitchFamily="34" charset="0"/>
              </a:rPr>
              <a:t>Correct answer = C. The child most likely has osteogenesis imperfecta.</a:t>
            </a:r>
          </a:p>
          <a:p>
            <a:pPr marL="0" indent="0" algn="l" rtl="0">
              <a:buNone/>
            </a:pPr>
            <a:r>
              <a:rPr lang="en-US" sz="1800" b="0" i="0" u="none" strike="noStrike" baseline="0" dirty="0">
                <a:latin typeface="Tahoma" panose="020B0604030504040204" pitchFamily="34" charset="0"/>
              </a:rPr>
              <a:t>Most cases arise from a defect in the genes encoding type I collagen.</a:t>
            </a:r>
          </a:p>
          <a:p>
            <a:pPr marL="0" indent="0" algn="l" rtl="0">
              <a:buNone/>
            </a:pPr>
            <a:r>
              <a:rPr lang="en-US" sz="1800" b="0" i="0" u="none" strike="noStrike" baseline="0" dirty="0">
                <a:latin typeface="Tahoma" panose="020B0604030504040204" pitchFamily="34" charset="0"/>
              </a:rPr>
              <a:t>Bones in affected patients are thin, osteoporotic, often bowed, and</a:t>
            </a:r>
          </a:p>
          <a:p>
            <a:pPr marL="0" indent="0" algn="l" rtl="0">
              <a:buNone/>
            </a:pPr>
            <a:r>
              <a:rPr lang="en-US" sz="1800" b="0" i="0" u="none" strike="noStrike" baseline="0" dirty="0">
                <a:latin typeface="Tahoma" panose="020B0604030504040204" pitchFamily="34" charset="0"/>
              </a:rPr>
              <a:t>extremely prone to fracture. Pulmonary problems are not seen in this</a:t>
            </a:r>
          </a:p>
          <a:p>
            <a:pPr marL="0" indent="0" algn="l" rtl="0">
              <a:buNone/>
            </a:pPr>
            <a:r>
              <a:rPr lang="en-US" sz="1800" b="0" i="0" u="none" strike="noStrike" baseline="0" dirty="0">
                <a:latin typeface="Tahoma" panose="020B0604030504040204" pitchFamily="34" charset="0"/>
              </a:rPr>
              <a:t>child. Individuals with Marfan syndrome have impaired structural</a:t>
            </a:r>
          </a:p>
          <a:p>
            <a:pPr marL="0" indent="0" algn="l" rtl="0">
              <a:buNone/>
            </a:pPr>
            <a:r>
              <a:rPr lang="en-US" sz="1800" b="0" i="0" u="none" strike="noStrike" baseline="0" dirty="0">
                <a:latin typeface="Tahoma" panose="020B0604030504040204" pitchFamily="34" charset="0"/>
              </a:rPr>
              <a:t>integrity of the skeleton, eyes, and cardiovascular system. Defects in</a:t>
            </a:r>
          </a:p>
          <a:p>
            <a:pPr marL="0" indent="0" algn="l" rtl="0">
              <a:buNone/>
            </a:pPr>
            <a:r>
              <a:rPr lang="en-US" sz="1800" b="0" i="0" u="none" strike="noStrike" baseline="0" dirty="0">
                <a:latin typeface="Tahoma" panose="020B0604030504040204" pitchFamily="34" charset="0"/>
              </a:rPr>
              <a:t>type V collagen cause the classic form of EDS characterized by skin</a:t>
            </a:r>
          </a:p>
          <a:p>
            <a:pPr marL="0" indent="0" algn="l" rtl="0">
              <a:buNone/>
            </a:pPr>
            <a:r>
              <a:rPr lang="en-US" sz="1800" b="0" i="0" u="none" strike="noStrike" baseline="0" dirty="0">
                <a:latin typeface="Tahoma" panose="020B0604030504040204" pitchFamily="34" charset="0"/>
              </a:rPr>
              <a:t>extensibility and fragility and joint hypermobility. Vitamin C deficiency</a:t>
            </a:r>
          </a:p>
          <a:p>
            <a:pPr marL="0" indent="0" algn="l" rtl="0">
              <a:buNone/>
            </a:pPr>
            <a:r>
              <a:rPr lang="en-US" sz="1800" b="0" i="0" u="none" strike="noStrike" baseline="0" dirty="0">
                <a:latin typeface="Tahoma" panose="020B0604030504040204" pitchFamily="34" charset="0"/>
              </a:rPr>
              <a:t>is characterized by capillary fragility.</a:t>
            </a:r>
            <a:endParaRPr lang="ar-SA" dirty="0"/>
          </a:p>
        </p:txBody>
      </p:sp>
    </p:spTree>
    <p:extLst>
      <p:ext uri="{BB962C8B-B14F-4D97-AF65-F5344CB8AC3E}">
        <p14:creationId xmlns:p14="http://schemas.microsoft.com/office/powerpoint/2010/main" val="165779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94D589F-9169-4B9E-9F8D-2A0E4112BBFB}"/>
              </a:ext>
            </a:extLst>
          </p:cNvPr>
          <p:cNvSpPr>
            <a:spLocks noGrp="1"/>
          </p:cNvSpPr>
          <p:nvPr>
            <p:ph type="title"/>
          </p:nvPr>
        </p:nvSpPr>
        <p:spPr/>
        <p:txBody>
          <a:bodyPr/>
          <a:lstStyle/>
          <a:p>
            <a:endParaRPr lang="ar-SA" dirty="0"/>
          </a:p>
        </p:txBody>
      </p:sp>
      <p:sp>
        <p:nvSpPr>
          <p:cNvPr id="3" name="عنصر نائب للمحتوى 2">
            <a:extLst>
              <a:ext uri="{FF2B5EF4-FFF2-40B4-BE49-F238E27FC236}">
                <a16:creationId xmlns:a16="http://schemas.microsoft.com/office/drawing/2014/main" id="{5BD59D85-8F28-467C-B28A-8D1C578E69C3}"/>
              </a:ext>
            </a:extLst>
          </p:cNvPr>
          <p:cNvSpPr>
            <a:spLocks noGrp="1"/>
          </p:cNvSpPr>
          <p:nvPr>
            <p:ph idx="1"/>
          </p:nvPr>
        </p:nvSpPr>
        <p:spPr/>
        <p:txBody>
          <a:bodyPr>
            <a:normAutofit/>
          </a:bodyPr>
          <a:lstStyle/>
          <a:p>
            <a:pPr marL="0" indent="0" algn="l" rtl="0">
              <a:buNone/>
            </a:pPr>
            <a:r>
              <a:rPr lang="en-US" sz="2400" b="0" i="0" u="none" strike="noStrike" baseline="0" dirty="0">
                <a:cs typeface="+mj-cs"/>
              </a:rPr>
              <a:t>Although these molecules are found throughout the body, their types and organization are dictated by the structural role collagen plays in a particular organ.</a:t>
            </a:r>
          </a:p>
          <a:p>
            <a:pPr marL="0" indent="0" algn="l" rtl="0">
              <a:buNone/>
            </a:pPr>
            <a:r>
              <a:rPr lang="en-US" sz="2400" b="0" i="0" u="none" strike="noStrike" baseline="0" dirty="0">
                <a:cs typeface="+mj-cs"/>
              </a:rPr>
              <a:t> In some tissues, </a:t>
            </a:r>
            <a:r>
              <a:rPr lang="en-US" sz="2400" b="0" i="0" u="none" strike="noStrike" baseline="0" dirty="0">
                <a:solidFill>
                  <a:srgbClr val="FF0000"/>
                </a:solidFill>
                <a:cs typeface="+mj-cs"/>
              </a:rPr>
              <a:t>collagen may be dispersed as a gel that gives support to the structure, as in the extracellular matrix or the vitreous humor of the eye.</a:t>
            </a:r>
          </a:p>
          <a:p>
            <a:pPr marL="0" indent="0" algn="l" rtl="0">
              <a:buNone/>
            </a:pPr>
            <a:r>
              <a:rPr lang="en-US" sz="2400" b="0" i="0" u="none" strike="noStrike" baseline="0" dirty="0">
                <a:solidFill>
                  <a:srgbClr val="FF0000"/>
                </a:solidFill>
                <a:cs typeface="+mj-cs"/>
              </a:rPr>
              <a:t> </a:t>
            </a:r>
            <a:r>
              <a:rPr lang="en-US" sz="2400" b="0" i="0" u="none" strike="noStrike" baseline="0" dirty="0">
                <a:cs typeface="+mj-cs"/>
              </a:rPr>
              <a:t>In other tissues, </a:t>
            </a:r>
            <a:r>
              <a:rPr lang="en-US" sz="2400" b="0" i="0" u="none" strike="noStrike" baseline="0" dirty="0">
                <a:solidFill>
                  <a:schemeClr val="accent6">
                    <a:lumMod val="75000"/>
                  </a:schemeClr>
                </a:solidFill>
                <a:cs typeface="+mj-cs"/>
              </a:rPr>
              <a:t>collagen may be bundled in tight, parallel fibers that provide great strength, as in tendons.</a:t>
            </a:r>
            <a:r>
              <a:rPr lang="en-US" sz="2400" b="0" i="0" u="none" strike="noStrike" baseline="0" dirty="0">
                <a:cs typeface="+mj-cs"/>
              </a:rPr>
              <a:t> </a:t>
            </a:r>
          </a:p>
          <a:p>
            <a:pPr marL="0" indent="0" algn="l" rtl="0">
              <a:buNone/>
            </a:pPr>
            <a:r>
              <a:rPr lang="en-US" sz="2400" b="0" i="0" u="none" strike="noStrike" baseline="0" dirty="0">
                <a:solidFill>
                  <a:srgbClr val="0070C0"/>
                </a:solidFill>
                <a:cs typeface="+mj-cs"/>
              </a:rPr>
              <a:t>In the cornea of the eye, collagen is stacked to transmit light with a minimum of scattering. </a:t>
            </a:r>
          </a:p>
          <a:p>
            <a:pPr marL="0" indent="0" algn="l" rtl="0">
              <a:buNone/>
            </a:pPr>
            <a:r>
              <a:rPr lang="en-US" sz="2400" b="0" i="0" u="none" strike="noStrike" baseline="0" dirty="0">
                <a:solidFill>
                  <a:srgbClr val="C00000"/>
                </a:solidFill>
                <a:cs typeface="+mj-cs"/>
              </a:rPr>
              <a:t>Collagen of bone occurs as fibers are arranged at an angle to each other to resist mechanical shear from any direction.</a:t>
            </a:r>
            <a:endParaRPr lang="ar-SA" sz="2400" dirty="0">
              <a:solidFill>
                <a:srgbClr val="C00000"/>
              </a:solidFill>
              <a:cs typeface="+mj-cs"/>
            </a:endParaRPr>
          </a:p>
        </p:txBody>
      </p:sp>
    </p:spTree>
    <p:extLst>
      <p:ext uri="{BB962C8B-B14F-4D97-AF65-F5344CB8AC3E}">
        <p14:creationId xmlns:p14="http://schemas.microsoft.com/office/powerpoint/2010/main" val="3269335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11EB608-3CDC-4454-92C7-605F2DC3D844}"/>
              </a:ext>
            </a:extLst>
          </p:cNvPr>
          <p:cNvSpPr>
            <a:spLocks noGrp="1"/>
          </p:cNvSpPr>
          <p:nvPr>
            <p:ph type="title"/>
          </p:nvPr>
        </p:nvSpPr>
        <p:spPr/>
        <p:txBody>
          <a:bodyPr>
            <a:normAutofit/>
          </a:bodyPr>
          <a:lstStyle/>
          <a:p>
            <a:pPr algn="l" rtl="0"/>
            <a:r>
              <a:rPr lang="en-US" sz="3600" b="1" i="0" u="none" strike="noStrike" baseline="0" dirty="0">
                <a:latin typeface="Tahoma-Bold"/>
              </a:rPr>
              <a:t>A. Types</a:t>
            </a:r>
            <a:endParaRPr lang="ar-SA" sz="3600" dirty="0"/>
          </a:p>
        </p:txBody>
      </p:sp>
      <p:sp>
        <p:nvSpPr>
          <p:cNvPr id="3" name="عنصر نائب للمحتوى 2">
            <a:extLst>
              <a:ext uri="{FF2B5EF4-FFF2-40B4-BE49-F238E27FC236}">
                <a16:creationId xmlns:a16="http://schemas.microsoft.com/office/drawing/2014/main" id="{DDF49290-1C75-41BB-82C1-7BC78CA5952E}"/>
              </a:ext>
            </a:extLst>
          </p:cNvPr>
          <p:cNvSpPr>
            <a:spLocks noGrp="1"/>
          </p:cNvSpPr>
          <p:nvPr>
            <p:ph idx="1"/>
          </p:nvPr>
        </p:nvSpPr>
        <p:spPr/>
        <p:txBody>
          <a:bodyPr>
            <a:normAutofit/>
          </a:bodyPr>
          <a:lstStyle/>
          <a:p>
            <a:pPr marL="0" indent="0" algn="l" rtl="0">
              <a:buNone/>
            </a:pPr>
            <a:r>
              <a:rPr lang="en-US" sz="2400" b="0" i="0" u="none" strike="noStrike" baseline="0" dirty="0"/>
              <a:t>The collagen superfamily of proteins includes more than 25 collagen types as well as additional proteins that have collagen-like domains. The three polypeptide α chains are held together by interchain hydrogen bonds. </a:t>
            </a:r>
          </a:p>
          <a:p>
            <a:pPr marL="0" indent="0" algn="l" rtl="0">
              <a:buNone/>
            </a:pPr>
            <a:r>
              <a:rPr lang="en-US" sz="2400" b="0" i="0" u="none" strike="noStrike" baseline="0" dirty="0"/>
              <a:t>Variations in the amino acid sequence of the α chains result in structural components that are about the same size (approximately 1,000 amino acids long) but with slightly different properties. </a:t>
            </a:r>
          </a:p>
          <a:p>
            <a:pPr marL="0" indent="0" algn="l" rtl="0">
              <a:buNone/>
            </a:pPr>
            <a:r>
              <a:rPr lang="en-US" sz="2400" b="0" i="0" u="none" strike="noStrike" baseline="0" dirty="0"/>
              <a:t>These α chains are combined to form the various types of collagen found in the tissues. For example, the most common collagen, type I, contains two chains called α1 and one chain called α2 (α12α2), whereas type II collagen contains three α1 chains (α13). The collagens can be organized into three groups, based on their location and functions in the body</a:t>
            </a:r>
            <a:endParaRPr lang="ar-SA" sz="2400" dirty="0"/>
          </a:p>
        </p:txBody>
      </p:sp>
    </p:spTree>
    <p:extLst>
      <p:ext uri="{BB962C8B-B14F-4D97-AF65-F5344CB8AC3E}">
        <p14:creationId xmlns:p14="http://schemas.microsoft.com/office/powerpoint/2010/main" val="1980141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3AF76D3-C497-4A25-8D01-8FC7FCD83452}"/>
              </a:ext>
            </a:extLst>
          </p:cNvPr>
          <p:cNvSpPr>
            <a:spLocks noGrp="1"/>
          </p:cNvSpPr>
          <p:nvPr>
            <p:ph type="title"/>
          </p:nvPr>
        </p:nvSpPr>
        <p:spPr/>
        <p:txBody>
          <a:bodyPr>
            <a:normAutofit/>
          </a:bodyPr>
          <a:lstStyle/>
          <a:p>
            <a:pPr algn="l"/>
            <a:r>
              <a:rPr lang="en-US" sz="3600" b="1" i="0" u="none" strike="noStrike" baseline="0" dirty="0">
                <a:latin typeface="Tahoma-Bold"/>
                <a:cs typeface="+mj-cs"/>
              </a:rPr>
              <a:t>1. Fibril-forming collagens:</a:t>
            </a:r>
            <a:br>
              <a:rPr lang="en-US" sz="3600" b="1" i="0" u="none" strike="noStrike" baseline="0" dirty="0">
                <a:latin typeface="Tahoma-Bold"/>
                <a:cs typeface="+mj-cs"/>
              </a:rPr>
            </a:br>
            <a:endParaRPr lang="ar-SA" sz="3600" dirty="0"/>
          </a:p>
        </p:txBody>
      </p:sp>
      <p:sp>
        <p:nvSpPr>
          <p:cNvPr id="3" name="عنصر نائب للمحتوى 2">
            <a:extLst>
              <a:ext uri="{FF2B5EF4-FFF2-40B4-BE49-F238E27FC236}">
                <a16:creationId xmlns:a16="http://schemas.microsoft.com/office/drawing/2014/main" id="{0F297360-204D-43B2-A0FF-C60D25B8D92A}"/>
              </a:ext>
            </a:extLst>
          </p:cNvPr>
          <p:cNvSpPr>
            <a:spLocks noGrp="1"/>
          </p:cNvSpPr>
          <p:nvPr>
            <p:ph idx="1"/>
          </p:nvPr>
        </p:nvSpPr>
        <p:spPr>
          <a:xfrm>
            <a:off x="158932" y="1253331"/>
            <a:ext cx="6072051" cy="5239544"/>
          </a:xfrm>
        </p:spPr>
        <p:txBody>
          <a:bodyPr>
            <a:normAutofit/>
          </a:bodyPr>
          <a:lstStyle/>
          <a:p>
            <a:pPr marL="0" indent="0" algn="l" rtl="0">
              <a:buNone/>
            </a:pPr>
            <a:r>
              <a:rPr lang="en-US" sz="2000" b="0" i="0" u="none" strike="noStrike" baseline="0" dirty="0">
                <a:solidFill>
                  <a:srgbClr val="000000"/>
                </a:solidFill>
                <a:latin typeface="Tahoma" panose="020B0604030504040204" pitchFamily="34" charset="0"/>
                <a:cs typeface="+mj-cs"/>
              </a:rPr>
              <a:t>Types I, II, and III are the fibrillar collagens and have the rope-like structure described above for a typical collagen molecule. In the electron microscope, these linear polymers of fibrils have characteristic banding patterns, reflecting the regular staggered packing of the individual collagen molecules in the fibril. </a:t>
            </a:r>
          </a:p>
          <a:p>
            <a:pPr marL="0" indent="0" algn="l" rtl="0">
              <a:buNone/>
            </a:pPr>
            <a:r>
              <a:rPr lang="en-US" sz="2000" b="0" i="0" u="none" strike="noStrike" baseline="0" dirty="0">
                <a:solidFill>
                  <a:srgbClr val="000000"/>
                </a:solidFill>
                <a:latin typeface="Tahoma" panose="020B0604030504040204" pitchFamily="34" charset="0"/>
                <a:cs typeface="+mj-cs"/>
              </a:rPr>
              <a:t>Type I collagen fibers (composed of collagen fibrils) are found in supporting elements of the high tensile strength (for example, tendon and cornea), whereas fibers formed from type II collagen molecules are restricted to cartilaginous structures. The fibers derived from type III collagen are prevalent in more distensible tissues such as blood vessels.</a:t>
            </a:r>
            <a:endParaRPr lang="ar-SA" sz="2000" dirty="0">
              <a:cs typeface="+mj-cs"/>
            </a:endParaRPr>
          </a:p>
        </p:txBody>
      </p:sp>
      <p:pic>
        <p:nvPicPr>
          <p:cNvPr id="5" name="صورة 4">
            <a:extLst>
              <a:ext uri="{FF2B5EF4-FFF2-40B4-BE49-F238E27FC236}">
                <a16:creationId xmlns:a16="http://schemas.microsoft.com/office/drawing/2014/main" id="{6AE9BA8C-563E-47A4-A0DA-6E390E7D7BB2}"/>
              </a:ext>
            </a:extLst>
          </p:cNvPr>
          <p:cNvPicPr>
            <a:picLocks noChangeAspect="1"/>
          </p:cNvPicPr>
          <p:nvPr/>
        </p:nvPicPr>
        <p:blipFill>
          <a:blip r:embed="rId2"/>
          <a:stretch>
            <a:fillRect/>
          </a:stretch>
        </p:blipFill>
        <p:spPr>
          <a:xfrm>
            <a:off x="6230983" y="1246800"/>
            <a:ext cx="5833790" cy="5162550"/>
          </a:xfrm>
          <a:prstGeom prst="rect">
            <a:avLst/>
          </a:prstGeom>
        </p:spPr>
      </p:pic>
    </p:spTree>
    <p:extLst>
      <p:ext uri="{BB962C8B-B14F-4D97-AF65-F5344CB8AC3E}">
        <p14:creationId xmlns:p14="http://schemas.microsoft.com/office/powerpoint/2010/main" val="1132465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4AAA9E5-0AB6-481F-A859-CB70305DF684}"/>
              </a:ext>
            </a:extLst>
          </p:cNvPr>
          <p:cNvSpPr>
            <a:spLocks noGrp="1"/>
          </p:cNvSpPr>
          <p:nvPr>
            <p:ph type="title"/>
          </p:nvPr>
        </p:nvSpPr>
        <p:spPr/>
        <p:txBody>
          <a:bodyPr>
            <a:normAutofit/>
          </a:bodyPr>
          <a:lstStyle/>
          <a:p>
            <a:pPr algn="l"/>
            <a:r>
              <a:rPr lang="en-US" sz="3600" b="1" i="0" u="none" strike="noStrike" baseline="0" dirty="0">
                <a:latin typeface="Tahoma-Bold"/>
              </a:rPr>
              <a:t>2. Network-forming collagens:</a:t>
            </a:r>
            <a:endParaRPr lang="ar-SA" sz="3600" dirty="0"/>
          </a:p>
        </p:txBody>
      </p:sp>
      <p:sp>
        <p:nvSpPr>
          <p:cNvPr id="3" name="عنصر نائب للمحتوى 2">
            <a:extLst>
              <a:ext uri="{FF2B5EF4-FFF2-40B4-BE49-F238E27FC236}">
                <a16:creationId xmlns:a16="http://schemas.microsoft.com/office/drawing/2014/main" id="{A07E1270-DBBF-4BCB-A429-7AB0ECEB49F6}"/>
              </a:ext>
            </a:extLst>
          </p:cNvPr>
          <p:cNvSpPr>
            <a:spLocks noGrp="1"/>
          </p:cNvSpPr>
          <p:nvPr>
            <p:ph idx="1"/>
          </p:nvPr>
        </p:nvSpPr>
        <p:spPr>
          <a:xfrm>
            <a:off x="326572" y="1690688"/>
            <a:ext cx="5290457" cy="4351338"/>
          </a:xfrm>
        </p:spPr>
        <p:txBody>
          <a:bodyPr>
            <a:normAutofit/>
          </a:bodyPr>
          <a:lstStyle/>
          <a:p>
            <a:pPr marL="0" indent="0" algn="l" rtl="0">
              <a:buNone/>
            </a:pPr>
            <a:r>
              <a:rPr lang="en-US" sz="2400" b="0" i="0" u="none" strike="noStrike" baseline="0" dirty="0">
                <a:solidFill>
                  <a:srgbClr val="000000"/>
                </a:solidFill>
                <a:latin typeface="Tahoma" panose="020B0604030504040204" pitchFamily="34" charset="0"/>
              </a:rPr>
              <a:t>Types IV and VIII form a three-dimensional mesh, rather than distinct fibrils. For example, type IV molecules assemble into a sheet or meshwork that constitutes a major part of basement membranes.</a:t>
            </a:r>
            <a:endParaRPr lang="ar-SA" sz="2400" dirty="0"/>
          </a:p>
        </p:txBody>
      </p:sp>
      <p:pic>
        <p:nvPicPr>
          <p:cNvPr id="4" name="صورة 3">
            <a:extLst>
              <a:ext uri="{FF2B5EF4-FFF2-40B4-BE49-F238E27FC236}">
                <a16:creationId xmlns:a16="http://schemas.microsoft.com/office/drawing/2014/main" id="{5710D6AB-4B87-47D5-85F6-3C26112F40D3}"/>
              </a:ext>
            </a:extLst>
          </p:cNvPr>
          <p:cNvPicPr>
            <a:picLocks noChangeAspect="1"/>
          </p:cNvPicPr>
          <p:nvPr/>
        </p:nvPicPr>
        <p:blipFill>
          <a:blip r:embed="rId2"/>
          <a:stretch>
            <a:fillRect/>
          </a:stretch>
        </p:blipFill>
        <p:spPr>
          <a:xfrm>
            <a:off x="5734594" y="1254034"/>
            <a:ext cx="6457406" cy="5603966"/>
          </a:xfrm>
          <a:prstGeom prst="rect">
            <a:avLst/>
          </a:prstGeom>
        </p:spPr>
      </p:pic>
    </p:spTree>
    <p:extLst>
      <p:ext uri="{BB962C8B-B14F-4D97-AF65-F5344CB8AC3E}">
        <p14:creationId xmlns:p14="http://schemas.microsoft.com/office/powerpoint/2010/main" val="1691261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178ABBC-FE17-481C-819E-9EF29C2EB5C6}"/>
              </a:ext>
            </a:extLst>
          </p:cNvPr>
          <p:cNvSpPr>
            <a:spLocks noGrp="1"/>
          </p:cNvSpPr>
          <p:nvPr>
            <p:ph type="title"/>
          </p:nvPr>
        </p:nvSpPr>
        <p:spPr>
          <a:xfrm>
            <a:off x="171994" y="251890"/>
            <a:ext cx="10515600" cy="1325563"/>
          </a:xfrm>
        </p:spPr>
        <p:txBody>
          <a:bodyPr>
            <a:normAutofit/>
          </a:bodyPr>
          <a:lstStyle/>
          <a:p>
            <a:pPr algn="l"/>
            <a:r>
              <a:rPr lang="en-US" sz="3600" b="1" i="0" u="none" strike="noStrike" baseline="0" dirty="0">
                <a:latin typeface="+mn-lt"/>
              </a:rPr>
              <a:t>3. Fibril-associated collagens:</a:t>
            </a:r>
            <a:endParaRPr lang="ar-SA" sz="3600" dirty="0">
              <a:latin typeface="+mn-lt"/>
            </a:endParaRPr>
          </a:p>
        </p:txBody>
      </p:sp>
      <p:sp>
        <p:nvSpPr>
          <p:cNvPr id="3" name="عنصر نائب للمحتوى 2">
            <a:extLst>
              <a:ext uri="{FF2B5EF4-FFF2-40B4-BE49-F238E27FC236}">
                <a16:creationId xmlns:a16="http://schemas.microsoft.com/office/drawing/2014/main" id="{84D51591-28C4-4A39-978A-1CB112F229A5}"/>
              </a:ext>
            </a:extLst>
          </p:cNvPr>
          <p:cNvSpPr>
            <a:spLocks noGrp="1"/>
          </p:cNvSpPr>
          <p:nvPr>
            <p:ph idx="1"/>
          </p:nvPr>
        </p:nvSpPr>
        <p:spPr>
          <a:xfrm>
            <a:off x="420188" y="1637710"/>
            <a:ext cx="5941423" cy="4351338"/>
          </a:xfrm>
        </p:spPr>
        <p:txBody>
          <a:bodyPr>
            <a:normAutofit/>
          </a:bodyPr>
          <a:lstStyle/>
          <a:p>
            <a:pPr marL="0" indent="0" algn="l" rtl="0">
              <a:buNone/>
            </a:pPr>
            <a:r>
              <a:rPr lang="en-US" sz="2400" b="0" i="0" u="none" strike="noStrike" baseline="0" dirty="0">
                <a:latin typeface="Tahoma" panose="020B0604030504040204" pitchFamily="34" charset="0"/>
                <a:cs typeface="+mj-cs"/>
              </a:rPr>
              <a:t>Types IX and XII bind to the surface of collagen fibrils, linking these fibrils to one another and to other components in the extracellular matrix</a:t>
            </a:r>
            <a:endParaRPr lang="ar-SA" sz="2400" dirty="0">
              <a:cs typeface="+mj-cs"/>
            </a:endParaRPr>
          </a:p>
        </p:txBody>
      </p:sp>
      <p:pic>
        <p:nvPicPr>
          <p:cNvPr id="5" name="صورة 4">
            <a:extLst>
              <a:ext uri="{FF2B5EF4-FFF2-40B4-BE49-F238E27FC236}">
                <a16:creationId xmlns:a16="http://schemas.microsoft.com/office/drawing/2014/main" id="{D10715B0-BB25-4A35-AB3B-860579521E4F}"/>
              </a:ext>
            </a:extLst>
          </p:cNvPr>
          <p:cNvPicPr>
            <a:picLocks noChangeAspect="1"/>
          </p:cNvPicPr>
          <p:nvPr/>
        </p:nvPicPr>
        <p:blipFill>
          <a:blip r:embed="rId2"/>
          <a:stretch>
            <a:fillRect/>
          </a:stretch>
        </p:blipFill>
        <p:spPr>
          <a:xfrm>
            <a:off x="6189617" y="1019175"/>
            <a:ext cx="5830389" cy="4819650"/>
          </a:xfrm>
          <a:prstGeom prst="rect">
            <a:avLst/>
          </a:prstGeom>
        </p:spPr>
      </p:pic>
    </p:spTree>
    <p:extLst>
      <p:ext uri="{BB962C8B-B14F-4D97-AF65-F5344CB8AC3E}">
        <p14:creationId xmlns:p14="http://schemas.microsoft.com/office/powerpoint/2010/main" val="120098701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1490</Words>
  <Application>Microsoft Office PowerPoint</Application>
  <PresentationFormat>شاشة عريضة</PresentationFormat>
  <Paragraphs>60</Paragraphs>
  <Slides>43</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43</vt:i4>
      </vt:variant>
    </vt:vector>
  </HeadingPairs>
  <TitlesOfParts>
    <vt:vector size="49" baseType="lpstr">
      <vt:lpstr>Arial</vt:lpstr>
      <vt:lpstr>Calibri</vt:lpstr>
      <vt:lpstr>Calibri Light</vt:lpstr>
      <vt:lpstr>Tahoma</vt:lpstr>
      <vt:lpstr>Tahoma-Bold</vt:lpstr>
      <vt:lpstr>نسق Office</vt:lpstr>
      <vt:lpstr>Biochemistry of fibrous proteins (collagen and elastin)</vt:lpstr>
      <vt:lpstr>OVERVIEW</vt:lpstr>
      <vt:lpstr>COLLAGEN</vt:lpstr>
      <vt:lpstr>عرض تقديمي في PowerPoint</vt:lpstr>
      <vt:lpstr>عرض تقديمي في PowerPoint</vt:lpstr>
      <vt:lpstr>A. Types</vt:lpstr>
      <vt:lpstr>1. Fibril-forming collagens: </vt:lpstr>
      <vt:lpstr>2. Network-forming collagens:</vt:lpstr>
      <vt:lpstr>3. Fibril-associated collagens:</vt:lpstr>
      <vt:lpstr>عرض تقديمي في PowerPoint</vt:lpstr>
      <vt:lpstr>B. Structure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Collagen diseases: Collagenopathies</vt:lpstr>
      <vt:lpstr>عرض تقديمي في PowerPoint</vt:lpstr>
      <vt:lpstr>عرض تقديمي في PowerPoint</vt:lpstr>
      <vt:lpstr>2. Osteogenesis imperfecta:</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Biochemistry of fibrous proteins (collagen and elastin)</dc:title>
  <dc:creator>qusay2003hamad@gmail.com</dc:creator>
  <cp:lastModifiedBy>qusay2003hamad@gmail.com</cp:lastModifiedBy>
  <cp:revision>3</cp:revision>
  <dcterms:created xsi:type="dcterms:W3CDTF">2022-04-21T06:42:35Z</dcterms:created>
  <dcterms:modified xsi:type="dcterms:W3CDTF">2022-04-21T07:15:47Z</dcterms:modified>
</cp:coreProperties>
</file>