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77"/>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15" r:id="rId51"/>
    <p:sldId id="305" r:id="rId52"/>
    <p:sldId id="306" r:id="rId53"/>
    <p:sldId id="308" r:id="rId54"/>
    <p:sldId id="307" r:id="rId55"/>
    <p:sldId id="309" r:id="rId56"/>
    <p:sldId id="310" r:id="rId57"/>
    <p:sldId id="311" r:id="rId58"/>
    <p:sldId id="312" r:id="rId59"/>
    <p:sldId id="313" r:id="rId60"/>
    <p:sldId id="314"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9" d="100"/>
          <a:sy n="69" d="100"/>
        </p:scale>
        <p:origin x="-75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AB7A4A1-5B34-412E-80A9-7E715E3EE6FB}" type="datetimeFigureOut">
              <a:rPr lang="ar-SA" smtClean="0"/>
              <a:t>07/07/1444</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9E41926-FE34-42D9-82C6-AF6FF63D48D8}" type="slidenum">
              <a:rPr lang="ar-SA" smtClean="0"/>
              <a:t>‹#›</a:t>
            </a:fld>
            <a:endParaRPr lang="ar-SA"/>
          </a:p>
        </p:txBody>
      </p:sp>
    </p:spTree>
    <p:extLst>
      <p:ext uri="{BB962C8B-B14F-4D97-AF65-F5344CB8AC3E}">
        <p14:creationId xmlns:p14="http://schemas.microsoft.com/office/powerpoint/2010/main" val="25615767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89E41926-FE34-42D9-82C6-AF6FF63D48D8}" type="slidenum">
              <a:rPr lang="ar-SA" smtClean="0"/>
              <a:t>5</a:t>
            </a:fld>
            <a:endParaRPr lang="ar-SA"/>
          </a:p>
        </p:txBody>
      </p:sp>
    </p:spTree>
    <p:extLst>
      <p:ext uri="{BB962C8B-B14F-4D97-AF65-F5344CB8AC3E}">
        <p14:creationId xmlns:p14="http://schemas.microsoft.com/office/powerpoint/2010/main" val="1902575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a:xfrm>
            <a:off x="2692397" y="5037663"/>
            <a:ext cx="5214635" cy="279400"/>
          </a:xfrm>
        </p:spPr>
        <p:txBody>
          <a:bodyPr/>
          <a:lstStyle/>
          <a:p>
            <a:endParaRPr lang="ar-SA"/>
          </a:p>
        </p:txBody>
      </p:sp>
      <p:sp>
        <p:nvSpPr>
          <p:cNvPr id="6" name="Slide Number Placeholder 5"/>
          <p:cNvSpPr>
            <a:spLocks noGrp="1"/>
          </p:cNvSpPr>
          <p:nvPr>
            <p:ph type="sldNum" sz="quarter" idx="12"/>
          </p:nvPr>
        </p:nvSpPr>
        <p:spPr>
          <a:xfrm>
            <a:off x="8956900" y="5037663"/>
            <a:ext cx="551167" cy="279400"/>
          </a:xfrm>
        </p:spPr>
        <p:txBody>
          <a:bodyPr/>
          <a:lstStyle/>
          <a:p>
            <a:fld id="{13EA70E4-F489-4566-AB04-E668F651D5EA}" type="slidenum">
              <a:rPr lang="ar-SA" smtClean="0"/>
              <a:t>‹#›</a:t>
            </a:fld>
            <a:endParaRPr lang="ar-S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1201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131226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346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77688968-14B1-4946-A3CE-1005B4C4315E}" type="datetimeFigureOut">
              <a:rPr lang="ar-SA" smtClean="0"/>
              <a:t>07/07/1444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4287685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77688968-14B1-4946-A3CE-1005B4C4315E}" type="datetimeFigureOut">
              <a:rPr lang="ar-SA" smtClean="0"/>
              <a:t>07/07/1444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3EA70E4-F489-4566-AB04-E668F651D5EA}" type="slidenum">
              <a:rPr lang="ar-SA" smtClean="0"/>
              <a:t>‹#›</a:t>
            </a:fld>
            <a:endParaRPr lang="ar-S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9671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77688968-14B1-4946-A3CE-1005B4C4315E}" type="datetimeFigureOut">
              <a:rPr lang="ar-SA" smtClean="0"/>
              <a:t>07/07/1444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3EA70E4-F489-4566-AB04-E668F651D5EA}" type="slidenum">
              <a:rPr lang="ar-SA" smtClean="0"/>
              <a:t>‹#›</a:t>
            </a:fld>
            <a:endParaRPr lang="ar-S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698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88968-14B1-4946-A3CE-1005B4C4315E}" type="datetimeFigureOut">
              <a:rPr lang="ar-SA" smtClean="0"/>
              <a:t>07/07/1444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678173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77688968-14B1-4946-A3CE-1005B4C4315E}" type="datetimeFigureOut">
              <a:rPr lang="ar-SA" smtClean="0"/>
              <a:t>07/07/1444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EA70E4-F489-4566-AB04-E668F651D5EA}" type="slidenum">
              <a:rPr lang="ar-SA" smtClean="0"/>
              <a:t>‹#›</a:t>
            </a:fld>
            <a:endParaRPr lang="ar-S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93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a:t>انقر لتحرير نمط العنوان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77688968-14B1-4946-A3CE-1005B4C4315E}" type="datetimeFigureOut">
              <a:rPr lang="ar-SA" smtClean="0"/>
              <a:t>07/07/1444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2923289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77688968-14B1-4946-A3CE-1005B4C4315E}" type="datetimeFigureOut">
              <a:rPr lang="ar-SA" smtClean="0"/>
              <a:t>07/07/1444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3223650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8774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a:t>انقر لتحرير نمط العنوان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النص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3066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spTree>
    <p:extLst>
      <p:ext uri="{BB962C8B-B14F-4D97-AF65-F5344CB8AC3E}">
        <p14:creationId xmlns:p14="http://schemas.microsoft.com/office/powerpoint/2010/main" val="3313076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a:t>انقر لتحرير نمط العنوان الرئيسي</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6437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a:t>انقر لتحرير نمط العنوان الرئيسي</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08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9446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77688968-14B1-4946-A3CE-1005B4C4315E}" type="datetimeFigureOut">
              <a:rPr lang="ar-SA" smtClean="0"/>
              <a:t>07/07/1444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3EA70E4-F489-4566-AB04-E668F651D5EA}" type="slidenum">
              <a:rPr lang="ar-SA" smtClean="0"/>
              <a:t>‹#›</a:t>
            </a:fld>
            <a:endParaRPr lang="ar-S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9164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688968-14B1-4946-A3CE-1005B4C4315E}" type="datetimeFigureOut">
              <a:rPr lang="ar-SA" smtClean="0"/>
              <a:t>07/07/1444</a:t>
            </a:fld>
            <a:endParaRPr lang="ar-S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S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3EA70E4-F489-4566-AB04-E668F651D5EA}" type="slidenum">
              <a:rPr lang="ar-SA" smtClean="0"/>
              <a:t>‹#›</a:t>
            </a:fld>
            <a:endParaRPr lang="ar-SA"/>
          </a:p>
        </p:txBody>
      </p:sp>
    </p:spTree>
    <p:extLst>
      <p:ext uri="{BB962C8B-B14F-4D97-AF65-F5344CB8AC3E}">
        <p14:creationId xmlns:p14="http://schemas.microsoft.com/office/powerpoint/2010/main" val="10082160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332932" y="668741"/>
            <a:ext cx="9144000" cy="2387600"/>
          </a:xfrm>
        </p:spPr>
        <p:txBody>
          <a:bodyPr/>
          <a:lstStyle/>
          <a:p>
            <a:r>
              <a:rPr lang="en-US" b="1" i="1" u="sng" dirty="0">
                <a:solidFill>
                  <a:srgbClr val="C00000"/>
                </a:solidFill>
                <a:effectLst>
                  <a:outerShdw blurRad="38100" dist="38100" dir="2700000" algn="tl">
                    <a:srgbClr val="000000">
                      <a:alpha val="43137"/>
                    </a:srgbClr>
                  </a:outerShdw>
                </a:effectLst>
              </a:rPr>
              <a:t>Anatomy Of The Male Reproductive System (1)</a:t>
            </a:r>
            <a:endParaRPr lang="ar-SA" b="1" i="1" u="sng" dirty="0">
              <a:solidFill>
                <a:srgbClr val="C00000"/>
              </a:solidFill>
              <a:effectLst>
                <a:outerShdw blurRad="38100" dist="38100" dir="2700000" algn="tl">
                  <a:srgbClr val="000000">
                    <a:alpha val="43137"/>
                  </a:srgbClr>
                </a:outerShdw>
              </a:effectLst>
            </a:endParaRPr>
          </a:p>
        </p:txBody>
      </p:sp>
      <p:sp>
        <p:nvSpPr>
          <p:cNvPr id="3" name="عنوان فرعي 2"/>
          <p:cNvSpPr>
            <a:spLocks noGrp="1"/>
          </p:cNvSpPr>
          <p:nvPr>
            <p:ph type="subTitle" idx="1"/>
          </p:nvPr>
        </p:nvSpPr>
        <p:spPr>
          <a:xfrm>
            <a:off x="1524000" y="3165523"/>
            <a:ext cx="9144000" cy="2525807"/>
          </a:xfrm>
        </p:spPr>
        <p:txBody>
          <a:bodyPr>
            <a:normAutofit/>
          </a:bodyPr>
          <a:lstStyle/>
          <a:p>
            <a:r>
              <a:rPr lang="en-US" sz="2800" u="sng" dirty="0">
                <a:solidFill>
                  <a:srgbClr val="0070C0"/>
                </a:solidFill>
              </a:rPr>
              <a:t>Dr: Amer H. Saleem</a:t>
            </a:r>
            <a:r>
              <a:rPr lang="en-US" dirty="0"/>
              <a:t/>
            </a:r>
            <a:br>
              <a:rPr lang="en-US" dirty="0"/>
            </a:br>
            <a:r>
              <a:rPr lang="en-US" dirty="0"/>
              <a:t>MRCS,  London</a:t>
            </a:r>
          </a:p>
          <a:p>
            <a:r>
              <a:rPr lang="en-US" dirty="0"/>
              <a:t>FEBU,  Egypt</a:t>
            </a:r>
          </a:p>
          <a:p>
            <a:r>
              <a:rPr lang="en-US" dirty="0"/>
              <a:t>Arab board, Jordan</a:t>
            </a:r>
          </a:p>
          <a:p>
            <a:r>
              <a:rPr lang="en-US" dirty="0"/>
              <a:t>Consultant, Shifa hospital</a:t>
            </a:r>
          </a:p>
          <a:p>
            <a:endParaRPr lang="ar-SA" dirty="0"/>
          </a:p>
        </p:txBody>
      </p:sp>
      <p:pic>
        <p:nvPicPr>
          <p:cNvPr id="4" name="صورة 3"/>
          <p:cNvPicPr>
            <a:picLocks noChangeAspect="1"/>
          </p:cNvPicPr>
          <p:nvPr/>
        </p:nvPicPr>
        <p:blipFill>
          <a:blip r:embed="rId2"/>
          <a:stretch>
            <a:fillRect/>
          </a:stretch>
        </p:blipFill>
        <p:spPr>
          <a:xfrm>
            <a:off x="9601200" y="315036"/>
            <a:ext cx="2133600" cy="2133600"/>
          </a:xfrm>
          <a:prstGeom prst="rect">
            <a:avLst/>
          </a:prstGeom>
        </p:spPr>
      </p:pic>
    </p:spTree>
    <p:extLst>
      <p:ext uri="{BB962C8B-B14F-4D97-AF65-F5344CB8AC3E}">
        <p14:creationId xmlns:p14="http://schemas.microsoft.com/office/powerpoint/2010/main" val="2527082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545910"/>
            <a:ext cx="10515600" cy="5631053"/>
          </a:xfrm>
        </p:spPr>
        <p:txBody>
          <a:bodyPr>
            <a:normAutofit fontScale="77500" lnSpcReduction="20000"/>
          </a:bodyPr>
          <a:lstStyle/>
          <a:p>
            <a:pPr marL="0" lvl="0" indent="0" algn="l" rtl="0">
              <a:lnSpc>
                <a:spcPct val="100000"/>
              </a:lnSpc>
              <a:spcBef>
                <a:spcPct val="20000"/>
              </a:spcBef>
              <a:buNone/>
            </a:pPr>
            <a:r>
              <a:rPr lang="en-US" sz="2600" dirty="0">
                <a:solidFill>
                  <a:prstClr val="black"/>
                </a:solidFill>
              </a:rPr>
              <a:t>The male reproductive system is mostly located outside of the body.</a:t>
            </a:r>
          </a:p>
          <a:p>
            <a:pPr marL="0" lvl="0" indent="0" algn="l" rtl="0">
              <a:lnSpc>
                <a:spcPct val="100000"/>
              </a:lnSpc>
              <a:spcBef>
                <a:spcPct val="20000"/>
              </a:spcBef>
              <a:buNone/>
            </a:pPr>
            <a:r>
              <a:rPr lang="en-US" sz="2600" dirty="0">
                <a:solidFill>
                  <a:prstClr val="black"/>
                </a:solidFill>
              </a:rPr>
              <a:t> These </a:t>
            </a:r>
            <a:r>
              <a:rPr lang="en-US" sz="2600" b="1" u="sng" dirty="0">
                <a:solidFill>
                  <a:prstClr val="black"/>
                </a:solidFill>
              </a:rPr>
              <a:t>external </a:t>
            </a:r>
            <a:r>
              <a:rPr lang="en-US" sz="2600" b="1" dirty="0">
                <a:solidFill>
                  <a:prstClr val="black"/>
                </a:solidFill>
              </a:rPr>
              <a:t>organs include </a:t>
            </a:r>
            <a:r>
              <a:rPr lang="en-US" sz="2600" dirty="0">
                <a:solidFill>
                  <a:prstClr val="black"/>
                </a:solidFill>
              </a:rPr>
              <a:t>:</a:t>
            </a:r>
          </a:p>
          <a:p>
            <a:pPr marL="342900" lvl="0" indent="-342900" algn="l" rtl="0">
              <a:lnSpc>
                <a:spcPct val="100000"/>
              </a:lnSpc>
              <a:spcBef>
                <a:spcPct val="20000"/>
              </a:spcBef>
            </a:pPr>
            <a:r>
              <a:rPr lang="en-US" sz="2600" dirty="0">
                <a:solidFill>
                  <a:prstClr val="black"/>
                </a:solidFill>
              </a:rPr>
              <a:t>Distal urethra</a:t>
            </a:r>
          </a:p>
          <a:p>
            <a:pPr marL="342900" lvl="0" indent="-342900" algn="l" rtl="0">
              <a:lnSpc>
                <a:spcPct val="100000"/>
              </a:lnSpc>
              <a:spcBef>
                <a:spcPct val="20000"/>
              </a:spcBef>
            </a:pPr>
            <a:r>
              <a:rPr lang="en-US" sz="2600" dirty="0">
                <a:solidFill>
                  <a:prstClr val="black"/>
                </a:solidFill>
              </a:rPr>
              <a:t> </a:t>
            </a:r>
            <a:r>
              <a:rPr lang="en-US" sz="2600" u="sng" dirty="0">
                <a:solidFill>
                  <a:prstClr val="black"/>
                </a:solidFill>
              </a:rPr>
              <a:t>penis, </a:t>
            </a:r>
          </a:p>
          <a:p>
            <a:pPr marL="342900" lvl="0" indent="-342900" algn="l" rtl="0">
              <a:lnSpc>
                <a:spcPct val="100000"/>
              </a:lnSpc>
              <a:spcBef>
                <a:spcPct val="20000"/>
              </a:spcBef>
            </a:pPr>
            <a:r>
              <a:rPr lang="en-US" sz="2600" u="sng" dirty="0">
                <a:solidFill>
                  <a:prstClr val="black"/>
                </a:solidFill>
              </a:rPr>
              <a:t>scrotum </a:t>
            </a:r>
          </a:p>
          <a:p>
            <a:pPr marL="0" lvl="0" indent="0" algn="l" rtl="0">
              <a:lnSpc>
                <a:spcPct val="100000"/>
              </a:lnSpc>
              <a:spcBef>
                <a:spcPct val="20000"/>
              </a:spcBef>
              <a:buNone/>
            </a:pPr>
            <a:r>
              <a:rPr lang="en-US" sz="2600" dirty="0">
                <a:solidFill>
                  <a:prstClr val="black"/>
                </a:solidFill>
              </a:rPr>
              <a:t> </a:t>
            </a:r>
            <a:r>
              <a:rPr lang="en-US" sz="2600" b="1" dirty="0">
                <a:solidFill>
                  <a:prstClr val="black"/>
                </a:solidFill>
              </a:rPr>
              <a:t>Internal organs include:</a:t>
            </a:r>
          </a:p>
          <a:p>
            <a:pPr marL="342900" lvl="0" indent="-342900" algn="l" rtl="0">
              <a:lnSpc>
                <a:spcPct val="100000"/>
              </a:lnSpc>
              <a:spcBef>
                <a:spcPct val="20000"/>
              </a:spcBef>
            </a:pPr>
            <a:r>
              <a:rPr lang="en-US" sz="2600" dirty="0">
                <a:solidFill>
                  <a:prstClr val="black"/>
                </a:solidFill>
              </a:rPr>
              <a:t> vas deferens</a:t>
            </a:r>
          </a:p>
          <a:p>
            <a:pPr marL="342900" lvl="0" indent="-342900" algn="l" rtl="0">
              <a:lnSpc>
                <a:spcPct val="100000"/>
              </a:lnSpc>
              <a:spcBef>
                <a:spcPct val="20000"/>
              </a:spcBef>
            </a:pPr>
            <a:r>
              <a:rPr lang="en-US" sz="2600" dirty="0">
                <a:solidFill>
                  <a:prstClr val="black"/>
                </a:solidFill>
              </a:rPr>
              <a:t>prostate </a:t>
            </a:r>
          </a:p>
          <a:p>
            <a:pPr marL="342900" lvl="0" indent="-342900" algn="l" rtl="0">
              <a:lnSpc>
                <a:spcPct val="100000"/>
              </a:lnSpc>
              <a:spcBef>
                <a:spcPct val="20000"/>
              </a:spcBef>
            </a:pPr>
            <a:r>
              <a:rPr lang="en-US" sz="2600" dirty="0">
                <a:solidFill>
                  <a:prstClr val="black"/>
                </a:solidFill>
              </a:rPr>
              <a:t>urethra. </a:t>
            </a:r>
          </a:p>
          <a:p>
            <a:pPr marL="342900" lvl="0" indent="-342900" algn="l" rtl="0">
              <a:lnSpc>
                <a:spcPct val="100000"/>
              </a:lnSpc>
              <a:spcBef>
                <a:spcPct val="20000"/>
              </a:spcBef>
            </a:pPr>
            <a:r>
              <a:rPr lang="en-US" sz="2600" dirty="0">
                <a:solidFill>
                  <a:prstClr val="black"/>
                </a:solidFill>
              </a:rPr>
              <a:t>Testis</a:t>
            </a:r>
          </a:p>
          <a:p>
            <a:pPr marL="342900" lvl="0" indent="-342900" algn="l" rtl="0">
              <a:lnSpc>
                <a:spcPct val="100000"/>
              </a:lnSpc>
              <a:spcBef>
                <a:spcPct val="20000"/>
              </a:spcBef>
            </a:pPr>
            <a:r>
              <a:rPr lang="en-US" sz="2600" dirty="0">
                <a:solidFill>
                  <a:prstClr val="black"/>
                </a:solidFill>
              </a:rPr>
              <a:t>Epididymis</a:t>
            </a:r>
          </a:p>
          <a:p>
            <a:pPr marL="342900" lvl="0" indent="-342900" algn="l" rtl="0">
              <a:lnSpc>
                <a:spcPct val="100000"/>
              </a:lnSpc>
              <a:spcBef>
                <a:spcPct val="20000"/>
              </a:spcBef>
            </a:pPr>
            <a:r>
              <a:rPr lang="en-US" sz="2600" dirty="0">
                <a:solidFill>
                  <a:prstClr val="black"/>
                </a:solidFill>
              </a:rPr>
              <a:t>ejaculatory ducts </a:t>
            </a:r>
          </a:p>
          <a:p>
            <a:pPr marL="342900" lvl="0" indent="-342900" algn="l" rtl="0">
              <a:lnSpc>
                <a:spcPct val="100000"/>
              </a:lnSpc>
              <a:spcBef>
                <a:spcPct val="20000"/>
              </a:spcBef>
            </a:pPr>
            <a:r>
              <a:rPr lang="en-US" sz="2600" dirty="0">
                <a:solidFill>
                  <a:prstClr val="black"/>
                </a:solidFill>
              </a:rPr>
              <a:t>Accessory glands : seminal, prostate and bulbourethral glands</a:t>
            </a:r>
            <a:endParaRPr lang="en-US" sz="2600" u="sng" dirty="0">
              <a:solidFill>
                <a:prstClr val="black"/>
              </a:solidFill>
            </a:endParaRPr>
          </a:p>
          <a:p>
            <a:pPr marL="342900" lvl="0" indent="-342900" algn="l" rtl="0">
              <a:lnSpc>
                <a:spcPct val="100000"/>
              </a:lnSpc>
              <a:spcBef>
                <a:spcPct val="20000"/>
              </a:spcBef>
              <a:buFont typeface="Wingdings" panose="05000000000000000000" pitchFamily="2" charset="2"/>
              <a:buChar char="q"/>
            </a:pPr>
            <a:r>
              <a:rPr lang="en-US" sz="2600" b="1" dirty="0">
                <a:solidFill>
                  <a:prstClr val="black"/>
                </a:solidFill>
              </a:rPr>
              <a:t>The male reproductive system is responsible for sexual function, as well as urination</a:t>
            </a:r>
            <a:endParaRPr lang="ar-SA" sz="2600" b="1" dirty="0">
              <a:solidFill>
                <a:prstClr val="black"/>
              </a:solidFill>
            </a:endParaRPr>
          </a:p>
          <a:p>
            <a:pPr algn="l" rtl="0"/>
            <a:endParaRPr lang="ar-SA" dirty="0"/>
          </a:p>
        </p:txBody>
      </p:sp>
    </p:spTree>
    <p:extLst>
      <p:ext uri="{BB962C8B-B14F-4D97-AF65-F5344CB8AC3E}">
        <p14:creationId xmlns:p14="http://schemas.microsoft.com/office/powerpoint/2010/main" val="2929824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C00000"/>
                </a:solidFill>
                <a:effectLst>
                  <a:outerShdw blurRad="38100" dist="38100" dir="2700000" algn="tl">
                    <a:srgbClr val="000000">
                      <a:alpha val="43137"/>
                    </a:srgbClr>
                  </a:outerShdw>
                </a:effectLst>
              </a:rPr>
              <a:t>Male reproductive system</a:t>
            </a:r>
            <a:endParaRPr lang="ar-SA" b="1" i="1" u="sng" dirty="0">
              <a:solidFill>
                <a:srgbClr val="C0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stretch>
            <a:fillRect/>
          </a:stretch>
        </p:blipFill>
        <p:spPr>
          <a:xfrm>
            <a:off x="3464960" y="2557463"/>
            <a:ext cx="5262080" cy="3317875"/>
          </a:xfrm>
          <a:prstGeom prst="rect">
            <a:avLst/>
          </a:prstGeom>
        </p:spPr>
      </p:pic>
    </p:spTree>
    <p:extLst>
      <p:ext uri="{BB962C8B-B14F-4D97-AF65-F5344CB8AC3E}">
        <p14:creationId xmlns:p14="http://schemas.microsoft.com/office/powerpoint/2010/main" val="3803405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347415" y="805218"/>
            <a:ext cx="8270543" cy="5773003"/>
          </a:xfrm>
          <a:prstGeom prst="rect">
            <a:avLst/>
          </a:prstGeom>
        </p:spPr>
      </p:pic>
    </p:spTree>
    <p:extLst>
      <p:ext uri="{BB962C8B-B14F-4D97-AF65-F5344CB8AC3E}">
        <p14:creationId xmlns:p14="http://schemas.microsoft.com/office/powerpoint/2010/main" val="1040466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C00000"/>
                </a:solidFill>
                <a:effectLst>
                  <a:outerShdw blurRad="38100" dist="38100" dir="2700000" algn="tl">
                    <a:srgbClr val="000000">
                      <a:alpha val="43137"/>
                    </a:srgbClr>
                  </a:outerShdw>
                </a:effectLst>
              </a:rPr>
              <a:t>The scrotum </a:t>
            </a:r>
            <a:endParaRPr lang="ar-SA" b="1" i="1" u="sng" dirty="0">
              <a:solidFill>
                <a:srgbClr val="C0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295402" y="2285999"/>
            <a:ext cx="9601196" cy="3318936"/>
          </a:xfrm>
        </p:spPr>
        <p:txBody>
          <a:bodyPr/>
          <a:lstStyle/>
          <a:p>
            <a:pPr algn="l" rtl="0"/>
            <a:r>
              <a:rPr lang="en-US" dirty="0"/>
              <a:t>The scrotum is  a large pendulous sac of skin below and behind the penis.</a:t>
            </a:r>
          </a:p>
          <a:p>
            <a:pPr algn="l" rtl="0"/>
            <a:r>
              <a:rPr lang="en-US" dirty="0"/>
              <a:t> it is an out pouching of skin formed from  the lower part of the anterior abdominal wall .</a:t>
            </a:r>
            <a:endParaRPr lang="ar-SA" dirty="0"/>
          </a:p>
        </p:txBody>
      </p:sp>
      <p:pic>
        <p:nvPicPr>
          <p:cNvPr id="4" name="صورة 3"/>
          <p:cNvPicPr>
            <a:picLocks noChangeAspect="1"/>
          </p:cNvPicPr>
          <p:nvPr/>
        </p:nvPicPr>
        <p:blipFill>
          <a:blip r:embed="rId3"/>
          <a:stretch>
            <a:fillRect/>
          </a:stretch>
        </p:blipFill>
        <p:spPr>
          <a:xfrm>
            <a:off x="4995081" y="3255162"/>
            <a:ext cx="6223379" cy="3377477"/>
          </a:xfrm>
          <a:prstGeom prst="rect">
            <a:avLst/>
          </a:prstGeom>
        </p:spPr>
      </p:pic>
    </p:spTree>
    <p:extLst>
      <p:ext uri="{BB962C8B-B14F-4D97-AF65-F5344CB8AC3E}">
        <p14:creationId xmlns:p14="http://schemas.microsoft.com/office/powerpoint/2010/main" val="3602837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92823" y="5401149"/>
            <a:ext cx="2837597" cy="1325563"/>
          </a:xfrm>
        </p:spPr>
        <p:txBody>
          <a:bodyPr/>
          <a:lstStyle/>
          <a:p>
            <a:pPr algn="l" rtl="0"/>
            <a:r>
              <a:rPr lang="en-US" dirty="0">
                <a:solidFill>
                  <a:srgbClr val="00B050"/>
                </a:solidFill>
              </a:rPr>
              <a:t>Scrotum </a:t>
            </a:r>
            <a:endParaRPr lang="ar-SA" dirty="0">
              <a:solidFill>
                <a:srgbClr val="00B050"/>
              </a:solidFill>
            </a:endParaRPr>
          </a:p>
        </p:txBody>
      </p:sp>
      <p:pic>
        <p:nvPicPr>
          <p:cNvPr id="5" name="عنصر نائب للمحتوى 4"/>
          <p:cNvPicPr>
            <a:picLocks noGrp="1" noChangeAspect="1"/>
          </p:cNvPicPr>
          <p:nvPr>
            <p:ph idx="1"/>
          </p:nvPr>
        </p:nvPicPr>
        <p:blipFill>
          <a:blip r:embed="rId2"/>
          <a:stretch>
            <a:fillRect/>
          </a:stretch>
        </p:blipFill>
        <p:spPr>
          <a:xfrm>
            <a:off x="4244455" y="1119116"/>
            <a:ext cx="5759354" cy="5376703"/>
          </a:xfrm>
          <a:prstGeom prst="rect">
            <a:avLst/>
          </a:prstGeom>
        </p:spPr>
      </p:pic>
    </p:spTree>
    <p:extLst>
      <p:ext uri="{BB962C8B-B14F-4D97-AF65-F5344CB8AC3E}">
        <p14:creationId xmlns:p14="http://schemas.microsoft.com/office/powerpoint/2010/main" val="531437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199" y="1086915"/>
            <a:ext cx="10515600" cy="1325563"/>
          </a:xfrm>
        </p:spPr>
        <p:txBody>
          <a:bodyPr>
            <a:noAutofit/>
          </a:bodyPr>
          <a:lstStyle/>
          <a:p>
            <a:pPr algn="ctr"/>
            <a:r>
              <a:rPr lang="en-US" sz="5400" b="1" i="1" u="sng" dirty="0">
                <a:solidFill>
                  <a:srgbClr val="C00000"/>
                </a:solidFill>
                <a:effectLst>
                  <a:outerShdw blurRad="38100" dist="38100" dir="2700000" algn="tl">
                    <a:srgbClr val="000000">
                      <a:alpha val="43137"/>
                    </a:srgbClr>
                  </a:outerShdw>
                </a:effectLst>
              </a:rPr>
              <a:t>The Scrotum</a:t>
            </a:r>
            <a:br>
              <a:rPr lang="en-US" sz="5400" b="1" i="1" u="sng" dirty="0">
                <a:solidFill>
                  <a:srgbClr val="C00000"/>
                </a:solidFill>
                <a:effectLst>
                  <a:outerShdw blurRad="38100" dist="38100" dir="2700000" algn="tl">
                    <a:srgbClr val="000000">
                      <a:alpha val="43137"/>
                    </a:srgbClr>
                  </a:outerShdw>
                </a:effectLst>
              </a:rPr>
            </a:br>
            <a:endParaRPr lang="ar-SA" sz="5400" b="1" i="1" u="sng" dirty="0">
              <a:solidFill>
                <a:srgbClr val="C0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dirty="0"/>
              <a:t>It is comprised of the following structures:</a:t>
            </a:r>
          </a:p>
          <a:p>
            <a:pPr algn="l" rtl="0"/>
            <a:r>
              <a:rPr lang="en-US" dirty="0"/>
              <a:t>Testes.</a:t>
            </a:r>
          </a:p>
          <a:p>
            <a:pPr algn="l" rtl="0"/>
            <a:r>
              <a:rPr lang="en-US" dirty="0"/>
              <a:t>Epididymis.</a:t>
            </a:r>
          </a:p>
          <a:p>
            <a:pPr algn="l" rtl="0"/>
            <a:r>
              <a:rPr lang="en-US" dirty="0"/>
              <a:t>Lower parts of the spermatic cords</a:t>
            </a:r>
            <a:endParaRPr lang="ar-SA" dirty="0"/>
          </a:p>
        </p:txBody>
      </p:sp>
    </p:spTree>
    <p:extLst>
      <p:ext uri="{BB962C8B-B14F-4D97-AF65-F5344CB8AC3E}">
        <p14:creationId xmlns:p14="http://schemas.microsoft.com/office/powerpoint/2010/main" val="2750294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745722"/>
            <a:ext cx="10515600" cy="1325563"/>
          </a:xfrm>
        </p:spPr>
        <p:txBody>
          <a:bodyPr>
            <a:noAutofit/>
          </a:bodyPr>
          <a:lstStyle/>
          <a:p>
            <a:pPr algn="ctr"/>
            <a:r>
              <a:rPr lang="en-US" sz="4800" b="1" i="1" u="sng" dirty="0">
                <a:solidFill>
                  <a:srgbClr val="C00000"/>
                </a:solidFill>
                <a:effectLst>
                  <a:outerShdw blurRad="38100" dist="38100" dir="2700000" algn="tl">
                    <a:srgbClr val="000000">
                      <a:alpha val="43137"/>
                    </a:srgbClr>
                  </a:outerShdw>
                </a:effectLst>
              </a:rPr>
              <a:t>The Scrotum </a:t>
            </a:r>
            <a:br>
              <a:rPr lang="en-US" sz="4800" b="1" i="1" u="sng" dirty="0">
                <a:solidFill>
                  <a:srgbClr val="C00000"/>
                </a:solidFill>
                <a:effectLst>
                  <a:outerShdw blurRad="38100" dist="38100" dir="2700000" algn="tl">
                    <a:srgbClr val="000000">
                      <a:alpha val="43137"/>
                    </a:srgbClr>
                  </a:outerShdw>
                </a:effectLst>
              </a:rPr>
            </a:br>
            <a:endParaRPr lang="ar-SA" sz="4800" b="1" i="1" u="sng" dirty="0">
              <a:solidFill>
                <a:srgbClr val="C0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2071285"/>
            <a:ext cx="10515600" cy="4351338"/>
          </a:xfrm>
        </p:spPr>
        <p:txBody>
          <a:bodyPr/>
          <a:lstStyle/>
          <a:p>
            <a:pPr algn="l" rtl="0"/>
            <a:r>
              <a:rPr lang="en-US" i="1" u="sng" dirty="0">
                <a:solidFill>
                  <a:srgbClr val="FF0000"/>
                </a:solidFill>
              </a:rPr>
              <a:t>External features </a:t>
            </a:r>
            <a:r>
              <a:rPr lang="en-US" i="1" u="sng" dirty="0"/>
              <a:t>:</a:t>
            </a:r>
          </a:p>
          <a:p>
            <a:pPr algn="l" rtl="0"/>
            <a:r>
              <a:rPr lang="en-US" dirty="0"/>
              <a:t>The scrotum is split into left and right halves by a median ridge or raphe, which suggests the line of fusion of the 2 halves of the scrotum. </a:t>
            </a:r>
          </a:p>
          <a:p>
            <a:pPr algn="l" rtl="0"/>
            <a:r>
              <a:rPr lang="en-US" dirty="0"/>
              <a:t>This ridge is continued forwards in the midline to the undersurface of the penis and backwards in the midline of the perineum to the anus</a:t>
            </a:r>
            <a:endParaRPr lang="ar-SA" dirty="0"/>
          </a:p>
        </p:txBody>
      </p:sp>
    </p:spTree>
    <p:extLst>
      <p:ext uri="{BB962C8B-B14F-4D97-AF65-F5344CB8AC3E}">
        <p14:creationId xmlns:p14="http://schemas.microsoft.com/office/powerpoint/2010/main" val="3945262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42666" y="1231900"/>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The Scrotum </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stretch>
            <a:fillRect/>
          </a:stretch>
        </p:blipFill>
        <p:spPr>
          <a:xfrm>
            <a:off x="4626079" y="2557463"/>
            <a:ext cx="2939842" cy="3317875"/>
          </a:xfrm>
          <a:prstGeom prst="rect">
            <a:avLst/>
          </a:prstGeom>
        </p:spPr>
      </p:pic>
    </p:spTree>
    <p:extLst>
      <p:ext uri="{BB962C8B-B14F-4D97-AF65-F5344CB8AC3E}">
        <p14:creationId xmlns:p14="http://schemas.microsoft.com/office/powerpoint/2010/main" val="1039198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524836" y="1364776"/>
            <a:ext cx="7328848" cy="4812187"/>
          </a:xfrm>
          <a:prstGeom prst="rect">
            <a:avLst/>
          </a:prstGeom>
        </p:spPr>
      </p:pic>
    </p:spTree>
    <p:extLst>
      <p:ext uri="{BB962C8B-B14F-4D97-AF65-F5344CB8AC3E}">
        <p14:creationId xmlns:p14="http://schemas.microsoft.com/office/powerpoint/2010/main" val="2645435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1334306"/>
            <a:ext cx="10515600" cy="4351338"/>
          </a:xfrm>
        </p:spPr>
        <p:txBody>
          <a:bodyPr/>
          <a:lstStyle/>
          <a:p>
            <a:pPr algn="l" rtl="0"/>
            <a:r>
              <a:rPr lang="en-US" dirty="0"/>
              <a:t>The </a:t>
            </a:r>
            <a:r>
              <a:rPr lang="en-US" dirty="0">
                <a:solidFill>
                  <a:srgbClr val="FF0000"/>
                </a:solidFill>
              </a:rPr>
              <a:t>left half </a:t>
            </a:r>
            <a:r>
              <a:rPr lang="en-US" dirty="0"/>
              <a:t>of the scrotum hangs lower compared to the right half as the left spermatic cord is longer in relation to the right spermatic cord</a:t>
            </a:r>
          </a:p>
          <a:p>
            <a:pPr algn="l" rtl="0"/>
            <a:endParaRPr lang="ar-SA" dirty="0"/>
          </a:p>
        </p:txBody>
      </p:sp>
      <p:pic>
        <p:nvPicPr>
          <p:cNvPr id="4" name="صورة 3"/>
          <p:cNvPicPr>
            <a:picLocks noChangeAspect="1"/>
          </p:cNvPicPr>
          <p:nvPr/>
        </p:nvPicPr>
        <p:blipFill>
          <a:blip r:embed="rId2"/>
          <a:stretch>
            <a:fillRect/>
          </a:stretch>
        </p:blipFill>
        <p:spPr>
          <a:xfrm>
            <a:off x="2787310" y="2811571"/>
            <a:ext cx="7736495" cy="4291956"/>
          </a:xfrm>
          <a:prstGeom prst="rect">
            <a:avLst/>
          </a:prstGeom>
        </p:spPr>
      </p:pic>
    </p:spTree>
    <p:extLst>
      <p:ext uri="{BB962C8B-B14F-4D97-AF65-F5344CB8AC3E}">
        <p14:creationId xmlns:p14="http://schemas.microsoft.com/office/powerpoint/2010/main" val="602536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52183" y="668234"/>
            <a:ext cx="9601196" cy="1303867"/>
          </a:xfrm>
        </p:spPr>
        <p:txBody>
          <a:bodyPr/>
          <a:lstStyle/>
          <a:p>
            <a:pPr algn="ctr"/>
            <a:r>
              <a:rPr lang="en-US" b="1" i="1" u="sng" dirty="0">
                <a:solidFill>
                  <a:srgbClr val="FF0000"/>
                </a:solidFill>
                <a:effectLst>
                  <a:outerShdw blurRad="38100" dist="38100" dir="2700000" algn="tl">
                    <a:srgbClr val="000000">
                      <a:alpha val="43137"/>
                    </a:srgbClr>
                  </a:outerShdw>
                </a:effectLst>
              </a:rPr>
              <a:t>Layers of the scrotum </a:t>
            </a:r>
            <a:endParaRPr lang="ar-SA" b="1" i="1" u="sng" dirty="0">
              <a:solidFill>
                <a:srgbClr val="FF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stretch>
            <a:fillRect/>
          </a:stretch>
        </p:blipFill>
        <p:spPr>
          <a:xfrm>
            <a:off x="2224585" y="1825625"/>
            <a:ext cx="7656393" cy="4657062"/>
          </a:xfrm>
          <a:prstGeom prst="rect">
            <a:avLst/>
          </a:prstGeom>
        </p:spPr>
      </p:pic>
    </p:spTree>
    <p:extLst>
      <p:ext uri="{BB962C8B-B14F-4D97-AF65-F5344CB8AC3E}">
        <p14:creationId xmlns:p14="http://schemas.microsoft.com/office/powerpoint/2010/main" val="732866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746913" y="791570"/>
            <a:ext cx="9376011" cy="5813946"/>
          </a:xfrm>
          <a:prstGeom prst="rect">
            <a:avLst/>
          </a:prstGeom>
        </p:spPr>
      </p:pic>
    </p:spTree>
    <p:extLst>
      <p:ext uri="{BB962C8B-B14F-4D97-AF65-F5344CB8AC3E}">
        <p14:creationId xmlns:p14="http://schemas.microsoft.com/office/powerpoint/2010/main" val="3713355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92540" y="1347764"/>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THE SCROTAL SKIN</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342900" lvl="0" indent="-342900" algn="l" rtl="0">
              <a:lnSpc>
                <a:spcPct val="100000"/>
              </a:lnSpc>
              <a:spcBef>
                <a:spcPct val="20000"/>
              </a:spcBef>
              <a:buFont typeface="Wingdings" panose="05000000000000000000" pitchFamily="2" charset="2"/>
              <a:buChar char="§"/>
            </a:pPr>
            <a:r>
              <a:rPr lang="en-US" sz="3000" dirty="0">
                <a:solidFill>
                  <a:prstClr val="black"/>
                </a:solidFill>
              </a:rPr>
              <a:t>It is thin, elastic, pigmented and presence of rugose due to adhesion with the underlying dartos muscle.</a:t>
            </a:r>
          </a:p>
          <a:p>
            <a:pPr marL="342900" lvl="0" indent="-342900" algn="l" rtl="0">
              <a:lnSpc>
                <a:spcPct val="100000"/>
              </a:lnSpc>
              <a:spcBef>
                <a:spcPct val="20000"/>
              </a:spcBef>
              <a:buFont typeface="Wingdings" panose="05000000000000000000" pitchFamily="2" charset="2"/>
              <a:buChar char="§"/>
            </a:pPr>
            <a:r>
              <a:rPr lang="en-US" sz="3000" dirty="0">
                <a:solidFill>
                  <a:prstClr val="black"/>
                </a:solidFill>
              </a:rPr>
              <a:t> It bears scatted </a:t>
            </a:r>
            <a:r>
              <a:rPr lang="en-US" sz="3000" u="sng" dirty="0">
                <a:solidFill>
                  <a:prstClr val="black"/>
                </a:solidFill>
              </a:rPr>
              <a:t>coarse hairs and numerous sebaceous and sweat glands, pigment cells, nerve endings. </a:t>
            </a:r>
          </a:p>
          <a:p>
            <a:pPr marL="342900" lvl="0" indent="-342900" algn="l" rtl="0">
              <a:lnSpc>
                <a:spcPct val="100000"/>
              </a:lnSpc>
              <a:spcBef>
                <a:spcPct val="20000"/>
              </a:spcBef>
              <a:buFont typeface="Wingdings" panose="05000000000000000000" pitchFamily="2" charset="2"/>
              <a:buChar char="§"/>
            </a:pPr>
            <a:r>
              <a:rPr lang="en-US" sz="3000" b="1" dirty="0">
                <a:solidFill>
                  <a:prstClr val="black"/>
                </a:solidFill>
              </a:rPr>
              <a:t>Here the absence of subcutaneous adipose tissue helps in lowering the scrotal temperature</a:t>
            </a:r>
            <a:endParaRPr lang="ar-SA" sz="3000" b="1" dirty="0">
              <a:solidFill>
                <a:prstClr val="black"/>
              </a:solidFill>
            </a:endParaRPr>
          </a:p>
          <a:p>
            <a:pPr algn="l" rtl="0"/>
            <a:endParaRPr lang="ar-SA" dirty="0"/>
          </a:p>
        </p:txBody>
      </p:sp>
    </p:spTree>
    <p:extLst>
      <p:ext uri="{BB962C8B-B14F-4D97-AF65-F5344CB8AC3E}">
        <p14:creationId xmlns:p14="http://schemas.microsoft.com/office/powerpoint/2010/main" val="22227736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01723" y="1231369"/>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DARTOS MUSCLE</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92500"/>
          </a:bodyPr>
          <a:lstStyle/>
          <a:p>
            <a:pPr marL="342900" lvl="0" indent="-342900" algn="l" rtl="0" fontAlgn="base">
              <a:lnSpc>
                <a:spcPct val="100000"/>
              </a:lnSpc>
              <a:spcBef>
                <a:spcPct val="20000"/>
              </a:spcBef>
            </a:pPr>
            <a:r>
              <a:rPr lang="en-US" sz="3000" dirty="0">
                <a:solidFill>
                  <a:prstClr val="black"/>
                </a:solidFill>
              </a:rPr>
              <a:t>It is the thin layer of subcutaneous </a:t>
            </a:r>
            <a:r>
              <a:rPr lang="en-US" sz="3000" b="1" u="sng" dirty="0">
                <a:solidFill>
                  <a:prstClr val="black"/>
                </a:solidFill>
              </a:rPr>
              <a:t>involuntary</a:t>
            </a:r>
            <a:r>
              <a:rPr lang="en-US" sz="3000" dirty="0">
                <a:solidFill>
                  <a:prstClr val="black"/>
                </a:solidFill>
              </a:rPr>
              <a:t> muscle</a:t>
            </a:r>
          </a:p>
          <a:p>
            <a:pPr marL="342900" lvl="0" indent="-342900" algn="l" rtl="0" fontAlgn="base">
              <a:lnSpc>
                <a:spcPct val="100000"/>
              </a:lnSpc>
              <a:spcBef>
                <a:spcPct val="20000"/>
              </a:spcBef>
            </a:pPr>
            <a:r>
              <a:rPr lang="en-US" sz="3000" dirty="0">
                <a:solidFill>
                  <a:prstClr val="black"/>
                </a:solidFill>
              </a:rPr>
              <a:t>It is continuous with the fascia of camper and scarps of the anterior abdominal wall and posteriorly with the fascia of colles of the perineum</a:t>
            </a:r>
          </a:p>
          <a:p>
            <a:pPr marL="342900" lvl="0" indent="-342900" algn="l" rtl="0" fontAlgn="base">
              <a:lnSpc>
                <a:spcPct val="100000"/>
              </a:lnSpc>
              <a:spcBef>
                <a:spcPct val="20000"/>
              </a:spcBef>
            </a:pPr>
            <a:r>
              <a:rPr lang="en-US" sz="3000" dirty="0">
                <a:solidFill>
                  <a:prstClr val="black"/>
                </a:solidFill>
              </a:rPr>
              <a:t>It extends interiorly at the median raphe as scrotal septum</a:t>
            </a:r>
          </a:p>
          <a:p>
            <a:pPr marL="342900" lvl="0" indent="-342900" algn="l" rtl="0" fontAlgn="base">
              <a:lnSpc>
                <a:spcPct val="100000"/>
              </a:lnSpc>
              <a:spcBef>
                <a:spcPct val="20000"/>
              </a:spcBef>
            </a:pPr>
            <a:r>
              <a:rPr lang="en-US" sz="3000" dirty="0">
                <a:solidFill>
                  <a:prstClr val="black"/>
                </a:solidFill>
              </a:rPr>
              <a:t>This layer helps in </a:t>
            </a:r>
            <a:r>
              <a:rPr lang="en-US" sz="3000" u="sng" dirty="0">
                <a:solidFill>
                  <a:srgbClr val="FF0000"/>
                </a:solidFill>
              </a:rPr>
              <a:t>regulation of temperature within the scrotum</a:t>
            </a:r>
            <a:r>
              <a:rPr lang="en-US" sz="3000" u="sng" dirty="0">
                <a:solidFill>
                  <a:prstClr val="black"/>
                </a:solidFill>
              </a:rPr>
              <a:t>.</a:t>
            </a:r>
            <a:endParaRPr lang="ar-SA" dirty="0"/>
          </a:p>
        </p:txBody>
      </p:sp>
    </p:spTree>
    <p:extLst>
      <p:ext uri="{BB962C8B-B14F-4D97-AF65-F5344CB8AC3E}">
        <p14:creationId xmlns:p14="http://schemas.microsoft.com/office/powerpoint/2010/main" val="1520908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856095" y="545910"/>
            <a:ext cx="8120417" cy="6005015"/>
          </a:xfrm>
          <a:prstGeom prst="rect">
            <a:avLst/>
          </a:prstGeom>
        </p:spPr>
      </p:pic>
    </p:spTree>
    <p:extLst>
      <p:ext uri="{BB962C8B-B14F-4D97-AF65-F5344CB8AC3E}">
        <p14:creationId xmlns:p14="http://schemas.microsoft.com/office/powerpoint/2010/main" val="2313751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29018" y="1181099"/>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EXTERNAL SPERMATIC FASCIA</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2506662"/>
            <a:ext cx="10515600" cy="4351338"/>
          </a:xfrm>
        </p:spPr>
        <p:txBody>
          <a:bodyPr/>
          <a:lstStyle/>
          <a:p>
            <a:pPr algn="l" rtl="0">
              <a:lnSpc>
                <a:spcPct val="100000"/>
              </a:lnSpc>
              <a:spcBef>
                <a:spcPct val="20000"/>
              </a:spcBef>
            </a:pPr>
            <a:r>
              <a:rPr lang="en-US" sz="3200" dirty="0">
                <a:solidFill>
                  <a:prstClr val="black"/>
                </a:solidFill>
              </a:rPr>
              <a:t>It is the tubular prolongation of the fibrous tissue from the margins of the superficial inguinal ring.</a:t>
            </a:r>
          </a:p>
          <a:p>
            <a:pPr algn="l" rtl="0">
              <a:lnSpc>
                <a:spcPct val="100000"/>
              </a:lnSpc>
              <a:spcBef>
                <a:spcPct val="20000"/>
              </a:spcBef>
            </a:pPr>
            <a:r>
              <a:rPr lang="en-US" sz="3200" b="1" dirty="0">
                <a:solidFill>
                  <a:prstClr val="black"/>
                </a:solidFill>
              </a:rPr>
              <a:t>It is the continuation of aponeurosis of external oblique abdominis and overlying fascia.</a:t>
            </a:r>
            <a:endParaRPr lang="ar-SA" sz="3200" b="1" dirty="0">
              <a:solidFill>
                <a:prstClr val="black"/>
              </a:solidFill>
            </a:endParaRPr>
          </a:p>
          <a:p>
            <a:pPr algn="l" rtl="0"/>
            <a:endParaRPr lang="ar-SA" dirty="0"/>
          </a:p>
        </p:txBody>
      </p:sp>
    </p:spTree>
    <p:extLst>
      <p:ext uri="{BB962C8B-B14F-4D97-AF65-F5344CB8AC3E}">
        <p14:creationId xmlns:p14="http://schemas.microsoft.com/office/powerpoint/2010/main" val="3643563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732074"/>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CREMASTERIC MUSCLE AND FASCIA</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1962102"/>
            <a:ext cx="10515600" cy="4351338"/>
          </a:xfrm>
        </p:spPr>
        <p:txBody>
          <a:bodyPr/>
          <a:lstStyle/>
          <a:p>
            <a:pPr algn="l" rtl="0"/>
            <a:r>
              <a:rPr lang="en-US" dirty="0"/>
              <a:t>It is derived from the oblique abdominis and transverses abdominis</a:t>
            </a:r>
          </a:p>
          <a:p>
            <a:pPr algn="l" rtl="0"/>
            <a:r>
              <a:rPr lang="en-US" dirty="0"/>
              <a:t>It extends from the superficial inguinal ring, and spreads in the scrotum in form of U-shaped loops which are held together by an areolar fascia.</a:t>
            </a:r>
          </a:p>
          <a:p>
            <a:pPr algn="l" rtl="0"/>
            <a:r>
              <a:rPr lang="en-US" dirty="0"/>
              <a:t>When this muscle contracts, it pulls the testis towards superficial inguinal ring and acting as cremasteric plug</a:t>
            </a:r>
          </a:p>
          <a:p>
            <a:pPr algn="l" rtl="0"/>
            <a:endParaRPr lang="ar-SA" dirty="0"/>
          </a:p>
        </p:txBody>
      </p:sp>
    </p:spTree>
    <p:extLst>
      <p:ext uri="{BB962C8B-B14F-4D97-AF65-F5344CB8AC3E}">
        <p14:creationId xmlns:p14="http://schemas.microsoft.com/office/powerpoint/2010/main" val="1492024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l" rtl="0">
              <a:buNone/>
            </a:pPr>
            <a:r>
              <a:rPr lang="en-US" sz="3200" u="sng" dirty="0">
                <a:solidFill>
                  <a:srgbClr val="FF0000"/>
                </a:solidFill>
              </a:rPr>
              <a:t> INTERNAL SPERMATIC FASCIA</a:t>
            </a:r>
          </a:p>
          <a:p>
            <a:pPr algn="l" rtl="0"/>
            <a:r>
              <a:rPr lang="en-US" dirty="0"/>
              <a:t>It is derived from the fascia transversalis from the margins of the deep inguinal ring.</a:t>
            </a:r>
          </a:p>
          <a:p>
            <a:pPr marL="0" indent="0" algn="l" rtl="0">
              <a:buNone/>
            </a:pPr>
            <a:r>
              <a:rPr lang="en-US" sz="3200" u="sng" dirty="0">
                <a:solidFill>
                  <a:srgbClr val="FF0000"/>
                </a:solidFill>
              </a:rPr>
              <a:t> THE PARIETAL LAYER OF TUNICA VAGINALIS</a:t>
            </a:r>
          </a:p>
          <a:p>
            <a:pPr algn="l" rtl="0"/>
            <a:r>
              <a:rPr lang="en-US" dirty="0"/>
              <a:t>It is developed from the distal part of the processus vaginalis of the peritoneum</a:t>
            </a:r>
            <a:endParaRPr lang="ar-SA" dirty="0"/>
          </a:p>
        </p:txBody>
      </p:sp>
    </p:spTree>
    <p:extLst>
      <p:ext uri="{BB962C8B-B14F-4D97-AF65-F5344CB8AC3E}">
        <p14:creationId xmlns:p14="http://schemas.microsoft.com/office/powerpoint/2010/main" val="40126439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064525" y="614150"/>
            <a:ext cx="9949218" cy="5718412"/>
          </a:xfrm>
          <a:prstGeom prst="rect">
            <a:avLst/>
          </a:prstGeom>
        </p:spPr>
      </p:pic>
    </p:spTree>
    <p:extLst>
      <p:ext uri="{BB962C8B-B14F-4D97-AF65-F5344CB8AC3E}">
        <p14:creationId xmlns:p14="http://schemas.microsoft.com/office/powerpoint/2010/main" val="27418525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56565" y="1050877"/>
            <a:ext cx="10515600" cy="5336275"/>
          </a:xfrm>
        </p:spPr>
        <p:txBody>
          <a:bodyPr>
            <a:normAutofit/>
          </a:bodyPr>
          <a:lstStyle/>
          <a:p>
            <a:pPr marL="0" lvl="0" indent="0" algn="l" rtl="0">
              <a:lnSpc>
                <a:spcPct val="100000"/>
              </a:lnSpc>
              <a:spcBef>
                <a:spcPts val="0"/>
              </a:spcBef>
              <a:buNone/>
            </a:pPr>
            <a:r>
              <a:rPr lang="en-US" sz="3600" b="1" dirty="0">
                <a:solidFill>
                  <a:srgbClr val="FF0000"/>
                </a:solidFill>
                <a:latin typeface="Arial"/>
              </a:rPr>
              <a:t>Blood supply </a:t>
            </a:r>
          </a:p>
          <a:p>
            <a:pPr marL="514350" lvl="0" indent="-514350" algn="l" rtl="0">
              <a:lnSpc>
                <a:spcPct val="100000"/>
              </a:lnSpc>
              <a:spcBef>
                <a:spcPts val="0"/>
              </a:spcBef>
              <a:buFont typeface="+mj-lt"/>
              <a:buAutoNum type="arabicPeriod"/>
            </a:pPr>
            <a:r>
              <a:rPr lang="en-US" b="1" dirty="0">
                <a:solidFill>
                  <a:prstClr val="black"/>
                </a:solidFill>
                <a:latin typeface="Arial"/>
              </a:rPr>
              <a:t>Posterior scrotal branches of the perineal artery: </a:t>
            </a:r>
            <a:r>
              <a:rPr lang="en-US" dirty="0">
                <a:solidFill>
                  <a:prstClr val="black"/>
                </a:solidFill>
                <a:latin typeface="Arial"/>
              </a:rPr>
              <a:t>Arise from the internal pudendal artery, which is a branch on the internal iliac artery.</a:t>
            </a:r>
          </a:p>
          <a:p>
            <a:pPr marL="514350" lvl="0" indent="-514350" algn="l" rtl="0">
              <a:lnSpc>
                <a:spcPct val="100000"/>
              </a:lnSpc>
              <a:spcBef>
                <a:spcPts val="0"/>
              </a:spcBef>
              <a:buFont typeface="+mj-lt"/>
              <a:buAutoNum type="arabicPeriod"/>
            </a:pPr>
            <a:endParaRPr lang="en-US" dirty="0">
              <a:solidFill>
                <a:prstClr val="black"/>
              </a:solidFill>
              <a:latin typeface="Arial"/>
            </a:endParaRPr>
          </a:p>
          <a:p>
            <a:pPr marL="514350" lvl="0" indent="-514350" algn="l" rtl="0">
              <a:lnSpc>
                <a:spcPct val="100000"/>
              </a:lnSpc>
              <a:spcBef>
                <a:spcPts val="0"/>
              </a:spcBef>
              <a:buFont typeface="+mj-lt"/>
              <a:buAutoNum type="arabicPeriod"/>
            </a:pPr>
            <a:r>
              <a:rPr lang="en-US" b="1" dirty="0">
                <a:solidFill>
                  <a:prstClr val="black"/>
                </a:solidFill>
                <a:latin typeface="Arial"/>
              </a:rPr>
              <a:t>Anterior scrotal branches of the external pudendal artery: </a:t>
            </a:r>
            <a:r>
              <a:rPr lang="en-US" dirty="0">
                <a:solidFill>
                  <a:prstClr val="black"/>
                </a:solidFill>
                <a:latin typeface="Arial"/>
              </a:rPr>
              <a:t>The external pudendal artery branches directly from the femoral artery, a continuation of the external iliac artery.</a:t>
            </a:r>
          </a:p>
          <a:p>
            <a:pPr marL="514350" lvl="0" indent="-514350" algn="l" rtl="0">
              <a:lnSpc>
                <a:spcPct val="100000"/>
              </a:lnSpc>
              <a:spcBef>
                <a:spcPts val="0"/>
              </a:spcBef>
              <a:buFont typeface="+mj-lt"/>
              <a:buAutoNum type="arabicPeriod"/>
            </a:pPr>
            <a:r>
              <a:rPr lang="en-US" b="1" dirty="0">
                <a:solidFill>
                  <a:prstClr val="black"/>
                </a:solidFill>
                <a:latin typeface="Arial"/>
              </a:rPr>
              <a:t>Cremasteric artery</a:t>
            </a:r>
            <a:r>
              <a:rPr lang="en-US" dirty="0">
                <a:solidFill>
                  <a:prstClr val="black"/>
                </a:solidFill>
                <a:latin typeface="Arial"/>
              </a:rPr>
              <a:t>: A branch of the inferior epigastric artery, which arises from the external iliac artery</a:t>
            </a:r>
            <a:endParaRPr lang="ar-SA" dirty="0"/>
          </a:p>
        </p:txBody>
      </p:sp>
    </p:spTree>
    <p:extLst>
      <p:ext uri="{BB962C8B-B14F-4D97-AF65-F5344CB8AC3E}">
        <p14:creationId xmlns:p14="http://schemas.microsoft.com/office/powerpoint/2010/main" val="14757765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597137"/>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Nerve supply </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1542197"/>
            <a:ext cx="10515600" cy="4634766"/>
          </a:xfrm>
        </p:spPr>
        <p:txBody>
          <a:bodyPr>
            <a:normAutofit/>
          </a:bodyPr>
          <a:lstStyle/>
          <a:p>
            <a:pPr marL="514350" lvl="0" indent="-514350" algn="l" rtl="0">
              <a:lnSpc>
                <a:spcPct val="100000"/>
              </a:lnSpc>
              <a:spcBef>
                <a:spcPct val="20000"/>
              </a:spcBef>
              <a:buFont typeface="+mj-lt"/>
              <a:buAutoNum type="arabicPeriod"/>
            </a:pPr>
            <a:r>
              <a:rPr lang="en-US" sz="3000" dirty="0">
                <a:solidFill>
                  <a:prstClr val="black"/>
                </a:solidFill>
              </a:rPr>
              <a:t>Anterior one third of the scrotum is provided by </a:t>
            </a:r>
            <a:r>
              <a:rPr lang="en-US" sz="3000" b="1" dirty="0">
                <a:solidFill>
                  <a:prstClr val="black"/>
                </a:solidFill>
              </a:rPr>
              <a:t>ilioinguinal nerve (L1) and genital branch of genitofemoral nerve (L1).</a:t>
            </a:r>
          </a:p>
          <a:p>
            <a:pPr marL="514350" lvl="0" indent="-514350" algn="l" rtl="0">
              <a:lnSpc>
                <a:spcPct val="100000"/>
              </a:lnSpc>
              <a:spcBef>
                <a:spcPct val="20000"/>
              </a:spcBef>
              <a:buFont typeface="+mj-lt"/>
              <a:buAutoNum type="arabicPeriod"/>
            </a:pPr>
            <a:r>
              <a:rPr lang="en-US" sz="3000" dirty="0">
                <a:solidFill>
                  <a:prstClr val="black"/>
                </a:solidFill>
              </a:rPr>
              <a:t>Posterior two third of the scrotum is provided by </a:t>
            </a:r>
            <a:r>
              <a:rPr lang="en-US" sz="3000" b="1" dirty="0">
                <a:solidFill>
                  <a:prstClr val="black"/>
                </a:solidFill>
              </a:rPr>
              <a:t>posterior scrotal branches of the perineal nerve (S3) and perineal branch of the posterior cutaneous nerve of the thigh (S3).</a:t>
            </a:r>
          </a:p>
          <a:p>
            <a:pPr marL="514350" lvl="0" indent="-514350" algn="l" rtl="0">
              <a:lnSpc>
                <a:spcPct val="100000"/>
              </a:lnSpc>
              <a:spcBef>
                <a:spcPct val="20000"/>
              </a:spcBef>
              <a:buFont typeface="+mj-lt"/>
              <a:buAutoNum type="arabicPeriod"/>
            </a:pPr>
            <a:r>
              <a:rPr lang="en-US" sz="3000" dirty="0">
                <a:solidFill>
                  <a:prstClr val="black"/>
                </a:solidFill>
              </a:rPr>
              <a:t>The automatic dartos muscle is provided by the </a:t>
            </a:r>
            <a:r>
              <a:rPr lang="en-US" sz="3000" b="1" dirty="0">
                <a:solidFill>
                  <a:prstClr val="black"/>
                </a:solidFill>
              </a:rPr>
              <a:t>sympathetic fibers via genital branch of the genitofemoral nerve</a:t>
            </a:r>
            <a:r>
              <a:rPr lang="en-US" sz="3000" dirty="0">
                <a:solidFill>
                  <a:prstClr val="black"/>
                </a:solidFill>
              </a:rPr>
              <a:t>.</a:t>
            </a:r>
          </a:p>
          <a:p>
            <a:pPr marL="0" lvl="0" indent="0" algn="l" rtl="0">
              <a:lnSpc>
                <a:spcPct val="100000"/>
              </a:lnSpc>
              <a:spcBef>
                <a:spcPct val="20000"/>
              </a:spcBef>
              <a:buNone/>
            </a:pPr>
            <a:endParaRPr lang="ar-SA" dirty="0"/>
          </a:p>
        </p:txBody>
      </p:sp>
    </p:spTree>
    <p:extLst>
      <p:ext uri="{BB962C8B-B14F-4D97-AF65-F5344CB8AC3E}">
        <p14:creationId xmlns:p14="http://schemas.microsoft.com/office/powerpoint/2010/main" val="12440062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Nerve supply of the scrotum</a:t>
            </a:r>
            <a:endParaRPr lang="ar-SA" b="1" i="1" u="sng" dirty="0">
              <a:solidFill>
                <a:srgbClr val="FF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stretch>
            <a:fillRect/>
          </a:stretch>
        </p:blipFill>
        <p:spPr>
          <a:xfrm>
            <a:off x="3768074" y="2557463"/>
            <a:ext cx="4655852" cy="3317875"/>
          </a:xfrm>
          <a:prstGeom prst="rect">
            <a:avLst/>
          </a:prstGeom>
        </p:spPr>
      </p:pic>
    </p:spTree>
    <p:extLst>
      <p:ext uri="{BB962C8B-B14F-4D97-AF65-F5344CB8AC3E}">
        <p14:creationId xmlns:p14="http://schemas.microsoft.com/office/powerpoint/2010/main" val="28441095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42666" y="608216"/>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LYMPHATIC DRAINAGE</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309048" y="1437816"/>
            <a:ext cx="9601196" cy="3318936"/>
          </a:xfrm>
        </p:spPr>
        <p:txBody>
          <a:bodyPr/>
          <a:lstStyle/>
          <a:p>
            <a:pPr algn="l" rtl="0"/>
            <a:r>
              <a:rPr lang="en-US" sz="3200" dirty="0">
                <a:solidFill>
                  <a:prstClr val="black"/>
                </a:solidFill>
              </a:rPr>
              <a:t>The lymph vessels from the scrotum drain into the superficial inguinal lymph nodes.</a:t>
            </a:r>
            <a:endParaRPr lang="ar-SA" dirty="0"/>
          </a:p>
        </p:txBody>
      </p:sp>
      <p:pic>
        <p:nvPicPr>
          <p:cNvPr id="4" name="صورة 3"/>
          <p:cNvPicPr>
            <a:picLocks noChangeAspect="1"/>
          </p:cNvPicPr>
          <p:nvPr/>
        </p:nvPicPr>
        <p:blipFill>
          <a:blip r:embed="rId2"/>
          <a:stretch>
            <a:fillRect/>
          </a:stretch>
        </p:blipFill>
        <p:spPr>
          <a:xfrm>
            <a:off x="5028447" y="2566756"/>
            <a:ext cx="6590347" cy="4243184"/>
          </a:xfrm>
          <a:prstGeom prst="rect">
            <a:avLst/>
          </a:prstGeom>
        </p:spPr>
      </p:pic>
    </p:spTree>
    <p:extLst>
      <p:ext uri="{BB962C8B-B14F-4D97-AF65-F5344CB8AC3E}">
        <p14:creationId xmlns:p14="http://schemas.microsoft.com/office/powerpoint/2010/main" val="3349027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42666" y="747262"/>
            <a:ext cx="10515600" cy="1325563"/>
          </a:xfrm>
        </p:spPr>
        <p:txBody>
          <a:bodyPr>
            <a:normAutofit/>
          </a:bodyPr>
          <a:lstStyle/>
          <a:p>
            <a:pPr algn="ctr"/>
            <a:r>
              <a:rPr lang="en-US" sz="6600" b="1" i="1" u="sng" dirty="0">
                <a:solidFill>
                  <a:srgbClr val="FF0000"/>
                </a:solidFill>
                <a:effectLst>
                  <a:outerShdw blurRad="38100" dist="38100" dir="2700000" algn="tl">
                    <a:srgbClr val="000000">
                      <a:alpha val="43137"/>
                    </a:srgbClr>
                  </a:outerShdw>
                </a:effectLst>
              </a:rPr>
              <a:t>Testicles</a:t>
            </a:r>
            <a:endParaRPr lang="ar-SA" sz="6600"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111155" y="2398831"/>
            <a:ext cx="10515600" cy="4351338"/>
          </a:xfrm>
        </p:spPr>
        <p:txBody>
          <a:bodyPr/>
          <a:lstStyle/>
          <a:p>
            <a:pPr algn="l" rtl="0"/>
            <a:r>
              <a:rPr lang="en-US" dirty="0"/>
              <a:t>The  testicles  are  paired  organs  within  the  scrotum  that  include  both reproductive  and  endocrine  functions.</a:t>
            </a:r>
          </a:p>
          <a:p>
            <a:pPr algn="l" rtl="0"/>
            <a:r>
              <a:rPr lang="en-US" dirty="0"/>
              <a:t>It is a male gonad that is homologous with the ovary in the female.</a:t>
            </a:r>
          </a:p>
          <a:p>
            <a:pPr algn="l" rtl="0"/>
            <a:r>
              <a:rPr lang="en-US" dirty="0"/>
              <a:t>The testes are oval organs about the size of very large olives that lie in the scrotum, secured at either end by a structure called the spermatic cord.</a:t>
            </a:r>
            <a:endParaRPr lang="ar-SA" dirty="0"/>
          </a:p>
        </p:txBody>
      </p:sp>
    </p:spTree>
    <p:extLst>
      <p:ext uri="{BB962C8B-B14F-4D97-AF65-F5344CB8AC3E}">
        <p14:creationId xmlns:p14="http://schemas.microsoft.com/office/powerpoint/2010/main" val="2173758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5401" y="559051"/>
            <a:ext cx="9601196" cy="1303867"/>
          </a:xfrm>
        </p:spPr>
        <p:txBody>
          <a:bodyPr/>
          <a:lstStyle/>
          <a:p>
            <a:pPr algn="ctr"/>
            <a:r>
              <a:rPr lang="en-US" b="1" i="1" u="sng" dirty="0">
                <a:solidFill>
                  <a:srgbClr val="FF0000"/>
                </a:solidFill>
                <a:effectLst>
                  <a:outerShdw blurRad="38100" dist="38100" dir="2700000" algn="tl">
                    <a:srgbClr val="000000">
                      <a:alpha val="43137"/>
                    </a:srgbClr>
                  </a:outerShdw>
                </a:effectLst>
              </a:rPr>
              <a:t>Testicles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487283" y="1575360"/>
            <a:ext cx="9601196" cy="3318936"/>
          </a:xfrm>
        </p:spPr>
        <p:txBody>
          <a:bodyPr/>
          <a:lstStyle/>
          <a:p>
            <a:pPr algn="l" rtl="0"/>
            <a:r>
              <a:rPr lang="en-US" dirty="0"/>
              <a:t>The testes are responsible for making testosterone, the primary male sex hormone, and for producing sperm. </a:t>
            </a:r>
          </a:p>
          <a:p>
            <a:pPr algn="l" rtl="0"/>
            <a:r>
              <a:rPr lang="en-US" dirty="0"/>
              <a:t>Testis is one of the mobile organs of the body.</a:t>
            </a:r>
          </a:p>
          <a:p>
            <a:pPr algn="l" rtl="0"/>
            <a:endParaRPr lang="en-US" dirty="0"/>
          </a:p>
          <a:p>
            <a:pPr algn="l" rtl="0"/>
            <a:endParaRPr lang="ar-SA" dirty="0"/>
          </a:p>
        </p:txBody>
      </p:sp>
      <p:pic>
        <p:nvPicPr>
          <p:cNvPr id="4" name="صورة 3"/>
          <p:cNvPicPr>
            <a:picLocks noChangeAspect="1"/>
          </p:cNvPicPr>
          <p:nvPr/>
        </p:nvPicPr>
        <p:blipFill>
          <a:blip r:embed="rId2"/>
          <a:stretch>
            <a:fillRect/>
          </a:stretch>
        </p:blipFill>
        <p:spPr>
          <a:xfrm>
            <a:off x="6287881" y="3108013"/>
            <a:ext cx="5531079" cy="3572566"/>
          </a:xfrm>
          <a:prstGeom prst="rect">
            <a:avLst/>
          </a:prstGeom>
        </p:spPr>
      </p:pic>
    </p:spTree>
    <p:extLst>
      <p:ext uri="{BB962C8B-B14F-4D97-AF65-F5344CB8AC3E}">
        <p14:creationId xmlns:p14="http://schemas.microsoft.com/office/powerpoint/2010/main" val="169953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8074" y="801853"/>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SHAPE AND MEASUREMENTS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85000" lnSpcReduction="20000"/>
          </a:bodyPr>
          <a:lstStyle/>
          <a:p>
            <a:pPr marL="0" lvl="0" indent="0" algn="l" rtl="0" fontAlgn="base">
              <a:lnSpc>
                <a:spcPct val="100000"/>
              </a:lnSpc>
              <a:spcBef>
                <a:spcPct val="20000"/>
              </a:spcBef>
              <a:buNone/>
            </a:pPr>
            <a:r>
              <a:rPr lang="en-US" sz="3000" b="1" dirty="0">
                <a:solidFill>
                  <a:prstClr val="black"/>
                </a:solidFill>
              </a:rPr>
              <a:t>Shape :</a:t>
            </a:r>
            <a:endParaRPr lang="en-US" sz="3000" dirty="0">
              <a:solidFill>
                <a:prstClr val="black"/>
              </a:solidFill>
            </a:endParaRPr>
          </a:p>
          <a:p>
            <a:pPr marL="0" lvl="0" indent="0" algn="l" rtl="0" fontAlgn="base">
              <a:lnSpc>
                <a:spcPct val="100000"/>
              </a:lnSpc>
              <a:spcBef>
                <a:spcPct val="20000"/>
              </a:spcBef>
              <a:buNone/>
            </a:pPr>
            <a:r>
              <a:rPr lang="en-US" sz="3000" dirty="0">
                <a:solidFill>
                  <a:prstClr val="black"/>
                </a:solidFill>
              </a:rPr>
              <a:t>It’s oval/ellipsoid in shape (compressed from side to side).</a:t>
            </a:r>
          </a:p>
          <a:p>
            <a:pPr marL="0" lvl="0" indent="0" algn="l" rtl="0" fontAlgn="base">
              <a:lnSpc>
                <a:spcPct val="100000"/>
              </a:lnSpc>
              <a:spcBef>
                <a:spcPct val="20000"/>
              </a:spcBef>
              <a:buNone/>
            </a:pPr>
            <a:endParaRPr lang="en-US" sz="3000" dirty="0">
              <a:solidFill>
                <a:prstClr val="black"/>
              </a:solidFill>
            </a:endParaRPr>
          </a:p>
          <a:p>
            <a:pPr marL="0" lvl="0" indent="0" algn="l" rtl="0" fontAlgn="base">
              <a:lnSpc>
                <a:spcPct val="100000"/>
              </a:lnSpc>
              <a:spcBef>
                <a:spcPct val="20000"/>
              </a:spcBef>
              <a:buNone/>
            </a:pPr>
            <a:r>
              <a:rPr lang="en-US" sz="3000" b="1" dirty="0">
                <a:solidFill>
                  <a:prstClr val="black"/>
                </a:solidFill>
              </a:rPr>
              <a:t>Measurements :</a:t>
            </a:r>
            <a:endParaRPr lang="en-US" sz="3000" dirty="0">
              <a:solidFill>
                <a:prstClr val="black"/>
              </a:solidFill>
            </a:endParaRPr>
          </a:p>
          <a:p>
            <a:pPr marL="0" lvl="0" indent="0" algn="l" rtl="0" fontAlgn="base">
              <a:lnSpc>
                <a:spcPct val="100000"/>
              </a:lnSpc>
              <a:spcBef>
                <a:spcPct val="20000"/>
              </a:spcBef>
              <a:buNone/>
            </a:pPr>
            <a:r>
              <a:rPr lang="en-US" sz="3000" dirty="0">
                <a:solidFill>
                  <a:prstClr val="black"/>
                </a:solidFill>
              </a:rPr>
              <a:t>- It measures roughly 4 X 3 X 2.5 cm (length = 4 cm, width = 2.5 cm, anteroposterior diameter = 3 cm) and weight = 10-15 grams.</a:t>
            </a:r>
          </a:p>
          <a:p>
            <a:pPr marL="0" lvl="0" indent="0" algn="l" rtl="0">
              <a:lnSpc>
                <a:spcPct val="100000"/>
              </a:lnSpc>
              <a:spcBef>
                <a:spcPct val="20000"/>
              </a:spcBef>
              <a:buNone/>
            </a:pPr>
            <a:r>
              <a:rPr lang="en-US" sz="3000" dirty="0">
                <a:solidFill>
                  <a:prstClr val="black"/>
                </a:solidFill>
              </a:rPr>
              <a:t>-  The  testis normally has a volume of 15 to 25 mL</a:t>
            </a:r>
            <a:endParaRPr lang="ar-SA" sz="3000" dirty="0">
              <a:solidFill>
                <a:prstClr val="black"/>
              </a:solidFill>
            </a:endParaRPr>
          </a:p>
          <a:p>
            <a:pPr algn="l" rtl="0"/>
            <a:endParaRPr lang="ar-SA" dirty="0"/>
          </a:p>
        </p:txBody>
      </p:sp>
    </p:spTree>
    <p:extLst>
      <p:ext uri="{BB962C8B-B14F-4D97-AF65-F5344CB8AC3E}">
        <p14:creationId xmlns:p14="http://schemas.microsoft.com/office/powerpoint/2010/main" val="2017060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774558"/>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POSITION IN THE SCROTUM</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lnSpcReduction="10000"/>
          </a:bodyPr>
          <a:lstStyle/>
          <a:p>
            <a:pPr marL="342900" lvl="0" indent="-342900" algn="l" rtl="0">
              <a:lnSpc>
                <a:spcPct val="100000"/>
              </a:lnSpc>
              <a:spcBef>
                <a:spcPct val="20000"/>
              </a:spcBef>
              <a:buFont typeface="Wingdings" panose="05000000000000000000" pitchFamily="2" charset="2"/>
              <a:buChar char="§"/>
            </a:pPr>
            <a:r>
              <a:rPr lang="en-US" sz="3000" dirty="0">
                <a:solidFill>
                  <a:prstClr val="black"/>
                </a:solidFill>
              </a:rPr>
              <a:t>The testis is suspended in the scrotum by the spermatic cord. </a:t>
            </a:r>
          </a:p>
          <a:p>
            <a:pPr marL="342900" lvl="0" indent="-342900" algn="l" rtl="0">
              <a:lnSpc>
                <a:spcPct val="100000"/>
              </a:lnSpc>
              <a:spcBef>
                <a:spcPct val="20000"/>
              </a:spcBef>
              <a:buFont typeface="Wingdings" panose="05000000000000000000" pitchFamily="2" charset="2"/>
              <a:buChar char="§"/>
            </a:pPr>
            <a:r>
              <a:rPr lang="en-US" sz="3000" dirty="0">
                <a:solidFill>
                  <a:prstClr val="black"/>
                </a:solidFill>
              </a:rPr>
              <a:t>It is located </a:t>
            </a:r>
            <a:r>
              <a:rPr lang="en-US" sz="3000" u="sng" dirty="0">
                <a:solidFill>
                  <a:prstClr val="black"/>
                </a:solidFill>
              </a:rPr>
              <a:t>obliquely,</a:t>
            </a:r>
            <a:r>
              <a:rPr lang="en-US" sz="3000" dirty="0">
                <a:solidFill>
                  <a:prstClr val="black"/>
                </a:solidFill>
              </a:rPr>
              <a:t> so that its upper pole is leaned somewhat forwards and laterally, and lower post backwards and medially.</a:t>
            </a:r>
          </a:p>
          <a:p>
            <a:pPr marL="342900" lvl="0" indent="-342900" algn="l" rtl="0">
              <a:lnSpc>
                <a:spcPct val="100000"/>
              </a:lnSpc>
              <a:spcBef>
                <a:spcPct val="20000"/>
              </a:spcBef>
              <a:buFont typeface="Wingdings" panose="05000000000000000000" pitchFamily="2" charset="2"/>
              <a:buChar char="§"/>
            </a:pPr>
            <a:r>
              <a:rPr lang="en-US" dirty="0"/>
              <a:t>The left testis is located somewhat at the lower level compared to the right since the left spermatic cord is somewhat longer in relation to the right. This is because descent of left testis starts early</a:t>
            </a:r>
            <a:endParaRPr lang="ar-SA" dirty="0"/>
          </a:p>
        </p:txBody>
      </p:sp>
    </p:spTree>
    <p:extLst>
      <p:ext uri="{BB962C8B-B14F-4D97-AF65-F5344CB8AC3E}">
        <p14:creationId xmlns:p14="http://schemas.microsoft.com/office/powerpoint/2010/main" val="41892481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88409" y="1320658"/>
            <a:ext cx="10515600" cy="4351338"/>
          </a:xfrm>
        </p:spPr>
        <p:txBody>
          <a:bodyPr/>
          <a:lstStyle/>
          <a:p>
            <a:pPr algn="l" rtl="0"/>
            <a:r>
              <a:rPr lang="en-US" sz="3200" dirty="0">
                <a:solidFill>
                  <a:prstClr val="black"/>
                </a:solidFill>
              </a:rPr>
              <a:t>There is a small pedunculated or sessile body at the upper pole of the testis, which is known as the </a:t>
            </a:r>
            <a:r>
              <a:rPr lang="en-US" sz="3200" dirty="0">
                <a:solidFill>
                  <a:srgbClr val="FF0000"/>
                </a:solidFill>
              </a:rPr>
              <a:t>appendix testis</a:t>
            </a:r>
            <a:endParaRPr lang="ar-SA" dirty="0"/>
          </a:p>
        </p:txBody>
      </p:sp>
      <p:pic>
        <p:nvPicPr>
          <p:cNvPr id="4" name="صورة 3"/>
          <p:cNvPicPr>
            <a:picLocks noChangeAspect="1"/>
          </p:cNvPicPr>
          <p:nvPr/>
        </p:nvPicPr>
        <p:blipFill>
          <a:blip r:embed="rId2"/>
          <a:stretch>
            <a:fillRect/>
          </a:stretch>
        </p:blipFill>
        <p:spPr>
          <a:xfrm>
            <a:off x="2825087" y="2607620"/>
            <a:ext cx="7042244" cy="3800003"/>
          </a:xfrm>
          <a:prstGeom prst="rect">
            <a:avLst/>
          </a:prstGeom>
        </p:spPr>
      </p:pic>
    </p:spTree>
    <p:extLst>
      <p:ext uri="{BB962C8B-B14F-4D97-AF65-F5344CB8AC3E}">
        <p14:creationId xmlns:p14="http://schemas.microsoft.com/office/powerpoint/2010/main" val="13191381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en-US" sz="4800" b="1" i="1" u="sng" dirty="0">
                <a:solidFill>
                  <a:srgbClr val="FF0000"/>
                </a:solidFill>
                <a:effectLst>
                  <a:outerShdw blurRad="38100" dist="38100" dir="2700000" algn="tl">
                    <a:srgbClr val="000000">
                      <a:alpha val="43137"/>
                    </a:srgbClr>
                  </a:outerShdw>
                </a:effectLst>
              </a:rPr>
              <a:t> COVERINGS</a:t>
            </a:r>
            <a:endParaRPr lang="ar-SA" sz="4800"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lvl="0" indent="0" algn="l" rtl="0">
              <a:lnSpc>
                <a:spcPct val="100000"/>
              </a:lnSpc>
              <a:spcBef>
                <a:spcPct val="20000"/>
              </a:spcBef>
              <a:buNone/>
            </a:pPr>
            <a:r>
              <a:rPr lang="en-US" sz="3200" dirty="0">
                <a:solidFill>
                  <a:prstClr val="black"/>
                </a:solidFill>
              </a:rPr>
              <a:t>  A tough capsule envelops the testis, composed from external to internal of the visceral :</a:t>
            </a:r>
          </a:p>
          <a:p>
            <a:pPr marL="342900" lvl="0" indent="-342900" algn="l" rtl="0">
              <a:lnSpc>
                <a:spcPct val="100000"/>
              </a:lnSpc>
              <a:spcBef>
                <a:spcPct val="20000"/>
              </a:spcBef>
            </a:pPr>
            <a:r>
              <a:rPr lang="en-US" sz="3200" dirty="0">
                <a:solidFill>
                  <a:srgbClr val="FF0000"/>
                </a:solidFill>
              </a:rPr>
              <a:t>tunica vaginalis</a:t>
            </a:r>
          </a:p>
          <a:p>
            <a:pPr marL="342900" lvl="0" indent="-342900" algn="l" rtl="0">
              <a:lnSpc>
                <a:spcPct val="100000"/>
              </a:lnSpc>
              <a:spcBef>
                <a:spcPct val="20000"/>
              </a:spcBef>
            </a:pPr>
            <a:r>
              <a:rPr lang="en-US" sz="3200" dirty="0">
                <a:solidFill>
                  <a:srgbClr val="FF0000"/>
                </a:solidFill>
              </a:rPr>
              <a:t> the tunica albuginea</a:t>
            </a:r>
          </a:p>
          <a:p>
            <a:pPr marL="342900" lvl="0" indent="-342900" algn="l" rtl="0">
              <a:lnSpc>
                <a:spcPct val="100000"/>
              </a:lnSpc>
              <a:spcBef>
                <a:spcPct val="20000"/>
              </a:spcBef>
            </a:pPr>
            <a:r>
              <a:rPr lang="en-US" sz="3200" dirty="0">
                <a:solidFill>
                  <a:srgbClr val="FF0000"/>
                </a:solidFill>
              </a:rPr>
              <a:t> the tunica vasculosa</a:t>
            </a:r>
            <a:endParaRPr lang="ar-SA" sz="3200" dirty="0">
              <a:solidFill>
                <a:srgbClr val="FF0000"/>
              </a:solidFill>
            </a:endParaRPr>
          </a:p>
          <a:p>
            <a:pPr algn="l" rtl="0"/>
            <a:endParaRPr lang="ar-SA" dirty="0"/>
          </a:p>
        </p:txBody>
      </p:sp>
    </p:spTree>
    <p:extLst>
      <p:ext uri="{BB962C8B-B14F-4D97-AF65-F5344CB8AC3E}">
        <p14:creationId xmlns:p14="http://schemas.microsoft.com/office/powerpoint/2010/main" val="33325962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Coverings</a:t>
            </a:r>
            <a:endParaRPr lang="ar-SA" b="1" i="1" u="sng" dirty="0">
              <a:solidFill>
                <a:srgbClr val="FF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3028131" y="2557463"/>
            <a:ext cx="6135738" cy="3317875"/>
          </a:xfrm>
          <a:prstGeom prst="rect">
            <a:avLst/>
          </a:prstGeom>
        </p:spPr>
      </p:pic>
    </p:spTree>
    <p:extLst>
      <p:ext uri="{BB962C8B-B14F-4D97-AF65-F5344CB8AC3E}">
        <p14:creationId xmlns:p14="http://schemas.microsoft.com/office/powerpoint/2010/main" val="3882135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333768" y="477671"/>
            <a:ext cx="8570794" cy="5890360"/>
          </a:xfrm>
          <a:prstGeom prst="rect">
            <a:avLst/>
          </a:prstGeom>
        </p:spPr>
      </p:pic>
    </p:spTree>
    <p:extLst>
      <p:ext uri="{BB962C8B-B14F-4D97-AF65-F5344CB8AC3E}">
        <p14:creationId xmlns:p14="http://schemas.microsoft.com/office/powerpoint/2010/main" val="1097896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Tunica Vaginalis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92500" lnSpcReduction="20000"/>
          </a:bodyPr>
          <a:lstStyle/>
          <a:p>
            <a:pPr marL="342900" lvl="0" indent="-342900" algn="l" rtl="0">
              <a:lnSpc>
                <a:spcPct val="100000"/>
              </a:lnSpc>
              <a:spcBef>
                <a:spcPct val="20000"/>
              </a:spcBef>
            </a:pPr>
            <a:r>
              <a:rPr lang="en-US" sz="3200" dirty="0">
                <a:solidFill>
                  <a:prstClr val="black"/>
                </a:solidFill>
              </a:rPr>
              <a:t>It’s a serous sac representing the constant lower portion of the processus vaginalis. </a:t>
            </a:r>
          </a:p>
          <a:p>
            <a:pPr marL="342900" lvl="0" indent="-342900" algn="l" rtl="0">
              <a:lnSpc>
                <a:spcPct val="100000"/>
              </a:lnSpc>
              <a:spcBef>
                <a:spcPct val="20000"/>
              </a:spcBef>
            </a:pPr>
            <a:r>
              <a:rPr lang="en-US" sz="3200" dirty="0">
                <a:solidFill>
                  <a:prstClr val="black"/>
                </a:solidFill>
              </a:rPr>
              <a:t>It’s invaginated by the testis from behind. Consequently, it presents </a:t>
            </a:r>
            <a:r>
              <a:rPr lang="en-US" sz="3200" b="1" dirty="0">
                <a:solidFill>
                  <a:prstClr val="black"/>
                </a:solidFill>
              </a:rPr>
              <a:t>parietal and visceral layers </a:t>
            </a:r>
            <a:r>
              <a:rPr lang="en-US" sz="3200" dirty="0">
                <a:solidFill>
                  <a:prstClr val="black"/>
                </a:solidFill>
              </a:rPr>
              <a:t>using a potential cavity between them.</a:t>
            </a:r>
          </a:p>
          <a:p>
            <a:pPr marL="342900" lvl="0" indent="-342900" algn="l" rtl="0">
              <a:lnSpc>
                <a:spcPct val="100000"/>
              </a:lnSpc>
              <a:spcBef>
                <a:spcPct val="20000"/>
              </a:spcBef>
            </a:pPr>
            <a:r>
              <a:rPr lang="en-US" sz="3200" dirty="0">
                <a:solidFill>
                  <a:prstClr val="black"/>
                </a:solidFill>
              </a:rPr>
              <a:t>Therefore, the </a:t>
            </a:r>
            <a:r>
              <a:rPr lang="en-US" sz="3200" b="1" dirty="0">
                <a:solidFill>
                  <a:prstClr val="black"/>
                </a:solidFill>
              </a:rPr>
              <a:t>tunica vaginalis fully encloses the testes on the front and sides</a:t>
            </a:r>
            <a:endParaRPr lang="ar-SA" sz="3200" b="1" dirty="0">
              <a:solidFill>
                <a:prstClr val="black"/>
              </a:solidFill>
            </a:endParaRPr>
          </a:p>
          <a:p>
            <a:pPr algn="l" rtl="0"/>
            <a:endParaRPr lang="ar-SA" dirty="0"/>
          </a:p>
        </p:txBody>
      </p:sp>
    </p:spTree>
    <p:extLst>
      <p:ext uri="{BB962C8B-B14F-4D97-AF65-F5344CB8AC3E}">
        <p14:creationId xmlns:p14="http://schemas.microsoft.com/office/powerpoint/2010/main" val="1227713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61916" y="542546"/>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TUNICA ALBUGINEA</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1416192"/>
            <a:ext cx="10515600" cy="4351338"/>
          </a:xfrm>
        </p:spPr>
        <p:txBody>
          <a:bodyPr/>
          <a:lstStyle/>
          <a:p>
            <a:pPr algn="l" rtl="0">
              <a:lnSpc>
                <a:spcPct val="100000"/>
              </a:lnSpc>
              <a:spcBef>
                <a:spcPct val="20000"/>
              </a:spcBef>
            </a:pPr>
            <a:r>
              <a:rPr lang="en-US" sz="3000" dirty="0">
                <a:solidFill>
                  <a:prstClr val="black"/>
                </a:solidFill>
              </a:rPr>
              <a:t>It’s a thick, dense layer of fibrous tissue enclosing the testis.</a:t>
            </a:r>
          </a:p>
          <a:p>
            <a:pPr algn="l" rtl="0">
              <a:lnSpc>
                <a:spcPct val="100000"/>
              </a:lnSpc>
              <a:spcBef>
                <a:spcPct val="20000"/>
              </a:spcBef>
            </a:pPr>
            <a:r>
              <a:rPr lang="en-US" sz="3000" dirty="0">
                <a:solidFill>
                  <a:prstClr val="black"/>
                </a:solidFill>
              </a:rPr>
              <a:t>It’s covered by the visceral layer of tunica vaginalis with the exception of where it’s in direct contact together with the epididymis</a:t>
            </a:r>
            <a:endParaRPr lang="ar-SA" sz="3000" dirty="0">
              <a:solidFill>
                <a:prstClr val="black"/>
              </a:solidFill>
            </a:endParaRPr>
          </a:p>
          <a:p>
            <a:pPr algn="l" rtl="0"/>
            <a:endParaRPr lang="ar-SA"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11" b="24125"/>
          <a:stretch/>
        </p:blipFill>
        <p:spPr bwMode="auto">
          <a:xfrm>
            <a:off x="5581934" y="3092879"/>
            <a:ext cx="5595582" cy="325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9539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5595" y="723332"/>
            <a:ext cx="9601663" cy="5336274"/>
          </a:xfrm>
        </p:spPr>
        <p:txBody>
          <a:bodyPr>
            <a:normAutofit/>
          </a:bodyPr>
          <a:lstStyle/>
          <a:p>
            <a:pPr marL="0" lvl="0" indent="0" algn="l" rtl="0">
              <a:lnSpc>
                <a:spcPct val="100000"/>
              </a:lnSpc>
              <a:spcBef>
                <a:spcPct val="20000"/>
              </a:spcBef>
              <a:buNone/>
            </a:pPr>
            <a:r>
              <a:rPr lang="en-US" sz="3200" b="1" u="sng" dirty="0">
                <a:solidFill>
                  <a:srgbClr val="FF0000"/>
                </a:solidFill>
              </a:rPr>
              <a:t>TUNICA VASCULOSA</a:t>
            </a:r>
          </a:p>
          <a:p>
            <a:pPr marL="0" lvl="0" indent="0" algn="l" rtl="0">
              <a:lnSpc>
                <a:spcPct val="100000"/>
              </a:lnSpc>
              <a:spcBef>
                <a:spcPct val="20000"/>
              </a:spcBef>
              <a:buNone/>
            </a:pPr>
            <a:r>
              <a:rPr lang="en-US" sz="3200" dirty="0">
                <a:solidFill>
                  <a:prstClr val="black"/>
                </a:solidFill>
              </a:rPr>
              <a:t>It’s the innermost vascular layer of the testis, lining the lobules of the testis</a:t>
            </a:r>
            <a:endParaRPr lang="ar-SA" dirty="0"/>
          </a:p>
        </p:txBody>
      </p:sp>
      <p:pic>
        <p:nvPicPr>
          <p:cNvPr id="1026" name="Picture 2" descr="Tunica albuginea is related 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2377" y="2396236"/>
            <a:ext cx="5343562" cy="3663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0352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5401" y="572699"/>
            <a:ext cx="9601196" cy="1303867"/>
          </a:xfrm>
        </p:spPr>
        <p:txBody>
          <a:bodyPr/>
          <a:lstStyle/>
          <a:p>
            <a:pPr algn="ctr"/>
            <a:r>
              <a:rPr lang="en-US" b="1" i="1" u="sng" dirty="0">
                <a:solidFill>
                  <a:srgbClr val="FF0000"/>
                </a:solidFill>
                <a:effectLst>
                  <a:outerShdw blurRad="38100" dist="38100" dir="2700000" algn="tl">
                    <a:srgbClr val="000000">
                      <a:alpha val="43137"/>
                    </a:srgbClr>
                  </a:outerShdw>
                </a:effectLst>
              </a:rPr>
              <a:t>STRUCTURE</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295401" y="1876566"/>
            <a:ext cx="9601196" cy="3318936"/>
          </a:xfrm>
        </p:spPr>
        <p:txBody>
          <a:bodyPr/>
          <a:lstStyle/>
          <a:p>
            <a:pPr algn="l" rtl="0"/>
            <a:r>
              <a:rPr lang="en-US" sz="2700" dirty="0">
                <a:solidFill>
                  <a:prstClr val="black"/>
                </a:solidFill>
              </a:rPr>
              <a:t>The testis is enclosed in a fibrous capsule, the tunica albuginea. Posteriorly, the tunica albuginea is thickened to create an incomplete vertical septum/ridge, the </a:t>
            </a:r>
            <a:r>
              <a:rPr lang="en-US" sz="2700" b="1" dirty="0">
                <a:solidFill>
                  <a:prstClr val="black"/>
                </a:solidFill>
              </a:rPr>
              <a:t>mediastinum testis</a:t>
            </a:r>
            <a:endParaRPr lang="ar-SA" dirty="0"/>
          </a:p>
        </p:txBody>
      </p:sp>
      <p:pic>
        <p:nvPicPr>
          <p:cNvPr id="4" name="صورة 3"/>
          <p:cNvPicPr>
            <a:picLocks noChangeAspect="1"/>
          </p:cNvPicPr>
          <p:nvPr/>
        </p:nvPicPr>
        <p:blipFill>
          <a:blip r:embed="rId2"/>
          <a:stretch>
            <a:fillRect/>
          </a:stretch>
        </p:blipFill>
        <p:spPr>
          <a:xfrm>
            <a:off x="3220871" y="3302757"/>
            <a:ext cx="6974005" cy="3302759"/>
          </a:xfrm>
          <a:prstGeom prst="rect">
            <a:avLst/>
          </a:prstGeom>
        </p:spPr>
      </p:pic>
    </p:spTree>
    <p:extLst>
      <p:ext uri="{BB962C8B-B14F-4D97-AF65-F5344CB8AC3E}">
        <p14:creationId xmlns:p14="http://schemas.microsoft.com/office/powerpoint/2010/main" val="23360459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STRUCTURE</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dirty="0"/>
              <a:t>Numerous incomplete fibrous septa go from the mediastinum to the inner aspect of the tunica albuginea and split the inner part of the testis into </a:t>
            </a:r>
            <a:r>
              <a:rPr lang="en-US" u="sng" dirty="0">
                <a:solidFill>
                  <a:srgbClr val="FF0000"/>
                </a:solidFill>
              </a:rPr>
              <a:t>200-300 lobules</a:t>
            </a:r>
            <a:r>
              <a:rPr lang="en-US" dirty="0"/>
              <a:t>. </a:t>
            </a:r>
          </a:p>
          <a:p>
            <a:pPr algn="l" rtl="0"/>
            <a:r>
              <a:rPr lang="en-US" dirty="0"/>
              <a:t>Every lobule includes </a:t>
            </a:r>
            <a:r>
              <a:rPr lang="en-US" u="sng" dirty="0">
                <a:solidFill>
                  <a:srgbClr val="FF0000"/>
                </a:solidFill>
              </a:rPr>
              <a:t>2 to 4 coiled seminiferous tubules</a:t>
            </a:r>
            <a:r>
              <a:rPr lang="en-US" dirty="0"/>
              <a:t>, lined by thick multilayered germinal epithelium that creates spermatozoa.</a:t>
            </a:r>
          </a:p>
          <a:p>
            <a:pPr algn="l" rtl="0"/>
            <a:r>
              <a:rPr lang="en-US" dirty="0"/>
              <a:t>The thin, threadlike loops of seminiferous tubules join every other and become straighter as they pass toward the mediastinum creating straight tubules</a:t>
            </a:r>
            <a:endParaRPr lang="ar-SA" dirty="0"/>
          </a:p>
        </p:txBody>
      </p:sp>
    </p:spTree>
    <p:extLst>
      <p:ext uri="{BB962C8B-B14F-4D97-AF65-F5344CB8AC3E}">
        <p14:creationId xmlns:p14="http://schemas.microsoft.com/office/powerpoint/2010/main" val="32114586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3034920" y="1405719"/>
            <a:ext cx="6477000" cy="4162567"/>
          </a:xfrm>
          <a:prstGeom prst="rect">
            <a:avLst/>
          </a:prstGeom>
        </p:spPr>
      </p:pic>
    </p:spTree>
    <p:extLst>
      <p:ext uri="{BB962C8B-B14F-4D97-AF65-F5344CB8AC3E}">
        <p14:creationId xmlns:p14="http://schemas.microsoft.com/office/powerpoint/2010/main" val="12338440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951630" y="887104"/>
            <a:ext cx="8720919" cy="5704765"/>
          </a:xfrm>
          <a:prstGeom prst="rect">
            <a:avLst/>
          </a:prstGeom>
        </p:spPr>
      </p:pic>
    </p:spTree>
    <p:extLst>
      <p:ext uri="{BB962C8B-B14F-4D97-AF65-F5344CB8AC3E}">
        <p14:creationId xmlns:p14="http://schemas.microsoft.com/office/powerpoint/2010/main" val="8169887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65496" y="1593613"/>
            <a:ext cx="10515600" cy="4351338"/>
          </a:xfrm>
        </p:spPr>
        <p:txBody>
          <a:bodyPr/>
          <a:lstStyle/>
          <a:p>
            <a:pPr algn="l" rtl="0"/>
            <a:r>
              <a:rPr lang="en-US" dirty="0"/>
              <a:t>The  seminiferous  tubules  contain  germ  cells  and  supporting  cells  including  Sertoli  cells,  fibrocytes,  and  myoid  cells  of  the basement  membrane</a:t>
            </a:r>
          </a:p>
          <a:p>
            <a:pPr algn="l" rtl="0"/>
            <a:r>
              <a:rPr lang="en-US" dirty="0"/>
              <a:t> The testosterone-producing  Leydig  cells  are  interdispersed  in  the loose  tissue  around  the  seminiferous  tubules.</a:t>
            </a:r>
          </a:p>
          <a:p>
            <a:pPr algn="l" rtl="0"/>
            <a:r>
              <a:rPr lang="en-US" dirty="0"/>
              <a:t>The interstitial tissue includes Leydig cells, mast cells, macrophages, nerves, blood vessels, and lymphatic vessels. This interstitial tissue makes up a total of 20% to 30% of the testicular volume</a:t>
            </a:r>
          </a:p>
          <a:p>
            <a:pPr algn="l" rtl="0"/>
            <a:endParaRPr lang="ar-SA" dirty="0"/>
          </a:p>
        </p:txBody>
      </p:sp>
    </p:spTree>
    <p:extLst>
      <p:ext uri="{BB962C8B-B14F-4D97-AF65-F5344CB8AC3E}">
        <p14:creationId xmlns:p14="http://schemas.microsoft.com/office/powerpoint/2010/main" val="40690408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586854"/>
            <a:ext cx="10515600" cy="5808473"/>
          </a:xfrm>
        </p:spPr>
        <p:txBody>
          <a:bodyPr/>
          <a:lstStyle/>
          <a:p>
            <a:pPr algn="l" rtl="0"/>
            <a:r>
              <a:rPr lang="en-US" dirty="0"/>
              <a:t>Seminferous tubules  are  coiled  and  long,  with  both  ends  typically  ending  in  the rete  testis.</a:t>
            </a:r>
          </a:p>
          <a:p>
            <a:pPr algn="l" rtl="0"/>
            <a:r>
              <a:rPr lang="en-US" dirty="0"/>
              <a:t>The seminiferous tubules straighten out and become tubuli recti toward the apex of each lobule,</a:t>
            </a:r>
          </a:p>
          <a:p>
            <a:pPr algn="l" rtl="0"/>
            <a:r>
              <a:rPr lang="en-US" dirty="0"/>
              <a:t>And anastomoses with rete testis</a:t>
            </a:r>
          </a:p>
          <a:p>
            <a:pPr algn="l" rtl="0"/>
            <a:r>
              <a:rPr lang="en-US" dirty="0"/>
              <a:t>forms 8 to 12 efferent ductules that anastomose into the caput of the epididymis</a:t>
            </a:r>
          </a:p>
          <a:p>
            <a:pPr algn="l" rtl="0"/>
            <a:endParaRPr lang="ar-SA" dirty="0"/>
          </a:p>
        </p:txBody>
      </p:sp>
      <p:pic>
        <p:nvPicPr>
          <p:cNvPr id="5" name="صورة 4"/>
          <p:cNvPicPr>
            <a:picLocks noChangeAspect="1"/>
          </p:cNvPicPr>
          <p:nvPr/>
        </p:nvPicPr>
        <p:blipFill>
          <a:blip r:embed="rId2"/>
          <a:stretch>
            <a:fillRect/>
          </a:stretch>
        </p:blipFill>
        <p:spPr>
          <a:xfrm>
            <a:off x="5829048" y="3393332"/>
            <a:ext cx="4218798" cy="3669385"/>
          </a:xfrm>
          <a:prstGeom prst="rect">
            <a:avLst/>
          </a:prstGeom>
        </p:spPr>
      </p:pic>
    </p:spTree>
    <p:extLst>
      <p:ext uri="{BB962C8B-B14F-4D97-AF65-F5344CB8AC3E}">
        <p14:creationId xmlns:p14="http://schemas.microsoft.com/office/powerpoint/2010/main" val="4171914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514902" y="914400"/>
            <a:ext cx="8925635" cy="5221620"/>
          </a:xfrm>
          <a:prstGeom prst="rect">
            <a:avLst/>
          </a:prstGeom>
        </p:spPr>
      </p:pic>
    </p:spTree>
    <p:extLst>
      <p:ext uri="{BB962C8B-B14F-4D97-AF65-F5344CB8AC3E}">
        <p14:creationId xmlns:p14="http://schemas.microsoft.com/office/powerpoint/2010/main" val="23601596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342900" lvl="0" indent="-342900" algn="l" rtl="0">
              <a:lnSpc>
                <a:spcPct val="100000"/>
              </a:lnSpc>
              <a:spcBef>
                <a:spcPct val="20000"/>
              </a:spcBef>
            </a:pPr>
            <a:r>
              <a:rPr lang="en-US" sz="3200" dirty="0">
                <a:solidFill>
                  <a:prstClr val="black"/>
                </a:solidFill>
              </a:rPr>
              <a:t>Number of lobules in testis: 200-300. </a:t>
            </a:r>
          </a:p>
          <a:p>
            <a:pPr marL="342900" lvl="0" indent="-342900" algn="l" rtl="0">
              <a:lnSpc>
                <a:spcPct val="100000"/>
              </a:lnSpc>
              <a:spcBef>
                <a:spcPct val="20000"/>
              </a:spcBef>
            </a:pPr>
            <a:r>
              <a:rPr lang="en-US" sz="3200" dirty="0">
                <a:solidFill>
                  <a:prstClr val="black"/>
                </a:solidFill>
              </a:rPr>
              <a:t>Number of seminiferous tubules in every lobule: 2-4. </a:t>
            </a:r>
          </a:p>
          <a:p>
            <a:pPr marL="342900" lvl="0" indent="-342900" algn="l" rtl="0">
              <a:lnSpc>
                <a:spcPct val="100000"/>
              </a:lnSpc>
              <a:spcBef>
                <a:spcPct val="20000"/>
              </a:spcBef>
            </a:pPr>
            <a:r>
              <a:rPr lang="en-US" sz="3200" dirty="0">
                <a:solidFill>
                  <a:prstClr val="black"/>
                </a:solidFill>
              </a:rPr>
              <a:t>Length of every seminiferous tubule: 60 cm. Therefore, if all the seminiferous tubules are joined together, their </a:t>
            </a:r>
            <a:r>
              <a:rPr lang="en-US" sz="3200" b="1" dirty="0">
                <a:solidFill>
                  <a:prstClr val="black"/>
                </a:solidFill>
              </a:rPr>
              <a:t>overall length becomes 500 m.</a:t>
            </a:r>
          </a:p>
          <a:p>
            <a:pPr algn="l" rtl="0"/>
            <a:endParaRPr lang="ar-SA" dirty="0"/>
          </a:p>
        </p:txBody>
      </p:sp>
    </p:spTree>
    <p:extLst>
      <p:ext uri="{BB962C8B-B14F-4D97-AF65-F5344CB8AC3E}">
        <p14:creationId xmlns:p14="http://schemas.microsoft.com/office/powerpoint/2010/main" val="15399696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4427" y="651728"/>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Arterial Supply</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indent="0" algn="l" rtl="0">
              <a:buNone/>
            </a:pPr>
            <a:r>
              <a:rPr lang="en-US" dirty="0"/>
              <a:t>  There  are  three  arterial  supplies  to  the  testis:</a:t>
            </a:r>
          </a:p>
          <a:p>
            <a:pPr algn="l" rtl="0"/>
            <a:r>
              <a:rPr lang="en-US" dirty="0"/>
              <a:t> </a:t>
            </a:r>
            <a:r>
              <a:rPr lang="en-US" u="sng" dirty="0">
                <a:solidFill>
                  <a:srgbClr val="FF0000"/>
                </a:solidFill>
              </a:rPr>
              <a:t>Testicular  (internal  spermatic)  artery</a:t>
            </a:r>
          </a:p>
          <a:p>
            <a:pPr algn="l" rtl="0"/>
            <a:r>
              <a:rPr lang="en-US" u="sng" dirty="0">
                <a:solidFill>
                  <a:srgbClr val="FF0000"/>
                </a:solidFill>
              </a:rPr>
              <a:t> Artery  of  the  vas  deferens  (deferential artery) </a:t>
            </a:r>
          </a:p>
          <a:p>
            <a:pPr algn="l" rtl="0"/>
            <a:r>
              <a:rPr lang="en-US" u="sng" dirty="0">
                <a:solidFill>
                  <a:srgbClr val="FF0000"/>
                </a:solidFill>
              </a:rPr>
              <a:t> Cremasteric  (external  spermatic)  artery</a:t>
            </a:r>
          </a:p>
          <a:p>
            <a:pPr algn="l" rtl="0"/>
            <a:endParaRPr lang="ar-SA" dirty="0"/>
          </a:p>
        </p:txBody>
      </p:sp>
    </p:spTree>
    <p:extLst>
      <p:ext uri="{BB962C8B-B14F-4D97-AF65-F5344CB8AC3E}">
        <p14:creationId xmlns:p14="http://schemas.microsoft.com/office/powerpoint/2010/main" val="10564329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The Testicular Artery </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dirty="0"/>
              <a:t>The testicular artery provides the testis, which originates from the abdominal aorta in the abdomen in the level of L2 vertebra. </a:t>
            </a:r>
          </a:p>
          <a:p>
            <a:pPr algn="l" rtl="0"/>
            <a:r>
              <a:rPr lang="en-US" dirty="0"/>
              <a:t>Afterward it enters downward and laterally to goes into the deep inguinal ring, traverses via the inguinal canal inside the spermatic cord to get to the testis. </a:t>
            </a:r>
          </a:p>
          <a:p>
            <a:pPr algn="l" rtl="0"/>
            <a:r>
              <a:rPr lang="en-US" dirty="0"/>
              <a:t>At the posterior border of testis, it’s split into a number of small branches and 2 large (medial and lateral) branches</a:t>
            </a:r>
            <a:endParaRPr lang="ar-SA" dirty="0"/>
          </a:p>
        </p:txBody>
      </p:sp>
    </p:spTree>
    <p:extLst>
      <p:ext uri="{BB962C8B-B14F-4D97-AF65-F5344CB8AC3E}">
        <p14:creationId xmlns:p14="http://schemas.microsoft.com/office/powerpoint/2010/main" val="35292324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893324" y="832513"/>
            <a:ext cx="7929349" cy="5330802"/>
          </a:xfrm>
          <a:prstGeom prst="rect">
            <a:avLst/>
          </a:prstGeom>
        </p:spPr>
      </p:pic>
    </p:spTree>
    <p:extLst>
      <p:ext uri="{BB962C8B-B14F-4D97-AF65-F5344CB8AC3E}">
        <p14:creationId xmlns:p14="http://schemas.microsoft.com/office/powerpoint/2010/main" val="31928991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99868" y="736472"/>
            <a:ext cx="9601196" cy="1303867"/>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VENOUS DRAINAGE</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1501254"/>
            <a:ext cx="10515600" cy="4675709"/>
          </a:xfrm>
        </p:spPr>
        <p:txBody>
          <a:bodyPr>
            <a:normAutofit lnSpcReduction="10000"/>
          </a:bodyPr>
          <a:lstStyle/>
          <a:p>
            <a:pPr marL="342900" lvl="0" indent="-342900" algn="l" rtl="0">
              <a:lnSpc>
                <a:spcPct val="100000"/>
              </a:lnSpc>
              <a:spcBef>
                <a:spcPct val="20000"/>
              </a:spcBef>
            </a:pPr>
            <a:r>
              <a:rPr lang="en-US" sz="2700" b="1" dirty="0">
                <a:solidFill>
                  <a:prstClr val="black"/>
                </a:solidFill>
              </a:rPr>
              <a:t>The pampiniform plexus </a:t>
            </a:r>
            <a:r>
              <a:rPr lang="en-US" sz="2700" dirty="0">
                <a:solidFill>
                  <a:prstClr val="black"/>
                </a:solidFill>
              </a:rPr>
              <a:t>of veins (the veins appearing from the testis create a plexus of veins referred to as pampiniform plexus) empties the venous blood from the testis. </a:t>
            </a:r>
          </a:p>
          <a:p>
            <a:pPr marL="342900" lvl="0" indent="-342900" algn="l" rtl="0">
              <a:lnSpc>
                <a:spcPct val="100000"/>
              </a:lnSpc>
              <a:spcBef>
                <a:spcPct val="20000"/>
              </a:spcBef>
            </a:pPr>
            <a:r>
              <a:rPr lang="en-US" sz="2700" dirty="0">
                <a:solidFill>
                  <a:prstClr val="black"/>
                </a:solidFill>
              </a:rPr>
              <a:t>This plexus ascends up and at the superficial inguinal ring condenses to create 4 veins, which go through the inguinal canal inside the spermatic cord. </a:t>
            </a:r>
          </a:p>
          <a:p>
            <a:pPr marL="342900" lvl="0" indent="-342900" algn="l" rtl="0">
              <a:lnSpc>
                <a:spcPct val="100000"/>
              </a:lnSpc>
              <a:spcBef>
                <a:spcPct val="20000"/>
              </a:spcBef>
            </a:pPr>
            <a:r>
              <a:rPr lang="en-US" sz="2700" dirty="0">
                <a:solidFill>
                  <a:prstClr val="black"/>
                </a:solidFill>
              </a:rPr>
              <a:t>At the level of deep inguinal ring, they join to create a 2 testicular veins which accompany the testicular artery. </a:t>
            </a:r>
          </a:p>
          <a:p>
            <a:pPr marL="342900" lvl="0" indent="-342900" algn="l" rtl="0">
              <a:lnSpc>
                <a:spcPct val="100000"/>
              </a:lnSpc>
              <a:spcBef>
                <a:spcPct val="20000"/>
              </a:spcBef>
            </a:pPr>
            <a:r>
              <a:rPr lang="en-US" sz="2700" dirty="0">
                <a:solidFill>
                  <a:prstClr val="black"/>
                </a:solidFill>
              </a:rPr>
              <a:t>On the right side, the testicular vein drains into the inferior vena cava for an oblique angle while on the left side it drains into the left renal vein at a right angle.</a:t>
            </a:r>
            <a:endParaRPr lang="ar-SA" dirty="0"/>
          </a:p>
        </p:txBody>
      </p:sp>
    </p:spTree>
    <p:extLst>
      <p:ext uri="{BB962C8B-B14F-4D97-AF65-F5344CB8AC3E}">
        <p14:creationId xmlns:p14="http://schemas.microsoft.com/office/powerpoint/2010/main" val="33666890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647666" y="846162"/>
            <a:ext cx="6823879" cy="5527343"/>
          </a:xfrm>
          <a:prstGeom prst="rect">
            <a:avLst/>
          </a:prstGeom>
        </p:spPr>
      </p:pic>
    </p:spTree>
    <p:extLst>
      <p:ext uri="{BB962C8B-B14F-4D97-AF65-F5344CB8AC3E}">
        <p14:creationId xmlns:p14="http://schemas.microsoft.com/office/powerpoint/2010/main" val="9038334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638080"/>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LYMPHATIC DRAINAGE</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sz="3200" dirty="0">
                <a:solidFill>
                  <a:prstClr val="black"/>
                </a:solidFill>
              </a:rPr>
              <a:t>Lymphatic channels from the testis drain into the </a:t>
            </a:r>
            <a:r>
              <a:rPr lang="en-US" sz="3200" b="1" dirty="0">
                <a:solidFill>
                  <a:prstClr val="black"/>
                </a:solidFill>
              </a:rPr>
              <a:t>para-aortic and interaortocaval </a:t>
            </a:r>
            <a:r>
              <a:rPr lang="en-US" sz="3200" dirty="0">
                <a:solidFill>
                  <a:prstClr val="black"/>
                </a:solidFill>
              </a:rPr>
              <a:t>lymph nodes.</a:t>
            </a:r>
            <a:endParaRPr lang="ar-SA" dirty="0"/>
          </a:p>
        </p:txBody>
      </p:sp>
    </p:spTree>
    <p:extLst>
      <p:ext uri="{BB962C8B-B14F-4D97-AF65-F5344CB8AC3E}">
        <p14:creationId xmlns:p14="http://schemas.microsoft.com/office/powerpoint/2010/main" val="16557601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747263"/>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Clinical Notes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85000" lnSpcReduction="10000"/>
          </a:bodyPr>
          <a:lstStyle/>
          <a:p>
            <a:pPr algn="l" rtl="0"/>
            <a:r>
              <a:rPr lang="en-US" sz="3000" dirty="0">
                <a:solidFill>
                  <a:prstClr val="black"/>
                </a:solidFill>
              </a:rPr>
              <a:t>The presence of the scrotum and testes outside of the body is important for parents of newborn male babies. </a:t>
            </a:r>
          </a:p>
          <a:p>
            <a:pPr algn="l" rtl="0"/>
            <a:r>
              <a:rPr lang="en-US" sz="3000" dirty="0">
                <a:solidFill>
                  <a:prstClr val="black"/>
                </a:solidFill>
              </a:rPr>
              <a:t>In about 3% of full-term babies and 30% of premature infants, the testes do not descend into the scrotum but remain inside the body.</a:t>
            </a:r>
          </a:p>
          <a:p>
            <a:pPr algn="l" rtl="0"/>
            <a:r>
              <a:rPr lang="en-US" dirty="0"/>
              <a:t>This irregular positioning of the testes is called cryptorchidism.</a:t>
            </a:r>
          </a:p>
          <a:p>
            <a:pPr algn="l" rtl="0"/>
            <a:r>
              <a:rPr lang="en-US" sz="3000" dirty="0">
                <a:solidFill>
                  <a:prstClr val="black"/>
                </a:solidFill>
              </a:rPr>
              <a:t>This is an important check to perform as cryptorchidism affects the </a:t>
            </a:r>
            <a:r>
              <a:rPr lang="en-US" sz="3000" b="1" dirty="0">
                <a:solidFill>
                  <a:prstClr val="black"/>
                </a:solidFill>
              </a:rPr>
              <a:t>fertility </a:t>
            </a:r>
            <a:r>
              <a:rPr lang="en-US" sz="3000" dirty="0">
                <a:solidFill>
                  <a:prstClr val="black"/>
                </a:solidFill>
              </a:rPr>
              <a:t>and also undescended testes are at a greater </a:t>
            </a:r>
            <a:r>
              <a:rPr lang="en-US" sz="3000" b="1" dirty="0">
                <a:solidFill>
                  <a:prstClr val="black"/>
                </a:solidFill>
              </a:rPr>
              <a:t>risk of becoming malignant or cancerous</a:t>
            </a:r>
            <a:endParaRPr lang="ar-SA" dirty="0"/>
          </a:p>
        </p:txBody>
      </p:sp>
    </p:spTree>
    <p:extLst>
      <p:ext uri="{BB962C8B-B14F-4D97-AF65-F5344CB8AC3E}">
        <p14:creationId xmlns:p14="http://schemas.microsoft.com/office/powerpoint/2010/main" val="21092339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5401" y="613643"/>
            <a:ext cx="9601196" cy="1303867"/>
          </a:xfrm>
        </p:spPr>
        <p:txBody>
          <a:bodyPr/>
          <a:lstStyle/>
          <a:p>
            <a:pPr algn="ctr"/>
            <a:r>
              <a:rPr lang="en-US" b="1" i="1" u="sng" dirty="0">
                <a:solidFill>
                  <a:srgbClr val="FF0000"/>
                </a:solidFill>
                <a:effectLst>
                  <a:outerShdw blurRad="38100" dist="38100" dir="2700000" algn="tl">
                    <a:srgbClr val="000000">
                      <a:alpha val="43137"/>
                    </a:srgbClr>
                  </a:outerShdw>
                </a:effectLst>
              </a:rPr>
              <a:t>Epididymis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1295401" y="1917510"/>
            <a:ext cx="9601196" cy="3318936"/>
          </a:xfrm>
        </p:spPr>
        <p:txBody>
          <a:bodyPr/>
          <a:lstStyle/>
          <a:p>
            <a:pPr algn="l" rtl="0">
              <a:lnSpc>
                <a:spcPct val="100000"/>
              </a:lnSpc>
              <a:spcBef>
                <a:spcPct val="20000"/>
              </a:spcBef>
            </a:pPr>
            <a:r>
              <a:rPr lang="en-US" sz="3000" dirty="0">
                <a:solidFill>
                  <a:prstClr val="black"/>
                </a:solidFill>
              </a:rPr>
              <a:t>The epididymis is a </a:t>
            </a:r>
            <a:r>
              <a:rPr lang="en-US" sz="3000" b="1" dirty="0">
                <a:solidFill>
                  <a:prstClr val="black"/>
                </a:solidFill>
              </a:rPr>
              <a:t>comma-shaped</a:t>
            </a:r>
            <a:r>
              <a:rPr lang="en-US" sz="3000" dirty="0">
                <a:solidFill>
                  <a:prstClr val="black"/>
                </a:solidFill>
              </a:rPr>
              <a:t> structure, which is located on to the </a:t>
            </a:r>
            <a:r>
              <a:rPr lang="en-US" sz="3000" b="1" dirty="0">
                <a:solidFill>
                  <a:prstClr val="black"/>
                </a:solidFill>
              </a:rPr>
              <a:t>superior and posterolateral outermost layer of the testis.</a:t>
            </a:r>
          </a:p>
          <a:p>
            <a:pPr marL="0" lvl="0" indent="0" algn="l" rtl="0">
              <a:lnSpc>
                <a:spcPct val="100000"/>
              </a:lnSpc>
              <a:spcBef>
                <a:spcPct val="20000"/>
              </a:spcBef>
              <a:buNone/>
            </a:pPr>
            <a:r>
              <a:rPr lang="en-US" sz="3000" dirty="0">
                <a:solidFill>
                  <a:prstClr val="black"/>
                </a:solidFill>
              </a:rPr>
              <a:t> It’s created from highly coiled tubes.</a:t>
            </a:r>
            <a:endParaRPr lang="ar-SA" dirty="0"/>
          </a:p>
        </p:txBody>
      </p:sp>
      <p:pic>
        <p:nvPicPr>
          <p:cNvPr id="4" name="صورة 3"/>
          <p:cNvPicPr>
            <a:picLocks noChangeAspect="1"/>
          </p:cNvPicPr>
          <p:nvPr/>
        </p:nvPicPr>
        <p:blipFill>
          <a:blip r:embed="rId2"/>
          <a:stretch>
            <a:fillRect/>
          </a:stretch>
        </p:blipFill>
        <p:spPr>
          <a:xfrm>
            <a:off x="6935204" y="2956222"/>
            <a:ext cx="5145470" cy="3901778"/>
          </a:xfrm>
          <a:prstGeom prst="rect">
            <a:avLst/>
          </a:prstGeom>
        </p:spPr>
      </p:pic>
    </p:spTree>
    <p:extLst>
      <p:ext uri="{BB962C8B-B14F-4D97-AF65-F5344CB8AC3E}">
        <p14:creationId xmlns:p14="http://schemas.microsoft.com/office/powerpoint/2010/main" val="26609846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832513"/>
            <a:ext cx="10515600" cy="5344450"/>
          </a:xfrm>
        </p:spPr>
        <p:txBody>
          <a:bodyPr>
            <a:normAutofit fontScale="92500"/>
          </a:bodyPr>
          <a:lstStyle/>
          <a:p>
            <a:pPr algn="l" rtl="0">
              <a:lnSpc>
                <a:spcPct val="100000"/>
              </a:lnSpc>
              <a:spcBef>
                <a:spcPct val="20000"/>
              </a:spcBef>
            </a:pPr>
            <a:r>
              <a:rPr lang="en-US" sz="3200" dirty="0">
                <a:solidFill>
                  <a:prstClr val="black"/>
                </a:solidFill>
              </a:rPr>
              <a:t>Its { 3-4m in total length } Wolffian duct structure</a:t>
            </a:r>
          </a:p>
          <a:p>
            <a:pPr algn="l" rtl="0">
              <a:lnSpc>
                <a:spcPct val="100000"/>
              </a:lnSpc>
              <a:spcBef>
                <a:spcPct val="20000"/>
              </a:spcBef>
            </a:pPr>
            <a:r>
              <a:rPr lang="en-US" sz="3200" dirty="0">
                <a:solidFill>
                  <a:prstClr val="black"/>
                </a:solidFill>
              </a:rPr>
              <a:t>coiled and encapsulated within sheath of convoluted tubule of the tunica vaginalis.</a:t>
            </a:r>
          </a:p>
          <a:p>
            <a:pPr algn="l" rtl="0">
              <a:lnSpc>
                <a:spcPct val="100000"/>
              </a:lnSpc>
              <a:spcBef>
                <a:spcPct val="20000"/>
              </a:spcBef>
            </a:pPr>
            <a:r>
              <a:rPr lang="en-US" sz="3200" dirty="0">
                <a:solidFill>
                  <a:prstClr val="black"/>
                </a:solidFill>
              </a:rPr>
              <a:t>epididymis is covered by contractile tissue</a:t>
            </a:r>
          </a:p>
          <a:p>
            <a:pPr algn="l" rtl="0">
              <a:lnSpc>
                <a:spcPct val="100000"/>
              </a:lnSpc>
              <a:spcBef>
                <a:spcPct val="20000"/>
              </a:spcBef>
            </a:pPr>
            <a:r>
              <a:rPr lang="en-US" sz="3200" dirty="0">
                <a:solidFill>
                  <a:prstClr val="black"/>
                </a:solidFill>
              </a:rPr>
              <a:t>2-4 cell thick contractile layer surrounds ductuli efferentes to proximal body of epididymis</a:t>
            </a:r>
          </a:p>
          <a:p>
            <a:pPr algn="l" rtl="0">
              <a:lnSpc>
                <a:spcPct val="100000"/>
              </a:lnSpc>
              <a:spcBef>
                <a:spcPct val="20000"/>
              </a:spcBef>
            </a:pPr>
            <a:r>
              <a:rPr lang="en-US" sz="3200" dirty="0">
                <a:solidFill>
                  <a:prstClr val="black"/>
                </a:solidFill>
              </a:rPr>
              <a:t>Epididymis are lined with epithelium consisting of 2 types of cells:</a:t>
            </a:r>
          </a:p>
          <a:p>
            <a:pPr marL="0" lvl="0" indent="0" algn="l" rtl="0">
              <a:lnSpc>
                <a:spcPct val="100000"/>
              </a:lnSpc>
              <a:spcBef>
                <a:spcPct val="20000"/>
              </a:spcBef>
              <a:buNone/>
            </a:pPr>
            <a:r>
              <a:rPr lang="en-US" sz="3200" dirty="0">
                <a:solidFill>
                  <a:prstClr val="black"/>
                </a:solidFill>
              </a:rPr>
              <a:t>- </a:t>
            </a:r>
            <a:r>
              <a:rPr lang="en-US" sz="3200" b="1" dirty="0">
                <a:solidFill>
                  <a:prstClr val="black"/>
                </a:solidFill>
              </a:rPr>
              <a:t>principle cells (more numerous)</a:t>
            </a:r>
          </a:p>
          <a:p>
            <a:pPr marL="0" lvl="0" indent="0" algn="l" rtl="0">
              <a:lnSpc>
                <a:spcPct val="100000"/>
              </a:lnSpc>
              <a:spcBef>
                <a:spcPct val="20000"/>
              </a:spcBef>
              <a:buNone/>
            </a:pPr>
            <a:r>
              <a:rPr lang="en-US" sz="3200" b="1" dirty="0">
                <a:solidFill>
                  <a:prstClr val="black"/>
                </a:solidFill>
              </a:rPr>
              <a:t>- basal cells</a:t>
            </a:r>
          </a:p>
          <a:p>
            <a:pPr marL="342900" lvl="0" indent="-342900" algn="l" rtl="0">
              <a:lnSpc>
                <a:spcPct val="100000"/>
              </a:lnSpc>
              <a:spcBef>
                <a:spcPct val="20000"/>
              </a:spcBef>
              <a:buFontTx/>
              <a:buChar char="-"/>
            </a:pPr>
            <a:endParaRPr lang="en-US" sz="3200" dirty="0">
              <a:solidFill>
                <a:prstClr val="black"/>
              </a:solidFill>
            </a:endParaRPr>
          </a:p>
          <a:p>
            <a:pPr algn="l" rtl="0"/>
            <a:endParaRPr lang="ar-SA" dirty="0"/>
          </a:p>
        </p:txBody>
      </p:sp>
    </p:spTree>
    <p:extLst>
      <p:ext uri="{BB962C8B-B14F-4D97-AF65-F5344CB8AC3E}">
        <p14:creationId xmlns:p14="http://schemas.microsoft.com/office/powerpoint/2010/main" val="18937832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en-US" sz="5400" b="1" i="1" u="sng" dirty="0">
                <a:solidFill>
                  <a:srgbClr val="FF0000"/>
                </a:solidFill>
                <a:effectLst>
                  <a:outerShdw blurRad="38100" dist="38100" dir="2700000" algn="tl">
                    <a:srgbClr val="000000">
                      <a:alpha val="43137"/>
                    </a:srgbClr>
                  </a:outerShdw>
                </a:effectLst>
              </a:rPr>
              <a:t>PARTS</a:t>
            </a:r>
            <a:endParaRPr lang="ar-SA" sz="5400"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77500" lnSpcReduction="20000"/>
          </a:bodyPr>
          <a:lstStyle/>
          <a:p>
            <a:pPr marL="0" lvl="0" indent="0" algn="l" rtl="0">
              <a:lnSpc>
                <a:spcPct val="100000"/>
              </a:lnSpc>
              <a:spcBef>
                <a:spcPct val="20000"/>
              </a:spcBef>
              <a:buNone/>
            </a:pPr>
            <a:r>
              <a:rPr lang="en-US" sz="3000" dirty="0">
                <a:solidFill>
                  <a:prstClr val="black"/>
                </a:solidFill>
              </a:rPr>
              <a:t>The epididymis from above downward is split into 3 parts: </a:t>
            </a:r>
            <a:r>
              <a:rPr lang="en-US" sz="3000" b="1" dirty="0">
                <a:solidFill>
                  <a:prstClr val="black"/>
                </a:solidFill>
              </a:rPr>
              <a:t>head, body, and tail.</a:t>
            </a:r>
          </a:p>
          <a:p>
            <a:pPr marL="0" lvl="0" indent="0" algn="l" rtl="0">
              <a:lnSpc>
                <a:spcPct val="100000"/>
              </a:lnSpc>
              <a:spcBef>
                <a:spcPct val="20000"/>
              </a:spcBef>
              <a:buNone/>
            </a:pPr>
            <a:endParaRPr lang="en-US" sz="3000" dirty="0">
              <a:solidFill>
                <a:prstClr val="black"/>
              </a:solidFill>
            </a:endParaRPr>
          </a:p>
          <a:p>
            <a:pPr marL="342900" lvl="0" indent="-342900" algn="l" rtl="0">
              <a:lnSpc>
                <a:spcPct val="100000"/>
              </a:lnSpc>
              <a:spcBef>
                <a:spcPct val="20000"/>
              </a:spcBef>
              <a:buFontTx/>
              <a:buChar char="-"/>
            </a:pPr>
            <a:r>
              <a:rPr lang="en-US" sz="3000" b="1" dirty="0">
                <a:solidFill>
                  <a:prstClr val="black"/>
                </a:solidFill>
              </a:rPr>
              <a:t>The head </a:t>
            </a:r>
            <a:r>
              <a:rPr lang="en-US" sz="3000" dirty="0">
                <a:solidFill>
                  <a:prstClr val="black"/>
                </a:solidFill>
              </a:rPr>
              <a:t>(the upper increased part) is linked to the upper post of testis by efferent ductules and is composed of highly coiled efferent ductules. </a:t>
            </a:r>
          </a:p>
          <a:p>
            <a:pPr marL="342900" lvl="0" indent="-342900" algn="l" rtl="0">
              <a:lnSpc>
                <a:spcPct val="100000"/>
              </a:lnSpc>
              <a:spcBef>
                <a:spcPct val="20000"/>
              </a:spcBef>
              <a:buFontTx/>
              <a:buChar char="-"/>
            </a:pPr>
            <a:r>
              <a:rPr lang="en-US" sz="3000" b="1" dirty="0">
                <a:solidFill>
                  <a:prstClr val="black"/>
                </a:solidFill>
              </a:rPr>
              <a:t>The body </a:t>
            </a:r>
            <a:r>
              <a:rPr lang="en-US" sz="3000" dirty="0">
                <a:solidFill>
                  <a:prstClr val="black"/>
                </a:solidFill>
              </a:rPr>
              <a:t>(middle part) and </a:t>
            </a:r>
            <a:r>
              <a:rPr lang="en-US" sz="4400" dirty="0">
                <a:solidFill>
                  <a:prstClr val="black"/>
                </a:solidFill>
              </a:rPr>
              <a:t>Tail</a:t>
            </a:r>
            <a:r>
              <a:rPr lang="en-US" sz="3000" dirty="0">
                <a:solidFill>
                  <a:prstClr val="black"/>
                </a:solidFill>
              </a:rPr>
              <a:t> (lower span part) are created from a single highly coiled duct of epididymis, which appears from </a:t>
            </a:r>
            <a:r>
              <a:rPr lang="en-US" sz="3000" b="1" dirty="0">
                <a:solidFill>
                  <a:prstClr val="black"/>
                </a:solidFill>
              </a:rPr>
              <a:t>the tail </a:t>
            </a:r>
            <a:r>
              <a:rPr lang="en-US" sz="3000" dirty="0">
                <a:solidFill>
                  <a:prstClr val="black"/>
                </a:solidFill>
              </a:rPr>
              <a:t>as the vas deferens</a:t>
            </a:r>
            <a:endParaRPr lang="ar-SA" dirty="0"/>
          </a:p>
        </p:txBody>
      </p:sp>
    </p:spTree>
    <p:extLst>
      <p:ext uri="{BB962C8B-B14F-4D97-AF65-F5344CB8AC3E}">
        <p14:creationId xmlns:p14="http://schemas.microsoft.com/office/powerpoint/2010/main" val="38127739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978925" y="518615"/>
            <a:ext cx="7997587" cy="6196084"/>
          </a:xfrm>
          <a:prstGeom prst="rect">
            <a:avLst/>
          </a:prstGeom>
        </p:spPr>
      </p:pic>
    </p:spTree>
    <p:extLst>
      <p:ext uri="{BB962C8B-B14F-4D97-AF65-F5344CB8AC3E}">
        <p14:creationId xmlns:p14="http://schemas.microsoft.com/office/powerpoint/2010/main" val="5914944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7131" y="760910"/>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FUNCTIONS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342900" lvl="0" indent="-342900" algn="l" rtl="0">
              <a:lnSpc>
                <a:spcPct val="100000"/>
              </a:lnSpc>
              <a:spcBef>
                <a:spcPct val="20000"/>
              </a:spcBef>
              <a:buFont typeface="Wingdings" panose="05000000000000000000" pitchFamily="2" charset="2"/>
              <a:buChar char="§"/>
            </a:pPr>
            <a:r>
              <a:rPr lang="en-US" sz="3200" dirty="0">
                <a:solidFill>
                  <a:prstClr val="black"/>
                </a:solidFill>
              </a:rPr>
              <a:t>Storage and maturation of spermatozoa.</a:t>
            </a:r>
          </a:p>
          <a:p>
            <a:pPr marL="342900" lvl="0" indent="-342900" algn="l" rtl="0">
              <a:lnSpc>
                <a:spcPct val="100000"/>
              </a:lnSpc>
              <a:spcBef>
                <a:spcPct val="20000"/>
              </a:spcBef>
              <a:buFont typeface="Wingdings" panose="05000000000000000000" pitchFamily="2" charset="2"/>
              <a:buChar char="§"/>
            </a:pPr>
            <a:r>
              <a:rPr lang="en-US" sz="3200" dirty="0">
                <a:solidFill>
                  <a:prstClr val="black"/>
                </a:solidFill>
              </a:rPr>
              <a:t>Absorption of the fluid.</a:t>
            </a:r>
          </a:p>
          <a:p>
            <a:pPr marL="342900" lvl="0" indent="-342900" algn="l" rtl="0">
              <a:lnSpc>
                <a:spcPct val="100000"/>
              </a:lnSpc>
              <a:spcBef>
                <a:spcPct val="20000"/>
              </a:spcBef>
              <a:buFont typeface="Wingdings" panose="05000000000000000000" pitchFamily="2" charset="2"/>
              <a:buChar char="§"/>
            </a:pPr>
            <a:r>
              <a:rPr lang="en-US" sz="3200" dirty="0">
                <a:solidFill>
                  <a:prstClr val="black"/>
                </a:solidFill>
              </a:rPr>
              <a:t>Inclusion of materials to the seminal fluid to nourish the maturating spermatozoa.</a:t>
            </a:r>
            <a:endParaRPr lang="ar-SA" dirty="0"/>
          </a:p>
        </p:txBody>
      </p:sp>
    </p:spTree>
    <p:extLst>
      <p:ext uri="{BB962C8B-B14F-4D97-AF65-F5344CB8AC3E}">
        <p14:creationId xmlns:p14="http://schemas.microsoft.com/office/powerpoint/2010/main" val="85678365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Blood Supply To The Epididymis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92500" lnSpcReduction="10000"/>
          </a:bodyPr>
          <a:lstStyle/>
          <a:p>
            <a:pPr marL="0" lvl="0" indent="0" algn="l" rtl="0">
              <a:lnSpc>
                <a:spcPct val="100000"/>
              </a:lnSpc>
              <a:spcBef>
                <a:spcPct val="20000"/>
              </a:spcBef>
              <a:buNone/>
            </a:pPr>
            <a:r>
              <a:rPr lang="en-US" sz="3200" dirty="0">
                <a:solidFill>
                  <a:prstClr val="black"/>
                </a:solidFill>
              </a:rPr>
              <a:t>-</a:t>
            </a:r>
            <a:r>
              <a:rPr lang="en-US" sz="3200" dirty="0">
                <a:solidFill>
                  <a:srgbClr val="FF0000"/>
                </a:solidFill>
              </a:rPr>
              <a:t>Head &amp; body </a:t>
            </a:r>
            <a:r>
              <a:rPr lang="en-US" sz="3200" dirty="0">
                <a:solidFill>
                  <a:prstClr val="black"/>
                </a:solidFill>
              </a:rPr>
              <a:t>:branch of </a:t>
            </a:r>
            <a:r>
              <a:rPr lang="en-US" sz="3200" b="1" dirty="0">
                <a:solidFill>
                  <a:prstClr val="black"/>
                </a:solidFill>
              </a:rPr>
              <a:t>testicular a.</a:t>
            </a:r>
            <a:r>
              <a:rPr lang="en-US" sz="3200" dirty="0">
                <a:solidFill>
                  <a:prstClr val="black"/>
                </a:solidFill>
              </a:rPr>
              <a:t> divides into superior &amp;</a:t>
            </a:r>
            <a:r>
              <a:rPr lang="en-US" sz="3200" u="sng" dirty="0">
                <a:solidFill>
                  <a:prstClr val="black"/>
                </a:solidFill>
              </a:rPr>
              <a:t> </a:t>
            </a:r>
            <a:r>
              <a:rPr lang="en-US" sz="3200" dirty="0">
                <a:solidFill>
                  <a:prstClr val="black"/>
                </a:solidFill>
              </a:rPr>
              <a:t>inferior</a:t>
            </a:r>
            <a:r>
              <a:rPr lang="en-US" sz="3200" u="sng" dirty="0">
                <a:solidFill>
                  <a:prstClr val="black"/>
                </a:solidFill>
              </a:rPr>
              <a:t> </a:t>
            </a:r>
            <a:r>
              <a:rPr lang="en-US" sz="3200" dirty="0">
                <a:solidFill>
                  <a:prstClr val="black"/>
                </a:solidFill>
              </a:rPr>
              <a:t>epididymal</a:t>
            </a:r>
            <a:r>
              <a:rPr lang="en-US" sz="3200" u="sng" dirty="0">
                <a:solidFill>
                  <a:prstClr val="black"/>
                </a:solidFill>
              </a:rPr>
              <a:t> </a:t>
            </a:r>
            <a:r>
              <a:rPr lang="en-US" sz="3200" dirty="0">
                <a:solidFill>
                  <a:prstClr val="black"/>
                </a:solidFill>
              </a:rPr>
              <a:t>branches</a:t>
            </a:r>
          </a:p>
          <a:p>
            <a:pPr marL="0" lvl="0" indent="0" algn="l" rtl="0">
              <a:lnSpc>
                <a:spcPct val="100000"/>
              </a:lnSpc>
              <a:spcBef>
                <a:spcPct val="20000"/>
              </a:spcBef>
              <a:buNone/>
            </a:pPr>
            <a:r>
              <a:rPr lang="en-US" sz="3200" dirty="0">
                <a:solidFill>
                  <a:prstClr val="black"/>
                </a:solidFill>
              </a:rPr>
              <a:t>- </a:t>
            </a:r>
            <a:r>
              <a:rPr lang="en-US" sz="3200" dirty="0">
                <a:solidFill>
                  <a:srgbClr val="FF0000"/>
                </a:solidFill>
              </a:rPr>
              <a:t>Tail</a:t>
            </a:r>
            <a:r>
              <a:rPr lang="en-US" sz="3200" dirty="0">
                <a:solidFill>
                  <a:prstClr val="black"/>
                </a:solidFill>
              </a:rPr>
              <a:t> : branches from </a:t>
            </a:r>
            <a:r>
              <a:rPr lang="en-US" sz="3200" b="1" dirty="0">
                <a:solidFill>
                  <a:prstClr val="black"/>
                </a:solidFill>
              </a:rPr>
              <a:t>vas deferential artery</a:t>
            </a:r>
          </a:p>
          <a:p>
            <a:pPr algn="l" rtl="0">
              <a:lnSpc>
                <a:spcPct val="100000"/>
              </a:lnSpc>
              <a:spcBef>
                <a:spcPct val="20000"/>
              </a:spcBef>
            </a:pPr>
            <a:r>
              <a:rPr lang="en-US" sz="3200" b="1" dirty="0">
                <a:solidFill>
                  <a:prstClr val="black"/>
                </a:solidFill>
              </a:rPr>
              <a:t>Cremasteric artery also serves as collateral </a:t>
            </a:r>
            <a:r>
              <a:rPr lang="en-US" sz="3200" dirty="0">
                <a:solidFill>
                  <a:prstClr val="black"/>
                </a:solidFill>
              </a:rPr>
              <a:t>source</a:t>
            </a:r>
          </a:p>
          <a:p>
            <a:pPr algn="l" rtl="0">
              <a:lnSpc>
                <a:spcPct val="100000"/>
              </a:lnSpc>
              <a:spcBef>
                <a:spcPct val="20000"/>
              </a:spcBef>
            </a:pPr>
            <a:r>
              <a:rPr lang="en-US" sz="3200" dirty="0">
                <a:solidFill>
                  <a:prstClr val="black"/>
                </a:solidFill>
              </a:rPr>
              <a:t>Arteries enter along septa formed by connective tissue of tunica vaginalis</a:t>
            </a:r>
          </a:p>
          <a:p>
            <a:pPr algn="l" rtl="0"/>
            <a:endParaRPr lang="ar-SA" dirty="0"/>
          </a:p>
        </p:txBody>
      </p:sp>
    </p:spTree>
    <p:extLst>
      <p:ext uri="{BB962C8B-B14F-4D97-AF65-F5344CB8AC3E}">
        <p14:creationId xmlns:p14="http://schemas.microsoft.com/office/powerpoint/2010/main" val="12099355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Venous  Drainage Of The Epididymis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lvl="0" indent="0" algn="l" rtl="0">
              <a:lnSpc>
                <a:spcPct val="100000"/>
              </a:lnSpc>
              <a:spcBef>
                <a:spcPct val="20000"/>
              </a:spcBef>
              <a:buNone/>
            </a:pPr>
            <a:r>
              <a:rPr lang="en-US" sz="3200" dirty="0">
                <a:solidFill>
                  <a:prstClr val="black"/>
                </a:solidFill>
              </a:rPr>
              <a:t>- </a:t>
            </a:r>
            <a:r>
              <a:rPr lang="en-US" sz="3200" dirty="0">
                <a:solidFill>
                  <a:srgbClr val="FF0000"/>
                </a:solidFill>
              </a:rPr>
              <a:t>Head</a:t>
            </a:r>
            <a:r>
              <a:rPr lang="en-US" sz="3200" dirty="0">
                <a:solidFill>
                  <a:prstClr val="black"/>
                </a:solidFill>
              </a:rPr>
              <a:t> : veins join </a:t>
            </a:r>
            <a:r>
              <a:rPr lang="en-US" sz="3200" b="1" dirty="0">
                <a:solidFill>
                  <a:prstClr val="black"/>
                </a:solidFill>
              </a:rPr>
              <a:t>pampiniform plexus or vena marginalis</a:t>
            </a:r>
          </a:p>
          <a:p>
            <a:pPr marL="0" lvl="0" indent="0" algn="l" rtl="0">
              <a:lnSpc>
                <a:spcPct val="100000"/>
              </a:lnSpc>
              <a:spcBef>
                <a:spcPct val="20000"/>
              </a:spcBef>
              <a:buNone/>
            </a:pPr>
            <a:r>
              <a:rPr lang="en-US" sz="3200" dirty="0">
                <a:solidFill>
                  <a:prstClr val="black"/>
                </a:solidFill>
              </a:rPr>
              <a:t>- </a:t>
            </a:r>
            <a:r>
              <a:rPr lang="en-US" sz="3200" dirty="0">
                <a:solidFill>
                  <a:srgbClr val="FF0000"/>
                </a:solidFill>
              </a:rPr>
              <a:t>Tail and Body</a:t>
            </a:r>
            <a:r>
              <a:rPr lang="en-US" sz="3200" dirty="0">
                <a:solidFill>
                  <a:prstClr val="black"/>
                </a:solidFill>
              </a:rPr>
              <a:t> : veins join to form </a:t>
            </a:r>
            <a:r>
              <a:rPr lang="en-US" sz="3200" b="1" dirty="0">
                <a:solidFill>
                  <a:prstClr val="black"/>
                </a:solidFill>
              </a:rPr>
              <a:t>vena marginalis epididymis of Haberer</a:t>
            </a:r>
            <a:endParaRPr lang="ar-SA" sz="3200" b="1" dirty="0">
              <a:solidFill>
                <a:prstClr val="black"/>
              </a:solidFill>
            </a:endParaRPr>
          </a:p>
          <a:p>
            <a:pPr algn="l" rtl="0"/>
            <a:endParaRPr lang="ar-SA" dirty="0"/>
          </a:p>
        </p:txBody>
      </p:sp>
    </p:spTree>
    <p:extLst>
      <p:ext uri="{BB962C8B-B14F-4D97-AF65-F5344CB8AC3E}">
        <p14:creationId xmlns:p14="http://schemas.microsoft.com/office/powerpoint/2010/main" val="30115033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Lymphatic  drainage of the epididymis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0" lvl="0" indent="0" algn="l" rtl="0">
              <a:lnSpc>
                <a:spcPct val="100000"/>
              </a:lnSpc>
              <a:spcBef>
                <a:spcPct val="20000"/>
              </a:spcBef>
              <a:buNone/>
            </a:pPr>
            <a:r>
              <a:rPr lang="en-US" sz="3200" dirty="0">
                <a:solidFill>
                  <a:prstClr val="black"/>
                </a:solidFill>
              </a:rPr>
              <a:t>-</a:t>
            </a:r>
            <a:r>
              <a:rPr lang="en-US" sz="3200" dirty="0">
                <a:solidFill>
                  <a:srgbClr val="FF0000"/>
                </a:solidFill>
              </a:rPr>
              <a:t>Head and Body </a:t>
            </a:r>
            <a:r>
              <a:rPr lang="en-US" sz="3200" dirty="0">
                <a:solidFill>
                  <a:prstClr val="black"/>
                </a:solidFill>
              </a:rPr>
              <a:t>:  </a:t>
            </a:r>
            <a:r>
              <a:rPr lang="en-US" sz="3200" u="sng" dirty="0">
                <a:solidFill>
                  <a:prstClr val="black"/>
                </a:solidFill>
              </a:rPr>
              <a:t>same as testis (to </a:t>
            </a:r>
            <a:r>
              <a:rPr lang="en-US" sz="3200" b="1" u="sng" dirty="0">
                <a:solidFill>
                  <a:prstClr val="black"/>
                </a:solidFill>
              </a:rPr>
              <a:t>RPLN’s</a:t>
            </a:r>
            <a:r>
              <a:rPr lang="en-US" sz="3200" b="1" dirty="0">
                <a:solidFill>
                  <a:prstClr val="black"/>
                </a:solidFill>
              </a:rPr>
              <a:t>)</a:t>
            </a:r>
          </a:p>
          <a:p>
            <a:pPr marL="0" lvl="0" indent="0" algn="l" rtl="0">
              <a:lnSpc>
                <a:spcPct val="100000"/>
              </a:lnSpc>
              <a:spcBef>
                <a:spcPct val="20000"/>
              </a:spcBef>
              <a:buNone/>
            </a:pPr>
            <a:endParaRPr lang="en-US" sz="3200" b="1" dirty="0">
              <a:solidFill>
                <a:prstClr val="black"/>
              </a:solidFill>
            </a:endParaRPr>
          </a:p>
          <a:p>
            <a:pPr marL="0" lvl="0" indent="0" algn="l" rtl="0">
              <a:lnSpc>
                <a:spcPct val="100000"/>
              </a:lnSpc>
              <a:spcBef>
                <a:spcPct val="20000"/>
              </a:spcBef>
              <a:buNone/>
            </a:pPr>
            <a:r>
              <a:rPr lang="en-US" sz="3200" dirty="0">
                <a:solidFill>
                  <a:prstClr val="black"/>
                </a:solidFill>
              </a:rPr>
              <a:t>- </a:t>
            </a:r>
            <a:r>
              <a:rPr lang="en-US" sz="3200" dirty="0">
                <a:solidFill>
                  <a:srgbClr val="FF0000"/>
                </a:solidFill>
              </a:rPr>
              <a:t>Tail</a:t>
            </a:r>
            <a:r>
              <a:rPr lang="en-US" sz="3200" dirty="0">
                <a:solidFill>
                  <a:prstClr val="black"/>
                </a:solidFill>
              </a:rPr>
              <a:t> : </a:t>
            </a:r>
            <a:r>
              <a:rPr lang="en-US" sz="3200" u="sng" dirty="0">
                <a:solidFill>
                  <a:prstClr val="black"/>
                </a:solidFill>
              </a:rPr>
              <a:t>join lymphatics of vas deferens </a:t>
            </a:r>
            <a:r>
              <a:rPr lang="en-US" sz="3200" dirty="0">
                <a:solidFill>
                  <a:prstClr val="black"/>
                </a:solidFill>
              </a:rPr>
              <a:t>to </a:t>
            </a:r>
            <a:r>
              <a:rPr lang="en-US" sz="3200" b="1" dirty="0">
                <a:solidFill>
                  <a:prstClr val="black"/>
                </a:solidFill>
              </a:rPr>
              <a:t>external iliac nodes</a:t>
            </a:r>
            <a:endParaRPr lang="ar-SA" sz="3200" b="1" dirty="0">
              <a:solidFill>
                <a:prstClr val="black"/>
              </a:solidFill>
            </a:endParaRPr>
          </a:p>
          <a:p>
            <a:pPr algn="l" rtl="0"/>
            <a:endParaRPr lang="ar-SA" dirty="0"/>
          </a:p>
        </p:txBody>
      </p:sp>
    </p:spTree>
    <p:extLst>
      <p:ext uri="{BB962C8B-B14F-4D97-AF65-F5344CB8AC3E}">
        <p14:creationId xmlns:p14="http://schemas.microsoft.com/office/powerpoint/2010/main" val="21971633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692670"/>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Innervation  Of The Epididymis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lnSpc>
                <a:spcPct val="100000"/>
              </a:lnSpc>
              <a:spcBef>
                <a:spcPct val="20000"/>
              </a:spcBef>
            </a:pPr>
            <a:r>
              <a:rPr lang="en-US" sz="3200" dirty="0">
                <a:solidFill>
                  <a:prstClr val="black"/>
                </a:solidFill>
              </a:rPr>
              <a:t>Primarily from </a:t>
            </a:r>
            <a:r>
              <a:rPr lang="en-US" sz="3200" b="1" dirty="0">
                <a:solidFill>
                  <a:prstClr val="black"/>
                </a:solidFill>
              </a:rPr>
              <a:t>intermediate</a:t>
            </a:r>
            <a:r>
              <a:rPr lang="en-US" sz="3200" dirty="0">
                <a:solidFill>
                  <a:prstClr val="black"/>
                </a:solidFill>
              </a:rPr>
              <a:t> </a:t>
            </a:r>
            <a:r>
              <a:rPr lang="en-US" sz="3200" b="1" dirty="0">
                <a:solidFill>
                  <a:prstClr val="black"/>
                </a:solidFill>
              </a:rPr>
              <a:t>spermatic nerve </a:t>
            </a:r>
            <a:r>
              <a:rPr lang="en-US" sz="3200" dirty="0">
                <a:solidFill>
                  <a:prstClr val="black"/>
                </a:solidFill>
              </a:rPr>
              <a:t>(br. of superior part of hypogastric plexus)</a:t>
            </a:r>
          </a:p>
          <a:p>
            <a:pPr marL="0" lvl="0" indent="0" algn="l" rtl="0">
              <a:lnSpc>
                <a:spcPct val="100000"/>
              </a:lnSpc>
              <a:spcBef>
                <a:spcPct val="20000"/>
              </a:spcBef>
              <a:buNone/>
            </a:pPr>
            <a:r>
              <a:rPr lang="en-US" sz="3200" dirty="0">
                <a:solidFill>
                  <a:prstClr val="black"/>
                </a:solidFill>
              </a:rPr>
              <a:t>and </a:t>
            </a:r>
            <a:r>
              <a:rPr lang="en-US" sz="3200" b="1" dirty="0">
                <a:solidFill>
                  <a:prstClr val="black"/>
                </a:solidFill>
              </a:rPr>
              <a:t>inferior spermatic nerve </a:t>
            </a:r>
            <a:r>
              <a:rPr lang="en-US" sz="3200" dirty="0">
                <a:solidFill>
                  <a:prstClr val="black"/>
                </a:solidFill>
              </a:rPr>
              <a:t>(branch of pelvic plexus)</a:t>
            </a:r>
          </a:p>
          <a:p>
            <a:pPr algn="l" rtl="0">
              <a:lnSpc>
                <a:spcPct val="100000"/>
              </a:lnSpc>
              <a:spcBef>
                <a:spcPct val="20000"/>
              </a:spcBef>
            </a:pPr>
            <a:r>
              <a:rPr lang="en-US" sz="3200" dirty="0">
                <a:solidFill>
                  <a:prstClr val="black"/>
                </a:solidFill>
              </a:rPr>
              <a:t>Number of nerve fibers increases as you move distally towards tail.</a:t>
            </a:r>
            <a:endParaRPr lang="ar-SA" sz="3200" dirty="0">
              <a:solidFill>
                <a:prstClr val="black"/>
              </a:solidFill>
            </a:endParaRPr>
          </a:p>
          <a:p>
            <a:pPr algn="l" rtl="0"/>
            <a:endParaRPr lang="ar-SA" dirty="0"/>
          </a:p>
        </p:txBody>
      </p:sp>
    </p:spTree>
    <p:extLst>
      <p:ext uri="{BB962C8B-B14F-4D97-AF65-F5344CB8AC3E}">
        <p14:creationId xmlns:p14="http://schemas.microsoft.com/office/powerpoint/2010/main" val="37371569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Vas Deferens </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85000" lnSpcReduction="10000"/>
          </a:bodyPr>
          <a:lstStyle/>
          <a:p>
            <a:pPr marL="342900" lvl="0" indent="-342900" algn="l" rtl="0">
              <a:lnSpc>
                <a:spcPct val="100000"/>
              </a:lnSpc>
              <a:spcBef>
                <a:spcPct val="20000"/>
              </a:spcBef>
              <a:buFontTx/>
              <a:buChar char="-"/>
            </a:pPr>
            <a:r>
              <a:rPr lang="en-US" sz="3000" dirty="0">
                <a:solidFill>
                  <a:prstClr val="black"/>
                </a:solidFill>
              </a:rPr>
              <a:t>The Vas Deferens are 2 in number (left and right).</a:t>
            </a:r>
          </a:p>
          <a:p>
            <a:pPr marL="342900" lvl="0" indent="-342900" algn="l" rtl="0">
              <a:lnSpc>
                <a:spcPct val="100000"/>
              </a:lnSpc>
              <a:spcBef>
                <a:spcPct val="20000"/>
              </a:spcBef>
              <a:buFontTx/>
              <a:buChar char="-"/>
            </a:pPr>
            <a:r>
              <a:rPr lang="en-US" sz="3000" dirty="0">
                <a:solidFill>
                  <a:prstClr val="black"/>
                </a:solidFill>
              </a:rPr>
              <a:t>It is a thick-walled muscular tube which has the work of carrying spermatozoa from the epididymis to the ejaculatory duct. </a:t>
            </a:r>
          </a:p>
          <a:p>
            <a:pPr marL="342900" lvl="0" indent="-342900" algn="l" rtl="0">
              <a:lnSpc>
                <a:spcPct val="100000"/>
              </a:lnSpc>
              <a:spcBef>
                <a:spcPct val="20000"/>
              </a:spcBef>
              <a:buFontTx/>
              <a:buChar char="-"/>
            </a:pPr>
            <a:r>
              <a:rPr lang="en-US" sz="3000" dirty="0">
                <a:solidFill>
                  <a:prstClr val="black"/>
                </a:solidFill>
              </a:rPr>
              <a:t>Derived from the </a:t>
            </a:r>
            <a:r>
              <a:rPr lang="en-US" sz="3000" b="1" dirty="0">
                <a:solidFill>
                  <a:prstClr val="black"/>
                </a:solidFill>
              </a:rPr>
              <a:t>mesonephric (Wolffian) duct</a:t>
            </a:r>
          </a:p>
          <a:p>
            <a:pPr marL="0" lvl="0" indent="0" algn="l" rtl="0">
              <a:lnSpc>
                <a:spcPct val="100000"/>
              </a:lnSpc>
              <a:spcBef>
                <a:spcPct val="20000"/>
              </a:spcBef>
              <a:buNone/>
            </a:pPr>
            <a:r>
              <a:rPr lang="en-US" sz="3000" dirty="0">
                <a:solidFill>
                  <a:prstClr val="black"/>
                </a:solidFill>
              </a:rPr>
              <a:t>- 30-35cm in length, 2-3mm in diameter (lumen 300-500</a:t>
            </a:r>
            <a:r>
              <a:rPr lang="el-GR" sz="3000" dirty="0">
                <a:solidFill>
                  <a:prstClr val="black"/>
                </a:solidFill>
              </a:rPr>
              <a:t>μ</a:t>
            </a:r>
            <a:r>
              <a:rPr lang="en-US" sz="3000" dirty="0">
                <a:solidFill>
                  <a:prstClr val="black"/>
                </a:solidFill>
              </a:rPr>
              <a:t>m in diameter)</a:t>
            </a:r>
          </a:p>
          <a:p>
            <a:pPr marL="0" lvl="0" indent="0" algn="l" rtl="0">
              <a:lnSpc>
                <a:spcPct val="100000"/>
              </a:lnSpc>
              <a:spcBef>
                <a:spcPct val="20000"/>
              </a:spcBef>
              <a:buNone/>
            </a:pPr>
            <a:r>
              <a:rPr lang="en-US" sz="3000" dirty="0">
                <a:solidFill>
                  <a:prstClr val="black"/>
                </a:solidFill>
              </a:rPr>
              <a:t>- </a:t>
            </a:r>
            <a:r>
              <a:rPr lang="en-US" sz="3000" b="1" dirty="0">
                <a:solidFill>
                  <a:prstClr val="black"/>
                </a:solidFill>
              </a:rPr>
              <a:t>Starts  at epididymal tail &amp; terminates in ejaculatory duct near prostate</a:t>
            </a:r>
          </a:p>
          <a:p>
            <a:pPr algn="l" rtl="0"/>
            <a:endParaRPr lang="ar-SA" dirty="0"/>
          </a:p>
        </p:txBody>
      </p:sp>
    </p:spTree>
    <p:extLst>
      <p:ext uri="{BB962C8B-B14F-4D97-AF65-F5344CB8AC3E}">
        <p14:creationId xmlns:p14="http://schemas.microsoft.com/office/powerpoint/2010/main" val="30528013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lvl="0" indent="0" algn="l" rtl="0">
              <a:lnSpc>
                <a:spcPct val="100000"/>
              </a:lnSpc>
              <a:spcBef>
                <a:spcPct val="20000"/>
              </a:spcBef>
              <a:buNone/>
            </a:pPr>
            <a:r>
              <a:rPr lang="en-US" sz="3200" dirty="0">
                <a:solidFill>
                  <a:prstClr val="black"/>
                </a:solidFill>
              </a:rPr>
              <a:t>Contains 3 layers :</a:t>
            </a:r>
          </a:p>
          <a:p>
            <a:pPr marL="0" lvl="0" indent="0" algn="l" rtl="0">
              <a:lnSpc>
                <a:spcPct val="100000"/>
              </a:lnSpc>
              <a:spcBef>
                <a:spcPct val="20000"/>
              </a:spcBef>
              <a:buNone/>
            </a:pPr>
            <a:r>
              <a:rPr lang="en-US" sz="3200" dirty="0">
                <a:solidFill>
                  <a:prstClr val="black"/>
                </a:solidFill>
              </a:rPr>
              <a:t>1) </a:t>
            </a:r>
            <a:r>
              <a:rPr lang="en-US" sz="3200" b="1" dirty="0">
                <a:solidFill>
                  <a:prstClr val="black"/>
                </a:solidFill>
              </a:rPr>
              <a:t>outer adventitial connective tissue sheet </a:t>
            </a:r>
            <a:r>
              <a:rPr lang="en-US" sz="3200" dirty="0">
                <a:solidFill>
                  <a:prstClr val="black"/>
                </a:solidFill>
              </a:rPr>
              <a:t>(contains blood vessels &amp; small nerves)</a:t>
            </a:r>
          </a:p>
          <a:p>
            <a:pPr marL="0" lvl="0" indent="0" algn="l" rtl="0">
              <a:lnSpc>
                <a:spcPct val="100000"/>
              </a:lnSpc>
              <a:spcBef>
                <a:spcPct val="20000"/>
              </a:spcBef>
              <a:buNone/>
            </a:pPr>
            <a:r>
              <a:rPr lang="en-US" sz="3200" dirty="0">
                <a:solidFill>
                  <a:prstClr val="black"/>
                </a:solidFill>
              </a:rPr>
              <a:t>2) </a:t>
            </a:r>
            <a:r>
              <a:rPr lang="en-US" sz="3200" b="1" dirty="0">
                <a:solidFill>
                  <a:prstClr val="black"/>
                </a:solidFill>
              </a:rPr>
              <a:t>middle layer </a:t>
            </a:r>
            <a:r>
              <a:rPr lang="en-US" sz="3200" dirty="0">
                <a:solidFill>
                  <a:prstClr val="black"/>
                </a:solidFill>
              </a:rPr>
              <a:t>consisting of 3 layers of muscle 3) </a:t>
            </a:r>
            <a:r>
              <a:rPr lang="en-US" sz="3200" b="1" dirty="0">
                <a:solidFill>
                  <a:prstClr val="black"/>
                </a:solidFill>
              </a:rPr>
              <a:t>inner mucosal layer</a:t>
            </a:r>
            <a:endParaRPr lang="ar-SA" sz="3200" b="1" dirty="0">
              <a:solidFill>
                <a:prstClr val="black"/>
              </a:solidFill>
            </a:endParaRPr>
          </a:p>
          <a:p>
            <a:pPr algn="l" rtl="0"/>
            <a:endParaRPr lang="ar-SA" dirty="0"/>
          </a:p>
        </p:txBody>
      </p:sp>
    </p:spTree>
    <p:extLst>
      <p:ext uri="{BB962C8B-B14F-4D97-AF65-F5344CB8AC3E}">
        <p14:creationId xmlns:p14="http://schemas.microsoft.com/office/powerpoint/2010/main" val="18236802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5402" y="654586"/>
            <a:ext cx="9601196" cy="1303867"/>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COURSE AND RELATIONSHIPS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a:xfrm>
            <a:off x="838200" y="1501254"/>
            <a:ext cx="10515600" cy="4675709"/>
          </a:xfrm>
        </p:spPr>
        <p:txBody>
          <a:bodyPr>
            <a:normAutofit lnSpcReduction="10000"/>
          </a:bodyPr>
          <a:lstStyle/>
          <a:p>
            <a:pPr marL="0" lvl="0" indent="0" algn="l" rtl="0">
              <a:lnSpc>
                <a:spcPct val="100000"/>
              </a:lnSpc>
              <a:spcBef>
                <a:spcPct val="20000"/>
              </a:spcBef>
              <a:buNone/>
            </a:pPr>
            <a:r>
              <a:rPr lang="en-US" sz="3000" b="1" u="sng" dirty="0">
                <a:solidFill>
                  <a:srgbClr val="00B050"/>
                </a:solidFill>
              </a:rPr>
              <a:t>EXTERNAL COURSE OF VAS DEFERENS</a:t>
            </a:r>
          </a:p>
          <a:p>
            <a:pPr marL="0" lvl="0" indent="0" algn="l" rtl="0">
              <a:lnSpc>
                <a:spcPct val="100000"/>
              </a:lnSpc>
              <a:spcBef>
                <a:spcPct val="20000"/>
              </a:spcBef>
              <a:buNone/>
            </a:pPr>
            <a:r>
              <a:rPr lang="en-US" sz="3000" dirty="0">
                <a:solidFill>
                  <a:prstClr val="black"/>
                </a:solidFill>
              </a:rPr>
              <a:t>It starts at the inferior pole of the testis as direct continuance of the duct of epididymis and ascends upward behind the testis and medial to the epididymis.</a:t>
            </a:r>
          </a:p>
          <a:p>
            <a:pPr marL="342900" lvl="0" indent="-342900" algn="l" rtl="0">
              <a:lnSpc>
                <a:spcPct val="100000"/>
              </a:lnSpc>
              <a:spcBef>
                <a:spcPct val="20000"/>
              </a:spcBef>
              <a:buFontTx/>
              <a:buChar char="-"/>
            </a:pPr>
            <a:r>
              <a:rPr lang="en-US" sz="3000" dirty="0">
                <a:solidFill>
                  <a:prstClr val="black"/>
                </a:solidFill>
              </a:rPr>
              <a:t>It enters the spermatic cord, where it is located in its posterior part, that is the common site of vasectomy. </a:t>
            </a:r>
          </a:p>
          <a:p>
            <a:pPr marL="342900" lvl="0" indent="-342900" algn="l" rtl="0">
              <a:lnSpc>
                <a:spcPct val="100000"/>
              </a:lnSpc>
              <a:spcBef>
                <a:spcPct val="20000"/>
              </a:spcBef>
              <a:buFontTx/>
              <a:buChar char="-"/>
            </a:pPr>
            <a:r>
              <a:rPr lang="en-US" sz="3000" dirty="0">
                <a:solidFill>
                  <a:prstClr val="black"/>
                </a:solidFill>
              </a:rPr>
              <a:t>It goes through inguinal canal and enters the abdominal cavity by going through the deep inguinal ring located lateral to the inferior epigastric artery.</a:t>
            </a:r>
            <a:endParaRPr lang="ar-SA" sz="3000" dirty="0">
              <a:solidFill>
                <a:prstClr val="black"/>
              </a:solidFill>
            </a:endParaRPr>
          </a:p>
          <a:p>
            <a:pPr algn="l" rtl="0"/>
            <a:endParaRPr lang="ar-SA" dirty="0"/>
          </a:p>
        </p:txBody>
      </p:sp>
    </p:spTree>
    <p:extLst>
      <p:ext uri="{BB962C8B-B14F-4D97-AF65-F5344CB8AC3E}">
        <p14:creationId xmlns:p14="http://schemas.microsoft.com/office/powerpoint/2010/main" val="37711142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8075" y="1129399"/>
            <a:ext cx="10515600" cy="1325563"/>
          </a:xfrm>
        </p:spPr>
        <p:txBody>
          <a:bodyPr>
            <a:normAutofit fontScale="90000"/>
          </a:bodyPr>
          <a:lstStyle/>
          <a:p>
            <a:pPr algn="ctr"/>
            <a:r>
              <a:rPr lang="en-US" b="1" i="1" u="sng" dirty="0">
                <a:solidFill>
                  <a:srgbClr val="FF0000"/>
                </a:solidFill>
                <a:effectLst>
                  <a:outerShdw blurRad="38100" dist="38100" dir="2700000" algn="tl">
                    <a:srgbClr val="000000">
                      <a:alpha val="43137"/>
                    </a:srgbClr>
                  </a:outerShdw>
                </a:effectLst>
              </a:rPr>
              <a:t>INTERNAL COURSE OF VAS DEFERENS</a:t>
            </a:r>
            <a:br>
              <a:rPr lang="en-US" b="1" i="1" u="sng" dirty="0">
                <a:solidFill>
                  <a:srgbClr val="FF0000"/>
                </a:solidFill>
                <a:effectLst>
                  <a:outerShdw blurRad="38100" dist="38100" dir="2700000" algn="tl">
                    <a:srgbClr val="000000">
                      <a:alpha val="43137"/>
                    </a:srgbClr>
                  </a:outerShdw>
                </a:effectLst>
              </a:rPr>
            </a:b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dirty="0"/>
              <a:t>It hooks around the lateral side of the inferior epigastric artery and enters backwards and medially across the external iliac vessels and enters the lesser pelvis. </a:t>
            </a:r>
          </a:p>
          <a:p>
            <a:pPr algn="l" rtl="0"/>
            <a:r>
              <a:rPr lang="en-US" dirty="0"/>
              <a:t>In the lesser pelvis, it runs downward and backward on the lateral pelvic wall crossing successively obliterated umbilical artery, obturator nerve, and vessels. </a:t>
            </a:r>
          </a:p>
          <a:p>
            <a:pPr algn="l" rtl="0"/>
            <a:r>
              <a:rPr lang="en-US" dirty="0"/>
              <a:t>Afterward it crosses above and medial to the terminal part of the ureter and makes an angular bend downward and medially</a:t>
            </a:r>
            <a:endParaRPr lang="ar-SA" dirty="0"/>
          </a:p>
        </p:txBody>
      </p:sp>
    </p:spTree>
    <p:extLst>
      <p:ext uri="{BB962C8B-B14F-4D97-AF65-F5344CB8AC3E}">
        <p14:creationId xmlns:p14="http://schemas.microsoft.com/office/powerpoint/2010/main" val="19265419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l" rtl="0"/>
            <a:r>
              <a:rPr lang="en-US" dirty="0"/>
              <a:t>Then, it enters behind the base of the bladder in front of the rectal ampulla and on the medial side of the seminal vesicle. </a:t>
            </a:r>
          </a:p>
          <a:p>
            <a:pPr algn="l" rtl="0"/>
            <a:r>
              <a:rPr lang="en-US" dirty="0"/>
              <a:t>This part of the vas deferens is enlarged and sacculated to create an ampulla which likely keep the semen. </a:t>
            </a:r>
          </a:p>
          <a:p>
            <a:pPr algn="l" rtl="0"/>
            <a:r>
              <a:rPr lang="en-US" dirty="0"/>
              <a:t>Eventually it converges to get to the base of prostate where it joins the duct of the seminal vesicle to create the ejaculatory duct, immediately posterior to the neck of the bladder</a:t>
            </a:r>
            <a:endParaRPr lang="ar-SA" dirty="0"/>
          </a:p>
        </p:txBody>
      </p:sp>
    </p:spTree>
    <p:extLst>
      <p:ext uri="{BB962C8B-B14F-4D97-AF65-F5344CB8AC3E}">
        <p14:creationId xmlns:p14="http://schemas.microsoft.com/office/powerpoint/2010/main" val="26485779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620371" y="627797"/>
            <a:ext cx="7014949" cy="5834418"/>
          </a:xfrm>
          <a:prstGeom prst="rect">
            <a:avLst/>
          </a:prstGeom>
        </p:spPr>
      </p:pic>
    </p:spTree>
    <p:extLst>
      <p:ext uri="{BB962C8B-B14F-4D97-AF65-F5344CB8AC3E}">
        <p14:creationId xmlns:p14="http://schemas.microsoft.com/office/powerpoint/2010/main" val="18782243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9144" y="1307010"/>
            <a:ext cx="10515600" cy="4351338"/>
          </a:xfrm>
        </p:spPr>
        <p:txBody>
          <a:bodyPr>
            <a:normAutofit lnSpcReduction="10000"/>
          </a:bodyPr>
          <a:lstStyle/>
          <a:p>
            <a:pPr algn="l" rtl="0"/>
            <a:r>
              <a:rPr lang="en-US" u="sng" dirty="0">
                <a:effectLst>
                  <a:outerShdw blurRad="38100" dist="38100" dir="2700000" algn="tl">
                    <a:srgbClr val="000000">
                      <a:alpha val="43137"/>
                    </a:srgbClr>
                  </a:outerShdw>
                </a:effectLst>
              </a:rPr>
              <a:t>Blood supply to the vas deferens:</a:t>
            </a:r>
            <a:r>
              <a:rPr lang="en-US" dirty="0"/>
              <a:t/>
            </a:r>
            <a:br>
              <a:rPr lang="en-US" dirty="0"/>
            </a:br>
            <a:r>
              <a:rPr lang="en-US" dirty="0"/>
              <a:t>deferential artery : branch of inferior vesicle artery .</a:t>
            </a:r>
          </a:p>
          <a:p>
            <a:pPr algn="l" rtl="0"/>
            <a:r>
              <a:rPr lang="en-US" u="sng" dirty="0">
                <a:effectLst>
                  <a:outerShdw blurRad="38100" dist="38100" dir="2700000" algn="tl">
                    <a:srgbClr val="000000">
                      <a:alpha val="43137"/>
                    </a:srgbClr>
                  </a:outerShdw>
                </a:effectLst>
              </a:rPr>
              <a:t>VENOUS DRAINAGE:</a:t>
            </a:r>
          </a:p>
          <a:p>
            <a:pPr marL="0" indent="0" algn="l" rtl="0">
              <a:buNone/>
            </a:pPr>
            <a:r>
              <a:rPr lang="en-US" dirty="0"/>
              <a:t> The veins from vas deferens join the vesical venous plexus which in turn drains into the internal iliac veins.</a:t>
            </a:r>
          </a:p>
          <a:p>
            <a:pPr algn="l" rtl="0"/>
            <a:r>
              <a:rPr lang="en-US" dirty="0"/>
              <a:t> </a:t>
            </a:r>
            <a:r>
              <a:rPr lang="en-US" u="sng" dirty="0">
                <a:effectLst>
                  <a:outerShdw blurRad="38100" dist="38100" dir="2700000" algn="tl">
                    <a:srgbClr val="000000">
                      <a:alpha val="43137"/>
                    </a:srgbClr>
                  </a:outerShdw>
                </a:effectLst>
              </a:rPr>
              <a:t>Innervation  of the vas deferens </a:t>
            </a:r>
            <a:r>
              <a:rPr lang="en-US" dirty="0"/>
              <a:t>:</a:t>
            </a:r>
          </a:p>
          <a:p>
            <a:pPr marL="0" indent="0" algn="l" rtl="0">
              <a:buNone/>
            </a:pPr>
            <a:r>
              <a:rPr lang="en-US" dirty="0"/>
              <a:t> has both sympathetic &amp; parasympathetic nerve fibers</a:t>
            </a:r>
          </a:p>
          <a:p>
            <a:pPr marL="0" indent="0" algn="l" rtl="0">
              <a:buNone/>
            </a:pPr>
            <a:r>
              <a:rPr lang="en-US" dirty="0"/>
              <a:t> rich supply of sympathetic adrenergics from hypogastric nerves</a:t>
            </a:r>
          </a:p>
          <a:p>
            <a:pPr marL="0" indent="0" algn="l" rtl="0">
              <a:buNone/>
            </a:pPr>
            <a:r>
              <a:rPr lang="en-US" dirty="0"/>
              <a:t> minor contribution of parasympathetic cholinergics</a:t>
            </a:r>
          </a:p>
          <a:p>
            <a:pPr algn="l" rtl="0"/>
            <a:endParaRPr lang="ar-SA" dirty="0"/>
          </a:p>
        </p:txBody>
      </p:sp>
    </p:spTree>
    <p:extLst>
      <p:ext uri="{BB962C8B-B14F-4D97-AF65-F5344CB8AC3E}">
        <p14:creationId xmlns:p14="http://schemas.microsoft.com/office/powerpoint/2010/main" val="168251924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Seminal  Vesicles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lnSpcReduction="10000"/>
          </a:bodyPr>
          <a:lstStyle/>
          <a:p>
            <a:pPr algn="l" rtl="0">
              <a:lnSpc>
                <a:spcPct val="100000"/>
              </a:lnSpc>
              <a:spcBef>
                <a:spcPct val="20000"/>
              </a:spcBef>
            </a:pPr>
            <a:r>
              <a:rPr lang="en-US" sz="2700" dirty="0">
                <a:solidFill>
                  <a:prstClr val="black"/>
                </a:solidFill>
              </a:rPr>
              <a:t>The seminal vesicles are lateral out pouching of the vas - approx. 1.5cm x 5cm with a capacity of 3-4mL  </a:t>
            </a:r>
          </a:p>
          <a:p>
            <a:pPr algn="l" rtl="0">
              <a:lnSpc>
                <a:spcPct val="100000"/>
              </a:lnSpc>
              <a:spcBef>
                <a:spcPct val="20000"/>
              </a:spcBef>
            </a:pPr>
            <a:r>
              <a:rPr lang="en-US" sz="2700" dirty="0">
                <a:solidFill>
                  <a:prstClr val="black"/>
                </a:solidFill>
              </a:rPr>
              <a:t>It doesn’t store sperm but seminal fluid (major contributor to volume of ejaculate – 70%) </a:t>
            </a:r>
          </a:p>
          <a:p>
            <a:pPr algn="l" rtl="0">
              <a:lnSpc>
                <a:spcPct val="100000"/>
              </a:lnSpc>
              <a:spcBef>
                <a:spcPct val="20000"/>
              </a:spcBef>
            </a:pPr>
            <a:r>
              <a:rPr lang="en-US" sz="2700" dirty="0">
                <a:solidFill>
                  <a:prstClr val="black"/>
                </a:solidFill>
              </a:rPr>
              <a:t>Covered by a thin layer of smooth muscle - lined by columnar epithelium with goblet cells </a:t>
            </a:r>
          </a:p>
          <a:p>
            <a:pPr algn="l" rtl="0">
              <a:lnSpc>
                <a:spcPct val="100000"/>
              </a:lnSpc>
              <a:spcBef>
                <a:spcPct val="20000"/>
              </a:spcBef>
            </a:pPr>
            <a:r>
              <a:rPr lang="en-US" sz="2700" dirty="0">
                <a:solidFill>
                  <a:prstClr val="black"/>
                </a:solidFill>
              </a:rPr>
              <a:t>Contributes fructose to ejaculum</a:t>
            </a:r>
          </a:p>
          <a:p>
            <a:pPr algn="l" rtl="0"/>
            <a:endParaRPr lang="ar-SA" dirty="0"/>
          </a:p>
        </p:txBody>
      </p:sp>
    </p:spTree>
    <p:extLst>
      <p:ext uri="{BB962C8B-B14F-4D97-AF65-F5344CB8AC3E}">
        <p14:creationId xmlns:p14="http://schemas.microsoft.com/office/powerpoint/2010/main" val="38172799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93127" y="521758"/>
            <a:ext cx="9601196" cy="1303867"/>
          </a:xfrm>
        </p:spPr>
        <p:txBody>
          <a:bodyPr/>
          <a:lstStyle/>
          <a:p>
            <a:pPr algn="ctr"/>
            <a:r>
              <a:rPr lang="en-US" b="1" i="1" u="sng" dirty="0">
                <a:solidFill>
                  <a:srgbClr val="FF0000"/>
                </a:solidFill>
                <a:effectLst>
                  <a:outerShdw blurRad="38100" dist="38100" dir="2700000" algn="tl">
                    <a:srgbClr val="000000">
                      <a:alpha val="43137"/>
                    </a:srgbClr>
                  </a:outerShdw>
                </a:effectLst>
              </a:rPr>
              <a:t>Seminal  vesicles</a:t>
            </a:r>
            <a:endParaRPr lang="ar-SA" b="1" i="1" u="sng" dirty="0">
              <a:solidFill>
                <a:srgbClr val="FF0000"/>
              </a:solidFill>
              <a:effectLst>
                <a:outerShdw blurRad="38100" dist="38100" dir="2700000" algn="tl">
                  <a:srgbClr val="000000">
                    <a:alpha val="43137"/>
                  </a:srgbClr>
                </a:outerShdw>
              </a:effectLst>
            </a:endParaRPr>
          </a:p>
        </p:txBody>
      </p:sp>
      <p:pic>
        <p:nvPicPr>
          <p:cNvPr id="4" name="عنصر نائب للمحتوى 3"/>
          <p:cNvPicPr>
            <a:picLocks noGrp="1" noChangeAspect="1"/>
          </p:cNvPicPr>
          <p:nvPr>
            <p:ph idx="1"/>
          </p:nvPr>
        </p:nvPicPr>
        <p:blipFill>
          <a:blip r:embed="rId2"/>
          <a:stretch>
            <a:fillRect/>
          </a:stretch>
        </p:blipFill>
        <p:spPr>
          <a:xfrm>
            <a:off x="2688609" y="1825625"/>
            <a:ext cx="6810233" cy="4351338"/>
          </a:xfrm>
          <a:prstGeom prst="rect">
            <a:avLst/>
          </a:prstGeom>
        </p:spPr>
      </p:pic>
    </p:spTree>
    <p:extLst>
      <p:ext uri="{BB962C8B-B14F-4D97-AF65-F5344CB8AC3E}">
        <p14:creationId xmlns:p14="http://schemas.microsoft.com/office/powerpoint/2010/main" val="33666076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750627"/>
            <a:ext cx="10515600" cy="5426336"/>
          </a:xfrm>
        </p:spPr>
        <p:txBody>
          <a:bodyPr/>
          <a:lstStyle/>
          <a:p>
            <a:pPr algn="l" rtl="0"/>
            <a:r>
              <a:rPr lang="en-US" sz="3200" dirty="0">
                <a:solidFill>
                  <a:prstClr val="black"/>
                </a:solidFill>
                <a:ea typeface="+mj-ea"/>
                <a:cs typeface="+mj-cs"/>
              </a:rPr>
              <a:t>Their </a:t>
            </a:r>
            <a:r>
              <a:rPr lang="en-US" sz="3200" b="1" dirty="0">
                <a:solidFill>
                  <a:prstClr val="black"/>
                </a:solidFill>
                <a:ea typeface="+mj-ea"/>
                <a:cs typeface="+mj-cs"/>
              </a:rPr>
              <a:t>location</a:t>
            </a:r>
            <a:r>
              <a:rPr lang="en-US" sz="3200" dirty="0">
                <a:solidFill>
                  <a:prstClr val="black"/>
                </a:solidFill>
                <a:ea typeface="+mj-ea"/>
                <a:cs typeface="+mj-cs"/>
              </a:rPr>
              <a:t> is at the base of the urinary bladder, lateral to the end point of the vas deferens and in front of the rectum</a:t>
            </a:r>
            <a:endParaRPr lang="ar-SA" dirty="0"/>
          </a:p>
        </p:txBody>
      </p:sp>
      <p:pic>
        <p:nvPicPr>
          <p:cNvPr id="4" name="صورة 3"/>
          <p:cNvPicPr>
            <a:picLocks noChangeAspect="1"/>
          </p:cNvPicPr>
          <p:nvPr/>
        </p:nvPicPr>
        <p:blipFill>
          <a:blip r:embed="rId2"/>
          <a:stretch>
            <a:fillRect/>
          </a:stretch>
        </p:blipFill>
        <p:spPr>
          <a:xfrm>
            <a:off x="2602689" y="1951629"/>
            <a:ext cx="6986622" cy="4225334"/>
          </a:xfrm>
          <a:prstGeom prst="rect">
            <a:avLst/>
          </a:prstGeom>
        </p:spPr>
      </p:pic>
    </p:spTree>
    <p:extLst>
      <p:ext uri="{BB962C8B-B14F-4D97-AF65-F5344CB8AC3E}">
        <p14:creationId xmlns:p14="http://schemas.microsoft.com/office/powerpoint/2010/main" val="12040944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777922"/>
            <a:ext cx="10515600" cy="5399041"/>
          </a:xfrm>
        </p:spPr>
        <p:txBody>
          <a:bodyPr>
            <a:normAutofit fontScale="92500" lnSpcReduction="10000"/>
          </a:bodyPr>
          <a:lstStyle/>
          <a:p>
            <a:pPr marL="0" lvl="0" indent="0" algn="l" rtl="0">
              <a:lnSpc>
                <a:spcPct val="100000"/>
              </a:lnSpc>
              <a:spcBef>
                <a:spcPct val="20000"/>
              </a:spcBef>
              <a:buNone/>
            </a:pPr>
            <a:r>
              <a:rPr lang="en-US" sz="3000" b="1" u="sng" dirty="0">
                <a:solidFill>
                  <a:srgbClr val="FF0000"/>
                </a:solidFill>
              </a:rPr>
              <a:t>Blood supply </a:t>
            </a:r>
            <a:r>
              <a:rPr lang="en-US" sz="3000" b="1" dirty="0">
                <a:solidFill>
                  <a:srgbClr val="FF0000"/>
                </a:solidFill>
              </a:rPr>
              <a:t>: </a:t>
            </a:r>
          </a:p>
          <a:p>
            <a:pPr marL="0" lvl="0" indent="0" algn="l" rtl="0">
              <a:lnSpc>
                <a:spcPct val="100000"/>
              </a:lnSpc>
              <a:spcBef>
                <a:spcPct val="20000"/>
              </a:spcBef>
              <a:buNone/>
            </a:pPr>
            <a:r>
              <a:rPr lang="en-US" sz="3000" dirty="0">
                <a:solidFill>
                  <a:prstClr val="black"/>
                </a:solidFill>
              </a:rPr>
              <a:t> -   vesiculodeferential artery supplies both  br. of inferior vesical (br. of internal iliac)  -   may get more blood supply from superior vesical artery (also a br. of internal iliac)  -   both drain into the pelvic venous plexus  </a:t>
            </a:r>
          </a:p>
          <a:p>
            <a:pPr marL="0" lvl="0" indent="0" algn="l" rtl="0">
              <a:lnSpc>
                <a:spcPct val="100000"/>
              </a:lnSpc>
              <a:spcBef>
                <a:spcPct val="20000"/>
              </a:spcBef>
              <a:buNone/>
            </a:pPr>
            <a:r>
              <a:rPr lang="en-US" sz="3000" dirty="0">
                <a:solidFill>
                  <a:prstClr val="black"/>
                </a:solidFill>
              </a:rPr>
              <a:t> </a:t>
            </a:r>
            <a:r>
              <a:rPr lang="en-US" sz="3000" b="1" u="sng" dirty="0">
                <a:solidFill>
                  <a:srgbClr val="FF0000"/>
                </a:solidFill>
              </a:rPr>
              <a:t>lymphatic drainage  </a:t>
            </a:r>
            <a:r>
              <a:rPr lang="en-US" sz="3000" b="1" dirty="0">
                <a:solidFill>
                  <a:srgbClr val="FF0000"/>
                </a:solidFill>
              </a:rPr>
              <a:t>:</a:t>
            </a:r>
          </a:p>
          <a:p>
            <a:pPr marL="0" lvl="0" indent="0" algn="l" rtl="0">
              <a:lnSpc>
                <a:spcPct val="100000"/>
              </a:lnSpc>
              <a:spcBef>
                <a:spcPct val="20000"/>
              </a:spcBef>
              <a:buNone/>
            </a:pPr>
            <a:r>
              <a:rPr lang="en-US" sz="3000" dirty="0">
                <a:solidFill>
                  <a:prstClr val="black"/>
                </a:solidFill>
              </a:rPr>
              <a:t> -   external &amp; internal iliac nodes  </a:t>
            </a:r>
          </a:p>
          <a:p>
            <a:pPr marL="0" lvl="0" indent="0" algn="l" rtl="0">
              <a:lnSpc>
                <a:spcPct val="100000"/>
              </a:lnSpc>
              <a:spcBef>
                <a:spcPct val="20000"/>
              </a:spcBef>
              <a:buNone/>
            </a:pPr>
            <a:r>
              <a:rPr lang="en-US" sz="3000" dirty="0">
                <a:solidFill>
                  <a:prstClr val="black"/>
                </a:solidFill>
              </a:rPr>
              <a:t> </a:t>
            </a:r>
            <a:r>
              <a:rPr lang="en-US" sz="3000" b="1" u="sng" dirty="0">
                <a:solidFill>
                  <a:srgbClr val="FF0000"/>
                </a:solidFill>
              </a:rPr>
              <a:t>Innervation of SV </a:t>
            </a:r>
            <a:r>
              <a:rPr lang="en-US" sz="3000" b="1" dirty="0">
                <a:solidFill>
                  <a:srgbClr val="FF0000"/>
                </a:solidFill>
              </a:rPr>
              <a:t>:</a:t>
            </a:r>
          </a:p>
          <a:p>
            <a:pPr marL="0" lvl="0" indent="0" algn="l" rtl="0">
              <a:lnSpc>
                <a:spcPct val="100000"/>
              </a:lnSpc>
              <a:spcBef>
                <a:spcPct val="20000"/>
              </a:spcBef>
              <a:buNone/>
            </a:pPr>
            <a:r>
              <a:rPr lang="en-US" sz="3000" dirty="0">
                <a:solidFill>
                  <a:prstClr val="black"/>
                </a:solidFill>
              </a:rPr>
              <a:t>  -   Mostly from the pelvic autonomic plexus  -   mainly excitatory sympathetic from hypogastric nerves  } </a:t>
            </a:r>
          </a:p>
          <a:p>
            <a:pPr marL="0" lvl="0" indent="0" algn="l" rtl="0">
              <a:lnSpc>
                <a:spcPct val="100000"/>
              </a:lnSpc>
              <a:spcBef>
                <a:spcPct val="20000"/>
              </a:spcBef>
              <a:buNone/>
            </a:pPr>
            <a:r>
              <a:rPr lang="en-US" sz="3000" dirty="0">
                <a:solidFill>
                  <a:prstClr val="black"/>
                </a:solidFill>
              </a:rPr>
              <a:t>- Ejaculation is sympathetic</a:t>
            </a:r>
            <a:endParaRPr lang="ar-SA" sz="3000" dirty="0">
              <a:solidFill>
                <a:prstClr val="black"/>
              </a:solidFill>
            </a:endParaRPr>
          </a:p>
          <a:p>
            <a:pPr algn="l" rtl="0"/>
            <a:endParaRPr lang="ar-SA" dirty="0"/>
          </a:p>
        </p:txBody>
      </p:sp>
    </p:spTree>
    <p:extLst>
      <p:ext uri="{BB962C8B-B14F-4D97-AF65-F5344CB8AC3E}">
        <p14:creationId xmlns:p14="http://schemas.microsoft.com/office/powerpoint/2010/main" val="37597335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i="1" u="sng" dirty="0">
                <a:solidFill>
                  <a:srgbClr val="FF0000"/>
                </a:solidFill>
                <a:effectLst>
                  <a:outerShdw blurRad="38100" dist="38100" dir="2700000" algn="tl">
                    <a:srgbClr val="000000">
                      <a:alpha val="43137"/>
                    </a:srgbClr>
                  </a:outerShdw>
                </a:effectLst>
              </a:rPr>
              <a:t>Ejaculatory Ducts</a:t>
            </a:r>
            <a:endParaRPr lang="ar-SA" b="1" i="1" u="sng" dirty="0">
              <a:solidFill>
                <a:srgbClr val="FF0000"/>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marL="342900" lvl="0" indent="-342900" algn="l" rtl="0">
              <a:lnSpc>
                <a:spcPct val="100000"/>
              </a:lnSpc>
              <a:spcBef>
                <a:spcPct val="20000"/>
              </a:spcBef>
              <a:buFontTx/>
              <a:buChar char="-"/>
            </a:pPr>
            <a:r>
              <a:rPr lang="en-US" sz="3000" dirty="0">
                <a:solidFill>
                  <a:prstClr val="black"/>
                </a:solidFill>
              </a:rPr>
              <a:t>Present on each side of the median plane</a:t>
            </a:r>
          </a:p>
          <a:p>
            <a:pPr marL="342900" lvl="0" indent="-342900" algn="l" rtl="0">
              <a:lnSpc>
                <a:spcPct val="100000"/>
              </a:lnSpc>
              <a:spcBef>
                <a:spcPct val="20000"/>
              </a:spcBef>
              <a:buFontTx/>
              <a:buChar char="-"/>
            </a:pPr>
            <a:r>
              <a:rPr lang="en-US" sz="3000" dirty="0">
                <a:solidFill>
                  <a:prstClr val="black"/>
                </a:solidFill>
              </a:rPr>
              <a:t>The lower part of the bladder base comprises of just two ejaculatory duct.</a:t>
            </a:r>
          </a:p>
          <a:p>
            <a:pPr marL="342900" lvl="0" indent="-342900" algn="l" rtl="0">
              <a:lnSpc>
                <a:spcPct val="100000"/>
              </a:lnSpc>
              <a:spcBef>
                <a:spcPct val="20000"/>
              </a:spcBef>
              <a:buFontTx/>
              <a:buChar char="-"/>
            </a:pPr>
            <a:r>
              <a:rPr lang="en-US" sz="3000" dirty="0">
                <a:solidFill>
                  <a:prstClr val="black"/>
                </a:solidFill>
              </a:rPr>
              <a:t>The ejaculatory duct is created by </a:t>
            </a:r>
            <a:r>
              <a:rPr lang="en-US" sz="3000" b="1" dirty="0">
                <a:solidFill>
                  <a:prstClr val="black"/>
                </a:solidFill>
              </a:rPr>
              <a:t>the joining of the ductus deferens </a:t>
            </a:r>
            <a:r>
              <a:rPr lang="en-US" sz="3000" dirty="0">
                <a:solidFill>
                  <a:prstClr val="black"/>
                </a:solidFill>
              </a:rPr>
              <a:t>to the lower end of the seminal vesicle (duct of the seminal vesicle).</a:t>
            </a:r>
          </a:p>
          <a:p>
            <a:pPr algn="l" rtl="0"/>
            <a:endParaRPr lang="ar-SA" dirty="0"/>
          </a:p>
        </p:txBody>
      </p:sp>
    </p:spTree>
    <p:extLst>
      <p:ext uri="{BB962C8B-B14F-4D97-AF65-F5344CB8AC3E}">
        <p14:creationId xmlns:p14="http://schemas.microsoft.com/office/powerpoint/2010/main" val="23472259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sz="half" idx="1"/>
          </p:nvPr>
        </p:nvPicPr>
        <p:blipFill>
          <a:blip r:embed="rId2"/>
          <a:stretch>
            <a:fillRect/>
          </a:stretch>
        </p:blipFill>
        <p:spPr>
          <a:xfrm>
            <a:off x="1751063" y="1091821"/>
            <a:ext cx="3912758" cy="5085142"/>
          </a:xfrm>
          <a:prstGeom prst="rect">
            <a:avLst/>
          </a:prstGeom>
        </p:spPr>
      </p:pic>
      <p:pic>
        <p:nvPicPr>
          <p:cNvPr id="6" name="عنصر نائب للمحتوى 5"/>
          <p:cNvPicPr>
            <a:picLocks noGrp="1" noChangeAspect="1"/>
          </p:cNvPicPr>
          <p:nvPr>
            <p:ph sz="half" idx="2"/>
          </p:nvPr>
        </p:nvPicPr>
        <p:blipFill>
          <a:blip r:embed="rId3"/>
          <a:stretch>
            <a:fillRect/>
          </a:stretch>
        </p:blipFill>
        <p:spPr>
          <a:xfrm>
            <a:off x="6324600" y="1583139"/>
            <a:ext cx="5357884" cy="4593823"/>
          </a:xfrm>
          <a:prstGeom prst="rect">
            <a:avLst/>
          </a:prstGeom>
        </p:spPr>
      </p:pic>
    </p:spTree>
    <p:extLst>
      <p:ext uri="{BB962C8B-B14F-4D97-AF65-F5344CB8AC3E}">
        <p14:creationId xmlns:p14="http://schemas.microsoft.com/office/powerpoint/2010/main" val="70374196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783608" y="706509"/>
            <a:ext cx="10515600" cy="5530518"/>
          </a:xfrm>
        </p:spPr>
        <p:txBody>
          <a:bodyPr/>
          <a:lstStyle/>
          <a:p>
            <a:pPr algn="l" rtl="0"/>
            <a:r>
              <a:rPr lang="en-US" sz="3200" dirty="0">
                <a:solidFill>
                  <a:prstClr val="black"/>
                </a:solidFill>
                <a:ea typeface="+mj-ea"/>
                <a:cs typeface="+mj-cs"/>
              </a:rPr>
              <a:t>Every duct traverses anteroinferiorly via the upper posterior half of the prostate and along the side of prostatic utricle to open in the posterior wall of prostatic urethra on the seminal colliculus (verumontanum) on either side of the opening of prostatic utricle</a:t>
            </a:r>
            <a:endParaRPr lang="ar-SA" dirty="0"/>
          </a:p>
        </p:txBody>
      </p:sp>
      <p:pic>
        <p:nvPicPr>
          <p:cNvPr id="4" name="صورة 3"/>
          <p:cNvPicPr>
            <a:picLocks noChangeAspect="1"/>
          </p:cNvPicPr>
          <p:nvPr/>
        </p:nvPicPr>
        <p:blipFill>
          <a:blip r:embed="rId2"/>
          <a:stretch>
            <a:fillRect/>
          </a:stretch>
        </p:blipFill>
        <p:spPr>
          <a:xfrm>
            <a:off x="3643738" y="2934269"/>
            <a:ext cx="7934325" cy="3160096"/>
          </a:xfrm>
          <a:prstGeom prst="rect">
            <a:avLst/>
          </a:prstGeom>
        </p:spPr>
      </p:pic>
    </p:spTree>
    <p:extLst>
      <p:ext uri="{BB962C8B-B14F-4D97-AF65-F5344CB8AC3E}">
        <p14:creationId xmlns:p14="http://schemas.microsoft.com/office/powerpoint/2010/main" val="14739115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2565779" y="873456"/>
            <a:ext cx="7301553" cy="5759355"/>
          </a:xfrm>
          <a:prstGeom prst="rect">
            <a:avLst/>
          </a:prstGeom>
        </p:spPr>
      </p:pic>
    </p:spTree>
    <p:extLst>
      <p:ext uri="{BB962C8B-B14F-4D97-AF65-F5344CB8AC3E}">
        <p14:creationId xmlns:p14="http://schemas.microsoft.com/office/powerpoint/2010/main" val="344299830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746914" y="1419367"/>
            <a:ext cx="8570794" cy="4667534"/>
          </a:xfrm>
          <a:prstGeom prst="rect">
            <a:avLst/>
          </a:prstGeom>
        </p:spPr>
      </p:pic>
    </p:spTree>
    <p:extLst>
      <p:ext uri="{BB962C8B-B14F-4D97-AF65-F5344CB8AC3E}">
        <p14:creationId xmlns:p14="http://schemas.microsoft.com/office/powerpoint/2010/main" val="1701086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1072</TotalTime>
  <Words>2556</Words>
  <Application>Microsoft Office PowerPoint</Application>
  <PresentationFormat>مخصص</PresentationFormat>
  <Paragraphs>222</Paragraphs>
  <Slides>75</Slides>
  <Notes>1</Notes>
  <HiddenSlides>0</HiddenSlides>
  <MMClips>0</MMClips>
  <ScaleCrop>false</ScaleCrop>
  <HeadingPairs>
    <vt:vector size="4" baseType="variant">
      <vt:variant>
        <vt:lpstr>نسق</vt:lpstr>
      </vt:variant>
      <vt:variant>
        <vt:i4>1</vt:i4>
      </vt:variant>
      <vt:variant>
        <vt:lpstr>عناوين الشرائح</vt:lpstr>
      </vt:variant>
      <vt:variant>
        <vt:i4>75</vt:i4>
      </vt:variant>
    </vt:vector>
  </HeadingPairs>
  <TitlesOfParts>
    <vt:vector size="76" baseType="lpstr">
      <vt:lpstr>عضوي</vt:lpstr>
      <vt:lpstr>Anatomy Of The Male Reproductive System (1)</vt:lpstr>
      <vt:lpstr>عرض تقديمي في PowerPoint</vt:lpstr>
      <vt:lpstr>Male reproductive system</vt:lpstr>
      <vt:lpstr>عرض تقديمي في PowerPoint</vt:lpstr>
      <vt:lpstr>The scrotum </vt:lpstr>
      <vt:lpstr>Scrotum </vt:lpstr>
      <vt:lpstr>The Scrotum </vt:lpstr>
      <vt:lpstr>The Scrotum  </vt:lpstr>
      <vt:lpstr>The Scrotum  </vt:lpstr>
      <vt:lpstr>عرض تقديمي في PowerPoint</vt:lpstr>
      <vt:lpstr>عرض تقديمي في PowerPoint</vt:lpstr>
      <vt:lpstr>Layers of the scrotum </vt:lpstr>
      <vt:lpstr>عرض تقديمي في PowerPoint</vt:lpstr>
      <vt:lpstr>THE SCROTAL SKIN </vt:lpstr>
      <vt:lpstr>DARTOS MUSCLE </vt:lpstr>
      <vt:lpstr>عرض تقديمي في PowerPoint</vt:lpstr>
      <vt:lpstr>EXTERNAL SPERMATIC FASCIA </vt:lpstr>
      <vt:lpstr>CREMASTERIC MUSCLE AND FASCIA </vt:lpstr>
      <vt:lpstr>عرض تقديمي في PowerPoint</vt:lpstr>
      <vt:lpstr>عرض تقديمي في PowerPoint</vt:lpstr>
      <vt:lpstr>عرض تقديمي في PowerPoint</vt:lpstr>
      <vt:lpstr>Nerve supply  </vt:lpstr>
      <vt:lpstr>Nerve supply of the scrotum</vt:lpstr>
      <vt:lpstr>LYMPHATIC DRAINAGE </vt:lpstr>
      <vt:lpstr>Testicles</vt:lpstr>
      <vt:lpstr>Testicles</vt:lpstr>
      <vt:lpstr>SHAPE AND MEASUREMENTS </vt:lpstr>
      <vt:lpstr>POSITION IN THE SCROTUM </vt:lpstr>
      <vt:lpstr>عرض تقديمي في PowerPoint</vt:lpstr>
      <vt:lpstr> COVERINGS</vt:lpstr>
      <vt:lpstr>Coverings</vt:lpstr>
      <vt:lpstr>عرض تقديمي في PowerPoint</vt:lpstr>
      <vt:lpstr>Tunica Vaginalis</vt:lpstr>
      <vt:lpstr>TUNICA ALBUGINEA </vt:lpstr>
      <vt:lpstr>عرض تقديمي في PowerPoint</vt:lpstr>
      <vt:lpstr>STRUCTURE</vt:lpstr>
      <vt:lpstr>STRUCTURE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Arterial Supply </vt:lpstr>
      <vt:lpstr>The Testicular Artery </vt:lpstr>
      <vt:lpstr>عرض تقديمي في PowerPoint</vt:lpstr>
      <vt:lpstr>VENOUS DRAINAGE </vt:lpstr>
      <vt:lpstr>عرض تقديمي في PowerPoint</vt:lpstr>
      <vt:lpstr>LYMPHATIC DRAINAGE </vt:lpstr>
      <vt:lpstr>Clinical Notes </vt:lpstr>
      <vt:lpstr>Epididymis</vt:lpstr>
      <vt:lpstr>عرض تقديمي في PowerPoint</vt:lpstr>
      <vt:lpstr>PARTS</vt:lpstr>
      <vt:lpstr>عرض تقديمي في PowerPoint</vt:lpstr>
      <vt:lpstr>FUNCTIONS </vt:lpstr>
      <vt:lpstr>Blood Supply To The Epididymis</vt:lpstr>
      <vt:lpstr>Venous  Drainage Of The Epididymis </vt:lpstr>
      <vt:lpstr>Lymphatic  drainage of the epididymis</vt:lpstr>
      <vt:lpstr>Innervation  Of The Epididymis </vt:lpstr>
      <vt:lpstr>Vas Deferens </vt:lpstr>
      <vt:lpstr>عرض تقديمي في PowerPoint</vt:lpstr>
      <vt:lpstr>COURSE AND RELATIONSHIPS </vt:lpstr>
      <vt:lpstr>INTERNAL COURSE OF VAS DEFERENS </vt:lpstr>
      <vt:lpstr>عرض تقديمي في PowerPoint</vt:lpstr>
      <vt:lpstr>عرض تقديمي في PowerPoint</vt:lpstr>
      <vt:lpstr>عرض تقديمي في PowerPoint</vt:lpstr>
      <vt:lpstr>Seminal  Vesicles</vt:lpstr>
      <vt:lpstr>Seminal  vesicles</vt:lpstr>
      <vt:lpstr>عرض تقديمي في PowerPoint</vt:lpstr>
      <vt:lpstr>عرض تقديمي في PowerPoint</vt:lpstr>
      <vt:lpstr>Ejaculatory Ducts</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the male reproductive system (1)</dc:title>
  <dc:creator>‏‏مستخدم Windows</dc:creator>
  <cp:lastModifiedBy>test7</cp:lastModifiedBy>
  <cp:revision>127</cp:revision>
  <dcterms:created xsi:type="dcterms:W3CDTF">2023-01-27T12:46:51Z</dcterms:created>
  <dcterms:modified xsi:type="dcterms:W3CDTF">2023-01-28T10:23:05Z</dcterms:modified>
</cp:coreProperties>
</file>