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320" r:id="rId5"/>
    <p:sldId id="262" r:id="rId6"/>
    <p:sldId id="263" r:id="rId7"/>
    <p:sldId id="264" r:id="rId8"/>
    <p:sldId id="265" r:id="rId9"/>
    <p:sldId id="266" r:id="rId10"/>
    <p:sldId id="267" r:id="rId11"/>
    <p:sldId id="332" r:id="rId12"/>
    <p:sldId id="311" r:id="rId13"/>
    <p:sldId id="268" r:id="rId14"/>
    <p:sldId id="269" r:id="rId15"/>
    <p:sldId id="270" r:id="rId16"/>
    <p:sldId id="331" r:id="rId17"/>
    <p:sldId id="271" r:id="rId18"/>
    <p:sldId id="272" r:id="rId19"/>
    <p:sldId id="333" r:id="rId20"/>
    <p:sldId id="273" r:id="rId21"/>
    <p:sldId id="275" r:id="rId22"/>
    <p:sldId id="276" r:id="rId23"/>
    <p:sldId id="277" r:id="rId24"/>
    <p:sldId id="278" r:id="rId25"/>
    <p:sldId id="323" r:id="rId26"/>
    <p:sldId id="324" r:id="rId27"/>
    <p:sldId id="329" r:id="rId28"/>
    <p:sldId id="279" r:id="rId29"/>
    <p:sldId id="280" r:id="rId30"/>
    <p:sldId id="327" r:id="rId31"/>
    <p:sldId id="330" r:id="rId32"/>
    <p:sldId id="281" r:id="rId33"/>
    <p:sldId id="317" r:id="rId34"/>
    <p:sldId id="318" r:id="rId35"/>
    <p:sldId id="282" r:id="rId36"/>
    <p:sldId id="283" r:id="rId37"/>
    <p:sldId id="284" r:id="rId38"/>
    <p:sldId id="325" r:id="rId39"/>
    <p:sldId id="285" r:id="rId40"/>
    <p:sldId id="286" r:id="rId41"/>
    <p:sldId id="319" r:id="rId42"/>
    <p:sldId id="287" r:id="rId43"/>
    <p:sldId id="288" r:id="rId44"/>
    <p:sldId id="289" r:id="rId45"/>
    <p:sldId id="290" r:id="rId46"/>
    <p:sldId id="334"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326" r:id="rId60"/>
    <p:sldId id="303"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91" autoAdjust="0"/>
  </p:normalViewPr>
  <p:slideViewPr>
    <p:cSldViewPr snapToGrid="0">
      <p:cViewPr varScale="1">
        <p:scale>
          <a:sx n="78" d="100"/>
          <a:sy n="78" d="100"/>
        </p:scale>
        <p:origin x="8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i Mahdi" userId="0b02fd7955153613" providerId="LiveId" clId="{CC2C774B-A887-42C0-80AF-2C660D4430D0}"/>
    <pc:docChg chg="modSld">
      <pc:chgData name="Hani Mahdi" userId="0b02fd7955153613" providerId="LiveId" clId="{CC2C774B-A887-42C0-80AF-2C660D4430D0}" dt="2023-02-05T19:42:04.522" v="18" actId="20577"/>
      <pc:docMkLst>
        <pc:docMk/>
      </pc:docMkLst>
      <pc:sldChg chg="modSp mod">
        <pc:chgData name="Hani Mahdi" userId="0b02fd7955153613" providerId="LiveId" clId="{CC2C774B-A887-42C0-80AF-2C660D4430D0}" dt="2023-02-05T19:30:35.549" v="0" actId="6549"/>
        <pc:sldMkLst>
          <pc:docMk/>
          <pc:sldMk cId="1434418036" sldId="262"/>
        </pc:sldMkLst>
        <pc:spChg chg="mod">
          <ac:chgData name="Hani Mahdi" userId="0b02fd7955153613" providerId="LiveId" clId="{CC2C774B-A887-42C0-80AF-2C660D4430D0}" dt="2023-02-05T19:30:35.549" v="0" actId="6549"/>
          <ac:spMkLst>
            <pc:docMk/>
            <pc:sldMk cId="1434418036" sldId="262"/>
            <ac:spMk id="2" creationId="{00000000-0000-0000-0000-000000000000}"/>
          </ac:spMkLst>
        </pc:spChg>
      </pc:sldChg>
      <pc:sldChg chg="modSp mod">
        <pc:chgData name="Hani Mahdi" userId="0b02fd7955153613" providerId="LiveId" clId="{CC2C774B-A887-42C0-80AF-2C660D4430D0}" dt="2023-02-05T19:42:04.522" v="18" actId="20577"/>
        <pc:sldMkLst>
          <pc:docMk/>
          <pc:sldMk cId="1501251351" sldId="317"/>
        </pc:sldMkLst>
        <pc:spChg chg="mod">
          <ac:chgData name="Hani Mahdi" userId="0b02fd7955153613" providerId="LiveId" clId="{CC2C774B-A887-42C0-80AF-2C660D4430D0}" dt="2023-02-05T19:42:04.522" v="18" actId="20577"/>
          <ac:spMkLst>
            <pc:docMk/>
            <pc:sldMk cId="1501251351" sldId="317"/>
            <ac:spMk id="3" creationId="{00000000-0000-0000-0000-000000000000}"/>
          </ac:spMkLst>
        </pc:spChg>
      </pc:sldChg>
    </pc:docChg>
  </pc:docChgLst>
  <pc:docChgLst>
    <pc:chgData name="Hani Mahdi" userId="0b02fd7955153613" providerId="LiveId" clId="{D41E2C76-256B-4E2F-B2A8-40795EB2899C}"/>
    <pc:docChg chg="modSld">
      <pc:chgData name="Hani Mahdi" userId="0b02fd7955153613" providerId="LiveId" clId="{D41E2C76-256B-4E2F-B2A8-40795EB2899C}" dt="2022-09-23T09:09:17.884" v="101" actId="207"/>
      <pc:docMkLst>
        <pc:docMk/>
      </pc:docMkLst>
      <pc:sldChg chg="modSp mod">
        <pc:chgData name="Hani Mahdi" userId="0b02fd7955153613" providerId="LiveId" clId="{D41E2C76-256B-4E2F-B2A8-40795EB2899C}" dt="2022-09-23T09:08:30.696" v="93" actId="14100"/>
        <pc:sldMkLst>
          <pc:docMk/>
          <pc:sldMk cId="1178019249" sldId="263"/>
        </pc:sldMkLst>
        <pc:spChg chg="mod">
          <ac:chgData name="Hani Mahdi" userId="0b02fd7955153613" providerId="LiveId" clId="{D41E2C76-256B-4E2F-B2A8-40795EB2899C}" dt="2022-09-23T09:08:27.997" v="92" actId="14100"/>
          <ac:spMkLst>
            <pc:docMk/>
            <pc:sldMk cId="1178019249" sldId="263"/>
            <ac:spMk id="118786" creationId="{00000000-0000-0000-0000-000000000000}"/>
          </ac:spMkLst>
        </pc:spChg>
        <pc:spChg chg="mod">
          <ac:chgData name="Hani Mahdi" userId="0b02fd7955153613" providerId="LiveId" clId="{D41E2C76-256B-4E2F-B2A8-40795EB2899C}" dt="2022-09-23T09:08:30.696" v="93" actId="14100"/>
          <ac:spMkLst>
            <pc:docMk/>
            <pc:sldMk cId="1178019249" sldId="263"/>
            <ac:spMk id="118787" creationId="{00000000-0000-0000-0000-000000000000}"/>
          </ac:spMkLst>
        </pc:spChg>
      </pc:sldChg>
      <pc:sldChg chg="modSp mod">
        <pc:chgData name="Hani Mahdi" userId="0b02fd7955153613" providerId="LiveId" clId="{D41E2C76-256B-4E2F-B2A8-40795EB2899C}" dt="2022-09-23T09:07:40.519" v="85" actId="207"/>
        <pc:sldMkLst>
          <pc:docMk/>
          <pc:sldMk cId="3043499143" sldId="265"/>
        </pc:sldMkLst>
        <pc:spChg chg="mod">
          <ac:chgData name="Hani Mahdi" userId="0b02fd7955153613" providerId="LiveId" clId="{D41E2C76-256B-4E2F-B2A8-40795EB2899C}" dt="2022-09-23T09:07:40.519" v="85" actId="207"/>
          <ac:spMkLst>
            <pc:docMk/>
            <pc:sldMk cId="3043499143" sldId="265"/>
            <ac:spMk id="411652" creationId="{00000000-0000-0000-0000-000000000000}"/>
          </ac:spMkLst>
        </pc:spChg>
      </pc:sldChg>
      <pc:sldChg chg="modSp mod">
        <pc:chgData name="Hani Mahdi" userId="0b02fd7955153613" providerId="LiveId" clId="{D41E2C76-256B-4E2F-B2A8-40795EB2899C}" dt="2022-09-23T09:07:04.295" v="81" actId="207"/>
        <pc:sldMkLst>
          <pc:docMk/>
          <pc:sldMk cId="3066958201" sldId="266"/>
        </pc:sldMkLst>
        <pc:spChg chg="mod">
          <ac:chgData name="Hani Mahdi" userId="0b02fd7955153613" providerId="LiveId" clId="{D41E2C76-256B-4E2F-B2A8-40795EB2899C}" dt="2022-09-23T09:07:04.295" v="81" actId="207"/>
          <ac:spMkLst>
            <pc:docMk/>
            <pc:sldMk cId="3066958201" sldId="266"/>
            <ac:spMk id="120835" creationId="{00000000-0000-0000-0000-000000000000}"/>
          </ac:spMkLst>
        </pc:spChg>
      </pc:sldChg>
      <pc:sldChg chg="modSp mod">
        <pc:chgData name="Hani Mahdi" userId="0b02fd7955153613" providerId="LiveId" clId="{D41E2C76-256B-4E2F-B2A8-40795EB2899C}" dt="2022-09-23T09:06:38.482" v="75" actId="207"/>
        <pc:sldMkLst>
          <pc:docMk/>
          <pc:sldMk cId="2970669139" sldId="267"/>
        </pc:sldMkLst>
        <pc:spChg chg="mod">
          <ac:chgData name="Hani Mahdi" userId="0b02fd7955153613" providerId="LiveId" clId="{D41E2C76-256B-4E2F-B2A8-40795EB2899C}" dt="2022-09-23T09:06:20.005" v="73" actId="113"/>
          <ac:spMkLst>
            <pc:docMk/>
            <pc:sldMk cId="2970669139" sldId="267"/>
            <ac:spMk id="412675" creationId="{00000000-0000-0000-0000-000000000000}"/>
          </ac:spMkLst>
        </pc:spChg>
        <pc:spChg chg="mod">
          <ac:chgData name="Hani Mahdi" userId="0b02fd7955153613" providerId="LiveId" clId="{D41E2C76-256B-4E2F-B2A8-40795EB2899C}" dt="2022-09-23T09:06:38.482" v="75" actId="207"/>
          <ac:spMkLst>
            <pc:docMk/>
            <pc:sldMk cId="2970669139" sldId="267"/>
            <ac:spMk id="412676" creationId="{00000000-0000-0000-0000-000000000000}"/>
          </ac:spMkLst>
        </pc:spChg>
      </pc:sldChg>
      <pc:sldChg chg="modSp mod">
        <pc:chgData name="Hani Mahdi" userId="0b02fd7955153613" providerId="LiveId" clId="{D41E2C76-256B-4E2F-B2A8-40795EB2899C}" dt="2022-09-23T09:04:27.823" v="64" actId="14100"/>
        <pc:sldMkLst>
          <pc:docMk/>
          <pc:sldMk cId="4072441375" sldId="268"/>
        </pc:sldMkLst>
        <pc:spChg chg="mod">
          <ac:chgData name="Hani Mahdi" userId="0b02fd7955153613" providerId="LiveId" clId="{D41E2C76-256B-4E2F-B2A8-40795EB2899C}" dt="2022-09-23T09:04:27.823" v="64" actId="14100"/>
          <ac:spMkLst>
            <pc:docMk/>
            <pc:sldMk cId="4072441375" sldId="268"/>
            <ac:spMk id="121858" creationId="{00000000-0000-0000-0000-000000000000}"/>
          </ac:spMkLst>
        </pc:spChg>
        <pc:spChg chg="mod">
          <ac:chgData name="Hani Mahdi" userId="0b02fd7955153613" providerId="LiveId" clId="{D41E2C76-256B-4E2F-B2A8-40795EB2899C}" dt="2022-09-23T09:03:59.641" v="61" actId="6549"/>
          <ac:spMkLst>
            <pc:docMk/>
            <pc:sldMk cId="4072441375" sldId="268"/>
            <ac:spMk id="121859" creationId="{00000000-0000-0000-0000-000000000000}"/>
          </ac:spMkLst>
        </pc:spChg>
      </pc:sldChg>
      <pc:sldChg chg="modSp mod">
        <pc:chgData name="Hani Mahdi" userId="0b02fd7955153613" providerId="LiveId" clId="{D41E2C76-256B-4E2F-B2A8-40795EB2899C}" dt="2022-09-23T09:02:35.002" v="32" actId="207"/>
        <pc:sldMkLst>
          <pc:docMk/>
          <pc:sldMk cId="2923316146" sldId="270"/>
        </pc:sldMkLst>
        <pc:spChg chg="mod">
          <ac:chgData name="Hani Mahdi" userId="0b02fd7955153613" providerId="LiveId" clId="{D41E2C76-256B-4E2F-B2A8-40795EB2899C}" dt="2022-09-23T09:02:35.002" v="32" actId="207"/>
          <ac:spMkLst>
            <pc:docMk/>
            <pc:sldMk cId="2923316146" sldId="270"/>
            <ac:spMk id="413700" creationId="{00000000-0000-0000-0000-000000000000}"/>
          </ac:spMkLst>
        </pc:spChg>
      </pc:sldChg>
      <pc:sldChg chg="modSp mod">
        <pc:chgData name="Hani Mahdi" userId="0b02fd7955153613" providerId="LiveId" clId="{D41E2C76-256B-4E2F-B2A8-40795EB2899C}" dt="2022-09-23T09:00:33.890" v="25" actId="207"/>
        <pc:sldMkLst>
          <pc:docMk/>
          <pc:sldMk cId="2389991660" sldId="271"/>
        </pc:sldMkLst>
        <pc:spChg chg="mod">
          <ac:chgData name="Hani Mahdi" userId="0b02fd7955153613" providerId="LiveId" clId="{D41E2C76-256B-4E2F-B2A8-40795EB2899C}" dt="2022-09-23T09:00:33.890" v="25" actId="207"/>
          <ac:spMkLst>
            <pc:docMk/>
            <pc:sldMk cId="2389991660" sldId="271"/>
            <ac:spMk id="122882" creationId="{00000000-0000-0000-0000-000000000000}"/>
          </ac:spMkLst>
        </pc:spChg>
        <pc:spChg chg="mod">
          <ac:chgData name="Hani Mahdi" userId="0b02fd7955153613" providerId="LiveId" clId="{D41E2C76-256B-4E2F-B2A8-40795EB2899C}" dt="2022-09-23T08:55:10.396" v="0" actId="2711"/>
          <ac:spMkLst>
            <pc:docMk/>
            <pc:sldMk cId="2389991660" sldId="271"/>
            <ac:spMk id="122883" creationId="{00000000-0000-0000-0000-000000000000}"/>
          </ac:spMkLst>
        </pc:spChg>
      </pc:sldChg>
      <pc:sldChg chg="modSp">
        <pc:chgData name="Hani Mahdi" userId="0b02fd7955153613" providerId="LiveId" clId="{D41E2C76-256B-4E2F-B2A8-40795EB2899C}" dt="2022-09-23T08:55:19.104" v="1" actId="2711"/>
        <pc:sldMkLst>
          <pc:docMk/>
          <pc:sldMk cId="3062822758" sldId="272"/>
        </pc:sldMkLst>
        <pc:spChg chg="mod">
          <ac:chgData name="Hani Mahdi" userId="0b02fd7955153613" providerId="LiveId" clId="{D41E2C76-256B-4E2F-B2A8-40795EB2899C}" dt="2022-09-23T08:55:19.104" v="1" actId="2711"/>
          <ac:spMkLst>
            <pc:docMk/>
            <pc:sldMk cId="3062822758" sldId="272"/>
            <ac:spMk id="123906" creationId="{00000000-0000-0000-0000-000000000000}"/>
          </ac:spMkLst>
        </pc:spChg>
      </pc:sldChg>
      <pc:sldChg chg="modSp modAnim">
        <pc:chgData name="Hani Mahdi" userId="0b02fd7955153613" providerId="LiveId" clId="{D41E2C76-256B-4E2F-B2A8-40795EB2899C}" dt="2022-09-23T08:56:08.085" v="8" actId="14100"/>
        <pc:sldMkLst>
          <pc:docMk/>
          <pc:sldMk cId="1488117376" sldId="275"/>
        </pc:sldMkLst>
        <pc:spChg chg="mod">
          <ac:chgData name="Hani Mahdi" userId="0b02fd7955153613" providerId="LiveId" clId="{D41E2C76-256B-4E2F-B2A8-40795EB2899C}" dt="2022-09-23T08:56:08.085" v="8" actId="14100"/>
          <ac:spMkLst>
            <pc:docMk/>
            <pc:sldMk cId="1488117376" sldId="275"/>
            <ac:spMk id="125954" creationId="{00000000-0000-0000-0000-000000000000}"/>
          </ac:spMkLst>
        </pc:spChg>
        <pc:spChg chg="mod">
          <ac:chgData name="Hani Mahdi" userId="0b02fd7955153613" providerId="LiveId" clId="{D41E2C76-256B-4E2F-B2A8-40795EB2899C}" dt="2022-09-23T08:55:41.815" v="4" actId="20577"/>
          <ac:spMkLst>
            <pc:docMk/>
            <pc:sldMk cId="1488117376" sldId="275"/>
            <ac:spMk id="125955" creationId="{00000000-0000-0000-0000-000000000000}"/>
          </ac:spMkLst>
        </pc:spChg>
      </pc:sldChg>
      <pc:sldChg chg="modSp">
        <pc:chgData name="Hani Mahdi" userId="0b02fd7955153613" providerId="LiveId" clId="{D41E2C76-256B-4E2F-B2A8-40795EB2899C}" dt="2022-09-23T08:56:31.851" v="12" actId="14100"/>
        <pc:sldMkLst>
          <pc:docMk/>
          <pc:sldMk cId="1778435616" sldId="276"/>
        </pc:sldMkLst>
        <pc:spChg chg="mod">
          <ac:chgData name="Hani Mahdi" userId="0b02fd7955153613" providerId="LiveId" clId="{D41E2C76-256B-4E2F-B2A8-40795EB2899C}" dt="2022-09-23T08:56:31.851" v="12" actId="14100"/>
          <ac:spMkLst>
            <pc:docMk/>
            <pc:sldMk cId="1778435616" sldId="276"/>
            <ac:spMk id="416772" creationId="{00000000-0000-0000-0000-000000000000}"/>
          </ac:spMkLst>
        </pc:spChg>
      </pc:sldChg>
      <pc:sldChg chg="modSp mod">
        <pc:chgData name="Hani Mahdi" userId="0b02fd7955153613" providerId="LiveId" clId="{D41E2C76-256B-4E2F-B2A8-40795EB2899C}" dt="2022-09-23T09:09:17.884" v="101" actId="207"/>
        <pc:sldMkLst>
          <pc:docMk/>
          <pc:sldMk cId="223056039" sldId="320"/>
        </pc:sldMkLst>
        <pc:spChg chg="mod">
          <ac:chgData name="Hani Mahdi" userId="0b02fd7955153613" providerId="LiveId" clId="{D41E2C76-256B-4E2F-B2A8-40795EB2899C}" dt="2022-09-23T09:09:17.884" v="101" actId="207"/>
          <ac:spMkLst>
            <pc:docMk/>
            <pc:sldMk cId="223056039" sldId="320"/>
            <ac:spMk id="2" creationId="{00000000-0000-0000-0000-000000000000}"/>
          </ac:spMkLst>
        </pc:spChg>
        <pc:spChg chg="mod">
          <ac:chgData name="Hani Mahdi" userId="0b02fd7955153613" providerId="LiveId" clId="{D41E2C76-256B-4E2F-B2A8-40795EB2899C}" dt="2022-09-23T09:08:53.487" v="97" actId="1076"/>
          <ac:spMkLst>
            <pc:docMk/>
            <pc:sldMk cId="223056039" sldId="320"/>
            <ac:spMk id="116739" creationId="{00000000-0000-0000-0000-000000000000}"/>
          </ac:spMkLst>
        </pc:spChg>
      </pc:sldChg>
      <pc:sldChg chg="modSp mod">
        <pc:chgData name="Hani Mahdi" userId="0b02fd7955153613" providerId="LiveId" clId="{D41E2C76-256B-4E2F-B2A8-40795EB2899C}" dt="2022-09-23T09:00:19.841" v="23" actId="207"/>
        <pc:sldMkLst>
          <pc:docMk/>
          <pc:sldMk cId="1390428589" sldId="331"/>
        </pc:sldMkLst>
        <pc:spChg chg="mod">
          <ac:chgData name="Hani Mahdi" userId="0b02fd7955153613" providerId="LiveId" clId="{D41E2C76-256B-4E2F-B2A8-40795EB2899C}" dt="2022-09-23T09:00:13.670" v="21" actId="14100"/>
          <ac:spMkLst>
            <pc:docMk/>
            <pc:sldMk cId="1390428589" sldId="331"/>
            <ac:spMk id="2" creationId="{00000000-0000-0000-0000-000000000000}"/>
          </ac:spMkLst>
        </pc:spChg>
        <pc:picChg chg="mod">
          <ac:chgData name="Hani Mahdi" userId="0b02fd7955153613" providerId="LiveId" clId="{D41E2C76-256B-4E2F-B2A8-40795EB2899C}" dt="2022-09-23T09:00:19.841" v="23" actId="207"/>
          <ac:picMkLst>
            <pc:docMk/>
            <pc:sldMk cId="1390428589" sldId="331"/>
            <ac:picMk id="4"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B910319-5542-4997-805D-1D391DDD420C}" type="datetimeFigureOut">
              <a:rPr lang="en-US" smtClean="0"/>
              <a:t>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265132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910319-5542-4997-805D-1D391DDD420C}" type="datetimeFigureOut">
              <a:rPr lang="en-US" smtClean="0"/>
              <a:t>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959859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910319-5542-4997-805D-1D391DDD420C}" type="datetimeFigureOut">
              <a:rPr lang="en-US" smtClean="0"/>
              <a:t>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1668089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ar-SA"/>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AA5DEB-1297-42A4-9819-E1821235EAC3}" type="slidenum">
              <a:rPr lang="ar-SA" altLang="en-US"/>
              <a:pPr>
                <a:defRPr/>
              </a:pPr>
              <a:t>‹#›</a:t>
            </a:fld>
            <a:endParaRPr lang="en-US" altLang="en-US"/>
          </a:p>
        </p:txBody>
      </p:sp>
    </p:spTree>
    <p:extLst>
      <p:ext uri="{BB962C8B-B14F-4D97-AF65-F5344CB8AC3E}">
        <p14:creationId xmlns:p14="http://schemas.microsoft.com/office/powerpoint/2010/main" val="149528078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910319-5542-4997-805D-1D391DDD420C}" type="datetimeFigureOut">
              <a:rPr lang="en-US" smtClean="0"/>
              <a:t>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1417221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910319-5542-4997-805D-1D391DDD420C}" type="datetimeFigureOut">
              <a:rPr lang="en-US" smtClean="0"/>
              <a:t>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611424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910319-5542-4997-805D-1D391DDD420C}" type="datetimeFigureOut">
              <a:rPr lang="en-US" smtClean="0"/>
              <a:t>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799969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910319-5542-4997-805D-1D391DDD420C}" type="datetimeFigureOut">
              <a:rPr lang="en-US" smtClean="0"/>
              <a:t>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722645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910319-5542-4997-805D-1D391DDD420C}" type="datetimeFigureOut">
              <a:rPr lang="en-US" smtClean="0"/>
              <a:t>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2646686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910319-5542-4997-805D-1D391DDD420C}" type="datetimeFigureOut">
              <a:rPr lang="en-US" smtClean="0"/>
              <a:t>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13394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910319-5542-4997-805D-1D391DDD420C}" type="datetimeFigureOut">
              <a:rPr lang="en-US" smtClean="0"/>
              <a:t>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198266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910319-5542-4997-805D-1D391DDD420C}" type="datetimeFigureOut">
              <a:rPr lang="en-US" smtClean="0"/>
              <a:t>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33921E-E06D-4CFD-8E09-B862DCD61D73}" type="slidenum">
              <a:rPr lang="en-US" smtClean="0"/>
              <a:t>‹#›</a:t>
            </a:fld>
            <a:endParaRPr lang="en-US"/>
          </a:p>
        </p:txBody>
      </p:sp>
    </p:spTree>
    <p:extLst>
      <p:ext uri="{BB962C8B-B14F-4D97-AF65-F5344CB8AC3E}">
        <p14:creationId xmlns:p14="http://schemas.microsoft.com/office/powerpoint/2010/main" val="3957882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910319-5542-4997-805D-1D391DDD420C}" type="datetimeFigureOut">
              <a:rPr lang="en-US" smtClean="0"/>
              <a:t>2/5/2023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3921E-E06D-4CFD-8E09-B862DCD61D73}" type="slidenum">
              <a:rPr lang="en-US" smtClean="0"/>
              <a:t>‹#›</a:t>
            </a:fld>
            <a:endParaRPr lang="en-US"/>
          </a:p>
        </p:txBody>
      </p:sp>
    </p:spTree>
    <p:extLst>
      <p:ext uri="{BB962C8B-B14F-4D97-AF65-F5344CB8AC3E}">
        <p14:creationId xmlns:p14="http://schemas.microsoft.com/office/powerpoint/2010/main" val="2441108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6" name="Rectangle 4"/>
          <p:cNvSpPr>
            <a:spLocks noGrp="1" noChangeArrowheads="1"/>
          </p:cNvSpPr>
          <p:nvPr>
            <p:ph type="title"/>
          </p:nvPr>
        </p:nvSpPr>
        <p:spPr>
          <a:xfrm>
            <a:off x="849085" y="1052513"/>
            <a:ext cx="10254343" cy="2520950"/>
          </a:xfrm>
          <a:gradFill rotWithShape="1">
            <a:gsLst>
              <a:gs pos="0">
                <a:srgbClr val="AB1931"/>
              </a:gs>
              <a:gs pos="50000">
                <a:srgbClr val="AB1931">
                  <a:gamma/>
                  <a:shade val="0"/>
                  <a:invGamma/>
                </a:srgbClr>
              </a:gs>
              <a:gs pos="100000">
                <a:srgbClr val="AB1931"/>
              </a:gs>
            </a:gsLst>
            <a:lin ang="2700000" scaled="1"/>
          </a:gradFill>
          <a:ln w="76200">
            <a:solidFill>
              <a:srgbClr val="FF9900"/>
            </a:solidFill>
            <a:miter lim="800000"/>
            <a:headEnd/>
            <a:tailEnd/>
          </a:ln>
        </p:spPr>
        <p:txBody>
          <a:bodyPr/>
          <a:lstStyle/>
          <a:p>
            <a:pPr rtl="0" eaLnBrk="1" hangingPunct="1">
              <a:defRPr/>
            </a:pPr>
            <a:r>
              <a:rPr lang="en-US" sz="7200" b="1" i="1" dirty="0">
                <a:solidFill>
                  <a:schemeClr val="bg1"/>
                </a:solidFill>
                <a:effectLst>
                  <a:outerShdw blurRad="38100" dist="38100" dir="2700000" algn="tl">
                    <a:srgbClr val="000000"/>
                  </a:outerShdw>
                </a:effectLst>
                <a:latin typeface="Andalus" panose="02020603050405020304" pitchFamily="18" charset="-78"/>
                <a:cs typeface="Andalus" panose="02020603050405020304" pitchFamily="18" charset="-78"/>
              </a:rPr>
              <a:t>Physiology of Reproduction</a:t>
            </a:r>
          </a:p>
        </p:txBody>
      </p:sp>
      <p:sp>
        <p:nvSpPr>
          <p:cNvPr id="315395" name="Rectangle 3"/>
          <p:cNvSpPr>
            <a:spLocks noGrp="1" noChangeArrowheads="1"/>
          </p:cNvSpPr>
          <p:nvPr>
            <p:ph type="body" sz="half" idx="1"/>
          </p:nvPr>
        </p:nvSpPr>
        <p:spPr>
          <a:xfrm>
            <a:off x="2782889" y="4437064"/>
            <a:ext cx="6911975" cy="1368425"/>
          </a:xfrm>
          <a:ln w="76200" cmpd="tri">
            <a:solidFill>
              <a:schemeClr val="bg1"/>
            </a:solidFill>
            <a:miter lim="800000"/>
            <a:headEnd/>
            <a:tailEnd/>
          </a:ln>
        </p:spPr>
        <p:txBody>
          <a:bodyPr>
            <a:normAutofit fontScale="77500" lnSpcReduction="20000"/>
          </a:bodyPr>
          <a:lstStyle/>
          <a:p>
            <a:pPr algn="ctr" rtl="0" eaLnBrk="1" hangingPunct="1">
              <a:lnSpc>
                <a:spcPct val="90000"/>
              </a:lnSpc>
              <a:buFontTx/>
              <a:buNone/>
            </a:pPr>
            <a:r>
              <a:rPr lang="en-US" altLang="en-US" sz="7200" b="1" dirty="0">
                <a:latin typeface="Comic Sans MS" panose="030F0702030302020204" pitchFamily="66" charset="0"/>
              </a:rPr>
              <a:t>Dr. HANI MAHDI</a:t>
            </a:r>
          </a:p>
        </p:txBody>
      </p:sp>
    </p:spTree>
    <p:extLst>
      <p:ext uri="{BB962C8B-B14F-4D97-AF65-F5344CB8AC3E}">
        <p14:creationId xmlns:p14="http://schemas.microsoft.com/office/powerpoint/2010/main" val="91993051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5396"/>
                                        </p:tgtEl>
                                        <p:attrNameLst>
                                          <p:attrName>style.visibility</p:attrName>
                                        </p:attrNameLst>
                                      </p:cBhvr>
                                      <p:to>
                                        <p:strVal val="visible"/>
                                      </p:to>
                                    </p:set>
                                    <p:anim calcmode="lin" valueType="num">
                                      <p:cBhvr additive="base">
                                        <p:cTn id="7" dur="500" fill="hold"/>
                                        <p:tgtEl>
                                          <p:spTgt spid="315396"/>
                                        </p:tgtEl>
                                        <p:attrNameLst>
                                          <p:attrName>ppt_x</p:attrName>
                                        </p:attrNameLst>
                                      </p:cBhvr>
                                      <p:tavLst>
                                        <p:tav tm="0">
                                          <p:val>
                                            <p:strVal val="#ppt_x"/>
                                          </p:val>
                                        </p:tav>
                                        <p:tav tm="100000">
                                          <p:val>
                                            <p:strVal val="#ppt_x"/>
                                          </p:val>
                                        </p:tav>
                                      </p:tavLst>
                                    </p:anim>
                                    <p:anim calcmode="lin" valueType="num">
                                      <p:cBhvr additive="base">
                                        <p:cTn id="8" dur="500" fill="hold"/>
                                        <p:tgtEl>
                                          <p:spTgt spid="3153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5395">
                                            <p:bg/>
                                          </p:spTgt>
                                        </p:tgtEl>
                                        <p:attrNameLst>
                                          <p:attrName>style.visibility</p:attrName>
                                        </p:attrNameLst>
                                      </p:cBhvr>
                                      <p:to>
                                        <p:strVal val="visible"/>
                                      </p:to>
                                    </p:set>
                                    <p:anim calcmode="lin" valueType="num">
                                      <p:cBhvr additive="base">
                                        <p:cTn id="13" dur="500" fill="hold"/>
                                        <p:tgtEl>
                                          <p:spTgt spid="315395">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15395">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5395">
                                            <p:txEl>
                                              <p:pRg st="0" end="0"/>
                                            </p:txEl>
                                          </p:spTgt>
                                        </p:tgtEl>
                                        <p:attrNameLst>
                                          <p:attrName>style.visibility</p:attrName>
                                        </p:attrNameLst>
                                      </p:cBhvr>
                                      <p:to>
                                        <p:strVal val="visible"/>
                                      </p:to>
                                    </p:set>
                                    <p:anim calcmode="lin" valueType="num">
                                      <p:cBhvr additive="base">
                                        <p:cTn id="19" dur="500" fill="hold"/>
                                        <p:tgtEl>
                                          <p:spTgt spid="31539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53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6" grpId="0" animBg="1"/>
      <p:bldP spid="315395"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6" name="Rectangle 4"/>
          <p:cNvSpPr>
            <a:spLocks noGrp="1" noChangeArrowheads="1"/>
          </p:cNvSpPr>
          <p:nvPr>
            <p:ph type="title"/>
          </p:nvPr>
        </p:nvSpPr>
        <p:spPr>
          <a:xfrm>
            <a:off x="535578" y="274638"/>
            <a:ext cx="11181806" cy="1325563"/>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a:normAutofit fontScale="90000"/>
          </a:bodyPr>
          <a:lstStyle/>
          <a:p>
            <a:pPr>
              <a:defRPr/>
            </a:pPr>
            <a:br>
              <a:rPr lang="en-US" b="1" i="1" dirty="0"/>
            </a:br>
            <a:br>
              <a:rPr lang="en-US" b="1" i="1" dirty="0"/>
            </a:br>
            <a:r>
              <a:rPr lang="en-US" sz="5300" b="1" dirty="0">
                <a:latin typeface="+mn-lt"/>
              </a:rPr>
              <a:t>Sperm capacitation and acrosome reaction: </a:t>
            </a:r>
            <a:br>
              <a:rPr lang="en-US" sz="4900" b="1" dirty="0">
                <a:latin typeface="Arial Rounded MT Bold" panose="020F0704030504030204" pitchFamily="34" charset="0"/>
              </a:rPr>
            </a:br>
            <a:br>
              <a:rPr lang="en-US" sz="4900" b="1" dirty="0">
                <a:latin typeface="Arial Rounded MT Bold" panose="020F0704030504030204" pitchFamily="34" charset="0"/>
              </a:rPr>
            </a:br>
            <a:endParaRPr lang="en-US" sz="4900" b="1" dirty="0">
              <a:effectLst>
                <a:outerShdw blurRad="38100" dist="38100" dir="2700000" algn="tl">
                  <a:srgbClr val="000000"/>
                </a:outerShdw>
              </a:effectLst>
              <a:latin typeface="Arial Rounded MT Bold" panose="020F0704030504030204" pitchFamily="34" charset="0"/>
            </a:endParaRPr>
          </a:p>
        </p:txBody>
      </p:sp>
      <p:sp>
        <p:nvSpPr>
          <p:cNvPr id="412675" name="Rectangle 3"/>
          <p:cNvSpPr>
            <a:spLocks noGrp="1" noChangeArrowheads="1"/>
          </p:cNvSpPr>
          <p:nvPr>
            <p:ph idx="1"/>
          </p:nvPr>
        </p:nvSpPr>
        <p:spPr>
          <a:xfrm>
            <a:off x="535577" y="1600201"/>
            <a:ext cx="11181806" cy="4983161"/>
          </a:xfrm>
          <a:gradFill rotWithShape="1">
            <a:gsLst>
              <a:gs pos="0">
                <a:srgbClr val="AB1931"/>
              </a:gs>
              <a:gs pos="50000">
                <a:srgbClr val="000000"/>
              </a:gs>
              <a:gs pos="100000">
                <a:srgbClr val="AB1931"/>
              </a:gs>
            </a:gsLst>
            <a:lin ang="18900000" scaled="1"/>
          </a:gradFill>
          <a:ln w="57150">
            <a:solidFill>
              <a:srgbClr val="FFFF00"/>
            </a:solidFill>
            <a:miter lim="800000"/>
            <a:headEnd/>
            <a:tailEnd/>
          </a:ln>
        </p:spPr>
        <p:txBody>
          <a:bodyPr>
            <a:normAutofit fontScale="47500" lnSpcReduction="20000"/>
          </a:bodyPr>
          <a:lstStyle/>
          <a:p>
            <a:pPr algn="l" rtl="0" eaLnBrk="1" hangingPunct="1"/>
            <a:r>
              <a:rPr lang="en-US" altLang="en-US" sz="9300" b="1" dirty="0">
                <a:solidFill>
                  <a:srgbClr val="FFFF00"/>
                </a:solidFill>
              </a:rPr>
              <a:t>Capacitation is believed to be due to </a:t>
            </a:r>
            <a:r>
              <a:rPr lang="en-US" altLang="en-US" sz="9300" dirty="0">
                <a:solidFill>
                  <a:srgbClr val="FFFF00"/>
                </a:solidFill>
              </a:rPr>
              <a:t>:</a:t>
            </a:r>
          </a:p>
          <a:p>
            <a:pPr algn="l" rtl="0" eaLnBrk="1" hangingPunct="1">
              <a:buFontTx/>
              <a:buAutoNum type="arabicPeriod"/>
            </a:pPr>
            <a:r>
              <a:rPr lang="en-US" altLang="en-US" sz="6500" dirty="0">
                <a:solidFill>
                  <a:srgbClr val="00B0F0"/>
                </a:solidFill>
              </a:rPr>
              <a:t>Increase in the DNA concentration </a:t>
            </a:r>
            <a:r>
              <a:rPr lang="en-US" altLang="en-US" sz="6500" dirty="0">
                <a:solidFill>
                  <a:srgbClr val="FFFF00"/>
                </a:solidFill>
              </a:rPr>
              <a:t>in the nucleus,</a:t>
            </a:r>
            <a:endParaRPr lang="en-US" sz="6500" dirty="0">
              <a:solidFill>
                <a:srgbClr val="FFFF00"/>
              </a:solidFill>
            </a:endParaRPr>
          </a:p>
          <a:p>
            <a:pPr>
              <a:buFontTx/>
              <a:buAutoNum type="arabicPeriod"/>
            </a:pPr>
            <a:r>
              <a:rPr lang="en-US" sz="6500" dirty="0">
                <a:solidFill>
                  <a:srgbClr val="FFFF00"/>
                </a:solidFill>
              </a:rPr>
              <a:t>The changes involve cyclic AMP dependent phosphorylation with increase in intracellular pH</a:t>
            </a:r>
          </a:p>
          <a:p>
            <a:pPr>
              <a:buFontTx/>
              <a:buAutoNum type="arabicPeriod"/>
            </a:pPr>
            <a:r>
              <a:rPr lang="en-US" sz="6500" b="1" dirty="0">
                <a:solidFill>
                  <a:srgbClr val="00B0F0"/>
                </a:solidFill>
              </a:rPr>
              <a:t>Activation of acrosomal membranes</a:t>
            </a:r>
            <a:r>
              <a:rPr lang="en-US" sz="6500" dirty="0">
                <a:solidFill>
                  <a:srgbClr val="00B0F0"/>
                </a:solidFill>
              </a:rPr>
              <a:t> </a:t>
            </a:r>
            <a:r>
              <a:rPr lang="en-US" sz="6500" dirty="0">
                <a:solidFill>
                  <a:srgbClr val="FFFF00"/>
                </a:solidFill>
              </a:rPr>
              <a:t>causes release of hyaluronidase, hydrolytic enzymes, </a:t>
            </a:r>
            <a:r>
              <a:rPr lang="en-US" sz="6500" dirty="0" err="1">
                <a:solidFill>
                  <a:srgbClr val="FFFF00"/>
                </a:solidFill>
              </a:rPr>
              <a:t>proacrosin</a:t>
            </a:r>
            <a:r>
              <a:rPr lang="en-US" sz="6500" dirty="0">
                <a:solidFill>
                  <a:srgbClr val="FFFF00"/>
                </a:solidFill>
              </a:rPr>
              <a:t>, acrosin, that help the sperm to digest the zona pellucida and to enter into the oocyte</a:t>
            </a:r>
          </a:p>
          <a:p>
            <a:pPr>
              <a:buFontTx/>
              <a:buAutoNum type="arabicPeriod"/>
            </a:pPr>
            <a:r>
              <a:rPr lang="en-US" sz="6600" dirty="0">
                <a:solidFill>
                  <a:srgbClr val="FFFF00"/>
                </a:solidFill>
              </a:rPr>
              <a:t>Other important factors in capacitation have been identified, such as the removal of cholesterol from the plasma membrane and the presence of α- and β-adrenergic receptors on the spermatozoa.</a:t>
            </a:r>
            <a:endParaRPr lang="en-US" sz="6500" dirty="0">
              <a:solidFill>
                <a:srgbClr val="FFFF00"/>
              </a:solidFill>
            </a:endParaRPr>
          </a:p>
        </p:txBody>
      </p:sp>
    </p:spTree>
    <p:extLst>
      <p:ext uri="{BB962C8B-B14F-4D97-AF65-F5344CB8AC3E}">
        <p14:creationId xmlns:p14="http://schemas.microsoft.com/office/powerpoint/2010/main" val="2970669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2676"/>
                                        </p:tgtEl>
                                        <p:attrNameLst>
                                          <p:attrName>style.visibility</p:attrName>
                                        </p:attrNameLst>
                                      </p:cBhvr>
                                      <p:to>
                                        <p:strVal val="visible"/>
                                      </p:to>
                                    </p:set>
                                    <p:anim calcmode="lin" valueType="num">
                                      <p:cBhvr additive="base">
                                        <p:cTn id="7" dur="500" fill="hold"/>
                                        <p:tgtEl>
                                          <p:spTgt spid="412676"/>
                                        </p:tgtEl>
                                        <p:attrNameLst>
                                          <p:attrName>ppt_x</p:attrName>
                                        </p:attrNameLst>
                                      </p:cBhvr>
                                      <p:tavLst>
                                        <p:tav tm="0">
                                          <p:val>
                                            <p:strVal val="#ppt_x"/>
                                          </p:val>
                                        </p:tav>
                                        <p:tav tm="100000">
                                          <p:val>
                                            <p:strVal val="#ppt_x"/>
                                          </p:val>
                                        </p:tav>
                                      </p:tavLst>
                                    </p:anim>
                                    <p:anim calcmode="lin" valueType="num">
                                      <p:cBhvr additive="base">
                                        <p:cTn id="8" dur="500" fill="hold"/>
                                        <p:tgtEl>
                                          <p:spTgt spid="4126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12675">
                                            <p:bg/>
                                          </p:spTgt>
                                        </p:tgtEl>
                                        <p:attrNameLst>
                                          <p:attrName>style.visibility</p:attrName>
                                        </p:attrNameLst>
                                      </p:cBhvr>
                                      <p:to>
                                        <p:strVal val="visible"/>
                                      </p:to>
                                    </p:set>
                                    <p:animEffect transition="in" filter="checkerboard(across)">
                                      <p:cBhvr>
                                        <p:cTn id="13" dur="500"/>
                                        <p:tgtEl>
                                          <p:spTgt spid="412675">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12675">
                                            <p:txEl>
                                              <p:pRg st="0" end="0"/>
                                            </p:txEl>
                                          </p:spTgt>
                                        </p:tgtEl>
                                        <p:attrNameLst>
                                          <p:attrName>style.visibility</p:attrName>
                                        </p:attrNameLst>
                                      </p:cBhvr>
                                      <p:to>
                                        <p:strVal val="visible"/>
                                      </p:to>
                                    </p:set>
                                    <p:animEffect transition="in" filter="checkerboard(across)">
                                      <p:cBhvr>
                                        <p:cTn id="18" dur="500"/>
                                        <p:tgtEl>
                                          <p:spTgt spid="412675">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12675">
                                            <p:txEl>
                                              <p:pRg st="1" end="1"/>
                                            </p:txEl>
                                          </p:spTgt>
                                        </p:tgtEl>
                                        <p:attrNameLst>
                                          <p:attrName>style.visibility</p:attrName>
                                        </p:attrNameLst>
                                      </p:cBhvr>
                                      <p:to>
                                        <p:strVal val="visible"/>
                                      </p:to>
                                    </p:set>
                                    <p:animEffect transition="in" filter="checkerboard(across)">
                                      <p:cBhvr>
                                        <p:cTn id="23" dur="500"/>
                                        <p:tgtEl>
                                          <p:spTgt spid="41267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12675">
                                            <p:txEl>
                                              <p:pRg st="2" end="2"/>
                                            </p:txEl>
                                          </p:spTgt>
                                        </p:tgtEl>
                                        <p:attrNameLst>
                                          <p:attrName>style.visibility</p:attrName>
                                        </p:attrNameLst>
                                      </p:cBhvr>
                                      <p:to>
                                        <p:strVal val="visible"/>
                                      </p:to>
                                    </p:set>
                                    <p:animEffect transition="in" filter="checkerboard(across)">
                                      <p:cBhvr>
                                        <p:cTn id="28" dur="500"/>
                                        <p:tgtEl>
                                          <p:spTgt spid="41267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412675">
                                            <p:txEl>
                                              <p:pRg st="3" end="3"/>
                                            </p:txEl>
                                          </p:spTgt>
                                        </p:tgtEl>
                                        <p:attrNameLst>
                                          <p:attrName>style.visibility</p:attrName>
                                        </p:attrNameLst>
                                      </p:cBhvr>
                                      <p:to>
                                        <p:strVal val="visible"/>
                                      </p:to>
                                    </p:set>
                                    <p:animEffect transition="in" filter="checkerboard(across)">
                                      <p:cBhvr>
                                        <p:cTn id="33" dur="500"/>
                                        <p:tgtEl>
                                          <p:spTgt spid="41267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412675">
                                            <p:txEl>
                                              <p:pRg st="4" end="4"/>
                                            </p:txEl>
                                          </p:spTgt>
                                        </p:tgtEl>
                                        <p:attrNameLst>
                                          <p:attrName>style.visibility</p:attrName>
                                        </p:attrNameLst>
                                      </p:cBhvr>
                                      <p:to>
                                        <p:strVal val="visible"/>
                                      </p:to>
                                    </p:set>
                                    <p:animEffect transition="in" filter="checkerboard(across)">
                                      <p:cBhvr>
                                        <p:cTn id="38" dur="500"/>
                                        <p:tgtEl>
                                          <p:spTgt spid="412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76" grpId="0" animBg="1"/>
      <p:bldP spid="412675"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6" name="Rectangle 4"/>
          <p:cNvSpPr>
            <a:spLocks noGrp="1" noChangeArrowheads="1"/>
          </p:cNvSpPr>
          <p:nvPr>
            <p:ph type="title"/>
          </p:nvPr>
        </p:nvSpPr>
        <p:spPr>
          <a:xfrm>
            <a:off x="535577" y="274638"/>
            <a:ext cx="11429999" cy="1325563"/>
          </a:xfrm>
          <a:extLst>
            <a:ext uri="{91240B29-F687-4F45-9708-019B960494DF}">
              <a14:hiddenLine xmlns:a14="http://schemas.microsoft.com/office/drawing/2010/main" w="9525">
                <a:solidFill>
                  <a:srgbClr val="FFFF00"/>
                </a:solidFill>
                <a:miter lim="800000"/>
                <a:headEnd/>
                <a:tailEnd/>
              </a14:hiddenLine>
            </a:ext>
          </a:extLst>
        </p:spPr>
        <p:txBody>
          <a:bodyPr>
            <a:normAutofit fontScale="90000"/>
          </a:bodyPr>
          <a:lstStyle/>
          <a:p>
            <a:pPr>
              <a:defRPr/>
            </a:pPr>
            <a:br>
              <a:rPr lang="en-US" b="1" dirty="0">
                <a:latin typeface="Arial Rounded MT Bold" panose="020F0704030504030204" pitchFamily="34" charset="0"/>
              </a:rPr>
            </a:br>
            <a:br>
              <a:rPr lang="en-US" b="1" dirty="0">
                <a:latin typeface="Arial Rounded MT Bold" panose="020F0704030504030204" pitchFamily="34" charset="0"/>
              </a:rPr>
            </a:br>
            <a:r>
              <a:rPr lang="en-US" b="1" dirty="0">
                <a:latin typeface="Arial Rounded MT Bold" panose="020F0704030504030204" pitchFamily="34" charset="0"/>
              </a:rPr>
              <a:t>Acrosome reaction and a sperm penetrating an oocyte</a:t>
            </a:r>
            <a:br>
              <a:rPr lang="en-US" b="1" dirty="0">
                <a:latin typeface="Arial Rounded MT Bold" panose="020F0704030504030204" pitchFamily="34" charset="0"/>
              </a:rPr>
            </a:br>
            <a:br>
              <a:rPr lang="en-US" b="1" dirty="0">
                <a:latin typeface="Arial Rounded MT Bold" panose="020F0704030504030204" pitchFamily="34" charset="0"/>
              </a:rPr>
            </a:br>
            <a:endParaRPr lang="en-US" sz="4900" b="1" dirty="0">
              <a:effectLst>
                <a:outerShdw blurRad="38100" dist="38100" dir="2700000" algn="tl">
                  <a:srgbClr val="000000"/>
                </a:outerShdw>
              </a:effectLst>
              <a:latin typeface="Arial Rounded MT Bold" panose="020F0704030504030204" pitchFamily="34" charset="0"/>
            </a:endParaRPr>
          </a:p>
        </p:txBody>
      </p:sp>
      <p:sp>
        <p:nvSpPr>
          <p:cNvPr id="412675" name="Rectangle 3"/>
          <p:cNvSpPr>
            <a:spLocks noGrp="1" noChangeArrowheads="1"/>
          </p:cNvSpPr>
          <p:nvPr>
            <p:ph idx="1"/>
          </p:nvPr>
        </p:nvSpPr>
        <p:spPr>
          <a:xfrm>
            <a:off x="226423" y="1600201"/>
            <a:ext cx="4676881" cy="4852850"/>
          </a:xfrm>
          <a:gradFill rotWithShape="1">
            <a:gsLst>
              <a:gs pos="0">
                <a:srgbClr val="AB1931"/>
              </a:gs>
              <a:gs pos="50000">
                <a:srgbClr val="000000"/>
              </a:gs>
              <a:gs pos="100000">
                <a:srgbClr val="AB1931"/>
              </a:gs>
            </a:gsLst>
            <a:lin ang="18900000" scaled="1"/>
          </a:gradFill>
          <a:ln w="57150">
            <a:solidFill>
              <a:srgbClr val="FFFF00"/>
            </a:solidFill>
            <a:miter lim="800000"/>
            <a:headEnd/>
            <a:tailEnd/>
          </a:ln>
        </p:spPr>
        <p:txBody>
          <a:bodyPr>
            <a:noAutofit/>
          </a:bodyPr>
          <a:lstStyle/>
          <a:p>
            <a:pPr marL="0" indent="0">
              <a:buNone/>
            </a:pPr>
            <a:r>
              <a:rPr lang="en-US" sz="2400" dirty="0">
                <a:solidFill>
                  <a:srgbClr val="FFFF00"/>
                </a:solidFill>
              </a:rPr>
              <a:t>1- Sperm during capacitation, a period of conditioning that occurs in the female reproductive tract.</a:t>
            </a:r>
          </a:p>
          <a:p>
            <a:pPr marL="0" indent="0">
              <a:buNone/>
            </a:pPr>
            <a:r>
              <a:rPr lang="en-US" sz="2400" dirty="0">
                <a:solidFill>
                  <a:srgbClr val="FFFF00"/>
                </a:solidFill>
              </a:rPr>
              <a:t>2-  Sperm undergoing the acrosome reaction, during which perforations form in the acrosome. </a:t>
            </a:r>
          </a:p>
          <a:p>
            <a:pPr marL="0" indent="0">
              <a:buNone/>
            </a:pPr>
            <a:r>
              <a:rPr lang="en-US" sz="2400" dirty="0">
                <a:solidFill>
                  <a:srgbClr val="FFFF00"/>
                </a:solidFill>
              </a:rPr>
              <a:t>3-  Sperm digesting a path through the zona pellucida by the action of enzymes released from the acrosome. </a:t>
            </a:r>
          </a:p>
          <a:p>
            <a:pPr marL="0" indent="0">
              <a:buNone/>
            </a:pPr>
            <a:r>
              <a:rPr lang="en-US" sz="2400" dirty="0">
                <a:solidFill>
                  <a:srgbClr val="FFFF00"/>
                </a:solidFill>
              </a:rPr>
              <a:t>4-  Sperm after entering the cytoplasm of the oocyte.</a:t>
            </a:r>
          </a:p>
        </p:txBody>
      </p:sp>
      <p:pic>
        <p:nvPicPr>
          <p:cNvPr id="4" name="Picture 3">
            <a:extLst>
              <a:ext uri="{FF2B5EF4-FFF2-40B4-BE49-F238E27FC236}">
                <a16:creationId xmlns:a16="http://schemas.microsoft.com/office/drawing/2014/main" id="{62C3B1CA-4CC1-4F0F-8B40-A157EA738679}"/>
              </a:ext>
            </a:extLst>
          </p:cNvPr>
          <p:cNvPicPr>
            <a:picLocks noChangeAspect="1"/>
          </p:cNvPicPr>
          <p:nvPr/>
        </p:nvPicPr>
        <p:blipFill>
          <a:blip r:embed="rId2"/>
          <a:stretch>
            <a:fillRect/>
          </a:stretch>
        </p:blipFill>
        <p:spPr>
          <a:xfrm>
            <a:off x="4860189" y="2160104"/>
            <a:ext cx="7105388" cy="3207026"/>
          </a:xfrm>
          <a:prstGeom prst="rect">
            <a:avLst/>
          </a:prstGeom>
        </p:spPr>
      </p:pic>
    </p:spTree>
    <p:extLst>
      <p:ext uri="{BB962C8B-B14F-4D97-AF65-F5344CB8AC3E}">
        <p14:creationId xmlns:p14="http://schemas.microsoft.com/office/powerpoint/2010/main" val="2191494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2676"/>
                                        </p:tgtEl>
                                        <p:attrNameLst>
                                          <p:attrName>style.visibility</p:attrName>
                                        </p:attrNameLst>
                                      </p:cBhvr>
                                      <p:to>
                                        <p:strVal val="visible"/>
                                      </p:to>
                                    </p:set>
                                    <p:anim calcmode="lin" valueType="num">
                                      <p:cBhvr additive="base">
                                        <p:cTn id="7" dur="500" fill="hold"/>
                                        <p:tgtEl>
                                          <p:spTgt spid="412676"/>
                                        </p:tgtEl>
                                        <p:attrNameLst>
                                          <p:attrName>ppt_x</p:attrName>
                                        </p:attrNameLst>
                                      </p:cBhvr>
                                      <p:tavLst>
                                        <p:tav tm="0">
                                          <p:val>
                                            <p:strVal val="#ppt_x"/>
                                          </p:val>
                                        </p:tav>
                                        <p:tav tm="100000">
                                          <p:val>
                                            <p:strVal val="#ppt_x"/>
                                          </p:val>
                                        </p:tav>
                                      </p:tavLst>
                                    </p:anim>
                                    <p:anim calcmode="lin" valueType="num">
                                      <p:cBhvr additive="base">
                                        <p:cTn id="8" dur="500" fill="hold"/>
                                        <p:tgtEl>
                                          <p:spTgt spid="4126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12675">
                                            <p:bg/>
                                          </p:spTgt>
                                        </p:tgtEl>
                                        <p:attrNameLst>
                                          <p:attrName>style.visibility</p:attrName>
                                        </p:attrNameLst>
                                      </p:cBhvr>
                                      <p:to>
                                        <p:strVal val="visible"/>
                                      </p:to>
                                    </p:set>
                                    <p:animEffect transition="in" filter="checkerboard(across)">
                                      <p:cBhvr>
                                        <p:cTn id="13" dur="500"/>
                                        <p:tgtEl>
                                          <p:spTgt spid="412675">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12675">
                                            <p:txEl>
                                              <p:pRg st="0" end="0"/>
                                            </p:txEl>
                                          </p:spTgt>
                                        </p:tgtEl>
                                        <p:attrNameLst>
                                          <p:attrName>style.visibility</p:attrName>
                                        </p:attrNameLst>
                                      </p:cBhvr>
                                      <p:to>
                                        <p:strVal val="visible"/>
                                      </p:to>
                                    </p:set>
                                    <p:animEffect transition="in" filter="checkerboard(across)">
                                      <p:cBhvr>
                                        <p:cTn id="18" dur="500"/>
                                        <p:tgtEl>
                                          <p:spTgt spid="41267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12675">
                                            <p:txEl>
                                              <p:pRg st="1" end="1"/>
                                            </p:txEl>
                                          </p:spTgt>
                                        </p:tgtEl>
                                        <p:attrNameLst>
                                          <p:attrName>style.visibility</p:attrName>
                                        </p:attrNameLst>
                                      </p:cBhvr>
                                      <p:to>
                                        <p:strVal val="visible"/>
                                      </p:to>
                                    </p:set>
                                    <p:animEffect transition="in" filter="checkerboard(across)">
                                      <p:cBhvr>
                                        <p:cTn id="23" dur="500"/>
                                        <p:tgtEl>
                                          <p:spTgt spid="41267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12675">
                                            <p:txEl>
                                              <p:pRg st="2" end="2"/>
                                            </p:txEl>
                                          </p:spTgt>
                                        </p:tgtEl>
                                        <p:attrNameLst>
                                          <p:attrName>style.visibility</p:attrName>
                                        </p:attrNameLst>
                                      </p:cBhvr>
                                      <p:to>
                                        <p:strVal val="visible"/>
                                      </p:to>
                                    </p:set>
                                    <p:animEffect transition="in" filter="checkerboard(across)">
                                      <p:cBhvr>
                                        <p:cTn id="28" dur="500"/>
                                        <p:tgtEl>
                                          <p:spTgt spid="41267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412675">
                                            <p:txEl>
                                              <p:pRg st="3" end="3"/>
                                            </p:txEl>
                                          </p:spTgt>
                                        </p:tgtEl>
                                        <p:attrNameLst>
                                          <p:attrName>style.visibility</p:attrName>
                                        </p:attrNameLst>
                                      </p:cBhvr>
                                      <p:to>
                                        <p:strVal val="visible"/>
                                      </p:to>
                                    </p:set>
                                    <p:animEffect transition="in" filter="checkerboard(across)">
                                      <p:cBhvr>
                                        <p:cTn id="33" dur="500"/>
                                        <p:tgtEl>
                                          <p:spTgt spid="412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76" grpId="0"/>
      <p:bldP spid="41267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9892" y="365760"/>
            <a:ext cx="11612102" cy="6074229"/>
          </a:xfrm>
          <a:prstGeom prst="rect">
            <a:avLst/>
          </a:prstGeom>
        </p:spPr>
      </p:pic>
    </p:spTree>
    <p:extLst>
      <p:ext uri="{BB962C8B-B14F-4D97-AF65-F5344CB8AC3E}">
        <p14:creationId xmlns:p14="http://schemas.microsoft.com/office/powerpoint/2010/main" val="2135492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813731" y="120315"/>
            <a:ext cx="10564537" cy="131796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a:lstStyle/>
          <a:p>
            <a:pPr algn="ctr" rtl="0" eaLnBrk="1" hangingPunct="1">
              <a:defRPr/>
            </a:pPr>
            <a:r>
              <a:rPr lang="en-US" sz="6000" b="1" dirty="0">
                <a:effectLst>
                  <a:outerShdw blurRad="38100" dist="38100" dir="2700000" algn="tl">
                    <a:srgbClr val="000000"/>
                  </a:outerShdw>
                </a:effectLst>
                <a:latin typeface="+mn-lt"/>
              </a:rPr>
              <a:t>The ovum</a:t>
            </a:r>
          </a:p>
        </p:txBody>
      </p:sp>
      <p:sp>
        <p:nvSpPr>
          <p:cNvPr id="121859" name="Rectangle 3"/>
          <p:cNvSpPr>
            <a:spLocks noGrp="1" noChangeArrowheads="1"/>
          </p:cNvSpPr>
          <p:nvPr>
            <p:ph idx="1"/>
          </p:nvPr>
        </p:nvSpPr>
        <p:spPr>
          <a:xfrm>
            <a:off x="813731" y="1660849"/>
            <a:ext cx="10564537" cy="4743461"/>
          </a:xfrm>
          <a:gradFill rotWithShape="1">
            <a:gsLst>
              <a:gs pos="0">
                <a:srgbClr val="781223"/>
              </a:gs>
              <a:gs pos="50000">
                <a:srgbClr val="000000"/>
              </a:gs>
              <a:gs pos="100000">
                <a:srgbClr val="781223"/>
              </a:gs>
            </a:gsLst>
            <a:lin ang="2700000" scaled="1"/>
          </a:gradFill>
          <a:ln w="76200">
            <a:solidFill>
              <a:srgbClr val="FFFF00"/>
            </a:solidFill>
            <a:miter lim="800000"/>
            <a:headEnd/>
            <a:tailEnd/>
          </a:ln>
        </p:spPr>
        <p:txBody>
          <a:bodyPr/>
          <a:lstStyle/>
          <a:p>
            <a:pPr>
              <a:buNone/>
            </a:pPr>
            <a:r>
              <a:rPr lang="en-US" altLang="en-US" sz="5400" dirty="0">
                <a:solidFill>
                  <a:srgbClr val="FFFF00"/>
                </a:solidFill>
              </a:rPr>
              <a:t>The ovum leaves the ovary after rupture of the Graafian follicle, carrying </a:t>
            </a:r>
            <a:r>
              <a:rPr lang="en-US" altLang="en-US" sz="5400" dirty="0">
                <a:solidFill>
                  <a:schemeClr val="bg1"/>
                </a:solidFill>
              </a:rPr>
              <a:t>23</a:t>
            </a:r>
            <a:r>
              <a:rPr lang="en-US" altLang="en-US" sz="5400" dirty="0">
                <a:solidFill>
                  <a:srgbClr val="FFFF00"/>
                </a:solidFill>
              </a:rPr>
              <a:t> chromosomes and                                 surrounded by the </a:t>
            </a:r>
            <a:r>
              <a:rPr lang="en-US" altLang="en-US" sz="4800" dirty="0">
                <a:solidFill>
                  <a:schemeClr val="bg1"/>
                </a:solidFill>
              </a:rPr>
              <a:t>zona pellucida</a:t>
            </a:r>
            <a:r>
              <a:rPr lang="en-US" altLang="en-US" sz="4800" dirty="0">
                <a:solidFill>
                  <a:srgbClr val="FFFF00"/>
                </a:solidFill>
              </a:rPr>
              <a:t> and </a:t>
            </a:r>
            <a:r>
              <a:rPr lang="en-US" altLang="en-US" sz="4800" dirty="0">
                <a:solidFill>
                  <a:schemeClr val="bg1"/>
                </a:solidFill>
              </a:rPr>
              <a:t>corona radiata. </a:t>
            </a:r>
          </a:p>
        </p:txBody>
      </p:sp>
    </p:spTree>
    <p:extLst>
      <p:ext uri="{BB962C8B-B14F-4D97-AF65-F5344CB8AC3E}">
        <p14:creationId xmlns:p14="http://schemas.microsoft.com/office/powerpoint/2010/main" val="40724413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1858"/>
                                        </p:tgtEl>
                                        <p:attrNameLst>
                                          <p:attrName>style.visibility</p:attrName>
                                        </p:attrNameLst>
                                      </p:cBhvr>
                                      <p:to>
                                        <p:strVal val="visible"/>
                                      </p:to>
                                    </p:set>
                                    <p:anim calcmode="lin" valueType="num">
                                      <p:cBhvr additive="base">
                                        <p:cTn id="7" dur="500" fill="hold"/>
                                        <p:tgtEl>
                                          <p:spTgt spid="121858"/>
                                        </p:tgtEl>
                                        <p:attrNameLst>
                                          <p:attrName>ppt_x</p:attrName>
                                        </p:attrNameLst>
                                      </p:cBhvr>
                                      <p:tavLst>
                                        <p:tav tm="0">
                                          <p:val>
                                            <p:strVal val="1+#ppt_w/2"/>
                                          </p:val>
                                        </p:tav>
                                        <p:tav tm="100000">
                                          <p:val>
                                            <p:strVal val="#ppt_x"/>
                                          </p:val>
                                        </p:tav>
                                      </p:tavLst>
                                    </p:anim>
                                    <p:anim calcmode="lin" valueType="num">
                                      <p:cBhvr additive="base">
                                        <p:cTn id="8" dur="500" fill="hold"/>
                                        <p:tgtEl>
                                          <p:spTgt spid="12185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1859">
                                            <p:bg/>
                                          </p:spTgt>
                                        </p:tgtEl>
                                        <p:attrNameLst>
                                          <p:attrName>style.visibility</p:attrName>
                                        </p:attrNameLst>
                                      </p:cBhvr>
                                      <p:to>
                                        <p:strVal val="visible"/>
                                      </p:to>
                                    </p:set>
                                    <p:anim calcmode="lin" valueType="num">
                                      <p:cBhvr additive="base">
                                        <p:cTn id="13" dur="500" fill="hold"/>
                                        <p:tgtEl>
                                          <p:spTgt spid="121859">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1859">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1859">
                                            <p:txEl>
                                              <p:pRg st="0" end="0"/>
                                            </p:txEl>
                                          </p:spTgt>
                                        </p:tgtEl>
                                        <p:attrNameLst>
                                          <p:attrName>style.visibility</p:attrName>
                                        </p:attrNameLst>
                                      </p:cBhvr>
                                      <p:to>
                                        <p:strVal val="visible"/>
                                      </p:to>
                                    </p:set>
                                    <p:anim calcmode="lin" valueType="num">
                                      <p:cBhvr additive="base">
                                        <p:cTn id="19" dur="500" fill="hold"/>
                                        <p:tgtEl>
                                          <p:spTgt spid="12185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18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nimBg="1"/>
      <p:bldP spid="121859"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g026"/>
          <p:cNvPicPr>
            <a:picLocks noGrp="1" noChangeAspect="1" noChangeArrowheads="1"/>
          </p:cNvPicPr>
          <p:nvPr>
            <p:ph idx="1"/>
          </p:nvPr>
        </p:nvPicPr>
        <p:blipFill>
          <a:blip r:embed="rId2">
            <a:lum bright="-42000" contrast="6000"/>
            <a:extLst>
              <a:ext uri="{28A0092B-C50C-407E-A947-70E740481C1C}">
                <a14:useLocalDpi xmlns:a14="http://schemas.microsoft.com/office/drawing/2010/main" val="0"/>
              </a:ext>
            </a:extLst>
          </a:blip>
          <a:srcRect/>
          <a:stretch>
            <a:fillRect/>
          </a:stretch>
        </p:blipFill>
        <p:spPr>
          <a:xfrm>
            <a:off x="2566989" y="620714"/>
            <a:ext cx="7273925" cy="5616575"/>
          </a:xfrm>
          <a:noFill/>
          <a:ln>
            <a:solidFill>
              <a:srgbClr val="FFFF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4000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700" name="Rectangle 4"/>
          <p:cNvSpPr>
            <a:spLocks noGrp="1" noChangeArrowheads="1"/>
          </p:cNvSpPr>
          <p:nvPr>
            <p:ph type="title"/>
          </p:nvPr>
        </p:nvSpPr>
        <p:spPr>
          <a:xfrm>
            <a:off x="895739" y="44450"/>
            <a:ext cx="10273004" cy="114300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6200000" scaled="1"/>
            <a:tileRect/>
          </a:gradFill>
        </p:spPr>
        <p:txBody>
          <a:bodyPr/>
          <a:lstStyle/>
          <a:p>
            <a:pPr rtl="0" eaLnBrk="1" hangingPunct="1">
              <a:defRPr/>
            </a:pPr>
            <a:r>
              <a:rPr lang="en-US" sz="7200" b="1" dirty="0">
                <a:effectLst>
                  <a:outerShdw blurRad="38100" dist="38100" dir="2700000" algn="tl">
                    <a:srgbClr val="000000"/>
                  </a:outerShdw>
                </a:effectLst>
              </a:rPr>
              <a:t>The ovum:</a:t>
            </a:r>
          </a:p>
        </p:txBody>
      </p:sp>
      <p:sp>
        <p:nvSpPr>
          <p:cNvPr id="413699" name="Rectangle 3"/>
          <p:cNvSpPr>
            <a:spLocks noGrp="1" noChangeArrowheads="1"/>
          </p:cNvSpPr>
          <p:nvPr>
            <p:ph idx="1"/>
          </p:nvPr>
        </p:nvSpPr>
        <p:spPr>
          <a:xfrm>
            <a:off x="822961" y="1412876"/>
            <a:ext cx="10345782" cy="4752793"/>
          </a:xfrm>
          <a:gradFill rotWithShape="1">
            <a:gsLst>
              <a:gs pos="0">
                <a:srgbClr val="AB1931"/>
              </a:gs>
              <a:gs pos="50000">
                <a:srgbClr val="000000"/>
              </a:gs>
              <a:gs pos="100000">
                <a:srgbClr val="AB1931"/>
              </a:gs>
            </a:gsLst>
            <a:lin ang="18900000" scaled="1"/>
          </a:gradFill>
          <a:ln w="76200" cmpd="tri">
            <a:solidFill>
              <a:srgbClr val="FFFF00"/>
            </a:solidFill>
            <a:miter lim="800000"/>
            <a:headEnd/>
            <a:tailEnd/>
          </a:ln>
        </p:spPr>
        <p:txBody>
          <a:bodyPr/>
          <a:lstStyle/>
          <a:p>
            <a:pPr marL="609600" indent="-609600" algn="ctr">
              <a:buNone/>
            </a:pPr>
            <a:r>
              <a:rPr lang="en-US" altLang="en-US" sz="5400" dirty="0">
                <a:solidFill>
                  <a:srgbClr val="FFFF00"/>
                </a:solidFill>
                <a:latin typeface="Arial Narrow" panose="020B0606020202030204" pitchFamily="34" charset="0"/>
              </a:rPr>
              <a:t>The ovum is </a:t>
            </a:r>
            <a:r>
              <a:rPr lang="en-US" altLang="en-US" sz="5400" dirty="0">
                <a:solidFill>
                  <a:schemeClr val="bg1"/>
                </a:solidFill>
                <a:latin typeface="Arial Narrow" panose="020B0606020202030204" pitchFamily="34" charset="0"/>
              </a:rPr>
              <a:t>picked up</a:t>
            </a:r>
            <a:r>
              <a:rPr lang="en-US" altLang="en-US" sz="5400" dirty="0">
                <a:solidFill>
                  <a:srgbClr val="FFFF00"/>
                </a:solidFill>
                <a:latin typeface="Arial Narrow" panose="020B0606020202030204" pitchFamily="34" charset="0"/>
              </a:rPr>
              <a:t> by the </a:t>
            </a:r>
            <a:r>
              <a:rPr lang="en-US" altLang="en-US" sz="5400" dirty="0" err="1">
                <a:solidFill>
                  <a:srgbClr val="FF99CC"/>
                </a:solidFill>
                <a:latin typeface="Arial Narrow" panose="020B0606020202030204" pitchFamily="34" charset="0"/>
              </a:rPr>
              <a:t>fimbrial</a:t>
            </a:r>
            <a:r>
              <a:rPr lang="en-US" altLang="en-US" sz="5400" dirty="0">
                <a:solidFill>
                  <a:srgbClr val="FF99CC"/>
                </a:solidFill>
                <a:latin typeface="Arial Narrow" panose="020B0606020202030204" pitchFamily="34" charset="0"/>
              </a:rPr>
              <a:t> end</a:t>
            </a:r>
            <a:r>
              <a:rPr lang="en-US" altLang="en-US" sz="5400" dirty="0">
                <a:solidFill>
                  <a:srgbClr val="FFFF00"/>
                </a:solidFill>
                <a:latin typeface="Arial Narrow" panose="020B0606020202030204" pitchFamily="34" charset="0"/>
              </a:rPr>
              <a:t> of the Fallopian tubes and moved towards the </a:t>
            </a:r>
            <a:r>
              <a:rPr lang="en-US" altLang="en-US" sz="5400" dirty="0">
                <a:solidFill>
                  <a:srgbClr val="FF99CC"/>
                </a:solidFill>
                <a:latin typeface="Arial Narrow" panose="020B0606020202030204" pitchFamily="34" charset="0"/>
              </a:rPr>
              <a:t>ampulla</a:t>
            </a:r>
            <a:r>
              <a:rPr lang="en-US" altLang="en-US" sz="5400" dirty="0">
                <a:solidFill>
                  <a:srgbClr val="FFFF00"/>
                </a:solidFill>
                <a:latin typeface="Arial Narrow" panose="020B0606020202030204" pitchFamily="34" charset="0"/>
              </a:rPr>
              <a:t> by the :</a:t>
            </a:r>
          </a:p>
          <a:p>
            <a:pPr marL="609600" indent="-609600">
              <a:buFontTx/>
              <a:buAutoNum type="arabicPeriod"/>
            </a:pPr>
            <a:r>
              <a:rPr lang="en-US" altLang="en-US" sz="4800" dirty="0">
                <a:solidFill>
                  <a:schemeClr val="accent1"/>
                </a:solidFill>
                <a:latin typeface="Arial Narrow" panose="020B0606020202030204" pitchFamily="34" charset="0"/>
              </a:rPr>
              <a:t>Ciliary movement of the cells and </a:t>
            </a:r>
          </a:p>
          <a:p>
            <a:pPr marL="609600" indent="-609600">
              <a:buFontTx/>
              <a:buAutoNum type="arabicPeriod"/>
            </a:pPr>
            <a:r>
              <a:rPr lang="en-US" altLang="en-US" sz="4800" dirty="0">
                <a:solidFill>
                  <a:schemeClr val="accent1"/>
                </a:solidFill>
                <a:latin typeface="Arial Narrow" panose="020B0606020202030204" pitchFamily="34" charset="0"/>
              </a:rPr>
              <a:t>Rhythmic peristalsis of the tube.</a:t>
            </a:r>
            <a:r>
              <a:rPr lang="en-US" altLang="en-US" sz="5400" dirty="0">
                <a:solidFill>
                  <a:srgbClr val="FFFF00"/>
                </a:solidFill>
                <a:latin typeface="Arial Narrow" panose="020B0606020202030204" pitchFamily="34" charset="0"/>
              </a:rPr>
              <a:t>   </a:t>
            </a:r>
            <a:endParaRPr lang="en-US" altLang="en-US" sz="4400" dirty="0"/>
          </a:p>
        </p:txBody>
      </p:sp>
    </p:spTree>
    <p:extLst>
      <p:ext uri="{BB962C8B-B14F-4D97-AF65-F5344CB8AC3E}">
        <p14:creationId xmlns:p14="http://schemas.microsoft.com/office/powerpoint/2010/main" val="2923316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13700"/>
                                        </p:tgtEl>
                                        <p:attrNameLst>
                                          <p:attrName>style.visibility</p:attrName>
                                        </p:attrNameLst>
                                      </p:cBhvr>
                                      <p:to>
                                        <p:strVal val="visible"/>
                                      </p:to>
                                    </p:set>
                                    <p:anim calcmode="lin" valueType="num">
                                      <p:cBhvr additive="base">
                                        <p:cTn id="7" dur="500" fill="hold"/>
                                        <p:tgtEl>
                                          <p:spTgt spid="413700"/>
                                        </p:tgtEl>
                                        <p:attrNameLst>
                                          <p:attrName>ppt_x</p:attrName>
                                        </p:attrNameLst>
                                      </p:cBhvr>
                                      <p:tavLst>
                                        <p:tav tm="0">
                                          <p:val>
                                            <p:strVal val="1+#ppt_w/2"/>
                                          </p:val>
                                        </p:tav>
                                        <p:tav tm="100000">
                                          <p:val>
                                            <p:strVal val="#ppt_x"/>
                                          </p:val>
                                        </p:tav>
                                      </p:tavLst>
                                    </p:anim>
                                    <p:anim calcmode="lin" valueType="num">
                                      <p:cBhvr additive="base">
                                        <p:cTn id="8" dur="500" fill="hold"/>
                                        <p:tgtEl>
                                          <p:spTgt spid="4137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13699">
                                            <p:bg/>
                                          </p:spTgt>
                                        </p:tgtEl>
                                        <p:attrNameLst>
                                          <p:attrName>style.visibility</p:attrName>
                                        </p:attrNameLst>
                                      </p:cBhvr>
                                      <p:to>
                                        <p:strVal val="visible"/>
                                      </p:to>
                                    </p:set>
                                    <p:anim calcmode="lin" valueType="num">
                                      <p:cBhvr additive="base">
                                        <p:cTn id="13" dur="500" fill="hold"/>
                                        <p:tgtEl>
                                          <p:spTgt spid="413699">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413699">
                                            <p:bg/>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13699">
                                            <p:txEl>
                                              <p:pRg st="0" end="0"/>
                                            </p:txEl>
                                          </p:spTgt>
                                        </p:tgtEl>
                                        <p:attrNameLst>
                                          <p:attrName>style.visibility</p:attrName>
                                        </p:attrNameLst>
                                      </p:cBhvr>
                                      <p:to>
                                        <p:strVal val="visible"/>
                                      </p:to>
                                    </p:set>
                                    <p:anim calcmode="lin" valueType="num">
                                      <p:cBhvr additive="base">
                                        <p:cTn id="19" dur="500" fill="hold"/>
                                        <p:tgtEl>
                                          <p:spTgt spid="41369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369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13699">
                                            <p:txEl>
                                              <p:pRg st="1" end="1"/>
                                            </p:txEl>
                                          </p:spTgt>
                                        </p:tgtEl>
                                        <p:attrNameLst>
                                          <p:attrName>style.visibility</p:attrName>
                                        </p:attrNameLst>
                                      </p:cBhvr>
                                      <p:to>
                                        <p:strVal val="visible"/>
                                      </p:to>
                                    </p:set>
                                    <p:anim calcmode="lin" valueType="num">
                                      <p:cBhvr additive="base">
                                        <p:cTn id="25" dur="500" fill="hold"/>
                                        <p:tgtEl>
                                          <p:spTgt spid="41369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3699">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413699">
                                            <p:txEl>
                                              <p:pRg st="2" end="2"/>
                                            </p:txEl>
                                          </p:spTgt>
                                        </p:tgtEl>
                                        <p:attrNameLst>
                                          <p:attrName>style.visibility</p:attrName>
                                        </p:attrNameLst>
                                      </p:cBhvr>
                                      <p:to>
                                        <p:strVal val="visible"/>
                                      </p:to>
                                    </p:set>
                                    <p:anim calcmode="lin" valueType="num">
                                      <p:cBhvr additive="base">
                                        <p:cTn id="31" dur="500" fill="hold"/>
                                        <p:tgtEl>
                                          <p:spTgt spid="413699">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3699">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700" grpId="0" animBg="1"/>
      <p:bldP spid="413699"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574" y="365125"/>
            <a:ext cx="11184699" cy="1325563"/>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6200000" scaled="1"/>
            <a:tileRect/>
          </a:gradFill>
        </p:spPr>
        <p:txBody>
          <a:bodyPr>
            <a:noAutofit/>
          </a:bodyPr>
          <a:lstStyle/>
          <a:p>
            <a:br>
              <a:rPr lang="en-US" sz="4800" b="1" dirty="0">
                <a:latin typeface="+mn-lt"/>
              </a:rPr>
            </a:br>
            <a:br>
              <a:rPr lang="en-US" sz="4800" b="1" dirty="0">
                <a:latin typeface="+mn-lt"/>
              </a:rPr>
            </a:br>
            <a:r>
              <a:rPr lang="en-US" sz="4800" b="1" dirty="0">
                <a:latin typeface="+mn-lt"/>
              </a:rPr>
              <a:t>Transport of the Egg by the Fallopian Tubes</a:t>
            </a:r>
            <a:br>
              <a:rPr lang="en-US" sz="4800" b="1" dirty="0">
                <a:latin typeface="+mn-lt"/>
              </a:rPr>
            </a:br>
            <a:br>
              <a:rPr lang="en-US" sz="4800" b="1" dirty="0">
                <a:latin typeface="+mn-lt"/>
              </a:rPr>
            </a:br>
            <a:endParaRPr lang="en-US" sz="4800" b="1" dirty="0">
              <a:latin typeface="+mn-lt"/>
            </a:endParaRPr>
          </a:p>
        </p:txBody>
      </p:sp>
      <p:pic>
        <p:nvPicPr>
          <p:cNvPr id="4" name="Content Placeholder 3"/>
          <p:cNvPicPr>
            <a:picLocks noGrp="1" noChangeAspect="1"/>
          </p:cNvPicPr>
          <p:nvPr>
            <p:ph idx="1"/>
          </p:nvPr>
        </p:nvPicPr>
        <p:blipFill>
          <a:blip r:embed="rId2"/>
          <a:stretch>
            <a:fillRect/>
          </a:stretch>
        </p:blipFill>
        <p:spPr>
          <a:xfrm>
            <a:off x="2706347" y="1690688"/>
            <a:ext cx="7694023" cy="5085678"/>
          </a:xfrm>
          <a:prstGeom prst="rect">
            <a:avLst/>
          </a:prstGeom>
          <a:solidFill>
            <a:schemeClr val="accent2">
              <a:lumMod val="75000"/>
            </a:schemeClr>
          </a:solidFill>
        </p:spPr>
      </p:pic>
    </p:spTree>
    <p:extLst>
      <p:ext uri="{BB962C8B-B14F-4D97-AF65-F5344CB8AC3E}">
        <p14:creationId xmlns:p14="http://schemas.microsoft.com/office/powerpoint/2010/main" val="1390428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888273" y="125413"/>
            <a:ext cx="10711543" cy="114300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2700000" scaled="1"/>
            <a:tileRect/>
          </a:gradFill>
        </p:spPr>
        <p:txBody>
          <a:bodyPr/>
          <a:lstStyle/>
          <a:p>
            <a:pPr algn="ctr" rtl="0" eaLnBrk="1" hangingPunct="1">
              <a:defRPr/>
            </a:pPr>
            <a:r>
              <a:rPr lang="en-US" sz="6600" b="1" dirty="0">
                <a:effectLst>
                  <a:outerShdw blurRad="38100" dist="38100" dir="2700000" algn="tl">
                    <a:srgbClr val="000000"/>
                  </a:outerShdw>
                </a:effectLst>
                <a:latin typeface="+mn-lt"/>
              </a:rPr>
              <a:t>Fertilization</a:t>
            </a:r>
            <a:endParaRPr lang="en-US" sz="6600" dirty="0">
              <a:effectLst>
                <a:outerShdw blurRad="38100" dist="38100" dir="2700000" algn="tl">
                  <a:srgbClr val="000000"/>
                </a:outerShdw>
              </a:effectLst>
              <a:latin typeface="+mn-lt"/>
            </a:endParaRPr>
          </a:p>
        </p:txBody>
      </p:sp>
      <p:sp>
        <p:nvSpPr>
          <p:cNvPr id="122883" name="Rectangle 3"/>
          <p:cNvSpPr>
            <a:spLocks noGrp="1" noChangeArrowheads="1"/>
          </p:cNvSpPr>
          <p:nvPr>
            <p:ph idx="1"/>
          </p:nvPr>
        </p:nvSpPr>
        <p:spPr>
          <a:xfrm>
            <a:off x="888274" y="1412875"/>
            <a:ext cx="10711544" cy="4883422"/>
          </a:xfrm>
          <a:gradFill rotWithShape="1">
            <a:gsLst>
              <a:gs pos="0">
                <a:srgbClr val="781223"/>
              </a:gs>
              <a:gs pos="50000">
                <a:srgbClr val="000000"/>
              </a:gs>
              <a:gs pos="100000">
                <a:srgbClr val="781223"/>
              </a:gs>
            </a:gsLst>
            <a:lin ang="2700000" scaled="1"/>
          </a:gradFill>
          <a:ln w="57150">
            <a:solidFill>
              <a:srgbClr val="FFFF00"/>
            </a:solidFill>
            <a:miter lim="800000"/>
            <a:headEnd/>
            <a:tailEnd/>
          </a:ln>
        </p:spPr>
        <p:txBody>
          <a:bodyPr/>
          <a:lstStyle/>
          <a:p>
            <a:pPr algn="l" rtl="0" eaLnBrk="1" hangingPunct="1">
              <a:lnSpc>
                <a:spcPct val="90000"/>
              </a:lnSpc>
            </a:pPr>
            <a:r>
              <a:rPr lang="en-US" altLang="en-US" sz="4400" dirty="0">
                <a:solidFill>
                  <a:srgbClr val="FFFF00"/>
                </a:solidFill>
              </a:rPr>
              <a:t>Millions of sperms ejaculated in the vagina, but only </a:t>
            </a:r>
            <a:r>
              <a:rPr lang="en-US" altLang="en-US" sz="4400" dirty="0">
                <a:solidFill>
                  <a:schemeClr val="bg1"/>
                </a:solidFill>
              </a:rPr>
              <a:t>hundreds of thousands</a:t>
            </a:r>
            <a:r>
              <a:rPr lang="en-US" altLang="en-US" sz="4400" dirty="0">
                <a:solidFill>
                  <a:srgbClr val="FFFF00"/>
                </a:solidFill>
              </a:rPr>
              <a:t> reach the outer portion of the tubes. </a:t>
            </a:r>
          </a:p>
          <a:p>
            <a:pPr algn="l" rtl="0" eaLnBrk="1" hangingPunct="1">
              <a:lnSpc>
                <a:spcPct val="90000"/>
              </a:lnSpc>
            </a:pPr>
            <a:r>
              <a:rPr lang="en-US" altLang="en-US" sz="4400" dirty="0">
                <a:solidFill>
                  <a:srgbClr val="FFFF00"/>
                </a:solidFill>
              </a:rPr>
              <a:t>Only </a:t>
            </a:r>
            <a:r>
              <a:rPr lang="en-US" altLang="en-US" sz="4400" dirty="0">
                <a:solidFill>
                  <a:schemeClr val="bg1"/>
                </a:solidFill>
              </a:rPr>
              <a:t>few </a:t>
            </a:r>
            <a:r>
              <a:rPr lang="en-US" altLang="en-US" sz="4400" dirty="0">
                <a:solidFill>
                  <a:srgbClr val="FFFF00"/>
                </a:solidFill>
              </a:rPr>
              <a:t>succeed to penetrate the zona </a:t>
            </a:r>
            <a:r>
              <a:rPr lang="en-US" altLang="en-US" sz="4400" dirty="0" err="1">
                <a:solidFill>
                  <a:srgbClr val="FFFF00"/>
                </a:solidFill>
              </a:rPr>
              <a:t>pellucida</a:t>
            </a:r>
            <a:r>
              <a:rPr lang="en-US" altLang="en-US" sz="4400" dirty="0">
                <a:solidFill>
                  <a:srgbClr val="FFFF00"/>
                </a:solidFill>
              </a:rPr>
              <a:t>, and only </a:t>
            </a:r>
            <a:r>
              <a:rPr lang="en-US" altLang="en-US" sz="4400" dirty="0">
                <a:solidFill>
                  <a:schemeClr val="bg1"/>
                </a:solidFill>
              </a:rPr>
              <a:t>one </a:t>
            </a:r>
            <a:r>
              <a:rPr lang="en-US" altLang="en-US" sz="4400" dirty="0">
                <a:solidFill>
                  <a:srgbClr val="FFFF00"/>
                </a:solidFill>
              </a:rPr>
              <a:t>spermatozoon enters the ovum </a:t>
            </a:r>
            <a:r>
              <a:rPr lang="en-US" altLang="en-US" sz="4400" dirty="0" err="1">
                <a:solidFill>
                  <a:srgbClr val="FFFF00"/>
                </a:solidFill>
              </a:rPr>
              <a:t>transversing</a:t>
            </a:r>
            <a:r>
              <a:rPr lang="en-US" altLang="en-US" sz="4400" dirty="0">
                <a:solidFill>
                  <a:srgbClr val="FFFF00"/>
                </a:solidFill>
              </a:rPr>
              <a:t> the </a:t>
            </a:r>
            <a:r>
              <a:rPr lang="en-US" altLang="en-US" sz="4400" dirty="0" err="1">
                <a:solidFill>
                  <a:srgbClr val="FFFF00"/>
                </a:solidFill>
              </a:rPr>
              <a:t>perivitelline</a:t>
            </a:r>
            <a:r>
              <a:rPr lang="en-US" altLang="en-US" sz="4400" dirty="0">
                <a:solidFill>
                  <a:srgbClr val="FFFF00"/>
                </a:solidFill>
              </a:rPr>
              <a:t> space.</a:t>
            </a:r>
          </a:p>
        </p:txBody>
      </p:sp>
    </p:spTree>
    <p:extLst>
      <p:ext uri="{BB962C8B-B14F-4D97-AF65-F5344CB8AC3E}">
        <p14:creationId xmlns:p14="http://schemas.microsoft.com/office/powerpoint/2010/main" val="23899916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2"/>
                                        </p:tgtEl>
                                        <p:attrNameLst>
                                          <p:attrName>style.visibility</p:attrName>
                                        </p:attrNameLst>
                                      </p:cBhvr>
                                      <p:to>
                                        <p:strVal val="visible"/>
                                      </p:to>
                                    </p:set>
                                    <p:anim calcmode="lin" valueType="num">
                                      <p:cBhvr additive="base">
                                        <p:cTn id="7" dur="500" fill="hold"/>
                                        <p:tgtEl>
                                          <p:spTgt spid="122882"/>
                                        </p:tgtEl>
                                        <p:attrNameLst>
                                          <p:attrName>ppt_x</p:attrName>
                                        </p:attrNameLst>
                                      </p:cBhvr>
                                      <p:tavLst>
                                        <p:tav tm="0">
                                          <p:val>
                                            <p:strVal val="#ppt_x"/>
                                          </p:val>
                                        </p:tav>
                                        <p:tav tm="100000">
                                          <p:val>
                                            <p:strVal val="#ppt_x"/>
                                          </p:val>
                                        </p:tav>
                                      </p:tavLst>
                                    </p:anim>
                                    <p:anim calcmode="lin" valueType="num">
                                      <p:cBhvr additive="base">
                                        <p:cTn id="8" dur="500" fill="hold"/>
                                        <p:tgtEl>
                                          <p:spTgt spid="1228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883">
                                            <p:bg/>
                                          </p:spTgt>
                                        </p:tgtEl>
                                        <p:attrNameLst>
                                          <p:attrName>style.visibility</p:attrName>
                                        </p:attrNameLst>
                                      </p:cBhvr>
                                      <p:to>
                                        <p:strVal val="visible"/>
                                      </p:to>
                                    </p:set>
                                    <p:anim calcmode="lin" valueType="num">
                                      <p:cBhvr additive="base">
                                        <p:cTn id="13" dur="500" fill="hold"/>
                                        <p:tgtEl>
                                          <p:spTgt spid="12288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83">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883">
                                            <p:txEl>
                                              <p:pRg st="0" end="0"/>
                                            </p:txEl>
                                          </p:spTgt>
                                        </p:tgtEl>
                                        <p:attrNameLst>
                                          <p:attrName>style.visibility</p:attrName>
                                        </p:attrNameLst>
                                      </p:cBhvr>
                                      <p:to>
                                        <p:strVal val="visible"/>
                                      </p:to>
                                    </p:set>
                                    <p:anim calcmode="lin" valueType="num">
                                      <p:cBhvr additive="base">
                                        <p:cTn id="19" dur="500" fill="hold"/>
                                        <p:tgtEl>
                                          <p:spTgt spid="12288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883">
                                            <p:txEl>
                                              <p:pRg st="1" end="1"/>
                                            </p:txEl>
                                          </p:spTgt>
                                        </p:tgtEl>
                                        <p:attrNameLst>
                                          <p:attrName>style.visibility</p:attrName>
                                        </p:attrNameLst>
                                      </p:cBhvr>
                                      <p:to>
                                        <p:strVal val="visible"/>
                                      </p:to>
                                    </p:set>
                                    <p:anim calcmode="lin" valueType="num">
                                      <p:cBhvr additive="base">
                                        <p:cTn id="25" dur="500" fill="hold"/>
                                        <p:tgtEl>
                                          <p:spTgt spid="12288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8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animBg="1"/>
      <p:bldP spid="12288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title"/>
          </p:nvPr>
        </p:nvSpPr>
        <p:spPr>
          <a:xfrm>
            <a:off x="1992313" y="0"/>
            <a:ext cx="8229600" cy="1143000"/>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6600" b="1" dirty="0">
                <a:effectLst>
                  <a:outerShdw blurRad="38100" dist="38100" dir="2700000" algn="tl">
                    <a:srgbClr val="000000"/>
                  </a:outerShdw>
                </a:effectLst>
              </a:rPr>
              <a:t>Fertilization:</a:t>
            </a:r>
          </a:p>
        </p:txBody>
      </p:sp>
      <p:sp>
        <p:nvSpPr>
          <p:cNvPr id="123906" name="Rectangle 2"/>
          <p:cNvSpPr>
            <a:spLocks noGrp="1" noChangeArrowheads="1"/>
          </p:cNvSpPr>
          <p:nvPr>
            <p:ph type="body" sz="half" idx="1"/>
          </p:nvPr>
        </p:nvSpPr>
        <p:spPr>
          <a:xfrm>
            <a:off x="940527" y="1341439"/>
            <a:ext cx="10175964" cy="5100637"/>
          </a:xfrm>
          <a:gradFill rotWithShape="1">
            <a:gsLst>
              <a:gs pos="0">
                <a:srgbClr val="781223"/>
              </a:gs>
              <a:gs pos="50000">
                <a:srgbClr val="380810"/>
              </a:gs>
              <a:gs pos="100000">
                <a:srgbClr val="781223"/>
              </a:gs>
            </a:gsLst>
            <a:lin ang="2700000" scaled="1"/>
          </a:gradFill>
          <a:ln w="57150">
            <a:solidFill>
              <a:srgbClr val="FFFF00"/>
            </a:solidFill>
            <a:miter lim="800000"/>
            <a:headEnd/>
            <a:tailEnd/>
          </a:ln>
        </p:spPr>
        <p:txBody>
          <a:bodyPr/>
          <a:lstStyle/>
          <a:p>
            <a:pPr algn="l" rtl="0" eaLnBrk="1" hangingPunct="1"/>
            <a:r>
              <a:rPr lang="en-US" altLang="en-US" sz="4400" dirty="0">
                <a:solidFill>
                  <a:srgbClr val="FFFF00"/>
                </a:solidFill>
              </a:rPr>
              <a:t>After penetration of the ovum by a sperm, the zona </a:t>
            </a:r>
            <a:r>
              <a:rPr lang="en-US" altLang="en-US" sz="4400" dirty="0" err="1">
                <a:solidFill>
                  <a:srgbClr val="FFFF00"/>
                </a:solidFill>
              </a:rPr>
              <a:t>pellucida</a:t>
            </a:r>
            <a:r>
              <a:rPr lang="en-US" altLang="en-US" sz="4400" dirty="0">
                <a:solidFill>
                  <a:srgbClr val="FFFF00"/>
                </a:solidFill>
              </a:rPr>
              <a:t> resists penetration by another sperms due to </a:t>
            </a:r>
            <a:r>
              <a:rPr lang="en-US" altLang="en-US" sz="4400" dirty="0">
                <a:solidFill>
                  <a:schemeClr val="bg1"/>
                </a:solidFill>
              </a:rPr>
              <a:t>alteration of its electrical potential.</a:t>
            </a:r>
          </a:p>
          <a:p>
            <a:pPr algn="l" rtl="0" eaLnBrk="1" hangingPunct="1"/>
            <a:r>
              <a:rPr lang="en-US" altLang="en-US" sz="4400" dirty="0">
                <a:solidFill>
                  <a:srgbClr val="FFFF00"/>
                </a:solidFill>
              </a:rPr>
              <a:t>The </a:t>
            </a:r>
            <a:r>
              <a:rPr lang="en-US" altLang="en-US" sz="4400" dirty="0" err="1">
                <a:solidFill>
                  <a:schemeClr val="bg1"/>
                </a:solidFill>
              </a:rPr>
              <a:t>pronucleus</a:t>
            </a:r>
            <a:r>
              <a:rPr lang="en-US" altLang="en-US" sz="4400" dirty="0">
                <a:solidFill>
                  <a:schemeClr val="bg1"/>
                </a:solidFill>
              </a:rPr>
              <a:t> </a:t>
            </a:r>
            <a:r>
              <a:rPr lang="en-US" altLang="en-US" sz="4400" dirty="0">
                <a:solidFill>
                  <a:srgbClr val="FFFF00"/>
                </a:solidFill>
              </a:rPr>
              <a:t>of both ovum and sperm unite together to form the </a:t>
            </a:r>
            <a:r>
              <a:rPr lang="en-US" altLang="en-US" sz="4400" dirty="0">
                <a:solidFill>
                  <a:schemeClr val="bg1"/>
                </a:solidFill>
              </a:rPr>
              <a:t>zygote </a:t>
            </a:r>
            <a:r>
              <a:rPr lang="en-US" altLang="en-US" sz="4400" dirty="0">
                <a:solidFill>
                  <a:srgbClr val="FFFF00"/>
                </a:solidFill>
              </a:rPr>
              <a:t>(</a:t>
            </a:r>
            <a:r>
              <a:rPr lang="en-US" altLang="en-US" sz="4400" dirty="0">
                <a:solidFill>
                  <a:schemeClr val="bg1"/>
                </a:solidFill>
              </a:rPr>
              <a:t>46 chromosomes</a:t>
            </a:r>
            <a:r>
              <a:rPr lang="en-US" altLang="en-US" sz="4400" dirty="0">
                <a:solidFill>
                  <a:srgbClr val="FFFF00"/>
                </a:solidFill>
              </a:rPr>
              <a:t>).</a:t>
            </a:r>
          </a:p>
        </p:txBody>
      </p:sp>
    </p:spTree>
    <p:extLst>
      <p:ext uri="{BB962C8B-B14F-4D97-AF65-F5344CB8AC3E}">
        <p14:creationId xmlns:p14="http://schemas.microsoft.com/office/powerpoint/2010/main" val="306282275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907"/>
                                        </p:tgtEl>
                                        <p:attrNameLst>
                                          <p:attrName>style.visibility</p:attrName>
                                        </p:attrNameLst>
                                      </p:cBhvr>
                                      <p:to>
                                        <p:strVal val="visible"/>
                                      </p:to>
                                    </p:set>
                                    <p:anim calcmode="lin" valueType="num">
                                      <p:cBhvr additive="base">
                                        <p:cTn id="7" dur="500" fill="hold"/>
                                        <p:tgtEl>
                                          <p:spTgt spid="123907"/>
                                        </p:tgtEl>
                                        <p:attrNameLst>
                                          <p:attrName>ppt_x</p:attrName>
                                        </p:attrNameLst>
                                      </p:cBhvr>
                                      <p:tavLst>
                                        <p:tav tm="0">
                                          <p:val>
                                            <p:strVal val="#ppt_x"/>
                                          </p:val>
                                        </p:tav>
                                        <p:tav tm="100000">
                                          <p:val>
                                            <p:strVal val="#ppt_x"/>
                                          </p:val>
                                        </p:tav>
                                      </p:tavLst>
                                    </p:anim>
                                    <p:anim calcmode="lin" valueType="num">
                                      <p:cBhvr additive="base">
                                        <p:cTn id="8" dur="500" fill="hold"/>
                                        <p:tgtEl>
                                          <p:spTgt spid="1239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906">
                                            <p:bg/>
                                          </p:spTgt>
                                        </p:tgtEl>
                                        <p:attrNameLst>
                                          <p:attrName>style.visibility</p:attrName>
                                        </p:attrNameLst>
                                      </p:cBhvr>
                                      <p:to>
                                        <p:strVal val="visible"/>
                                      </p:to>
                                    </p:set>
                                    <p:anim calcmode="lin" valueType="num">
                                      <p:cBhvr additive="base">
                                        <p:cTn id="13" dur="500" fill="hold"/>
                                        <p:tgtEl>
                                          <p:spTgt spid="123906">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3906">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3906">
                                            <p:txEl>
                                              <p:pRg st="0" end="0"/>
                                            </p:txEl>
                                          </p:spTgt>
                                        </p:tgtEl>
                                        <p:attrNameLst>
                                          <p:attrName>style.visibility</p:attrName>
                                        </p:attrNameLst>
                                      </p:cBhvr>
                                      <p:to>
                                        <p:strVal val="visible"/>
                                      </p:to>
                                    </p:set>
                                    <p:anim calcmode="lin" valueType="num">
                                      <p:cBhvr additive="base">
                                        <p:cTn id="19" dur="500" fill="hold"/>
                                        <p:tgtEl>
                                          <p:spTgt spid="12390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9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3906">
                                            <p:txEl>
                                              <p:pRg st="1" end="1"/>
                                            </p:txEl>
                                          </p:spTgt>
                                        </p:tgtEl>
                                        <p:attrNameLst>
                                          <p:attrName>style.visibility</p:attrName>
                                        </p:attrNameLst>
                                      </p:cBhvr>
                                      <p:to>
                                        <p:strVal val="visible"/>
                                      </p:to>
                                    </p:set>
                                    <p:anim calcmode="lin" valueType="num">
                                      <p:cBhvr additive="base">
                                        <p:cTn id="25" dur="500" fill="hold"/>
                                        <p:tgtEl>
                                          <p:spTgt spid="12390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90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p:bldP spid="123906"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BDF231-E2AA-421F-A038-38D5AA6B2C9E}"/>
              </a:ext>
            </a:extLst>
          </p:cNvPr>
          <p:cNvPicPr>
            <a:picLocks noChangeAspect="1"/>
          </p:cNvPicPr>
          <p:nvPr/>
        </p:nvPicPr>
        <p:blipFill>
          <a:blip r:embed="rId2"/>
          <a:stretch>
            <a:fillRect/>
          </a:stretch>
        </p:blipFill>
        <p:spPr>
          <a:xfrm>
            <a:off x="2040835" y="94835"/>
            <a:ext cx="7711697" cy="5229619"/>
          </a:xfrm>
          <a:prstGeom prst="rect">
            <a:avLst/>
          </a:prstGeom>
        </p:spPr>
      </p:pic>
      <p:sp>
        <p:nvSpPr>
          <p:cNvPr id="4" name="TextBox 3">
            <a:extLst>
              <a:ext uri="{FF2B5EF4-FFF2-40B4-BE49-F238E27FC236}">
                <a16:creationId xmlns:a16="http://schemas.microsoft.com/office/drawing/2014/main" id="{7938EC80-5A1B-4C39-9B30-CCF3FAA3BF99}"/>
              </a:ext>
            </a:extLst>
          </p:cNvPr>
          <p:cNvSpPr txBox="1"/>
          <p:nvPr/>
        </p:nvSpPr>
        <p:spPr>
          <a:xfrm>
            <a:off x="371061" y="5324455"/>
            <a:ext cx="11396869" cy="2031325"/>
          </a:xfrm>
          <a:prstGeom prst="rect">
            <a:avLst/>
          </a:prstGeom>
          <a:noFill/>
        </p:spPr>
        <p:txBody>
          <a:bodyPr wrap="square" rtlCol="0">
            <a:spAutoFit/>
          </a:bodyPr>
          <a:lstStyle/>
          <a:p>
            <a:r>
              <a:rPr lang="en-US" sz="1800" i="0" dirty="0">
                <a:solidFill>
                  <a:srgbClr val="231F20"/>
                </a:solidFill>
                <a:effectLst/>
                <a:latin typeface="Frutiger-Light"/>
              </a:rPr>
              <a:t>Formation of the ootid and fertilization: (A) primary oocyte; (B) secondary oocyte formed after first maturation</a:t>
            </a:r>
            <a:br>
              <a:rPr lang="en-US" sz="1800" i="0" dirty="0">
                <a:solidFill>
                  <a:srgbClr val="231F20"/>
                </a:solidFill>
                <a:effectLst/>
                <a:latin typeface="Frutiger-Light"/>
              </a:rPr>
            </a:br>
            <a:r>
              <a:rPr lang="en-US" sz="1800" i="0" dirty="0">
                <a:solidFill>
                  <a:srgbClr val="231F20"/>
                </a:solidFill>
                <a:effectLst/>
                <a:latin typeface="Frutiger-Light"/>
              </a:rPr>
              <a:t>division, first polar body pinched off; both oocyte and polar body have undergone reduction division and now each has a</a:t>
            </a:r>
            <a:br>
              <a:rPr lang="en-US" sz="1800" i="0" dirty="0">
                <a:solidFill>
                  <a:srgbClr val="231F20"/>
                </a:solidFill>
                <a:effectLst/>
                <a:latin typeface="Frutiger-Light"/>
              </a:rPr>
            </a:br>
            <a:r>
              <a:rPr lang="en-US" sz="1800" i="0" dirty="0">
                <a:solidFill>
                  <a:srgbClr val="231F20"/>
                </a:solidFill>
                <a:effectLst/>
                <a:latin typeface="Frutiger-Light"/>
              </a:rPr>
              <a:t>haploid number of chromosomes (B, C); (C) second maturation division stimulated by sperm penetrating into vitellus;</a:t>
            </a:r>
            <a:br>
              <a:rPr lang="en-US" sz="1800" i="0" dirty="0">
                <a:solidFill>
                  <a:srgbClr val="231F20"/>
                </a:solidFill>
                <a:effectLst/>
                <a:latin typeface="Frutiger-Light"/>
              </a:rPr>
            </a:br>
            <a:r>
              <a:rPr lang="en-US" sz="1800" i="0" dirty="0">
                <a:solidFill>
                  <a:srgbClr val="231F20"/>
                </a:solidFill>
                <a:effectLst/>
                <a:latin typeface="Frutiger-Light"/>
              </a:rPr>
              <a:t>(D) second polar body forming. The first polar body may also undergo a reduction division; (E) male and female pronuclei formed.</a:t>
            </a:r>
            <a:br>
              <a:rPr lang="en-US" sz="1800" i="0" dirty="0">
                <a:solidFill>
                  <a:srgbClr val="231F20"/>
                </a:solidFill>
                <a:effectLst/>
                <a:latin typeface="Frutiger-Light"/>
              </a:rPr>
            </a:br>
            <a:br>
              <a:rPr lang="en-US" sz="1800" i="0" dirty="0">
                <a:solidFill>
                  <a:srgbClr val="231F20"/>
                </a:solidFill>
                <a:effectLst/>
                <a:latin typeface="Frutiger-Light"/>
              </a:rPr>
            </a:br>
            <a:endParaRPr lang="en-US" dirty="0"/>
          </a:p>
        </p:txBody>
      </p:sp>
    </p:spTree>
    <p:extLst>
      <p:ext uri="{BB962C8B-B14F-4D97-AF65-F5344CB8AC3E}">
        <p14:creationId xmlns:p14="http://schemas.microsoft.com/office/powerpoint/2010/main" val="780951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type="subTitle" idx="1"/>
          </p:nvPr>
        </p:nvSpPr>
        <p:spPr>
          <a:xfrm>
            <a:off x="1919288" y="1341439"/>
            <a:ext cx="8424862" cy="3743325"/>
          </a:xfrm>
          <a:gradFill rotWithShape="1">
            <a:gsLst>
              <a:gs pos="0">
                <a:srgbClr val="781223"/>
              </a:gs>
              <a:gs pos="50000">
                <a:srgbClr val="000000"/>
              </a:gs>
              <a:gs pos="100000">
                <a:srgbClr val="781223"/>
              </a:gs>
            </a:gsLst>
            <a:lin ang="2700000" scaled="1"/>
          </a:gradFill>
          <a:ln w="76200">
            <a:solidFill>
              <a:srgbClr val="FF9900"/>
            </a:solidFill>
            <a:miter lim="800000"/>
            <a:headEnd/>
            <a:tailEnd/>
          </a:ln>
        </p:spPr>
        <p:txBody>
          <a:bodyPr/>
          <a:lstStyle/>
          <a:p>
            <a:pPr rtl="0" eaLnBrk="1" hangingPunct="1"/>
            <a:r>
              <a:rPr lang="en-US" altLang="en-US" sz="4800">
                <a:solidFill>
                  <a:srgbClr val="FFFF00"/>
                </a:solidFill>
                <a:latin typeface="Arial Narrow" panose="020B0606020202030204" pitchFamily="34" charset="0"/>
              </a:rPr>
              <a:t>Pregnancy occurs when </a:t>
            </a:r>
          </a:p>
          <a:p>
            <a:pPr rtl="0" eaLnBrk="1" hangingPunct="1"/>
            <a:r>
              <a:rPr lang="en-US" altLang="en-US" sz="4800">
                <a:solidFill>
                  <a:schemeClr val="bg1"/>
                </a:solidFill>
                <a:latin typeface="Arial Narrow" panose="020B0606020202030204" pitchFamily="34" charset="0"/>
              </a:rPr>
              <a:t>a mature liberated ovum</a:t>
            </a:r>
          </a:p>
          <a:p>
            <a:pPr rtl="0" eaLnBrk="1" hangingPunct="1"/>
            <a:r>
              <a:rPr lang="en-US" altLang="en-US" sz="4800">
                <a:solidFill>
                  <a:srgbClr val="FFFF00"/>
                </a:solidFill>
                <a:latin typeface="Arial Narrow" panose="020B0606020202030204" pitchFamily="34" charset="0"/>
              </a:rPr>
              <a:t> is fertilized by </a:t>
            </a:r>
          </a:p>
          <a:p>
            <a:pPr rtl="0" eaLnBrk="1" hangingPunct="1"/>
            <a:r>
              <a:rPr lang="en-US" altLang="en-US" sz="4800">
                <a:solidFill>
                  <a:schemeClr val="bg1"/>
                </a:solidFill>
                <a:latin typeface="Arial Narrow" panose="020B0606020202030204" pitchFamily="34" charset="0"/>
              </a:rPr>
              <a:t>a mature capacitated spermatozoon</a:t>
            </a:r>
            <a:r>
              <a:rPr lang="en-US" altLang="en-US" sz="4800">
                <a:solidFill>
                  <a:srgbClr val="FFFF00"/>
                </a:solidFill>
                <a:latin typeface="Arial Narrow" panose="020B0606020202030204" pitchFamily="34" charset="0"/>
              </a:rPr>
              <a:t>	</a:t>
            </a:r>
          </a:p>
        </p:txBody>
      </p:sp>
    </p:spTree>
    <p:extLst>
      <p:ext uri="{BB962C8B-B14F-4D97-AF65-F5344CB8AC3E}">
        <p14:creationId xmlns:p14="http://schemas.microsoft.com/office/powerpoint/2010/main" val="35107334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16739">
                                            <p:bg/>
                                          </p:spTgt>
                                        </p:tgtEl>
                                        <p:attrNameLst>
                                          <p:attrName>style.visibility</p:attrName>
                                        </p:attrNameLst>
                                      </p:cBhvr>
                                      <p:to>
                                        <p:strVal val="visible"/>
                                      </p:to>
                                    </p:set>
                                    <p:anim calcmode="lin" valueType="num">
                                      <p:cBhvr additive="base">
                                        <p:cTn id="7" dur="500" fill="hold"/>
                                        <p:tgtEl>
                                          <p:spTgt spid="116739">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116739">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6739">
                                            <p:txEl>
                                              <p:pRg st="0" end="0"/>
                                            </p:txEl>
                                          </p:spTgt>
                                        </p:tgtEl>
                                        <p:attrNameLst>
                                          <p:attrName>style.visibility</p:attrName>
                                        </p:attrNameLst>
                                      </p:cBhvr>
                                      <p:to>
                                        <p:strVal val="visible"/>
                                      </p:to>
                                    </p:set>
                                    <p:anim calcmode="lin" valueType="num">
                                      <p:cBhvr additive="base">
                                        <p:cTn id="13" dur="5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673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6739">
                                            <p:txEl>
                                              <p:pRg st="1" end="1"/>
                                            </p:txEl>
                                          </p:spTgt>
                                        </p:tgtEl>
                                        <p:attrNameLst>
                                          <p:attrName>style.visibility</p:attrName>
                                        </p:attrNameLst>
                                      </p:cBhvr>
                                      <p:to>
                                        <p:strVal val="visible"/>
                                      </p:to>
                                    </p:set>
                                    <p:anim calcmode="lin" valueType="num">
                                      <p:cBhvr additive="base">
                                        <p:cTn id="17" dur="5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6739">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6739">
                                            <p:txEl>
                                              <p:pRg st="2" end="2"/>
                                            </p:txEl>
                                          </p:spTgt>
                                        </p:tgtEl>
                                        <p:attrNameLst>
                                          <p:attrName>style.visibility</p:attrName>
                                        </p:attrNameLst>
                                      </p:cBhvr>
                                      <p:to>
                                        <p:strVal val="visible"/>
                                      </p:to>
                                    </p:set>
                                    <p:anim calcmode="lin" valueType="num">
                                      <p:cBhvr additive="base">
                                        <p:cTn id="21" dur="5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6739">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6739">
                                            <p:txEl>
                                              <p:pRg st="3" end="3"/>
                                            </p:txEl>
                                          </p:spTgt>
                                        </p:tgtEl>
                                        <p:attrNameLst>
                                          <p:attrName>style.visibility</p:attrName>
                                        </p:attrNameLst>
                                      </p:cBhvr>
                                      <p:to>
                                        <p:strVal val="visible"/>
                                      </p:to>
                                    </p:set>
                                    <p:anim calcmode="lin" valueType="num">
                                      <p:cBhvr additive="base">
                                        <p:cTn id="25" dur="5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67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9" name="Rectangle 5"/>
          <p:cNvSpPr>
            <a:spLocks noGrp="1" noChangeArrowheads="1"/>
          </p:cNvSpPr>
          <p:nvPr>
            <p:ph type="title"/>
          </p:nvPr>
        </p:nvSpPr>
        <p:spPr/>
        <p:txBody>
          <a:bodyPr/>
          <a:lstStyle/>
          <a:p>
            <a:pPr eaLnBrk="1" hangingPunct="1">
              <a:defRPr/>
            </a:pPr>
            <a:r>
              <a:rPr lang="en-US" sz="7200" dirty="0">
                <a:effectLst>
                  <a:outerShdw blurRad="38100" dist="38100" dir="2700000" algn="tl">
                    <a:srgbClr val="000000"/>
                  </a:outerShdw>
                </a:effectLst>
              </a:rPr>
              <a:t>Zygote</a:t>
            </a:r>
          </a:p>
        </p:txBody>
      </p:sp>
      <p:pic>
        <p:nvPicPr>
          <p:cNvPr id="272391" name="Picture 7"/>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224338" y="2060576"/>
            <a:ext cx="3744912" cy="3744913"/>
          </a:xfrm>
          <a:noFill/>
          <a:ln w="76200">
            <a:solidFill>
              <a:srgbClr val="FF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148293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2389"/>
                                        </p:tgtEl>
                                        <p:attrNameLst>
                                          <p:attrName>style.visibility</p:attrName>
                                        </p:attrNameLst>
                                      </p:cBhvr>
                                      <p:to>
                                        <p:strVal val="visible"/>
                                      </p:to>
                                    </p:set>
                                    <p:anim calcmode="lin" valueType="num">
                                      <p:cBhvr additive="base">
                                        <p:cTn id="7" dur="500" fill="hold"/>
                                        <p:tgtEl>
                                          <p:spTgt spid="272389"/>
                                        </p:tgtEl>
                                        <p:attrNameLst>
                                          <p:attrName>ppt_x</p:attrName>
                                        </p:attrNameLst>
                                      </p:cBhvr>
                                      <p:tavLst>
                                        <p:tav tm="0">
                                          <p:val>
                                            <p:strVal val="#ppt_x"/>
                                          </p:val>
                                        </p:tav>
                                        <p:tav tm="100000">
                                          <p:val>
                                            <p:strVal val="#ppt_x"/>
                                          </p:val>
                                        </p:tav>
                                      </p:tavLst>
                                    </p:anim>
                                    <p:anim calcmode="lin" valueType="num">
                                      <p:cBhvr additive="base">
                                        <p:cTn id="8" dur="500" fill="hold"/>
                                        <p:tgtEl>
                                          <p:spTgt spid="2723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72391"/>
                                        </p:tgtEl>
                                        <p:attrNameLst>
                                          <p:attrName>style.visibility</p:attrName>
                                        </p:attrNameLst>
                                      </p:cBhvr>
                                      <p:to>
                                        <p:strVal val="visible"/>
                                      </p:to>
                                    </p:set>
                                    <p:anim calcmode="lin" valueType="num">
                                      <p:cBhvr additive="base">
                                        <p:cTn id="13" dur="500" fill="hold"/>
                                        <p:tgtEl>
                                          <p:spTgt spid="272391"/>
                                        </p:tgtEl>
                                        <p:attrNameLst>
                                          <p:attrName>ppt_x</p:attrName>
                                        </p:attrNameLst>
                                      </p:cBhvr>
                                      <p:tavLst>
                                        <p:tav tm="0">
                                          <p:val>
                                            <p:strVal val="#ppt_x"/>
                                          </p:val>
                                        </p:tav>
                                        <p:tav tm="100000">
                                          <p:val>
                                            <p:strVal val="#ppt_x"/>
                                          </p:val>
                                        </p:tav>
                                      </p:tavLst>
                                    </p:anim>
                                    <p:anim calcmode="lin" valueType="num">
                                      <p:cBhvr additive="base">
                                        <p:cTn id="14" dur="500" fill="hold"/>
                                        <p:tgtEl>
                                          <p:spTgt spid="2723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940526" y="44451"/>
            <a:ext cx="10676086" cy="1655763"/>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5400" b="1" dirty="0">
                <a:effectLst>
                  <a:outerShdw blurRad="38100" dist="38100" dir="2700000" algn="tl">
                    <a:srgbClr val="000000"/>
                  </a:outerShdw>
                </a:effectLst>
                <a:latin typeface="+mn-lt"/>
              </a:rPr>
              <a:t>Cleavage and blastocyst formation:</a:t>
            </a:r>
            <a:endParaRPr lang="en-US" sz="5400" dirty="0">
              <a:effectLst>
                <a:outerShdw blurRad="38100" dist="38100" dir="2700000" algn="tl">
                  <a:srgbClr val="000000"/>
                </a:outerShdw>
              </a:effectLst>
              <a:latin typeface="+mn-lt"/>
            </a:endParaRPr>
          </a:p>
        </p:txBody>
      </p:sp>
      <p:sp>
        <p:nvSpPr>
          <p:cNvPr id="125955" name="Rectangle 3"/>
          <p:cNvSpPr>
            <a:spLocks noGrp="1" noChangeArrowheads="1"/>
          </p:cNvSpPr>
          <p:nvPr>
            <p:ph idx="1"/>
          </p:nvPr>
        </p:nvSpPr>
        <p:spPr>
          <a:xfrm>
            <a:off x="940526" y="1844675"/>
            <a:ext cx="10763794" cy="4412434"/>
          </a:xfrm>
          <a:gradFill rotWithShape="1">
            <a:gsLst>
              <a:gs pos="0">
                <a:srgbClr val="781223"/>
              </a:gs>
              <a:gs pos="50000">
                <a:srgbClr val="781223">
                  <a:gamma/>
                  <a:shade val="0"/>
                  <a:invGamma/>
                </a:srgbClr>
              </a:gs>
              <a:gs pos="100000">
                <a:srgbClr val="781223"/>
              </a:gs>
            </a:gsLst>
            <a:lin ang="2700000" scaled="1"/>
          </a:gradFill>
          <a:ln w="57150">
            <a:solidFill>
              <a:srgbClr val="FFFF00"/>
            </a:solidFill>
            <a:miter lim="800000"/>
            <a:headEnd/>
            <a:tailEnd/>
          </a:ln>
        </p:spPr>
        <p:txBody>
          <a:bodyPr/>
          <a:lstStyle/>
          <a:p>
            <a:pPr algn="ctr" rtl="0" eaLnBrk="1" hangingPunct="1">
              <a:buFontTx/>
              <a:buNone/>
              <a:defRPr/>
            </a:pPr>
            <a:r>
              <a:rPr lang="en-US" sz="6000" dirty="0">
                <a:solidFill>
                  <a:srgbClr val="FFFF00"/>
                </a:solidFill>
                <a:effectLst>
                  <a:outerShdw blurRad="38100" dist="38100" dir="2700000" algn="tl">
                    <a:srgbClr val="000000"/>
                  </a:outerShdw>
                </a:effectLst>
              </a:rPr>
              <a:t>On its way to the uterine cavity,</a:t>
            </a:r>
          </a:p>
          <a:p>
            <a:pPr algn="ctr" rtl="0" eaLnBrk="1" hangingPunct="1">
              <a:buFontTx/>
              <a:buNone/>
              <a:defRPr/>
            </a:pPr>
            <a:r>
              <a:rPr lang="en-US" sz="6000" dirty="0">
                <a:solidFill>
                  <a:srgbClr val="FFFF00"/>
                </a:solidFill>
                <a:effectLst>
                  <a:outerShdw blurRad="38100" dist="38100" dir="2700000" algn="tl">
                    <a:srgbClr val="000000"/>
                  </a:outerShdw>
                </a:effectLst>
              </a:rPr>
              <a:t>the fertilized ovum </a:t>
            </a:r>
            <a:r>
              <a:rPr lang="en-US" sz="6000" dirty="0">
                <a:solidFill>
                  <a:schemeClr val="bg1"/>
                </a:solidFill>
                <a:effectLst>
                  <a:outerShdw blurRad="38100" dist="38100" dir="2700000" algn="tl">
                    <a:srgbClr val="000000"/>
                  </a:outerShdw>
                </a:effectLst>
              </a:rPr>
              <a:t>(zygote)</a:t>
            </a:r>
            <a:r>
              <a:rPr lang="en-US" sz="6000" dirty="0">
                <a:solidFill>
                  <a:srgbClr val="FFFF00"/>
                </a:solidFill>
                <a:effectLst>
                  <a:outerShdw blurRad="38100" dist="38100" dir="2700000" algn="tl">
                    <a:srgbClr val="000000"/>
                  </a:outerShdw>
                </a:effectLst>
              </a:rPr>
              <a:t> divides into </a:t>
            </a:r>
            <a:r>
              <a:rPr lang="en-US" sz="6000" dirty="0">
                <a:solidFill>
                  <a:schemeClr val="bg1"/>
                </a:solidFill>
                <a:effectLst>
                  <a:outerShdw blurRad="38100" dist="38100" dir="2700000" algn="tl">
                    <a:srgbClr val="000000"/>
                  </a:outerShdw>
                </a:effectLst>
              </a:rPr>
              <a:t>2,4,8 then 16 cells </a:t>
            </a:r>
            <a:r>
              <a:rPr lang="en-US" sz="6000" i="1" dirty="0">
                <a:solidFill>
                  <a:schemeClr val="bg1"/>
                </a:solidFill>
                <a:effectLst>
                  <a:outerShdw blurRad="38100" dist="38100" dir="2700000" algn="tl">
                    <a:srgbClr val="000000"/>
                  </a:outerShdw>
                </a:effectLst>
              </a:rPr>
              <a:t>(blastomeres</a:t>
            </a:r>
            <a:r>
              <a:rPr lang="en-US" sz="6000" dirty="0">
                <a:solidFill>
                  <a:schemeClr val="bg1"/>
                </a:solidFill>
                <a:effectLst>
                  <a:outerShdw blurRad="38100" dist="38100" dir="2700000" algn="tl">
                    <a:srgbClr val="000000"/>
                  </a:outerShdw>
                </a:effectLst>
              </a:rPr>
              <a:t>). </a:t>
            </a:r>
          </a:p>
        </p:txBody>
      </p:sp>
    </p:spTree>
    <p:extLst>
      <p:ext uri="{BB962C8B-B14F-4D97-AF65-F5344CB8AC3E}">
        <p14:creationId xmlns:p14="http://schemas.microsoft.com/office/powerpoint/2010/main" val="14881173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 calcmode="lin" valueType="num">
                                      <p:cBhvr additive="base">
                                        <p:cTn id="7" dur="500" fill="hold"/>
                                        <p:tgtEl>
                                          <p:spTgt spid="125954"/>
                                        </p:tgtEl>
                                        <p:attrNameLst>
                                          <p:attrName>ppt_x</p:attrName>
                                        </p:attrNameLst>
                                      </p:cBhvr>
                                      <p:tavLst>
                                        <p:tav tm="0">
                                          <p:val>
                                            <p:strVal val="#ppt_x"/>
                                          </p:val>
                                        </p:tav>
                                        <p:tav tm="100000">
                                          <p:val>
                                            <p:strVal val="#ppt_x"/>
                                          </p:val>
                                        </p:tav>
                                      </p:tavLst>
                                    </p:anim>
                                    <p:anim calcmode="lin" valueType="num">
                                      <p:cBhvr additive="base">
                                        <p:cTn id="8" dur="500" fill="hold"/>
                                        <p:tgtEl>
                                          <p:spTgt spid="1259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5955">
                                            <p:bg/>
                                          </p:spTgt>
                                        </p:tgtEl>
                                        <p:attrNameLst>
                                          <p:attrName>style.visibility</p:attrName>
                                        </p:attrNameLst>
                                      </p:cBhvr>
                                      <p:to>
                                        <p:strVal val="visible"/>
                                      </p:to>
                                    </p:set>
                                    <p:anim calcmode="lin" valueType="num">
                                      <p:cBhvr additive="base">
                                        <p:cTn id="13" dur="500" fill="hold"/>
                                        <p:tgtEl>
                                          <p:spTgt spid="125955">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5955">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5955">
                                            <p:txEl>
                                              <p:pRg st="0" end="0"/>
                                            </p:txEl>
                                          </p:spTgt>
                                        </p:tgtEl>
                                        <p:attrNameLst>
                                          <p:attrName>style.visibility</p:attrName>
                                        </p:attrNameLst>
                                      </p:cBhvr>
                                      <p:to>
                                        <p:strVal val="visible"/>
                                      </p:to>
                                    </p:set>
                                    <p:anim calcmode="lin" valueType="num">
                                      <p:cBhvr additive="base">
                                        <p:cTn id="19" dur="500" fill="hold"/>
                                        <p:tgtEl>
                                          <p:spTgt spid="12595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59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5955">
                                            <p:txEl>
                                              <p:pRg st="1" end="1"/>
                                            </p:txEl>
                                          </p:spTgt>
                                        </p:tgtEl>
                                        <p:attrNameLst>
                                          <p:attrName>style.visibility</p:attrName>
                                        </p:attrNameLst>
                                      </p:cBhvr>
                                      <p:to>
                                        <p:strVal val="visible"/>
                                      </p:to>
                                    </p:set>
                                    <p:anim calcmode="lin" valueType="num">
                                      <p:cBhvr additive="base">
                                        <p:cTn id="25" dur="500" fill="hold"/>
                                        <p:tgtEl>
                                          <p:spTgt spid="12595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59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2" name="Rectangle 4"/>
          <p:cNvSpPr>
            <a:spLocks noGrp="1" noChangeArrowheads="1"/>
          </p:cNvSpPr>
          <p:nvPr>
            <p:ph type="title"/>
          </p:nvPr>
        </p:nvSpPr>
        <p:spPr>
          <a:xfrm>
            <a:off x="953589" y="274639"/>
            <a:ext cx="10528662" cy="1354137"/>
          </a:xfrm>
          <a:extLst>
            <a:ext uri="{91240B29-F687-4F45-9708-019B960494DF}">
              <a14:hiddenLine xmlns:a14="http://schemas.microsoft.com/office/drawing/2010/main" w="9525">
                <a:solidFill>
                  <a:srgbClr val="FFFF00"/>
                </a:solidFill>
                <a:miter lim="800000"/>
                <a:headEnd/>
                <a:tailEnd/>
              </a14:hiddenLine>
            </a:ext>
          </a:extLst>
        </p:spPr>
        <p:txBody>
          <a:bodyPr>
            <a:noAutofit/>
          </a:bodyPr>
          <a:lstStyle/>
          <a:p>
            <a:pPr rtl="0" eaLnBrk="1" hangingPunct="1">
              <a:defRPr/>
            </a:pPr>
            <a:r>
              <a:rPr lang="en-US" sz="5400" b="1" dirty="0">
                <a:effectLst>
                  <a:outerShdw blurRad="38100" dist="38100" dir="2700000" algn="tl">
                    <a:srgbClr val="000000"/>
                  </a:outerShdw>
                </a:effectLst>
                <a:latin typeface="+mn-lt"/>
              </a:rPr>
              <a:t>Cleavage and blastocyst formation:</a:t>
            </a:r>
          </a:p>
        </p:txBody>
      </p:sp>
      <p:sp>
        <p:nvSpPr>
          <p:cNvPr id="416771" name="Rectangle 3"/>
          <p:cNvSpPr>
            <a:spLocks noGrp="1" noChangeArrowheads="1"/>
          </p:cNvSpPr>
          <p:nvPr>
            <p:ph idx="1"/>
          </p:nvPr>
        </p:nvSpPr>
        <p:spPr>
          <a:xfrm>
            <a:off x="953589" y="1855788"/>
            <a:ext cx="10528662" cy="4525962"/>
          </a:xfrm>
          <a:gradFill rotWithShape="1">
            <a:gsLst>
              <a:gs pos="0">
                <a:srgbClr val="AB1931"/>
              </a:gs>
              <a:gs pos="50000">
                <a:srgbClr val="AB1931">
                  <a:gamma/>
                  <a:shade val="0"/>
                  <a:invGamma/>
                </a:srgbClr>
              </a:gs>
              <a:gs pos="100000">
                <a:srgbClr val="AB1931"/>
              </a:gs>
            </a:gsLst>
            <a:lin ang="2700000" scaled="1"/>
          </a:gradFill>
          <a:ln w="76200">
            <a:solidFill>
              <a:srgbClr val="FFFF00"/>
            </a:solidFill>
            <a:miter lim="800000"/>
            <a:headEnd/>
            <a:tailEnd/>
          </a:ln>
        </p:spPr>
        <p:txBody>
          <a:bodyPr/>
          <a:lstStyle/>
          <a:p>
            <a:pPr algn="l" rtl="0" eaLnBrk="1" hangingPunct="1">
              <a:defRPr/>
            </a:pPr>
            <a:r>
              <a:rPr lang="en-US" sz="4000" dirty="0">
                <a:solidFill>
                  <a:srgbClr val="FFFF00"/>
                </a:solidFill>
                <a:effectLst>
                  <a:outerShdw blurRad="38100" dist="38100" dir="2700000" algn="tl">
                    <a:srgbClr val="000000"/>
                  </a:outerShdw>
                </a:effectLst>
              </a:rPr>
              <a:t>This </a:t>
            </a:r>
            <a:r>
              <a:rPr lang="en-US" sz="4000" dirty="0">
                <a:solidFill>
                  <a:schemeClr val="bg1"/>
                </a:solidFill>
                <a:effectLst>
                  <a:outerShdw blurRad="38100" dist="38100" dir="2700000" algn="tl">
                    <a:srgbClr val="000000"/>
                  </a:outerShdw>
                </a:effectLst>
              </a:rPr>
              <a:t>cleavage</a:t>
            </a:r>
            <a:r>
              <a:rPr lang="en-US" sz="4000" dirty="0">
                <a:solidFill>
                  <a:srgbClr val="FFFF00"/>
                </a:solidFill>
                <a:effectLst>
                  <a:outerShdw blurRad="38100" dist="38100" dir="2700000" algn="tl">
                    <a:srgbClr val="000000"/>
                  </a:outerShdw>
                </a:effectLst>
              </a:rPr>
              <a:t> starts within </a:t>
            </a:r>
            <a:r>
              <a:rPr lang="en-US" sz="4000" dirty="0">
                <a:solidFill>
                  <a:schemeClr val="bg1"/>
                </a:solidFill>
                <a:effectLst>
                  <a:outerShdw blurRad="38100" dist="38100" dir="2700000" algn="tl">
                    <a:srgbClr val="000000"/>
                  </a:outerShdw>
                </a:effectLst>
              </a:rPr>
              <a:t>24 hours of fertilization</a:t>
            </a:r>
            <a:r>
              <a:rPr lang="en-US" sz="4000" dirty="0">
                <a:solidFill>
                  <a:srgbClr val="FFFF00"/>
                </a:solidFill>
                <a:effectLst>
                  <a:outerShdw blurRad="38100" dist="38100" dir="2700000" algn="tl">
                    <a:srgbClr val="000000"/>
                  </a:outerShdw>
                </a:effectLst>
              </a:rPr>
              <a:t> and occurs nearly </a:t>
            </a:r>
            <a:r>
              <a:rPr lang="en-US" sz="4000" dirty="0">
                <a:solidFill>
                  <a:schemeClr val="bg1"/>
                </a:solidFill>
                <a:effectLst>
                  <a:outerShdw blurRad="38100" dist="38100" dir="2700000" algn="tl">
                    <a:srgbClr val="000000"/>
                  </a:outerShdw>
                </a:effectLst>
              </a:rPr>
              <a:t>every 12 hours</a:t>
            </a:r>
            <a:r>
              <a:rPr lang="en-US" sz="4000" dirty="0">
                <a:solidFill>
                  <a:srgbClr val="FFFF00"/>
                </a:solidFill>
                <a:effectLst>
                  <a:outerShdw blurRad="38100" dist="38100" dir="2700000" algn="tl">
                    <a:srgbClr val="000000"/>
                  </a:outerShdw>
                </a:effectLst>
              </a:rPr>
              <a:t> repeatedly </a:t>
            </a:r>
          </a:p>
          <a:p>
            <a:pPr algn="l" rtl="0" eaLnBrk="1" hangingPunct="1">
              <a:defRPr/>
            </a:pPr>
            <a:r>
              <a:rPr lang="en-US" sz="4000" dirty="0">
                <a:solidFill>
                  <a:srgbClr val="FFFF00"/>
                </a:solidFill>
                <a:effectLst>
                  <a:outerShdw blurRad="38100" dist="38100" dir="2700000" algn="tl">
                    <a:srgbClr val="000000"/>
                  </a:outerShdw>
                </a:effectLst>
              </a:rPr>
              <a:t>The resultant </a:t>
            </a:r>
            <a:r>
              <a:rPr lang="en-US" sz="4000" dirty="0">
                <a:solidFill>
                  <a:schemeClr val="bg1"/>
                </a:solidFill>
                <a:effectLst>
                  <a:outerShdw blurRad="38100" dist="38100" dir="2700000" algn="tl">
                    <a:srgbClr val="000000"/>
                  </a:outerShdw>
                </a:effectLst>
              </a:rPr>
              <a:t>16 cells mass</a:t>
            </a:r>
            <a:r>
              <a:rPr lang="en-US" sz="4000" dirty="0">
                <a:solidFill>
                  <a:srgbClr val="FFFF00"/>
                </a:solidFill>
                <a:effectLst>
                  <a:outerShdw blurRad="38100" dist="38100" dir="2700000" algn="tl">
                    <a:srgbClr val="000000"/>
                  </a:outerShdw>
                </a:effectLst>
              </a:rPr>
              <a:t> is called </a:t>
            </a:r>
            <a:r>
              <a:rPr lang="en-US" sz="4000" i="1" dirty="0">
                <a:solidFill>
                  <a:srgbClr val="FF99CC"/>
                </a:solidFill>
                <a:effectLst>
                  <a:outerShdw blurRad="38100" dist="38100" dir="2700000" algn="tl">
                    <a:srgbClr val="000000"/>
                  </a:outerShdw>
                </a:effectLst>
              </a:rPr>
              <a:t>morula</a:t>
            </a:r>
            <a:r>
              <a:rPr lang="en-US" sz="4000" i="1" dirty="0">
                <a:solidFill>
                  <a:srgbClr val="FFFF00"/>
                </a:solidFill>
                <a:effectLst>
                  <a:outerShdw blurRad="38100" dist="38100" dir="2700000" algn="tl">
                    <a:srgbClr val="000000"/>
                  </a:outerShdw>
                </a:effectLst>
              </a:rPr>
              <a:t> </a:t>
            </a:r>
            <a:r>
              <a:rPr lang="en-US" sz="4000" dirty="0">
                <a:solidFill>
                  <a:srgbClr val="FFFF00"/>
                </a:solidFill>
                <a:effectLst>
                  <a:outerShdw blurRad="38100" dist="38100" dir="2700000" algn="tl">
                    <a:srgbClr val="000000"/>
                  </a:outerShdw>
                </a:effectLst>
              </a:rPr>
              <a:t>which reaches the uterine cavity after about </a:t>
            </a:r>
            <a:r>
              <a:rPr lang="en-US" sz="4000" dirty="0">
                <a:solidFill>
                  <a:schemeClr val="bg1"/>
                </a:solidFill>
                <a:effectLst>
                  <a:outerShdw blurRad="38100" dist="38100" dir="2700000" algn="tl">
                    <a:srgbClr val="000000"/>
                  </a:outerShdw>
                </a:effectLst>
              </a:rPr>
              <a:t>4 days</a:t>
            </a:r>
            <a:r>
              <a:rPr lang="en-US" sz="4000" dirty="0">
                <a:solidFill>
                  <a:srgbClr val="FFFF00"/>
                </a:solidFill>
                <a:effectLst>
                  <a:outerShdw blurRad="38100" dist="38100" dir="2700000" algn="tl">
                    <a:srgbClr val="000000"/>
                  </a:outerShdw>
                </a:effectLst>
              </a:rPr>
              <a:t> from fertilization. </a:t>
            </a:r>
            <a:endParaRPr lang="en-US" dirty="0"/>
          </a:p>
        </p:txBody>
      </p:sp>
    </p:spTree>
    <p:extLst>
      <p:ext uri="{BB962C8B-B14F-4D97-AF65-F5344CB8AC3E}">
        <p14:creationId xmlns:p14="http://schemas.microsoft.com/office/powerpoint/2010/main" val="17784356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6772"/>
                                        </p:tgtEl>
                                        <p:attrNameLst>
                                          <p:attrName>style.visibility</p:attrName>
                                        </p:attrNameLst>
                                      </p:cBhvr>
                                      <p:to>
                                        <p:strVal val="visible"/>
                                      </p:to>
                                    </p:set>
                                    <p:anim calcmode="lin" valueType="num">
                                      <p:cBhvr additive="base">
                                        <p:cTn id="7" dur="500" fill="hold"/>
                                        <p:tgtEl>
                                          <p:spTgt spid="416772"/>
                                        </p:tgtEl>
                                        <p:attrNameLst>
                                          <p:attrName>ppt_x</p:attrName>
                                        </p:attrNameLst>
                                      </p:cBhvr>
                                      <p:tavLst>
                                        <p:tav tm="0">
                                          <p:val>
                                            <p:strVal val="#ppt_x"/>
                                          </p:val>
                                        </p:tav>
                                        <p:tav tm="100000">
                                          <p:val>
                                            <p:strVal val="#ppt_x"/>
                                          </p:val>
                                        </p:tav>
                                      </p:tavLst>
                                    </p:anim>
                                    <p:anim calcmode="lin" valueType="num">
                                      <p:cBhvr additive="base">
                                        <p:cTn id="8" dur="500" fill="hold"/>
                                        <p:tgtEl>
                                          <p:spTgt spid="41677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416771">
                                            <p:bg/>
                                          </p:spTgt>
                                        </p:tgtEl>
                                        <p:attrNameLst>
                                          <p:attrName>style.visibility</p:attrName>
                                        </p:attrNameLst>
                                      </p:cBhvr>
                                      <p:to>
                                        <p:strVal val="visible"/>
                                      </p:to>
                                    </p:set>
                                    <p:anim calcmode="lin" valueType="num">
                                      <p:cBhvr additive="base">
                                        <p:cTn id="13" dur="500" fill="hold"/>
                                        <p:tgtEl>
                                          <p:spTgt spid="416771">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6771">
                                            <p:bg/>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416771">
                                            <p:txEl>
                                              <p:pRg st="0" end="0"/>
                                            </p:txEl>
                                          </p:spTgt>
                                        </p:tgtEl>
                                        <p:attrNameLst>
                                          <p:attrName>style.visibility</p:attrName>
                                        </p:attrNameLst>
                                      </p:cBhvr>
                                      <p:to>
                                        <p:strVal val="visible"/>
                                      </p:to>
                                    </p:set>
                                    <p:anim calcmode="lin" valueType="num">
                                      <p:cBhvr additive="base">
                                        <p:cTn id="19" dur="500" fill="hold"/>
                                        <p:tgtEl>
                                          <p:spTgt spid="416771">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1677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416771">
                                            <p:txEl>
                                              <p:pRg st="1" end="1"/>
                                            </p:txEl>
                                          </p:spTgt>
                                        </p:tgtEl>
                                        <p:attrNameLst>
                                          <p:attrName>style.visibility</p:attrName>
                                        </p:attrNameLst>
                                      </p:cBhvr>
                                      <p:to>
                                        <p:strVal val="visible"/>
                                      </p:to>
                                    </p:set>
                                    <p:anim calcmode="lin" valueType="num">
                                      <p:cBhvr additive="base">
                                        <p:cTn id="25" dur="500" fill="hold"/>
                                        <p:tgtEl>
                                          <p:spTgt spid="416771">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16771">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2" grpId="0"/>
      <p:bldP spid="416771"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img040"/>
          <p:cNvPicPr>
            <a:picLocks noGrp="1" noChangeAspect="1" noChangeArrowheads="1"/>
          </p:cNvPicPr>
          <p:nvPr>
            <p:ph idx="1"/>
          </p:nvPr>
        </p:nvPicPr>
        <p:blipFill>
          <a:blip r:embed="rId2">
            <a:lum bright="-18000" contrast="24000"/>
            <a:extLst>
              <a:ext uri="{28A0092B-C50C-407E-A947-70E740481C1C}">
                <a14:useLocalDpi xmlns:a14="http://schemas.microsoft.com/office/drawing/2010/main" val="0"/>
              </a:ext>
            </a:extLst>
          </a:blip>
          <a:srcRect/>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44295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g041"/>
          <p:cNvPicPr>
            <a:picLocks noGrp="1" noChangeAspect="1" noChangeArrowheads="1"/>
          </p:cNvPicPr>
          <p:nvPr>
            <p:ph idx="1"/>
          </p:nvPr>
        </p:nvPicPr>
        <p:blipFill>
          <a:blip r:embed="rId2">
            <a:lum bright="-12000" contrast="24000"/>
            <a:extLst>
              <a:ext uri="{28A0092B-C50C-407E-A947-70E740481C1C}">
                <a14:useLocalDpi xmlns:a14="http://schemas.microsoft.com/office/drawing/2010/main" val="0"/>
              </a:ext>
            </a:extLst>
          </a:blip>
          <a:srcRect/>
          <a:stretch>
            <a:fillRect/>
          </a:stretch>
        </p:blipFill>
        <p:spPr>
          <a:xfrm>
            <a:off x="2310062" y="270710"/>
            <a:ext cx="8139363" cy="610452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84886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09451" y="0"/>
            <a:ext cx="11495315" cy="2934687"/>
          </a:xfrm>
        </p:spPr>
        <p:txBody>
          <a:bodyPr>
            <a:noAutofit/>
          </a:bodyPr>
          <a:lstStyle/>
          <a:p>
            <a:r>
              <a:rPr lang="en-US" altLang="en-US" sz="4000" b="1" dirty="0"/>
              <a:t> </a:t>
            </a:r>
            <a:br>
              <a:rPr lang="en-US" altLang="en-US" sz="4000" b="1" dirty="0"/>
            </a:br>
            <a:br>
              <a:rPr lang="en-US" altLang="en-US" sz="4000" b="1" dirty="0"/>
            </a:br>
            <a:r>
              <a:rPr lang="en-US" altLang="en-US" sz="4000" b="1" dirty="0">
                <a:latin typeface="Arial Rounded MT Bold" panose="020F0704030504030204" pitchFamily="34" charset="0"/>
              </a:rPr>
              <a:t>Schematic representation of the mitotic division of the zygote resulting in formation of: </a:t>
            </a:r>
            <a:r>
              <a:rPr lang="en-US" altLang="en-US" sz="4000" b="1" dirty="0"/>
              <a:t>(A) Two-cell stage </a:t>
            </a:r>
            <a:br>
              <a:rPr lang="en-US" altLang="en-US" sz="4000" b="1" dirty="0"/>
            </a:br>
            <a:r>
              <a:rPr lang="en-US" altLang="en-US" sz="4000" b="1" dirty="0"/>
              <a:t>       (B) Four-cell stage</a:t>
            </a:r>
            <a:br>
              <a:rPr lang="en-US" altLang="en-US" sz="4000" b="1" dirty="0"/>
            </a:br>
            <a:r>
              <a:rPr lang="en-US" altLang="en-US" sz="4000" b="1" dirty="0"/>
              <a:t>       (C) Morula </a:t>
            </a:r>
            <a:br>
              <a:rPr lang="en-US" altLang="en-US" sz="4000" b="1" dirty="0"/>
            </a:br>
            <a:r>
              <a:rPr lang="en-US" altLang="en-US" sz="4000" b="1" dirty="0"/>
              <a:t>       (D) Blastocyst</a:t>
            </a:r>
          </a:p>
        </p:txBody>
      </p:sp>
      <p:pic>
        <p:nvPicPr>
          <p:cNvPr id="5120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6323" y="3770710"/>
            <a:ext cx="10979354" cy="2969724"/>
          </a:xfrm>
        </p:spPr>
      </p:pic>
    </p:spTree>
    <p:extLst>
      <p:ext uri="{BB962C8B-B14F-4D97-AF65-F5344CB8AC3E}">
        <p14:creationId xmlns:p14="http://schemas.microsoft.com/office/powerpoint/2010/main" val="1913183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78991" y="309366"/>
            <a:ext cx="5819775" cy="4162425"/>
          </a:xfrm>
          <a:prstGeom prst="rect">
            <a:avLst/>
          </a:prstGeom>
        </p:spPr>
      </p:pic>
      <p:sp>
        <p:nvSpPr>
          <p:cNvPr id="3" name="Rectangle 2"/>
          <p:cNvSpPr/>
          <p:nvPr/>
        </p:nvSpPr>
        <p:spPr>
          <a:xfrm>
            <a:off x="261257" y="679268"/>
            <a:ext cx="5694181" cy="6924973"/>
          </a:xfrm>
          <a:prstGeom prst="rect">
            <a:avLst/>
          </a:prstGeom>
        </p:spPr>
        <p:txBody>
          <a:bodyPr wrap="square">
            <a:spAutoFit/>
          </a:bodyPr>
          <a:lstStyle/>
          <a:p>
            <a:r>
              <a:rPr lang="en-US" sz="2400" b="1" dirty="0">
                <a:solidFill>
                  <a:srgbClr val="231F20"/>
                </a:solidFill>
                <a:latin typeface="FrescoSansPro-Bold"/>
              </a:rPr>
              <a:t>A, </a:t>
            </a:r>
            <a:r>
              <a:rPr lang="en-US" sz="2400" dirty="0">
                <a:solidFill>
                  <a:srgbClr val="231F20"/>
                </a:solidFill>
                <a:latin typeface="FrescoSansPro-Normal"/>
              </a:rPr>
              <a:t>Recently retrieved human oocyte surrounded by cumulus cells.</a:t>
            </a:r>
          </a:p>
          <a:p>
            <a:r>
              <a:rPr lang="en-US" sz="2400" b="1" dirty="0">
                <a:solidFill>
                  <a:srgbClr val="231F20"/>
                </a:solidFill>
                <a:latin typeface="FrescoSansPro-Bold"/>
              </a:rPr>
              <a:t>B, </a:t>
            </a:r>
            <a:r>
              <a:rPr lang="en-US" sz="2400" dirty="0">
                <a:solidFill>
                  <a:srgbClr val="231F20"/>
                </a:solidFill>
                <a:latin typeface="FrescoSansPro-Normal"/>
              </a:rPr>
              <a:t>Fertilized oocyte demonstrating male and female </a:t>
            </a:r>
            <a:r>
              <a:rPr lang="en-US" sz="2400" dirty="0" err="1">
                <a:solidFill>
                  <a:srgbClr val="231F20"/>
                </a:solidFill>
                <a:latin typeface="FrescoSansPro-Normal"/>
              </a:rPr>
              <a:t>pronuclei</a:t>
            </a:r>
            <a:r>
              <a:rPr lang="en-US" sz="2400" dirty="0">
                <a:solidFill>
                  <a:srgbClr val="231F20"/>
                </a:solidFill>
                <a:latin typeface="FrescoSansPro-Normal"/>
              </a:rPr>
              <a:t> and both polar bodies at approximately 11 and 12 o’clock position.</a:t>
            </a:r>
          </a:p>
          <a:p>
            <a:r>
              <a:rPr lang="en-US" sz="2400" b="1" dirty="0">
                <a:solidFill>
                  <a:srgbClr val="231F20"/>
                </a:solidFill>
                <a:latin typeface="FrescoSansPro-Bold"/>
              </a:rPr>
              <a:t>C, </a:t>
            </a:r>
            <a:r>
              <a:rPr lang="en-US" sz="2400" dirty="0">
                <a:solidFill>
                  <a:srgbClr val="231F20"/>
                </a:solidFill>
                <a:latin typeface="FrescoSansPro-Normal"/>
              </a:rPr>
              <a:t>Two-cell zygote with scattered cumulus cells remaining attached to the zone </a:t>
            </a:r>
            <a:r>
              <a:rPr lang="en-US" sz="2400" dirty="0" err="1">
                <a:solidFill>
                  <a:srgbClr val="231F20"/>
                </a:solidFill>
                <a:latin typeface="FrescoSansPro-Normal"/>
              </a:rPr>
              <a:t>pellucida</a:t>
            </a:r>
            <a:r>
              <a:rPr lang="en-US" sz="2400" dirty="0">
                <a:solidFill>
                  <a:srgbClr val="231F20"/>
                </a:solidFill>
                <a:latin typeface="FrescoSansPro-Normal"/>
              </a:rPr>
              <a:t>.</a:t>
            </a:r>
          </a:p>
          <a:p>
            <a:r>
              <a:rPr lang="en-US" sz="2400" b="1" dirty="0"/>
              <a:t>D, </a:t>
            </a:r>
            <a:r>
              <a:rPr lang="en-US" sz="2400" dirty="0"/>
              <a:t>Eight-cell zygotes.</a:t>
            </a:r>
            <a:br>
              <a:rPr lang="en-US" sz="2400" dirty="0"/>
            </a:br>
            <a:r>
              <a:rPr lang="en-US" sz="2400" b="1" dirty="0"/>
              <a:t>E, </a:t>
            </a:r>
            <a:r>
              <a:rPr lang="en-US" sz="2400" dirty="0"/>
              <a:t>Blastocyst with the inner cell mass seen at 12 o’clock.</a:t>
            </a:r>
          </a:p>
          <a:p>
            <a:r>
              <a:rPr lang="en-US" sz="2400" b="1" dirty="0"/>
              <a:t>F, </a:t>
            </a:r>
            <a:r>
              <a:rPr lang="en-US" sz="2400" dirty="0"/>
              <a:t>A hatching blastocyst in which a portion of the </a:t>
            </a:r>
            <a:r>
              <a:rPr lang="en-US" sz="2400" dirty="0" err="1"/>
              <a:t>trophectoderm</a:t>
            </a:r>
            <a:r>
              <a:rPr lang="en-US" sz="2400" dirty="0"/>
              <a:t> has extruded from the zona </a:t>
            </a:r>
            <a:r>
              <a:rPr lang="en-US" sz="2400" dirty="0" err="1"/>
              <a:t>pellucida</a:t>
            </a:r>
            <a:r>
              <a:rPr lang="en-US" sz="2400" dirty="0"/>
              <a:t> at the 4 o’clock position. </a:t>
            </a:r>
            <a:br>
              <a:rPr lang="en-US" sz="2400" dirty="0"/>
            </a:br>
            <a:br>
              <a:rPr lang="en-US" sz="2400" dirty="0"/>
            </a:br>
            <a:r>
              <a:rPr lang="en-US" sz="2400" dirty="0">
                <a:solidFill>
                  <a:srgbClr val="231F20"/>
                </a:solidFill>
                <a:latin typeface="FrescoSansPro-Normal"/>
              </a:rPr>
              <a:t> </a:t>
            </a:r>
            <a:br>
              <a:rPr lang="en-US" sz="2400" dirty="0">
                <a:solidFill>
                  <a:srgbClr val="231F20"/>
                </a:solidFill>
                <a:latin typeface="FrescoSansPro-Normal"/>
              </a:rPr>
            </a:br>
            <a:br>
              <a:rPr lang="en-US" dirty="0">
                <a:solidFill>
                  <a:srgbClr val="231F20"/>
                </a:solidFill>
                <a:latin typeface="FrescoSansPro-Normal"/>
              </a:rPr>
            </a:br>
            <a:endParaRPr lang="en-US" dirty="0"/>
          </a:p>
        </p:txBody>
      </p:sp>
      <p:pic>
        <p:nvPicPr>
          <p:cNvPr id="4" name="Picture 3"/>
          <p:cNvPicPr>
            <a:picLocks noChangeAspect="1"/>
          </p:cNvPicPr>
          <p:nvPr/>
        </p:nvPicPr>
        <p:blipFill>
          <a:blip r:embed="rId3"/>
          <a:stretch>
            <a:fillRect/>
          </a:stretch>
        </p:blipFill>
        <p:spPr>
          <a:xfrm>
            <a:off x="6078991" y="4471791"/>
            <a:ext cx="5800725" cy="2038350"/>
          </a:xfrm>
          <a:prstGeom prst="rect">
            <a:avLst/>
          </a:prstGeom>
        </p:spPr>
      </p:pic>
    </p:spTree>
    <p:extLst>
      <p:ext uri="{BB962C8B-B14F-4D97-AF65-F5344CB8AC3E}">
        <p14:creationId xmlns:p14="http://schemas.microsoft.com/office/powerpoint/2010/main" val="2247095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78206" y="1454603"/>
            <a:ext cx="7858125" cy="5124450"/>
          </a:xfrm>
          <a:prstGeom prst="rect">
            <a:avLst/>
          </a:prstGeom>
        </p:spPr>
      </p:pic>
      <p:sp>
        <p:nvSpPr>
          <p:cNvPr id="3" name="TextBox 2"/>
          <p:cNvSpPr txBox="1"/>
          <p:nvPr/>
        </p:nvSpPr>
        <p:spPr>
          <a:xfrm>
            <a:off x="2677887" y="404949"/>
            <a:ext cx="7158444" cy="646331"/>
          </a:xfrm>
          <a:prstGeom prst="rect">
            <a:avLst/>
          </a:prstGeom>
          <a:noFill/>
        </p:spPr>
        <p:txBody>
          <a:bodyPr wrap="square" rtlCol="0">
            <a:spAutoFit/>
          </a:bodyPr>
          <a:lstStyle/>
          <a:p>
            <a:r>
              <a:rPr lang="en-US" sz="3600" b="1" dirty="0"/>
              <a:t>Blastocyst 6</a:t>
            </a:r>
            <a:r>
              <a:rPr lang="en-US" sz="3600" b="1" baseline="30000" dirty="0"/>
              <a:t>th</a:t>
            </a:r>
            <a:r>
              <a:rPr lang="en-US" sz="3600" b="1" dirty="0"/>
              <a:t> day after fertilization</a:t>
            </a:r>
          </a:p>
        </p:txBody>
      </p:sp>
    </p:spTree>
    <p:extLst>
      <p:ext uri="{BB962C8B-B14F-4D97-AF65-F5344CB8AC3E}">
        <p14:creationId xmlns:p14="http://schemas.microsoft.com/office/powerpoint/2010/main" val="519072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ChangeArrowheads="1"/>
          </p:cNvSpPr>
          <p:nvPr>
            <p:ph type="title"/>
          </p:nvPr>
        </p:nvSpPr>
        <p:spPr>
          <a:xfrm>
            <a:off x="1524000" y="1"/>
            <a:ext cx="9144000" cy="1052513"/>
          </a:xfrm>
          <a:extLst>
            <a:ext uri="{91240B29-F687-4F45-9708-019B960494DF}">
              <a14:hiddenLine xmlns:a14="http://schemas.microsoft.com/office/drawing/2010/main" w="9525">
                <a:solidFill>
                  <a:srgbClr val="FFFF00"/>
                </a:solidFill>
                <a:miter lim="800000"/>
                <a:headEnd/>
                <a:tailEnd/>
              </a14:hiddenLine>
            </a:ext>
          </a:extLst>
        </p:spPr>
        <p:txBody>
          <a:bodyPr>
            <a:normAutofit/>
          </a:bodyPr>
          <a:lstStyle/>
          <a:p>
            <a:pPr rtl="0" eaLnBrk="1" hangingPunct="1">
              <a:defRPr/>
            </a:pPr>
            <a:r>
              <a:rPr lang="en-US" b="1" dirty="0">
                <a:effectLst>
                  <a:outerShdw blurRad="38100" dist="38100" dir="2700000" algn="tl">
                    <a:srgbClr val="000000"/>
                  </a:outerShdw>
                </a:effectLst>
              </a:rPr>
              <a:t>Cleavage and blastocyst formation:</a:t>
            </a:r>
          </a:p>
        </p:txBody>
      </p:sp>
      <p:sp>
        <p:nvSpPr>
          <p:cNvPr id="126978" name="Rectangle 2"/>
          <p:cNvSpPr>
            <a:spLocks noGrp="1" noChangeArrowheads="1"/>
          </p:cNvSpPr>
          <p:nvPr>
            <p:ph idx="1"/>
          </p:nvPr>
        </p:nvSpPr>
        <p:spPr>
          <a:xfrm>
            <a:off x="849085" y="981077"/>
            <a:ext cx="10907486" cy="5485038"/>
          </a:xfrm>
          <a:gradFill rotWithShape="1">
            <a:gsLst>
              <a:gs pos="0">
                <a:srgbClr val="781223"/>
              </a:gs>
              <a:gs pos="50000">
                <a:srgbClr val="000000"/>
              </a:gs>
              <a:gs pos="100000">
                <a:srgbClr val="781223"/>
              </a:gs>
            </a:gsLst>
            <a:lin ang="18900000" scaled="1"/>
          </a:gradFill>
          <a:ln w="19050">
            <a:solidFill>
              <a:srgbClr val="FFFF00"/>
            </a:solidFill>
            <a:miter lim="800000"/>
            <a:headEnd/>
            <a:tailEnd/>
          </a:ln>
        </p:spPr>
        <p:txBody>
          <a:bodyPr/>
          <a:lstStyle/>
          <a:p>
            <a:pPr marL="609600" indent="-609600"/>
            <a:r>
              <a:rPr lang="en-US" altLang="en-US" sz="4400" dirty="0">
                <a:solidFill>
                  <a:srgbClr val="FFFF00"/>
                </a:solidFill>
                <a:latin typeface="Arial Narrow" panose="020B0606020202030204" pitchFamily="34" charset="0"/>
              </a:rPr>
              <a:t>A cavity appears within the morula converting it into a cystic structure called </a:t>
            </a:r>
            <a:r>
              <a:rPr lang="en-US" altLang="en-US" sz="4400" i="1" dirty="0">
                <a:solidFill>
                  <a:schemeClr val="bg1"/>
                </a:solidFill>
                <a:latin typeface="Arial Narrow" panose="020B0606020202030204" pitchFamily="34" charset="0"/>
              </a:rPr>
              <a:t>blastocyst</a:t>
            </a:r>
            <a:r>
              <a:rPr lang="en-US" altLang="en-US" sz="4400" dirty="0">
                <a:solidFill>
                  <a:srgbClr val="FFFF00"/>
                </a:solidFill>
                <a:latin typeface="Arial Narrow" panose="020B0606020202030204" pitchFamily="34" charset="0"/>
              </a:rPr>
              <a:t>. </a:t>
            </a:r>
          </a:p>
          <a:p>
            <a:pPr marL="609600" indent="-609600"/>
            <a:r>
              <a:rPr lang="en-US" altLang="en-US" sz="4400" u="sng" dirty="0">
                <a:solidFill>
                  <a:srgbClr val="FF99CC"/>
                </a:solidFill>
                <a:latin typeface="Arial Narrow" panose="020B0606020202030204" pitchFamily="34" charset="0"/>
              </a:rPr>
              <a:t>The cells become arranged into an :</a:t>
            </a:r>
          </a:p>
          <a:p>
            <a:pPr marL="609600" indent="-609600">
              <a:buFontTx/>
              <a:buAutoNum type="arabicPeriod"/>
            </a:pPr>
            <a:r>
              <a:rPr lang="en-US" altLang="en-US" sz="4400" dirty="0">
                <a:solidFill>
                  <a:srgbClr val="FFFF00"/>
                </a:solidFill>
                <a:latin typeface="Arial Narrow" panose="020B0606020202030204" pitchFamily="34" charset="0"/>
              </a:rPr>
              <a:t>Inner mass </a:t>
            </a:r>
            <a:r>
              <a:rPr lang="en-US" altLang="en-US" sz="4400" dirty="0">
                <a:solidFill>
                  <a:schemeClr val="bg1"/>
                </a:solidFill>
                <a:latin typeface="Arial Narrow" panose="020B0606020202030204" pitchFamily="34" charset="0"/>
              </a:rPr>
              <a:t>(embryoblast)</a:t>
            </a:r>
            <a:r>
              <a:rPr lang="en-US" altLang="en-US" sz="4400" dirty="0">
                <a:solidFill>
                  <a:srgbClr val="FFFF00"/>
                </a:solidFill>
                <a:latin typeface="Arial Narrow" panose="020B0606020202030204" pitchFamily="34" charset="0"/>
              </a:rPr>
              <a:t> which will form all the tissues of the embryo, and an </a:t>
            </a:r>
          </a:p>
          <a:p>
            <a:pPr marL="609600" indent="-609600">
              <a:buFontTx/>
              <a:buAutoNum type="arabicPeriod"/>
            </a:pPr>
            <a:r>
              <a:rPr lang="en-US" altLang="en-US" sz="4400" dirty="0">
                <a:solidFill>
                  <a:srgbClr val="FFFF00"/>
                </a:solidFill>
                <a:latin typeface="Arial Narrow" panose="020B0606020202030204" pitchFamily="34" charset="0"/>
              </a:rPr>
              <a:t>Outer layer called </a:t>
            </a:r>
            <a:r>
              <a:rPr lang="en-US" altLang="en-US" sz="4400" i="1" dirty="0">
                <a:solidFill>
                  <a:schemeClr val="bg1"/>
                </a:solidFill>
                <a:latin typeface="Arial Narrow" panose="020B0606020202030204" pitchFamily="34" charset="0"/>
              </a:rPr>
              <a:t>trophoblast</a:t>
            </a:r>
            <a:r>
              <a:rPr lang="en-US" altLang="en-US" sz="4400" i="1" dirty="0">
                <a:solidFill>
                  <a:srgbClr val="FFFF00"/>
                </a:solidFill>
                <a:latin typeface="Arial Narrow" panose="020B0606020202030204" pitchFamily="34" charset="0"/>
              </a:rPr>
              <a:t> </a:t>
            </a:r>
            <a:r>
              <a:rPr lang="en-US" altLang="en-US" sz="4400" dirty="0">
                <a:solidFill>
                  <a:srgbClr val="FFFF00"/>
                </a:solidFill>
                <a:latin typeface="Arial Narrow" panose="020B0606020202030204" pitchFamily="34" charset="0"/>
              </a:rPr>
              <a:t>which invade the uterine wall.   </a:t>
            </a:r>
          </a:p>
        </p:txBody>
      </p:sp>
    </p:spTree>
    <p:extLst>
      <p:ext uri="{BB962C8B-B14F-4D97-AF65-F5344CB8AC3E}">
        <p14:creationId xmlns:p14="http://schemas.microsoft.com/office/powerpoint/2010/main" val="2479363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6979"/>
                                        </p:tgtEl>
                                        <p:attrNameLst>
                                          <p:attrName>style.visibility</p:attrName>
                                        </p:attrNameLst>
                                      </p:cBhvr>
                                      <p:to>
                                        <p:strVal val="visible"/>
                                      </p:to>
                                    </p:set>
                                    <p:anim calcmode="lin" valueType="num">
                                      <p:cBhvr additive="base">
                                        <p:cTn id="7" dur="500" fill="hold"/>
                                        <p:tgtEl>
                                          <p:spTgt spid="126979"/>
                                        </p:tgtEl>
                                        <p:attrNameLst>
                                          <p:attrName>ppt_x</p:attrName>
                                        </p:attrNameLst>
                                      </p:cBhvr>
                                      <p:tavLst>
                                        <p:tav tm="0">
                                          <p:val>
                                            <p:strVal val="1+#ppt_w/2"/>
                                          </p:val>
                                        </p:tav>
                                        <p:tav tm="100000">
                                          <p:val>
                                            <p:strVal val="#ppt_x"/>
                                          </p:val>
                                        </p:tav>
                                      </p:tavLst>
                                    </p:anim>
                                    <p:anim calcmode="lin" valueType="num">
                                      <p:cBhvr additive="base">
                                        <p:cTn id="8" dur="500" fill="hold"/>
                                        <p:tgtEl>
                                          <p:spTgt spid="12697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6978">
                                            <p:bg/>
                                          </p:spTgt>
                                        </p:tgtEl>
                                        <p:attrNameLst>
                                          <p:attrName>style.visibility</p:attrName>
                                        </p:attrNameLst>
                                      </p:cBhvr>
                                      <p:to>
                                        <p:strVal val="visible"/>
                                      </p:to>
                                    </p:set>
                                    <p:anim calcmode="lin" valueType="num">
                                      <p:cBhvr additive="base">
                                        <p:cTn id="13" dur="500" fill="hold"/>
                                        <p:tgtEl>
                                          <p:spTgt spid="126978">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6978">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6978">
                                            <p:txEl>
                                              <p:pRg st="0" end="0"/>
                                            </p:txEl>
                                          </p:spTgt>
                                        </p:tgtEl>
                                        <p:attrNameLst>
                                          <p:attrName>style.visibility</p:attrName>
                                        </p:attrNameLst>
                                      </p:cBhvr>
                                      <p:to>
                                        <p:strVal val="visible"/>
                                      </p:to>
                                    </p:set>
                                    <p:anim calcmode="lin" valueType="num">
                                      <p:cBhvr additive="base">
                                        <p:cTn id="19" dur="500" fill="hold"/>
                                        <p:tgtEl>
                                          <p:spTgt spid="12697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69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6978">
                                            <p:txEl>
                                              <p:pRg st="1" end="1"/>
                                            </p:txEl>
                                          </p:spTgt>
                                        </p:tgtEl>
                                        <p:attrNameLst>
                                          <p:attrName>style.visibility</p:attrName>
                                        </p:attrNameLst>
                                      </p:cBhvr>
                                      <p:to>
                                        <p:strVal val="visible"/>
                                      </p:to>
                                    </p:set>
                                    <p:anim calcmode="lin" valueType="num">
                                      <p:cBhvr additive="base">
                                        <p:cTn id="25" dur="500" fill="hold"/>
                                        <p:tgtEl>
                                          <p:spTgt spid="12697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69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6978">
                                            <p:txEl>
                                              <p:pRg st="2" end="2"/>
                                            </p:txEl>
                                          </p:spTgt>
                                        </p:tgtEl>
                                        <p:attrNameLst>
                                          <p:attrName>style.visibility</p:attrName>
                                        </p:attrNameLst>
                                      </p:cBhvr>
                                      <p:to>
                                        <p:strVal val="visible"/>
                                      </p:to>
                                    </p:set>
                                    <p:anim calcmode="lin" valueType="num">
                                      <p:cBhvr additive="base">
                                        <p:cTn id="31" dur="500" fill="hold"/>
                                        <p:tgtEl>
                                          <p:spTgt spid="12697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69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6978">
                                            <p:txEl>
                                              <p:pRg st="3" end="3"/>
                                            </p:txEl>
                                          </p:spTgt>
                                        </p:tgtEl>
                                        <p:attrNameLst>
                                          <p:attrName>style.visibility</p:attrName>
                                        </p:attrNameLst>
                                      </p:cBhvr>
                                      <p:to>
                                        <p:strVal val="visible"/>
                                      </p:to>
                                    </p:set>
                                    <p:anim calcmode="lin" valueType="num">
                                      <p:cBhvr additive="base">
                                        <p:cTn id="37" dur="500" fill="hold"/>
                                        <p:tgtEl>
                                          <p:spTgt spid="12697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697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p:bldP spid="126978"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8" name="Rectangle 4"/>
          <p:cNvSpPr>
            <a:spLocks noGrp="1" noChangeArrowheads="1"/>
          </p:cNvSpPr>
          <p:nvPr>
            <p:ph type="title"/>
          </p:nvPr>
        </p:nvSpPr>
        <p:spPr>
          <a:xfrm>
            <a:off x="1397727" y="188914"/>
            <a:ext cx="8813074" cy="1228725"/>
          </a:xfrm>
          <a:extLst>
            <a:ext uri="{91240B29-F687-4F45-9708-019B960494DF}">
              <a14:hiddenLine xmlns:a14="http://schemas.microsoft.com/office/drawing/2010/main" w="9525">
                <a:solidFill>
                  <a:srgbClr val="FFFF00"/>
                </a:solidFill>
                <a:miter lim="800000"/>
                <a:headEnd/>
                <a:tailEnd/>
              </a14:hiddenLine>
            </a:ext>
          </a:extLst>
        </p:spPr>
        <p:txBody>
          <a:bodyPr>
            <a:noAutofit/>
          </a:bodyPr>
          <a:lstStyle/>
          <a:p>
            <a:pPr rtl="0" eaLnBrk="1" hangingPunct="1">
              <a:defRPr/>
            </a:pPr>
            <a:r>
              <a:rPr lang="en-US" sz="4800" b="1" dirty="0">
                <a:effectLst>
                  <a:outerShdw blurRad="38100" dist="38100" dir="2700000" algn="tl">
                    <a:srgbClr val="000000"/>
                  </a:outerShdw>
                </a:effectLst>
              </a:rPr>
              <a:t>Cleavage and blastocyst formation:</a:t>
            </a:r>
          </a:p>
        </p:txBody>
      </p:sp>
      <p:sp>
        <p:nvSpPr>
          <p:cNvPr id="415747" name="Rectangle 3"/>
          <p:cNvSpPr>
            <a:spLocks noGrp="1" noChangeArrowheads="1"/>
          </p:cNvSpPr>
          <p:nvPr>
            <p:ph idx="1"/>
          </p:nvPr>
        </p:nvSpPr>
        <p:spPr>
          <a:xfrm>
            <a:off x="1031965" y="1711326"/>
            <a:ext cx="10254343" cy="4525963"/>
          </a:xfrm>
          <a:gradFill rotWithShape="1">
            <a:gsLst>
              <a:gs pos="0">
                <a:srgbClr val="AB1931"/>
              </a:gs>
              <a:gs pos="50000">
                <a:srgbClr val="000000"/>
              </a:gs>
              <a:gs pos="100000">
                <a:srgbClr val="AB1931"/>
              </a:gs>
            </a:gsLst>
            <a:lin ang="18900000" scaled="1"/>
          </a:gradFill>
          <a:ln w="76200">
            <a:solidFill>
              <a:srgbClr val="FFFF00"/>
            </a:solidFill>
            <a:miter lim="800000"/>
            <a:headEnd/>
            <a:tailEnd/>
          </a:ln>
        </p:spPr>
        <p:txBody>
          <a:bodyPr/>
          <a:lstStyle/>
          <a:p>
            <a:pPr rtl="0" eaLnBrk="1" hangingPunct="1">
              <a:buFontTx/>
              <a:buNone/>
            </a:pPr>
            <a:r>
              <a:rPr lang="en-US" altLang="en-US" sz="5400" dirty="0">
                <a:solidFill>
                  <a:srgbClr val="FFFF00"/>
                </a:solidFill>
                <a:latin typeface="Arial Narrow" panose="020B0606020202030204" pitchFamily="34" charset="0"/>
              </a:rPr>
              <a:t>The blastocyst remains free in the uterine cavity for </a:t>
            </a:r>
            <a:r>
              <a:rPr lang="en-US" altLang="en-US" sz="5400" dirty="0">
                <a:solidFill>
                  <a:schemeClr val="bg1"/>
                </a:solidFill>
                <a:latin typeface="Arial Narrow" panose="020B0606020202030204" pitchFamily="34" charset="0"/>
              </a:rPr>
              <a:t>3-4 days</a:t>
            </a:r>
            <a:r>
              <a:rPr lang="en-US" altLang="en-US" sz="5400" dirty="0">
                <a:solidFill>
                  <a:srgbClr val="FFFF00"/>
                </a:solidFill>
                <a:latin typeface="Arial Narrow" panose="020B0606020202030204" pitchFamily="34" charset="0"/>
              </a:rPr>
              <a:t>, during which it is nourished by the secretion </a:t>
            </a:r>
          </a:p>
          <a:p>
            <a:pPr rtl="0" eaLnBrk="1" hangingPunct="1">
              <a:buFontTx/>
              <a:buNone/>
            </a:pPr>
            <a:r>
              <a:rPr lang="en-US" altLang="en-US" sz="5400" dirty="0">
                <a:solidFill>
                  <a:srgbClr val="FFFF00"/>
                </a:solidFill>
                <a:latin typeface="Arial Narrow" panose="020B0606020202030204" pitchFamily="34" charset="0"/>
              </a:rPr>
              <a:t>  of the endometrium </a:t>
            </a:r>
            <a:r>
              <a:rPr lang="en-US" altLang="en-US" sz="5400" dirty="0">
                <a:solidFill>
                  <a:schemeClr val="bg1"/>
                </a:solidFill>
                <a:latin typeface="Arial Narrow" panose="020B0606020202030204" pitchFamily="34" charset="0"/>
              </a:rPr>
              <a:t>(uterine milk).</a:t>
            </a:r>
            <a:r>
              <a:rPr lang="en-US" altLang="en-US" sz="5400" dirty="0">
                <a:solidFill>
                  <a:srgbClr val="FFFF00"/>
                </a:solidFill>
                <a:latin typeface="Arial Narrow" panose="020B0606020202030204" pitchFamily="34" charset="0"/>
              </a:rPr>
              <a:t>   </a:t>
            </a:r>
            <a:endParaRPr lang="en-US" altLang="en-US" sz="4800" dirty="0"/>
          </a:p>
        </p:txBody>
      </p:sp>
    </p:spTree>
    <p:extLst>
      <p:ext uri="{BB962C8B-B14F-4D97-AF65-F5344CB8AC3E}">
        <p14:creationId xmlns:p14="http://schemas.microsoft.com/office/powerpoint/2010/main" val="2660842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5748"/>
                                        </p:tgtEl>
                                        <p:attrNameLst>
                                          <p:attrName>style.visibility</p:attrName>
                                        </p:attrNameLst>
                                      </p:cBhvr>
                                      <p:to>
                                        <p:strVal val="visible"/>
                                      </p:to>
                                    </p:set>
                                    <p:anim calcmode="lin" valueType="num">
                                      <p:cBhvr additive="base">
                                        <p:cTn id="7" dur="500" fill="hold"/>
                                        <p:tgtEl>
                                          <p:spTgt spid="415748"/>
                                        </p:tgtEl>
                                        <p:attrNameLst>
                                          <p:attrName>ppt_x</p:attrName>
                                        </p:attrNameLst>
                                      </p:cBhvr>
                                      <p:tavLst>
                                        <p:tav tm="0">
                                          <p:val>
                                            <p:strVal val="#ppt_x"/>
                                          </p:val>
                                        </p:tav>
                                        <p:tav tm="100000">
                                          <p:val>
                                            <p:strVal val="#ppt_x"/>
                                          </p:val>
                                        </p:tav>
                                      </p:tavLst>
                                    </p:anim>
                                    <p:anim calcmode="lin" valueType="num">
                                      <p:cBhvr additive="base">
                                        <p:cTn id="8" dur="500" fill="hold"/>
                                        <p:tgtEl>
                                          <p:spTgt spid="4157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5747">
                                            <p:bg/>
                                          </p:spTgt>
                                        </p:tgtEl>
                                        <p:attrNameLst>
                                          <p:attrName>style.visibility</p:attrName>
                                        </p:attrNameLst>
                                      </p:cBhvr>
                                      <p:to>
                                        <p:strVal val="visible"/>
                                      </p:to>
                                    </p:set>
                                    <p:anim calcmode="lin" valueType="num">
                                      <p:cBhvr additive="base">
                                        <p:cTn id="13" dur="500" fill="hold"/>
                                        <p:tgtEl>
                                          <p:spTgt spid="415747">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415747">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5747">
                                            <p:txEl>
                                              <p:pRg st="0" end="0"/>
                                            </p:txEl>
                                          </p:spTgt>
                                        </p:tgtEl>
                                        <p:attrNameLst>
                                          <p:attrName>style.visibility</p:attrName>
                                        </p:attrNameLst>
                                      </p:cBhvr>
                                      <p:to>
                                        <p:strVal val="visible"/>
                                      </p:to>
                                    </p:set>
                                    <p:anim calcmode="lin" valueType="num">
                                      <p:cBhvr additive="base">
                                        <p:cTn id="19" dur="500" fill="hold"/>
                                        <p:tgtEl>
                                          <p:spTgt spid="41574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5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5747">
                                            <p:txEl>
                                              <p:pRg st="1" end="1"/>
                                            </p:txEl>
                                          </p:spTgt>
                                        </p:tgtEl>
                                        <p:attrNameLst>
                                          <p:attrName>style.visibility</p:attrName>
                                        </p:attrNameLst>
                                      </p:cBhvr>
                                      <p:to>
                                        <p:strVal val="visible"/>
                                      </p:to>
                                    </p:set>
                                    <p:anim calcmode="lin" valueType="num">
                                      <p:cBhvr additive="base">
                                        <p:cTn id="25" dur="500" fill="hold"/>
                                        <p:tgtEl>
                                          <p:spTgt spid="41574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57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8" grpId="0"/>
      <p:bldP spid="415747"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524000" y="1"/>
            <a:ext cx="9144000" cy="1052513"/>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6000" b="1" dirty="0">
                <a:effectLst>
                  <a:outerShdw blurRad="38100" dist="38100" dir="2700000" algn="tl">
                    <a:srgbClr val="000000"/>
                  </a:outerShdw>
                </a:effectLst>
              </a:rPr>
              <a:t>The Sperm:</a:t>
            </a:r>
          </a:p>
        </p:txBody>
      </p:sp>
      <p:sp>
        <p:nvSpPr>
          <p:cNvPr id="117763" name="Rectangle 3"/>
          <p:cNvSpPr>
            <a:spLocks noGrp="1" noChangeArrowheads="1"/>
          </p:cNvSpPr>
          <p:nvPr>
            <p:ph idx="1"/>
          </p:nvPr>
        </p:nvSpPr>
        <p:spPr>
          <a:xfrm>
            <a:off x="561703" y="1125538"/>
            <a:ext cx="11090366" cy="5157696"/>
          </a:xfrm>
          <a:gradFill rotWithShape="1">
            <a:gsLst>
              <a:gs pos="0">
                <a:srgbClr val="781223"/>
              </a:gs>
              <a:gs pos="50000">
                <a:srgbClr val="380810"/>
              </a:gs>
              <a:gs pos="100000">
                <a:srgbClr val="781223"/>
              </a:gs>
            </a:gsLst>
            <a:lin ang="18900000" scaled="1"/>
          </a:gradFill>
          <a:ln w="57150">
            <a:solidFill>
              <a:srgbClr val="FFFF00"/>
            </a:solidFill>
            <a:miter lim="800000"/>
            <a:headEnd/>
            <a:tailEnd/>
          </a:ln>
        </p:spPr>
        <p:txBody>
          <a:bodyPr/>
          <a:lstStyle/>
          <a:p>
            <a:pPr algn="l" rtl="0" eaLnBrk="1" hangingPunct="1"/>
            <a:r>
              <a:rPr lang="en-US" altLang="en-US" sz="4400" dirty="0">
                <a:solidFill>
                  <a:srgbClr val="FFFF00"/>
                </a:solidFill>
                <a:latin typeface="Arial Narrow" panose="020B0606020202030204" pitchFamily="34" charset="0"/>
              </a:rPr>
              <a:t>The spermatozoa leave the testis carrying </a:t>
            </a:r>
            <a:r>
              <a:rPr lang="en-US" altLang="en-US" sz="4400" dirty="0">
                <a:solidFill>
                  <a:schemeClr val="bg1"/>
                </a:solidFill>
                <a:latin typeface="Arial Narrow" panose="020B0606020202030204" pitchFamily="34" charset="0"/>
              </a:rPr>
              <a:t>23</a:t>
            </a:r>
            <a:r>
              <a:rPr lang="en-US" altLang="en-US" sz="4400" dirty="0">
                <a:solidFill>
                  <a:srgbClr val="FFFF00"/>
                </a:solidFill>
                <a:latin typeface="Arial Narrow" panose="020B0606020202030204" pitchFamily="34" charset="0"/>
              </a:rPr>
              <a:t> chromosomes but not yet capable of fertilization.</a:t>
            </a:r>
          </a:p>
          <a:p>
            <a:pPr algn="l" rtl="0" eaLnBrk="1" hangingPunct="1"/>
            <a:r>
              <a:rPr lang="en-US" altLang="en-US" sz="4400" dirty="0">
                <a:solidFill>
                  <a:srgbClr val="FFFF00"/>
                </a:solidFill>
                <a:latin typeface="Arial Narrow" panose="020B0606020202030204" pitchFamily="34" charset="0"/>
              </a:rPr>
              <a:t>Their maturation is completed through their journey in the </a:t>
            </a:r>
            <a:r>
              <a:rPr lang="en-US" altLang="en-US" sz="4400" dirty="0">
                <a:solidFill>
                  <a:schemeClr val="bg1"/>
                </a:solidFill>
                <a:latin typeface="Arial Narrow" panose="020B0606020202030204" pitchFamily="34" charset="0"/>
              </a:rPr>
              <a:t>6 meters of the epididymis</a:t>
            </a:r>
            <a:r>
              <a:rPr lang="en-US" altLang="en-US" sz="4400" dirty="0">
                <a:solidFill>
                  <a:srgbClr val="FFFF00"/>
                </a:solidFill>
                <a:latin typeface="Arial Narrow" panose="020B0606020202030204" pitchFamily="34" charset="0"/>
              </a:rPr>
              <a:t> and when mixed with the </a:t>
            </a:r>
            <a:r>
              <a:rPr lang="en-US" altLang="en-US" sz="4400" dirty="0">
                <a:solidFill>
                  <a:schemeClr val="bg1"/>
                </a:solidFill>
                <a:latin typeface="Arial Narrow" panose="020B0606020202030204" pitchFamily="34" charset="0"/>
              </a:rPr>
              <a:t>seminal plasma</a:t>
            </a:r>
            <a:r>
              <a:rPr lang="en-US" altLang="en-US" sz="4400" dirty="0">
                <a:solidFill>
                  <a:srgbClr val="FFFF00"/>
                </a:solidFill>
                <a:latin typeface="Arial Narrow" panose="020B0606020202030204" pitchFamily="34" charset="0"/>
              </a:rPr>
              <a:t> from the </a:t>
            </a:r>
            <a:r>
              <a:rPr lang="en-US" altLang="en-US" sz="4400" dirty="0">
                <a:solidFill>
                  <a:schemeClr val="bg1"/>
                </a:solidFill>
                <a:latin typeface="Arial Narrow" panose="020B0606020202030204" pitchFamily="34" charset="0"/>
              </a:rPr>
              <a:t>epididymis</a:t>
            </a:r>
            <a:r>
              <a:rPr lang="en-US" altLang="en-US" sz="4400" dirty="0">
                <a:solidFill>
                  <a:srgbClr val="FFFF00"/>
                </a:solidFill>
                <a:latin typeface="Arial Narrow" panose="020B0606020202030204" pitchFamily="34" charset="0"/>
              </a:rPr>
              <a:t>, </a:t>
            </a:r>
            <a:r>
              <a:rPr lang="en-US" altLang="en-US" sz="4400" dirty="0">
                <a:solidFill>
                  <a:schemeClr val="bg1"/>
                </a:solidFill>
                <a:latin typeface="Arial Narrow" panose="020B0606020202030204" pitchFamily="34" charset="0"/>
              </a:rPr>
              <a:t>seminal vesicle and prostate gland</a:t>
            </a:r>
            <a:r>
              <a:rPr lang="en-US" altLang="en-US" sz="4400" dirty="0">
                <a:solidFill>
                  <a:srgbClr val="FFFF00"/>
                </a:solidFill>
                <a:latin typeface="Arial Narrow" panose="020B0606020202030204" pitchFamily="34" charset="0"/>
              </a:rPr>
              <a:t>. </a:t>
            </a:r>
          </a:p>
        </p:txBody>
      </p:sp>
    </p:spTree>
    <p:extLst>
      <p:ext uri="{BB962C8B-B14F-4D97-AF65-F5344CB8AC3E}">
        <p14:creationId xmlns:p14="http://schemas.microsoft.com/office/powerpoint/2010/main" val="4133206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 calcmode="lin" valueType="num">
                                      <p:cBhvr additive="base">
                                        <p:cTn id="7" dur="500" fill="hold"/>
                                        <p:tgtEl>
                                          <p:spTgt spid="117762"/>
                                        </p:tgtEl>
                                        <p:attrNameLst>
                                          <p:attrName>ppt_x</p:attrName>
                                        </p:attrNameLst>
                                      </p:cBhvr>
                                      <p:tavLst>
                                        <p:tav tm="0">
                                          <p:val>
                                            <p:strVal val="0-#ppt_w/2"/>
                                          </p:val>
                                        </p:tav>
                                        <p:tav tm="100000">
                                          <p:val>
                                            <p:strVal val="#ppt_x"/>
                                          </p:val>
                                        </p:tav>
                                      </p:tavLst>
                                    </p:anim>
                                    <p:anim calcmode="lin" valueType="num">
                                      <p:cBhvr additive="base">
                                        <p:cTn id="8" dur="500" fill="hold"/>
                                        <p:tgtEl>
                                          <p:spTgt spid="1177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7763">
                                            <p:bg/>
                                          </p:spTgt>
                                        </p:tgtEl>
                                        <p:attrNameLst>
                                          <p:attrName>style.visibility</p:attrName>
                                        </p:attrNameLst>
                                      </p:cBhvr>
                                      <p:to>
                                        <p:strVal val="visible"/>
                                      </p:to>
                                    </p:set>
                                    <p:anim calcmode="lin" valueType="num">
                                      <p:cBhvr additive="base">
                                        <p:cTn id="13" dur="500" fill="hold"/>
                                        <p:tgtEl>
                                          <p:spTgt spid="11776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17763">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7763">
                                            <p:txEl>
                                              <p:pRg st="0" end="0"/>
                                            </p:txEl>
                                          </p:spTgt>
                                        </p:tgtEl>
                                        <p:attrNameLst>
                                          <p:attrName>style.visibility</p:attrName>
                                        </p:attrNameLst>
                                      </p:cBhvr>
                                      <p:to>
                                        <p:strVal val="visible"/>
                                      </p:to>
                                    </p:set>
                                    <p:anim calcmode="lin" valueType="num">
                                      <p:cBhvr additive="base">
                                        <p:cTn id="19" dur="500" fill="hold"/>
                                        <p:tgtEl>
                                          <p:spTgt spid="11776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7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7763">
                                            <p:txEl>
                                              <p:pRg st="1" end="1"/>
                                            </p:txEl>
                                          </p:spTgt>
                                        </p:tgtEl>
                                        <p:attrNameLst>
                                          <p:attrName>style.visibility</p:attrName>
                                        </p:attrNameLst>
                                      </p:cBhvr>
                                      <p:to>
                                        <p:strVal val="visible"/>
                                      </p:to>
                                    </p:set>
                                    <p:anim calcmode="lin" valueType="num">
                                      <p:cBhvr additive="base">
                                        <p:cTn id="25" dur="500" fill="hold"/>
                                        <p:tgtEl>
                                          <p:spTgt spid="11776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7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6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45029" y="1123949"/>
            <a:ext cx="10175965" cy="5730502"/>
          </a:xfrm>
          <a:prstGeom prst="rect">
            <a:avLst/>
          </a:prstGeom>
        </p:spPr>
      </p:pic>
      <p:sp>
        <p:nvSpPr>
          <p:cNvPr id="3" name="Rectangle 2"/>
          <p:cNvSpPr/>
          <p:nvPr/>
        </p:nvSpPr>
        <p:spPr>
          <a:xfrm>
            <a:off x="1991544" y="116632"/>
            <a:ext cx="7992888" cy="1815882"/>
          </a:xfrm>
          <a:prstGeom prst="rect">
            <a:avLst/>
          </a:prstGeom>
        </p:spPr>
        <p:txBody>
          <a:bodyPr wrap="square">
            <a:spAutoFit/>
          </a:bodyPr>
          <a:lstStyle/>
          <a:p>
            <a:r>
              <a:rPr lang="en-US" sz="2800" b="1" dirty="0">
                <a:solidFill>
                  <a:srgbClr val="231F20"/>
                </a:solidFill>
                <a:latin typeface="FrescoSansPro-Normal"/>
              </a:rPr>
              <a:t>Summary of the ovarian cycle, fertilization, and human development during the fist week. </a:t>
            </a:r>
            <a:br>
              <a:rPr lang="en-US" sz="2800" b="1" dirty="0">
                <a:solidFill>
                  <a:srgbClr val="231F20"/>
                </a:solidFill>
                <a:latin typeface="FrescoSansPro-Normal"/>
              </a:rPr>
            </a:br>
            <a:br>
              <a:rPr lang="en-US" sz="2800" b="1" dirty="0">
                <a:solidFill>
                  <a:srgbClr val="231F20"/>
                </a:solidFill>
                <a:latin typeface="FrescoSansPro-Normal"/>
              </a:rPr>
            </a:br>
            <a:endParaRPr lang="en-US" sz="2800" b="1" dirty="0"/>
          </a:p>
        </p:txBody>
      </p:sp>
    </p:spTree>
    <p:extLst>
      <p:ext uri="{BB962C8B-B14F-4D97-AF65-F5344CB8AC3E}">
        <p14:creationId xmlns:p14="http://schemas.microsoft.com/office/powerpoint/2010/main" val="18199118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5859" y="1414713"/>
            <a:ext cx="7640345" cy="3653676"/>
          </a:xfrm>
          <a:prstGeom prst="rect">
            <a:avLst/>
          </a:prstGeom>
        </p:spPr>
      </p:pic>
      <p:sp>
        <p:nvSpPr>
          <p:cNvPr id="4" name="TextBox 3"/>
          <p:cNvSpPr txBox="1"/>
          <p:nvPr/>
        </p:nvSpPr>
        <p:spPr>
          <a:xfrm>
            <a:off x="143690" y="1058091"/>
            <a:ext cx="4898573" cy="5632311"/>
          </a:xfrm>
          <a:prstGeom prst="rect">
            <a:avLst/>
          </a:prstGeom>
          <a:noFill/>
        </p:spPr>
        <p:txBody>
          <a:bodyPr wrap="square" rtlCol="0">
            <a:spAutoFit/>
          </a:bodyPr>
          <a:lstStyle/>
          <a:p>
            <a:r>
              <a:rPr lang="en-US" altLang="en-US" sz="2400" b="1" dirty="0"/>
              <a:t>(1) Secondary oocyte extruded at ovulation (day 14 from LMP)</a:t>
            </a:r>
          </a:p>
          <a:p>
            <a:r>
              <a:rPr lang="en-US" altLang="en-US" sz="2400" b="1" dirty="0"/>
              <a:t>(2) Secondary oocyte in tube </a:t>
            </a:r>
          </a:p>
          <a:p>
            <a:r>
              <a:rPr lang="en-US" altLang="en-US" sz="2400" b="1" dirty="0"/>
              <a:t>(3) Fertilization with extrusion of second polar body (day 14–16) </a:t>
            </a:r>
          </a:p>
          <a:p>
            <a:r>
              <a:rPr lang="en-US" altLang="en-US" sz="2400" b="1" dirty="0"/>
              <a:t>(4) Formation of zygote </a:t>
            </a:r>
          </a:p>
          <a:p>
            <a:r>
              <a:rPr lang="en-US" altLang="en-US" sz="2400" b="1" dirty="0"/>
              <a:t>(5) Two-cell stage </a:t>
            </a:r>
          </a:p>
          <a:p>
            <a:r>
              <a:rPr lang="en-US" altLang="en-US" sz="2400" b="1" dirty="0"/>
              <a:t>(6) Four-cell stage</a:t>
            </a:r>
          </a:p>
          <a:p>
            <a:r>
              <a:rPr lang="en-US" altLang="en-US" sz="2400" b="1" dirty="0"/>
              <a:t>(7) Early morula (day 17)</a:t>
            </a:r>
          </a:p>
          <a:p>
            <a:r>
              <a:rPr lang="en-US" altLang="en-US" sz="2400" b="1" dirty="0"/>
              <a:t>(8) Late morula (day 18) </a:t>
            </a:r>
          </a:p>
          <a:p>
            <a:r>
              <a:rPr lang="en-US" altLang="en-US" sz="2400" b="1" dirty="0"/>
              <a:t>(9) Early blastocyst stage with disappearance of zona </a:t>
            </a:r>
            <a:r>
              <a:rPr lang="en-US" altLang="en-US" sz="2400" b="1" dirty="0" err="1"/>
              <a:t>pellucida</a:t>
            </a:r>
            <a:r>
              <a:rPr lang="en-US" altLang="en-US" sz="2400" b="1" dirty="0"/>
              <a:t> (day 19–20)</a:t>
            </a:r>
          </a:p>
          <a:p>
            <a:r>
              <a:rPr lang="en-US" altLang="en-US" sz="2400" b="1" dirty="0"/>
              <a:t>(10) Early phase of implantation (day 20–21)</a:t>
            </a:r>
            <a:endParaRPr lang="en-US" sz="2400" dirty="0"/>
          </a:p>
        </p:txBody>
      </p:sp>
      <p:sp>
        <p:nvSpPr>
          <p:cNvPr id="5" name="TextBox 4"/>
          <p:cNvSpPr txBox="1"/>
          <p:nvPr/>
        </p:nvSpPr>
        <p:spPr>
          <a:xfrm>
            <a:off x="731520" y="0"/>
            <a:ext cx="10567851" cy="1231106"/>
          </a:xfrm>
          <a:prstGeom prst="rect">
            <a:avLst/>
          </a:prstGeom>
          <a:noFill/>
        </p:spPr>
        <p:txBody>
          <a:bodyPr wrap="square" rtlCol="0">
            <a:spAutoFit/>
          </a:bodyPr>
          <a:lstStyle/>
          <a:p>
            <a:r>
              <a:rPr lang="en-US" altLang="en-US" sz="2800" b="1" dirty="0"/>
              <a:t> Diagrammatic representation of the events — ovulation, fertilization and implantation:</a:t>
            </a:r>
          </a:p>
          <a:p>
            <a:endParaRPr lang="en-US" dirty="0"/>
          </a:p>
        </p:txBody>
      </p:sp>
    </p:spTree>
    <p:extLst>
      <p:ext uri="{BB962C8B-B14F-4D97-AF65-F5344CB8AC3E}">
        <p14:creationId xmlns:p14="http://schemas.microsoft.com/office/powerpoint/2010/main" val="1793197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1992313" y="2060576"/>
            <a:ext cx="8229600" cy="2303463"/>
          </a:xfrm>
          <a:solidFill>
            <a:schemeClr val="accent6">
              <a:lumMod val="40000"/>
              <a:lumOff val="60000"/>
            </a:schemeClr>
          </a:solidFill>
          <a:ln w="76200">
            <a:solidFill>
              <a:srgbClr val="FFFF00"/>
            </a:solidFill>
            <a:miter lim="800000"/>
            <a:headEnd/>
            <a:tailEnd/>
          </a:ln>
        </p:spPr>
        <p:txBody>
          <a:bodyPr/>
          <a:lstStyle/>
          <a:p>
            <a:pPr rtl="0" eaLnBrk="1" hangingPunct="1">
              <a:defRPr/>
            </a:pPr>
            <a:r>
              <a:rPr lang="en-US" sz="6600" b="1" i="1" dirty="0">
                <a:effectLst>
                  <a:outerShdw blurRad="38100" dist="38100" dir="2700000" algn="tl">
                    <a:srgbClr val="000000"/>
                  </a:outerShdw>
                </a:effectLst>
              </a:rPr>
              <a:t>Implantation (</a:t>
            </a:r>
            <a:r>
              <a:rPr lang="en-US" sz="6600" b="1" i="1" dirty="0" err="1">
                <a:effectLst>
                  <a:outerShdw blurRad="38100" dist="38100" dir="2700000" algn="tl">
                    <a:srgbClr val="000000"/>
                  </a:outerShdw>
                </a:effectLst>
              </a:rPr>
              <a:t>nidation</a:t>
            </a:r>
            <a:r>
              <a:rPr lang="en-US" sz="6600" b="1" i="1" dirty="0">
                <a:effectLst>
                  <a:outerShdw blurRad="38100" dist="38100" dir="2700000" algn="tl">
                    <a:srgbClr val="000000"/>
                  </a:outerShdw>
                </a:effectLst>
              </a:rPr>
              <a:t>) :</a:t>
            </a:r>
            <a:endParaRPr lang="en-US" sz="6600" i="1" dirty="0">
              <a:effectLst>
                <a:outerShdw blurRad="38100" dist="38100" dir="2700000" algn="tl">
                  <a:srgbClr val="000000"/>
                </a:outerShdw>
              </a:effectLst>
            </a:endParaRPr>
          </a:p>
        </p:txBody>
      </p:sp>
    </p:spTree>
    <p:extLst>
      <p:ext uri="{BB962C8B-B14F-4D97-AF65-F5344CB8AC3E}">
        <p14:creationId xmlns:p14="http://schemas.microsoft.com/office/powerpoint/2010/main" val="2803761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additive="base">
                                        <p:cTn id="7" dur="500" fill="hold"/>
                                        <p:tgtEl>
                                          <p:spTgt spid="128002"/>
                                        </p:tgtEl>
                                        <p:attrNameLst>
                                          <p:attrName>ppt_x</p:attrName>
                                        </p:attrNameLst>
                                      </p:cBhvr>
                                      <p:tavLst>
                                        <p:tav tm="0">
                                          <p:val>
                                            <p:strVal val="#ppt_x"/>
                                          </p:val>
                                        </p:tav>
                                        <p:tav tm="100000">
                                          <p:val>
                                            <p:strVal val="#ppt_x"/>
                                          </p:val>
                                        </p:tav>
                                      </p:tavLst>
                                    </p:anim>
                                    <p:anim calcmode="lin" valueType="num">
                                      <p:cBhvr additive="base">
                                        <p:cTn id="8"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a:latin typeface="+mn-lt"/>
              </a:rPr>
              <a:t>Implantation</a:t>
            </a:r>
          </a:p>
        </p:txBody>
      </p:sp>
      <p:sp>
        <p:nvSpPr>
          <p:cNvPr id="3" name="Content Placeholder 2"/>
          <p:cNvSpPr>
            <a:spLocks noGrp="1"/>
          </p:cNvSpPr>
          <p:nvPr>
            <p:ph idx="1"/>
          </p:nvPr>
        </p:nvSpPr>
        <p:spPr>
          <a:xfrm>
            <a:off x="518615" y="1825625"/>
            <a:ext cx="11041039" cy="4351338"/>
          </a:xfrm>
        </p:spPr>
        <p:txBody>
          <a:bodyPr>
            <a:noAutofit/>
          </a:bodyPr>
          <a:lstStyle/>
          <a:p>
            <a:r>
              <a:rPr lang="en-US" b="1" dirty="0"/>
              <a:t>Implantation occurs</a:t>
            </a:r>
            <a:r>
              <a:rPr lang="en-US" dirty="0"/>
              <a:t> </a:t>
            </a:r>
            <a:r>
              <a:rPr lang="en-US" b="1" dirty="0"/>
              <a:t>through four stages: </a:t>
            </a:r>
            <a:r>
              <a:rPr lang="en-US" dirty="0">
                <a:solidFill>
                  <a:srgbClr val="FF0000"/>
                </a:solidFill>
              </a:rPr>
              <a:t>apposition, adhesion, penetration </a:t>
            </a:r>
            <a:r>
              <a:rPr lang="en-US" dirty="0"/>
              <a:t>and</a:t>
            </a:r>
            <a:r>
              <a:rPr lang="en-US" dirty="0">
                <a:solidFill>
                  <a:srgbClr val="FF0000"/>
                </a:solidFill>
              </a:rPr>
              <a:t> invasion.</a:t>
            </a:r>
          </a:p>
          <a:p>
            <a:r>
              <a:rPr lang="en-US" b="1" dirty="0"/>
              <a:t>APPOSITION</a:t>
            </a:r>
            <a:r>
              <a:rPr lang="en-US" dirty="0"/>
              <a:t>: Occurs through </a:t>
            </a:r>
            <a:r>
              <a:rPr lang="en-US" dirty="0" err="1"/>
              <a:t>pinopod</a:t>
            </a:r>
            <a:r>
              <a:rPr lang="en-US" dirty="0"/>
              <a:t> formation. </a:t>
            </a:r>
            <a:r>
              <a:rPr lang="en-US" b="1" dirty="0" err="1"/>
              <a:t>Pinopods</a:t>
            </a:r>
            <a:r>
              <a:rPr lang="en-US" b="1" dirty="0"/>
              <a:t> </a:t>
            </a:r>
            <a:r>
              <a:rPr lang="en-US" dirty="0"/>
              <a:t>are long finger like projections (microvilli) from the endometrial cell surface.</a:t>
            </a:r>
          </a:p>
          <a:p>
            <a:r>
              <a:rPr lang="en-US" b="1" dirty="0"/>
              <a:t>ADHESION </a:t>
            </a:r>
            <a:r>
              <a:rPr lang="en-US" dirty="0"/>
              <a:t>of blastocyst to the endometrium occurs through the adhesion molecules like integrin, selectin and cadherin (glycoproteins).</a:t>
            </a:r>
          </a:p>
          <a:p>
            <a:r>
              <a:rPr lang="en-US" b="1" dirty="0"/>
              <a:t>PENETRATION</a:t>
            </a:r>
            <a:r>
              <a:rPr lang="en-US" dirty="0"/>
              <a:t>: Occurs through the stromal cells in between the glands and is facilitated by the histolytic action of the blastocyst. </a:t>
            </a:r>
          </a:p>
          <a:p>
            <a:r>
              <a:rPr lang="en-US" b="1" dirty="0"/>
              <a:t>INVASION</a:t>
            </a:r>
            <a:r>
              <a:rPr lang="en-US" dirty="0"/>
              <a:t>: With increasing lysis of the stromal cells, </a:t>
            </a:r>
            <a:r>
              <a:rPr lang="en-US" b="1" dirty="0"/>
              <a:t>the blastocyst is burrowed more and more inside the stratum compactum of the decidua</a:t>
            </a:r>
            <a:endParaRPr lang="en-US" dirty="0"/>
          </a:p>
        </p:txBody>
      </p:sp>
    </p:spTree>
    <p:extLst>
      <p:ext uri="{BB962C8B-B14F-4D97-AF65-F5344CB8AC3E}">
        <p14:creationId xmlns:p14="http://schemas.microsoft.com/office/powerpoint/2010/main" val="15012513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a:latin typeface="+mn-lt"/>
              </a:rPr>
              <a:t>Implantation</a:t>
            </a:r>
            <a:endParaRPr lang="en-US" sz="5400" dirty="0">
              <a:latin typeface="+mn-lt"/>
            </a:endParaRPr>
          </a:p>
        </p:txBody>
      </p:sp>
      <p:sp>
        <p:nvSpPr>
          <p:cNvPr id="3" name="Content Placeholder 2"/>
          <p:cNvSpPr>
            <a:spLocks noGrp="1"/>
          </p:cNvSpPr>
          <p:nvPr>
            <p:ph idx="1"/>
          </p:nvPr>
        </p:nvSpPr>
        <p:spPr>
          <a:xfrm>
            <a:off x="838200" y="1825624"/>
            <a:ext cx="10515600" cy="4820835"/>
          </a:xfrm>
        </p:spPr>
        <p:txBody>
          <a:bodyPr>
            <a:noAutofit/>
          </a:bodyPr>
          <a:lstStyle/>
          <a:p>
            <a:r>
              <a:rPr lang="en-US" sz="3200" dirty="0"/>
              <a:t>Vacuoles appear in the advancing syncytium which fuse to form large lacunae. </a:t>
            </a:r>
          </a:p>
          <a:p>
            <a:r>
              <a:rPr lang="en-US" sz="3200" dirty="0"/>
              <a:t>Concurrently, the syncytial cells penetrate deeper into the stroma and erode the endothelium of the maternal capillaries. This permits the maternal blood to enter into the lacunar system and formation of blood space (lacunae) </a:t>
            </a:r>
          </a:p>
          <a:p>
            <a:r>
              <a:rPr lang="en-US" sz="3200" b="1" dirty="0"/>
              <a:t>The</a:t>
            </a:r>
            <a:r>
              <a:rPr lang="en-US" sz="3200" dirty="0"/>
              <a:t> </a:t>
            </a:r>
            <a:r>
              <a:rPr lang="en-US" sz="3200" b="1" dirty="0"/>
              <a:t>process is completed by 10th or 11th day which corresponds to D 24-25 from LMP</a:t>
            </a:r>
          </a:p>
          <a:p>
            <a:r>
              <a:rPr lang="en-US" sz="3200" b="1" dirty="0"/>
              <a:t>This type of deeper penetration of the human blastocyst is called interstitial implantation</a:t>
            </a:r>
            <a:br>
              <a:rPr lang="en-US" sz="3200" dirty="0"/>
            </a:br>
            <a:endParaRPr lang="en-US" sz="3200" dirty="0"/>
          </a:p>
        </p:txBody>
      </p:sp>
    </p:spTree>
    <p:extLst>
      <p:ext uri="{BB962C8B-B14F-4D97-AF65-F5344CB8AC3E}">
        <p14:creationId xmlns:p14="http://schemas.microsoft.com/office/powerpoint/2010/main" val="1948145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2" name="Picture 4" descr="img04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7398" r="17291"/>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50827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nodeType="clickEffect">
                                  <p:stCondLst>
                                    <p:cond delay="0"/>
                                  </p:stCondLst>
                                  <p:childTnLst>
                                    <p:set>
                                      <p:cBhvr>
                                        <p:cTn id="6" dur="1" fill="hold">
                                          <p:stCondLst>
                                            <p:cond delay="0"/>
                                          </p:stCondLst>
                                        </p:cTn>
                                        <p:tgtEl>
                                          <p:spTgt spid="396292"/>
                                        </p:tgtEl>
                                        <p:attrNameLst>
                                          <p:attrName>style.visibility</p:attrName>
                                        </p:attrNameLst>
                                      </p:cBhvr>
                                      <p:to>
                                        <p:strVal val="visible"/>
                                      </p:to>
                                    </p:set>
                                    <p:animEffect transition="in" filter="checkerboard(down)">
                                      <p:cBhvr>
                                        <p:cTn id="7" dur="500"/>
                                        <p:tgtEl>
                                          <p:spTgt spid="396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40" name="Picture 4" descr="img04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070" r="19289"/>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074425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398340"/>
                                        </p:tgtEl>
                                        <p:attrNameLst>
                                          <p:attrName>style.visibility</p:attrName>
                                        </p:attrNameLst>
                                      </p:cBhvr>
                                      <p:to>
                                        <p:strVal val="visible"/>
                                      </p:to>
                                    </p:set>
                                    <p:animEffect transition="in" filter="blinds(vertical)">
                                      <p:cBhvr>
                                        <p:cTn id="7" dur="500"/>
                                        <p:tgtEl>
                                          <p:spTgt spid="398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img04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8507" t="2754" r="17708" b="2754"/>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577287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838199" y="365125"/>
            <a:ext cx="11009811" cy="1325563"/>
          </a:xfrm>
        </p:spPr>
        <p:txBody>
          <a:bodyPr>
            <a:noAutofit/>
          </a:bodyPr>
          <a:lstStyle/>
          <a:p>
            <a:r>
              <a:rPr lang="en-US" altLang="en-US" sz="3600" b="1" dirty="0">
                <a:latin typeface="+mn-lt"/>
              </a:rPr>
              <a:t>Schematic representation showing interstitial implantation of the blastocyst in stratum compactum of the decidua</a:t>
            </a:r>
          </a:p>
        </p:txBody>
      </p:sp>
      <p:pic>
        <p:nvPicPr>
          <p:cNvPr id="5222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9531" y="1690688"/>
            <a:ext cx="9204109" cy="4995038"/>
          </a:xfrm>
        </p:spPr>
      </p:pic>
    </p:spTree>
    <p:extLst>
      <p:ext uri="{BB962C8B-B14F-4D97-AF65-F5344CB8AC3E}">
        <p14:creationId xmlns:p14="http://schemas.microsoft.com/office/powerpoint/2010/main" val="7170278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992313" y="0"/>
            <a:ext cx="8229600" cy="908050"/>
          </a:xfrm>
          <a:extLst>
            <a:ext uri="{91240B29-F687-4F45-9708-019B960494DF}">
              <a14:hiddenLine xmlns:a14="http://schemas.microsoft.com/office/drawing/2010/main" w="9525">
                <a:solidFill>
                  <a:srgbClr val="FFFF00"/>
                </a:solidFill>
                <a:miter lim="800000"/>
                <a:headEnd/>
                <a:tailEnd/>
              </a14:hiddenLine>
            </a:ext>
          </a:extLst>
        </p:spPr>
        <p:txBody>
          <a:bodyPr>
            <a:normAutofit fontScale="90000"/>
          </a:bodyPr>
          <a:lstStyle/>
          <a:p>
            <a:pPr eaLnBrk="1" hangingPunct="1">
              <a:defRPr/>
            </a:pPr>
            <a:r>
              <a:rPr lang="en-US" sz="6000" b="1" dirty="0">
                <a:effectLst>
                  <a:outerShdw blurRad="38100" dist="38100" dir="2700000" algn="tl">
                    <a:srgbClr val="000000"/>
                  </a:outerShdw>
                </a:effectLst>
              </a:rPr>
              <a:t>The decidua:</a:t>
            </a:r>
          </a:p>
        </p:txBody>
      </p:sp>
      <p:sp>
        <p:nvSpPr>
          <p:cNvPr id="129027" name="Rectangle 3"/>
          <p:cNvSpPr>
            <a:spLocks noGrp="1" noChangeArrowheads="1"/>
          </p:cNvSpPr>
          <p:nvPr>
            <p:ph idx="1"/>
          </p:nvPr>
        </p:nvSpPr>
        <p:spPr>
          <a:xfrm>
            <a:off x="522514" y="908050"/>
            <a:ext cx="10907486" cy="5518876"/>
          </a:xfrm>
          <a:gradFill rotWithShape="1">
            <a:gsLst>
              <a:gs pos="0">
                <a:srgbClr val="781223"/>
              </a:gs>
              <a:gs pos="50000">
                <a:srgbClr val="000000"/>
              </a:gs>
              <a:gs pos="100000">
                <a:srgbClr val="781223"/>
              </a:gs>
            </a:gsLst>
            <a:lin ang="18900000" scaled="1"/>
          </a:gradFill>
          <a:ln w="57150">
            <a:solidFill>
              <a:srgbClr val="FFFF00"/>
            </a:solidFill>
            <a:miter lim="800000"/>
            <a:headEnd/>
            <a:tailEnd/>
          </a:ln>
        </p:spPr>
        <p:txBody>
          <a:bodyPr/>
          <a:lstStyle/>
          <a:p>
            <a:pPr algn="l" rtl="0" eaLnBrk="1" hangingPunct="1"/>
            <a:r>
              <a:rPr lang="en-US" altLang="en-US" sz="4800" dirty="0">
                <a:solidFill>
                  <a:srgbClr val="FF99CC"/>
                </a:solidFill>
                <a:latin typeface="Arial Narrow" panose="020B0606020202030204" pitchFamily="34" charset="0"/>
              </a:rPr>
              <a:t>I</a:t>
            </a:r>
            <a:r>
              <a:rPr lang="en-US" altLang="en-US" sz="4800" dirty="0">
                <a:solidFill>
                  <a:srgbClr val="FFFF00"/>
                </a:solidFill>
                <a:latin typeface="Arial Narrow" panose="020B0606020202030204" pitchFamily="34" charset="0"/>
              </a:rPr>
              <a:t>t is the thickened vascular endometrium of the pregnant uterus. </a:t>
            </a:r>
          </a:p>
          <a:p>
            <a:pPr algn="l" rtl="0" eaLnBrk="1" hangingPunct="1"/>
            <a:r>
              <a:rPr lang="en-US" altLang="en-US" sz="4800" dirty="0">
                <a:solidFill>
                  <a:srgbClr val="FF99CC"/>
                </a:solidFill>
                <a:latin typeface="Arial Narrow" panose="020B0606020202030204" pitchFamily="34" charset="0"/>
              </a:rPr>
              <a:t>T</a:t>
            </a:r>
            <a:r>
              <a:rPr lang="en-US" altLang="en-US" sz="4800" dirty="0">
                <a:solidFill>
                  <a:srgbClr val="FFFF00"/>
                </a:solidFill>
                <a:latin typeface="Arial Narrow" panose="020B0606020202030204" pitchFamily="34" charset="0"/>
              </a:rPr>
              <a:t>he </a:t>
            </a:r>
            <a:r>
              <a:rPr lang="en-US" altLang="en-US" sz="4800" dirty="0">
                <a:solidFill>
                  <a:schemeClr val="bg1"/>
                </a:solidFill>
                <a:latin typeface="Arial Narrow" panose="020B0606020202030204" pitchFamily="34" charset="0"/>
              </a:rPr>
              <a:t>glands</a:t>
            </a:r>
            <a:r>
              <a:rPr lang="en-US" altLang="en-US" sz="4800" dirty="0">
                <a:solidFill>
                  <a:srgbClr val="FFFF00"/>
                </a:solidFill>
                <a:latin typeface="Arial Narrow" panose="020B0606020202030204" pitchFamily="34" charset="0"/>
              </a:rPr>
              <a:t> become enlarged, tortuous and filled with secretion. </a:t>
            </a:r>
          </a:p>
          <a:p>
            <a:pPr algn="l" rtl="0" eaLnBrk="1" hangingPunct="1"/>
            <a:r>
              <a:rPr lang="en-US" altLang="en-US" sz="4800" dirty="0">
                <a:solidFill>
                  <a:srgbClr val="FF99CC"/>
                </a:solidFill>
                <a:latin typeface="Arial Narrow" panose="020B0606020202030204" pitchFamily="34" charset="0"/>
              </a:rPr>
              <a:t>T</a:t>
            </a:r>
            <a:r>
              <a:rPr lang="en-US" altLang="en-US" sz="4800" dirty="0">
                <a:solidFill>
                  <a:srgbClr val="FFFF00"/>
                </a:solidFill>
                <a:latin typeface="Arial Narrow" panose="020B0606020202030204" pitchFamily="34" charset="0"/>
              </a:rPr>
              <a:t>he </a:t>
            </a:r>
            <a:r>
              <a:rPr lang="en-US" altLang="en-US" sz="4800" dirty="0">
                <a:solidFill>
                  <a:schemeClr val="bg1"/>
                </a:solidFill>
                <a:latin typeface="Arial Narrow" panose="020B0606020202030204" pitchFamily="34" charset="0"/>
              </a:rPr>
              <a:t>stromal cells</a:t>
            </a:r>
            <a:r>
              <a:rPr lang="en-US" altLang="en-US" sz="4800" dirty="0">
                <a:solidFill>
                  <a:srgbClr val="FFFF00"/>
                </a:solidFill>
                <a:latin typeface="Arial Narrow" panose="020B0606020202030204" pitchFamily="34" charset="0"/>
              </a:rPr>
              <a:t> become large with small nuclei and clear cytoplasm, these are called </a:t>
            </a:r>
            <a:r>
              <a:rPr lang="en-US" altLang="en-US" sz="4800" dirty="0" err="1">
                <a:solidFill>
                  <a:schemeClr val="bg1"/>
                </a:solidFill>
                <a:latin typeface="Arial Narrow" panose="020B0606020202030204" pitchFamily="34" charset="0"/>
              </a:rPr>
              <a:t>decidual</a:t>
            </a:r>
            <a:r>
              <a:rPr lang="en-US" altLang="en-US" sz="4800" dirty="0">
                <a:solidFill>
                  <a:schemeClr val="bg1"/>
                </a:solidFill>
                <a:latin typeface="Arial Narrow" panose="020B0606020202030204" pitchFamily="34" charset="0"/>
              </a:rPr>
              <a:t> cells.</a:t>
            </a:r>
          </a:p>
        </p:txBody>
      </p:sp>
    </p:spTree>
    <p:extLst>
      <p:ext uri="{BB962C8B-B14F-4D97-AF65-F5344CB8AC3E}">
        <p14:creationId xmlns:p14="http://schemas.microsoft.com/office/powerpoint/2010/main" val="29091297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9026"/>
                                        </p:tgtEl>
                                        <p:attrNameLst>
                                          <p:attrName>style.visibility</p:attrName>
                                        </p:attrNameLst>
                                      </p:cBhvr>
                                      <p:to>
                                        <p:strVal val="visible"/>
                                      </p:to>
                                    </p:set>
                                    <p:anim calcmode="lin" valueType="num">
                                      <p:cBhvr additive="base">
                                        <p:cTn id="7" dur="500" fill="hold"/>
                                        <p:tgtEl>
                                          <p:spTgt spid="129026"/>
                                        </p:tgtEl>
                                        <p:attrNameLst>
                                          <p:attrName>ppt_x</p:attrName>
                                        </p:attrNameLst>
                                      </p:cBhvr>
                                      <p:tavLst>
                                        <p:tav tm="0">
                                          <p:val>
                                            <p:strVal val="#ppt_x"/>
                                          </p:val>
                                        </p:tav>
                                        <p:tav tm="100000">
                                          <p:val>
                                            <p:strVal val="#ppt_x"/>
                                          </p:val>
                                        </p:tav>
                                      </p:tavLst>
                                    </p:anim>
                                    <p:anim calcmode="lin" valueType="num">
                                      <p:cBhvr additive="base">
                                        <p:cTn id="8" dur="500" fill="hold"/>
                                        <p:tgtEl>
                                          <p:spTgt spid="12902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9027">
                                            <p:bg/>
                                          </p:spTgt>
                                        </p:tgtEl>
                                        <p:attrNameLst>
                                          <p:attrName>style.visibility</p:attrName>
                                        </p:attrNameLst>
                                      </p:cBhvr>
                                      <p:to>
                                        <p:strVal val="visible"/>
                                      </p:to>
                                    </p:set>
                                    <p:anim calcmode="lin" valueType="num">
                                      <p:cBhvr additive="base">
                                        <p:cTn id="13" dur="500" fill="hold"/>
                                        <p:tgtEl>
                                          <p:spTgt spid="129027">
                                            <p:bg/>
                                          </p:spTgt>
                                        </p:tgtEl>
                                        <p:attrNameLst>
                                          <p:attrName>ppt_x</p:attrName>
                                        </p:attrNameLst>
                                      </p:cBhvr>
                                      <p:tavLst>
                                        <p:tav tm="0">
                                          <p:val>
                                            <p:strVal val="1+#ppt_w/2"/>
                                          </p:val>
                                        </p:tav>
                                        <p:tav tm="100000">
                                          <p:val>
                                            <p:strVal val="#ppt_x"/>
                                          </p:val>
                                        </p:tav>
                                      </p:tavLst>
                                    </p:anim>
                                    <p:anim calcmode="lin" valueType="num">
                                      <p:cBhvr additive="base">
                                        <p:cTn id="14" dur="500" fill="hold"/>
                                        <p:tgtEl>
                                          <p:spTgt spid="129027">
                                            <p:bg/>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9027">
                                            <p:txEl>
                                              <p:pRg st="0" end="0"/>
                                            </p:txEl>
                                          </p:spTgt>
                                        </p:tgtEl>
                                        <p:attrNameLst>
                                          <p:attrName>style.visibility</p:attrName>
                                        </p:attrNameLst>
                                      </p:cBhvr>
                                      <p:to>
                                        <p:strVal val="visible"/>
                                      </p:to>
                                    </p:set>
                                    <p:anim calcmode="lin" valueType="num">
                                      <p:cBhvr additive="base">
                                        <p:cTn id="19" dur="500" fill="hold"/>
                                        <p:tgtEl>
                                          <p:spTgt spid="129027">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290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9027">
                                            <p:txEl>
                                              <p:pRg st="1" end="1"/>
                                            </p:txEl>
                                          </p:spTgt>
                                        </p:tgtEl>
                                        <p:attrNameLst>
                                          <p:attrName>style.visibility</p:attrName>
                                        </p:attrNameLst>
                                      </p:cBhvr>
                                      <p:to>
                                        <p:strVal val="visible"/>
                                      </p:to>
                                    </p:set>
                                    <p:anim calcmode="lin" valueType="num">
                                      <p:cBhvr additive="base">
                                        <p:cTn id="25" dur="500" fill="hold"/>
                                        <p:tgtEl>
                                          <p:spTgt spid="129027">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290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9027">
                                            <p:txEl>
                                              <p:pRg st="2" end="2"/>
                                            </p:txEl>
                                          </p:spTgt>
                                        </p:tgtEl>
                                        <p:attrNameLst>
                                          <p:attrName>style.visibility</p:attrName>
                                        </p:attrNameLst>
                                      </p:cBhvr>
                                      <p:to>
                                        <p:strVal val="visible"/>
                                      </p:to>
                                    </p:set>
                                    <p:anim calcmode="lin" valueType="num">
                                      <p:cBhvr additive="base">
                                        <p:cTn id="31" dur="500" fill="hold"/>
                                        <p:tgtEl>
                                          <p:spTgt spid="129027">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2902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27"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type="subTitle" idx="1"/>
          </p:nvPr>
        </p:nvSpPr>
        <p:spPr>
          <a:xfrm>
            <a:off x="849087" y="2108718"/>
            <a:ext cx="10097588" cy="3097344"/>
          </a:xfrm>
          <a:gradFill rotWithShape="1">
            <a:gsLst>
              <a:gs pos="0">
                <a:srgbClr val="781223"/>
              </a:gs>
              <a:gs pos="50000">
                <a:srgbClr val="000000"/>
              </a:gs>
              <a:gs pos="100000">
                <a:srgbClr val="781223"/>
              </a:gs>
            </a:gsLst>
            <a:lin ang="2700000" scaled="1"/>
          </a:gradFill>
          <a:ln w="76200">
            <a:solidFill>
              <a:srgbClr val="FF9900"/>
            </a:solidFill>
            <a:miter lim="800000"/>
            <a:headEnd/>
            <a:tailEnd/>
          </a:ln>
        </p:spPr>
        <p:txBody>
          <a:bodyPr/>
          <a:lstStyle/>
          <a:p>
            <a:r>
              <a:rPr lang="en-US" altLang="en-US" sz="4800" dirty="0">
                <a:solidFill>
                  <a:srgbClr val="FFFF00"/>
                </a:solidFill>
                <a:latin typeface="Arial Narrow" panose="020B0606020202030204" pitchFamily="34" charset="0"/>
              </a:rPr>
              <a:t>After semen is ejaculated, the sperms reach the cervix by their own motility within seconds leaving behind the seminal plasma in the vagina  </a:t>
            </a:r>
            <a:endParaRPr lang="en-US" altLang="en-US" sz="4400" dirty="0">
              <a:solidFill>
                <a:srgbClr val="FFFF00"/>
              </a:solidFill>
            </a:endParaRPr>
          </a:p>
        </p:txBody>
      </p:sp>
      <p:sp>
        <p:nvSpPr>
          <p:cNvPr id="2" name="Rectangle 1"/>
          <p:cNvSpPr/>
          <p:nvPr/>
        </p:nvSpPr>
        <p:spPr>
          <a:xfrm>
            <a:off x="849087" y="300446"/>
            <a:ext cx="10097587" cy="923330"/>
          </a:xfrm>
          <a:prstGeom prst="rect">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wrap="square">
            <a:spAutoFit/>
          </a:bodyPr>
          <a:lstStyle/>
          <a:p>
            <a:r>
              <a:rPr lang="en-US" sz="5400" b="1" dirty="0">
                <a:effectLst>
                  <a:outerShdw blurRad="38100" dist="38100" dir="2700000" algn="tl">
                    <a:srgbClr val="000000"/>
                  </a:outerShdw>
                </a:effectLst>
              </a:rPr>
              <a:t>The Sperm</a:t>
            </a:r>
            <a:endParaRPr lang="en-US" sz="5400" dirty="0"/>
          </a:p>
        </p:txBody>
      </p:sp>
    </p:spTree>
    <p:extLst>
      <p:ext uri="{BB962C8B-B14F-4D97-AF65-F5344CB8AC3E}">
        <p14:creationId xmlns:p14="http://schemas.microsoft.com/office/powerpoint/2010/main" val="223056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16739">
                                            <p:bg/>
                                          </p:spTgt>
                                        </p:tgtEl>
                                        <p:attrNameLst>
                                          <p:attrName>style.visibility</p:attrName>
                                        </p:attrNameLst>
                                      </p:cBhvr>
                                      <p:to>
                                        <p:strVal val="visible"/>
                                      </p:to>
                                    </p:set>
                                    <p:anim calcmode="lin" valueType="num">
                                      <p:cBhvr additive="base">
                                        <p:cTn id="7" dur="500" fill="hold"/>
                                        <p:tgtEl>
                                          <p:spTgt spid="116739">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116739">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6739">
                                            <p:txEl>
                                              <p:pRg st="0" end="0"/>
                                            </p:txEl>
                                          </p:spTgt>
                                        </p:tgtEl>
                                        <p:attrNameLst>
                                          <p:attrName>style.visibility</p:attrName>
                                        </p:attrNameLst>
                                      </p:cBhvr>
                                      <p:to>
                                        <p:strVal val="visible"/>
                                      </p:to>
                                    </p:set>
                                    <p:anim calcmode="lin" valueType="num">
                                      <p:cBhvr additive="base">
                                        <p:cTn id="13" dur="5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67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Grp="1" noChangeArrowheads="1"/>
          </p:cNvSpPr>
          <p:nvPr>
            <p:ph type="title"/>
          </p:nvPr>
        </p:nvSpPr>
        <p:spPr>
          <a:xfrm>
            <a:off x="1992313" y="0"/>
            <a:ext cx="8229600" cy="1143000"/>
          </a:xfrm>
          <a:extLst>
            <a:ext uri="{91240B29-F687-4F45-9708-019B960494DF}">
              <a14:hiddenLine xmlns:a14="http://schemas.microsoft.com/office/drawing/2010/main" w="9525">
                <a:solidFill>
                  <a:srgbClr val="FFFF00"/>
                </a:solidFill>
                <a:miter lim="800000"/>
                <a:headEnd/>
                <a:tailEnd/>
              </a14:hiddenLine>
            </a:ext>
          </a:extLst>
        </p:spPr>
        <p:txBody>
          <a:bodyPr/>
          <a:lstStyle/>
          <a:p>
            <a:pPr eaLnBrk="1" hangingPunct="1">
              <a:defRPr/>
            </a:pPr>
            <a:r>
              <a:rPr lang="en-US" sz="6000" b="1" dirty="0">
                <a:effectLst>
                  <a:outerShdw blurRad="38100" dist="38100" dir="2700000" algn="tl">
                    <a:srgbClr val="000000"/>
                  </a:outerShdw>
                </a:effectLst>
              </a:rPr>
              <a:t>The decidua</a:t>
            </a:r>
          </a:p>
        </p:txBody>
      </p:sp>
      <p:sp>
        <p:nvSpPr>
          <p:cNvPr id="130050" name="Rectangle 2"/>
          <p:cNvSpPr>
            <a:spLocks noGrp="1" noChangeArrowheads="1"/>
          </p:cNvSpPr>
          <p:nvPr>
            <p:ph idx="1"/>
          </p:nvPr>
        </p:nvSpPr>
        <p:spPr>
          <a:xfrm>
            <a:off x="1005839" y="1125538"/>
            <a:ext cx="10607041" cy="5236073"/>
          </a:xfrm>
          <a:gradFill rotWithShape="1">
            <a:gsLst>
              <a:gs pos="0">
                <a:srgbClr val="781223"/>
              </a:gs>
              <a:gs pos="50000">
                <a:srgbClr val="781223">
                  <a:gamma/>
                  <a:shade val="0"/>
                  <a:invGamma/>
                </a:srgbClr>
              </a:gs>
              <a:gs pos="100000">
                <a:srgbClr val="781223"/>
              </a:gs>
            </a:gsLst>
            <a:lin ang="18900000" scaled="1"/>
          </a:gradFill>
          <a:ln w="76200">
            <a:solidFill>
              <a:srgbClr val="FFFF00"/>
            </a:solidFill>
            <a:miter lim="800000"/>
            <a:headEnd/>
            <a:tailEnd/>
          </a:ln>
        </p:spPr>
        <p:txBody>
          <a:bodyPr>
            <a:normAutofit lnSpcReduction="10000"/>
          </a:bodyPr>
          <a:lstStyle/>
          <a:p>
            <a:pPr marL="609600" indent="-609600">
              <a:buNone/>
              <a:defRPr/>
            </a:pPr>
            <a:r>
              <a:rPr lang="en-US" sz="5400" dirty="0">
                <a:solidFill>
                  <a:srgbClr val="FFFF00"/>
                </a:solidFill>
                <a:effectLst>
                  <a:outerShdw blurRad="38100" dist="38100" dir="2700000" algn="tl">
                    <a:srgbClr val="000000"/>
                  </a:outerShdw>
                </a:effectLst>
                <a:latin typeface="Arial Narrow" pitchFamily="34" charset="0"/>
              </a:rPr>
              <a:t>The decidua, like secretory endometrium, consists of three layers:</a:t>
            </a:r>
          </a:p>
          <a:p>
            <a:pPr marL="609600" indent="-609600">
              <a:buFontTx/>
              <a:buAutoNum type="arabicPeriod"/>
              <a:defRPr/>
            </a:pPr>
            <a:r>
              <a:rPr lang="en-US" sz="5400" dirty="0">
                <a:solidFill>
                  <a:srgbClr val="FF99CC"/>
                </a:solidFill>
                <a:effectLst>
                  <a:outerShdw blurRad="38100" dist="38100" dir="2700000" algn="tl">
                    <a:srgbClr val="000000"/>
                  </a:outerShdw>
                </a:effectLst>
                <a:latin typeface="Arial Narrow" pitchFamily="34" charset="0"/>
              </a:rPr>
              <a:t>The superficial compact layer</a:t>
            </a:r>
            <a:r>
              <a:rPr lang="en-US" sz="3200" dirty="0">
                <a:solidFill>
                  <a:srgbClr val="FFFF00"/>
                </a:solidFill>
                <a:effectLst>
                  <a:outerShdw blurRad="38100" dist="38100" dir="2700000" algn="tl">
                    <a:srgbClr val="000000"/>
                  </a:outerShdw>
                </a:effectLst>
                <a:latin typeface="Arial Narrow" pitchFamily="34" charset="0"/>
              </a:rPr>
              <a:t>,</a:t>
            </a:r>
            <a:r>
              <a:rPr lang="en-US" sz="3200" dirty="0">
                <a:solidFill>
                  <a:srgbClr val="FFFF00"/>
                </a:solidFill>
              </a:rPr>
              <a:t> compact mass of </a:t>
            </a:r>
            <a:r>
              <a:rPr lang="en-US" sz="3200" dirty="0" err="1">
                <a:solidFill>
                  <a:srgbClr val="FFFF00"/>
                </a:solidFill>
              </a:rPr>
              <a:t>decidual</a:t>
            </a:r>
            <a:r>
              <a:rPr lang="en-US" sz="3200" dirty="0">
                <a:solidFill>
                  <a:srgbClr val="FFFF00"/>
                </a:solidFill>
              </a:rPr>
              <a:t> cells, gland ducts and dilated capillaries</a:t>
            </a:r>
            <a:endParaRPr lang="en-US" sz="5400" dirty="0">
              <a:solidFill>
                <a:srgbClr val="FF99CC"/>
              </a:solidFill>
              <a:effectLst>
                <a:outerShdw blurRad="38100" dist="38100" dir="2700000" algn="tl">
                  <a:srgbClr val="000000"/>
                </a:outerShdw>
              </a:effectLst>
              <a:latin typeface="Arial Narrow" pitchFamily="34" charset="0"/>
            </a:endParaRPr>
          </a:p>
          <a:p>
            <a:pPr marL="609600" indent="-609600">
              <a:buFontTx/>
              <a:buAutoNum type="arabicPeriod"/>
              <a:defRPr/>
            </a:pPr>
            <a:r>
              <a:rPr lang="en-US" sz="5400" dirty="0">
                <a:solidFill>
                  <a:srgbClr val="FF99CC"/>
                </a:solidFill>
                <a:effectLst>
                  <a:outerShdw blurRad="38100" dist="38100" dir="2700000" algn="tl">
                    <a:srgbClr val="000000"/>
                  </a:outerShdw>
                </a:effectLst>
                <a:latin typeface="Arial Narrow" pitchFamily="34" charset="0"/>
              </a:rPr>
              <a:t>The intermediate spongy layer,</a:t>
            </a:r>
            <a:r>
              <a:rPr lang="en-US" dirty="0"/>
              <a:t> </a:t>
            </a:r>
            <a:r>
              <a:rPr lang="en-US" sz="3500" dirty="0">
                <a:solidFill>
                  <a:srgbClr val="FFFF00"/>
                </a:solidFill>
              </a:rPr>
              <a:t>dilated</a:t>
            </a:r>
            <a:br>
              <a:rPr lang="en-US" sz="3500" dirty="0">
                <a:solidFill>
                  <a:srgbClr val="FFFF00"/>
                </a:solidFill>
              </a:rPr>
            </a:br>
            <a:r>
              <a:rPr lang="en-US" sz="3500" dirty="0">
                <a:solidFill>
                  <a:srgbClr val="FFFF00"/>
                </a:solidFill>
              </a:rPr>
              <a:t>uterine glands, </a:t>
            </a:r>
            <a:r>
              <a:rPr lang="en-US" sz="3500" dirty="0" err="1">
                <a:solidFill>
                  <a:srgbClr val="FFFF00"/>
                </a:solidFill>
              </a:rPr>
              <a:t>decidual</a:t>
            </a:r>
            <a:r>
              <a:rPr lang="en-US" sz="3500" dirty="0">
                <a:solidFill>
                  <a:srgbClr val="FFFF00"/>
                </a:solidFill>
              </a:rPr>
              <a:t> cells and blood vessels</a:t>
            </a:r>
            <a:endParaRPr lang="en-US" sz="5400" dirty="0">
              <a:solidFill>
                <a:srgbClr val="FF99CC"/>
              </a:solidFill>
              <a:effectLst>
                <a:outerShdw blurRad="38100" dist="38100" dir="2700000" algn="tl">
                  <a:srgbClr val="000000"/>
                </a:outerShdw>
              </a:effectLst>
              <a:latin typeface="Arial Narrow" pitchFamily="34" charset="0"/>
            </a:endParaRPr>
          </a:p>
          <a:p>
            <a:pPr marL="609600" indent="-609600">
              <a:buFontTx/>
              <a:buAutoNum type="arabicPeriod"/>
              <a:defRPr/>
            </a:pPr>
            <a:r>
              <a:rPr lang="en-US" sz="5400" dirty="0">
                <a:solidFill>
                  <a:srgbClr val="FF99CC"/>
                </a:solidFill>
                <a:effectLst>
                  <a:outerShdw blurRad="38100" dist="38100" dir="2700000" algn="tl">
                    <a:srgbClr val="000000"/>
                  </a:outerShdw>
                </a:effectLst>
                <a:latin typeface="Arial Narrow" pitchFamily="34" charset="0"/>
              </a:rPr>
              <a:t>The thin basal layer,</a:t>
            </a:r>
            <a:r>
              <a:rPr lang="en-US" dirty="0"/>
              <a:t> </a:t>
            </a:r>
            <a:r>
              <a:rPr lang="en-US" sz="3500" dirty="0">
                <a:solidFill>
                  <a:srgbClr val="FFFF00"/>
                </a:solidFill>
              </a:rPr>
              <a:t>the basal portion of the glands </a:t>
            </a:r>
            <a:endParaRPr lang="en-US" sz="3500" dirty="0">
              <a:solidFill>
                <a:srgbClr val="FFFF00"/>
              </a:solidFill>
              <a:effectLst>
                <a:outerShdw blurRad="38100" dist="38100" dir="2700000" algn="tl">
                  <a:srgbClr val="000000"/>
                </a:outerShdw>
              </a:effectLst>
              <a:latin typeface="Arial Narrow" pitchFamily="34" charset="0"/>
            </a:endParaRPr>
          </a:p>
          <a:p>
            <a:pPr marL="609600" indent="-609600" algn="ctr">
              <a:buNone/>
              <a:defRPr/>
            </a:pPr>
            <a:endParaRPr lang="en-US" sz="6000" dirty="0">
              <a:solidFill>
                <a:srgbClr val="FFFF00"/>
              </a:solidFill>
              <a:effectLst>
                <a:outerShdw blurRad="38100" dist="38100" dir="2700000" algn="tl">
                  <a:srgbClr val="000000"/>
                </a:outerShdw>
              </a:effectLst>
              <a:latin typeface="Arial Narrow" pitchFamily="34" charset="0"/>
            </a:endParaRPr>
          </a:p>
        </p:txBody>
      </p:sp>
    </p:spTree>
    <p:extLst>
      <p:ext uri="{BB962C8B-B14F-4D97-AF65-F5344CB8AC3E}">
        <p14:creationId xmlns:p14="http://schemas.microsoft.com/office/powerpoint/2010/main" val="657500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anim calcmode="lin" valueType="num">
                                      <p:cBhvr additive="base">
                                        <p:cTn id="7" dur="500" fill="hold"/>
                                        <p:tgtEl>
                                          <p:spTgt spid="130051"/>
                                        </p:tgtEl>
                                        <p:attrNameLst>
                                          <p:attrName>ppt_x</p:attrName>
                                        </p:attrNameLst>
                                      </p:cBhvr>
                                      <p:tavLst>
                                        <p:tav tm="0">
                                          <p:val>
                                            <p:strVal val="1+#ppt_w/2"/>
                                          </p:val>
                                        </p:tav>
                                        <p:tav tm="100000">
                                          <p:val>
                                            <p:strVal val="#ppt_x"/>
                                          </p:val>
                                        </p:tav>
                                      </p:tavLst>
                                    </p:anim>
                                    <p:anim calcmode="lin" valueType="num">
                                      <p:cBhvr additive="base">
                                        <p:cTn id="8" dur="500" fill="hold"/>
                                        <p:tgtEl>
                                          <p:spTgt spid="1300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30050">
                                            <p:bg/>
                                          </p:spTgt>
                                        </p:tgtEl>
                                        <p:attrNameLst>
                                          <p:attrName>style.visibility</p:attrName>
                                        </p:attrNameLst>
                                      </p:cBhvr>
                                      <p:to>
                                        <p:strVal val="visible"/>
                                      </p:to>
                                    </p:set>
                                    <p:anim calcmode="lin" valueType="num">
                                      <p:cBhvr additive="base">
                                        <p:cTn id="13" dur="500" fill="hold"/>
                                        <p:tgtEl>
                                          <p:spTgt spid="130050">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0050">
                                            <p:bg/>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30050">
                                            <p:txEl>
                                              <p:pRg st="0" end="0"/>
                                            </p:txEl>
                                          </p:spTgt>
                                        </p:tgtEl>
                                        <p:attrNameLst>
                                          <p:attrName>style.visibility</p:attrName>
                                        </p:attrNameLst>
                                      </p:cBhvr>
                                      <p:to>
                                        <p:strVal val="visible"/>
                                      </p:to>
                                    </p:set>
                                    <p:anim calcmode="lin" valueType="num">
                                      <p:cBhvr additive="base">
                                        <p:cTn id="19" dur="500" fill="hold"/>
                                        <p:tgtEl>
                                          <p:spTgt spid="130050">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005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130050">
                                            <p:txEl>
                                              <p:pRg st="1" end="1"/>
                                            </p:txEl>
                                          </p:spTgt>
                                        </p:tgtEl>
                                        <p:attrNameLst>
                                          <p:attrName>style.visibility</p:attrName>
                                        </p:attrNameLst>
                                      </p:cBhvr>
                                      <p:to>
                                        <p:strVal val="visible"/>
                                      </p:to>
                                    </p:set>
                                    <p:anim calcmode="lin" valueType="num">
                                      <p:cBhvr additive="base">
                                        <p:cTn id="25" dur="500" fill="hold"/>
                                        <p:tgtEl>
                                          <p:spTgt spid="130050">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0050">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30050">
                                            <p:txEl>
                                              <p:pRg st="2" end="2"/>
                                            </p:txEl>
                                          </p:spTgt>
                                        </p:tgtEl>
                                        <p:attrNameLst>
                                          <p:attrName>style.visibility</p:attrName>
                                        </p:attrNameLst>
                                      </p:cBhvr>
                                      <p:to>
                                        <p:strVal val="visible"/>
                                      </p:to>
                                    </p:set>
                                    <p:anim calcmode="lin" valueType="num">
                                      <p:cBhvr additive="base">
                                        <p:cTn id="31" dur="500" fill="hold"/>
                                        <p:tgtEl>
                                          <p:spTgt spid="130050">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30050">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130050">
                                            <p:txEl>
                                              <p:pRg st="3" end="3"/>
                                            </p:txEl>
                                          </p:spTgt>
                                        </p:tgtEl>
                                        <p:attrNameLst>
                                          <p:attrName>style.visibility</p:attrName>
                                        </p:attrNameLst>
                                      </p:cBhvr>
                                      <p:to>
                                        <p:strVal val="visible"/>
                                      </p:to>
                                    </p:set>
                                    <p:anim calcmode="lin" valueType="num">
                                      <p:cBhvr additive="base">
                                        <p:cTn id="37" dur="500" fill="hold"/>
                                        <p:tgtEl>
                                          <p:spTgt spid="130050">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0050">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P spid="130050"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61210" y="1169094"/>
            <a:ext cx="5773783" cy="5425615"/>
          </a:xfrm>
          <a:prstGeom prst="rect">
            <a:avLst/>
          </a:prstGeom>
        </p:spPr>
      </p:pic>
      <p:sp>
        <p:nvSpPr>
          <p:cNvPr id="3" name="Rectangle 2"/>
          <p:cNvSpPr/>
          <p:nvPr/>
        </p:nvSpPr>
        <p:spPr>
          <a:xfrm>
            <a:off x="2286000" y="391886"/>
            <a:ext cx="6858000" cy="2308324"/>
          </a:xfrm>
          <a:prstGeom prst="rect">
            <a:avLst/>
          </a:prstGeom>
        </p:spPr>
        <p:txBody>
          <a:bodyPr wrap="square">
            <a:spAutoFit/>
          </a:bodyPr>
          <a:lstStyle/>
          <a:p>
            <a:r>
              <a:rPr lang="en-US" sz="4800" b="1" dirty="0">
                <a:solidFill>
                  <a:srgbClr val="231F20"/>
                </a:solidFill>
                <a:latin typeface="Calibri" panose="020F0502020204030204" pitchFamily="34" charset="0"/>
              </a:rPr>
              <a:t>Structure of Decidua</a:t>
            </a:r>
            <a:br>
              <a:rPr lang="en-US" sz="4800" b="1" dirty="0">
                <a:solidFill>
                  <a:srgbClr val="231F20"/>
                </a:solidFill>
                <a:latin typeface="Calibri" panose="020F0502020204030204" pitchFamily="34" charset="0"/>
              </a:rPr>
            </a:br>
            <a:br>
              <a:rPr lang="en-US" sz="4800" b="1" dirty="0">
                <a:solidFill>
                  <a:srgbClr val="231F20"/>
                </a:solidFill>
                <a:latin typeface="Calibri" panose="020F0502020204030204" pitchFamily="34" charset="0"/>
              </a:rPr>
            </a:br>
            <a:endParaRPr lang="en-US" sz="4800" b="1" dirty="0"/>
          </a:p>
        </p:txBody>
      </p:sp>
    </p:spTree>
    <p:extLst>
      <p:ext uri="{BB962C8B-B14F-4D97-AF65-F5344CB8AC3E}">
        <p14:creationId xmlns:p14="http://schemas.microsoft.com/office/powerpoint/2010/main" val="511519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4" name="Rectangle 4"/>
          <p:cNvSpPr>
            <a:spLocks noGrp="1" noChangeArrowheads="1"/>
          </p:cNvSpPr>
          <p:nvPr>
            <p:ph type="title"/>
          </p:nvPr>
        </p:nvSpPr>
        <p:spPr>
          <a:xfrm>
            <a:off x="1981200" y="115888"/>
            <a:ext cx="8229600" cy="1143000"/>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6000" b="1" dirty="0">
                <a:effectLst>
                  <a:outerShdw blurRad="38100" dist="38100" dir="2700000" algn="tl">
                    <a:srgbClr val="000000"/>
                  </a:outerShdw>
                </a:effectLst>
              </a:rPr>
              <a:t>The decidua</a:t>
            </a:r>
          </a:p>
        </p:txBody>
      </p:sp>
      <p:sp>
        <p:nvSpPr>
          <p:cNvPr id="440323" name="Rectangle 3"/>
          <p:cNvSpPr>
            <a:spLocks noGrp="1" noChangeArrowheads="1"/>
          </p:cNvSpPr>
          <p:nvPr>
            <p:ph idx="1"/>
          </p:nvPr>
        </p:nvSpPr>
        <p:spPr>
          <a:xfrm>
            <a:off x="862150" y="1473958"/>
            <a:ext cx="10528662" cy="4757025"/>
          </a:xfrm>
          <a:gradFill rotWithShape="1">
            <a:gsLst>
              <a:gs pos="0">
                <a:srgbClr val="AB1931"/>
              </a:gs>
              <a:gs pos="50000">
                <a:srgbClr val="AB1931">
                  <a:gamma/>
                  <a:shade val="5882"/>
                  <a:invGamma/>
                </a:srgbClr>
              </a:gs>
              <a:gs pos="100000">
                <a:srgbClr val="AB1931"/>
              </a:gs>
            </a:gsLst>
            <a:lin ang="18900000" scaled="1"/>
          </a:gradFill>
          <a:ln w="76200" cmpd="tri">
            <a:solidFill>
              <a:srgbClr val="FFFF00"/>
            </a:solidFill>
            <a:miter lim="800000"/>
            <a:headEnd/>
            <a:tailEnd/>
          </a:ln>
        </p:spPr>
        <p:txBody>
          <a:bodyPr/>
          <a:lstStyle/>
          <a:p>
            <a:pPr algn="l" rtl="0" eaLnBrk="1" hangingPunct="1">
              <a:defRPr/>
            </a:pPr>
            <a:r>
              <a:rPr lang="en-US" sz="5400" dirty="0">
                <a:solidFill>
                  <a:srgbClr val="FFFF00"/>
                </a:solidFill>
                <a:effectLst>
                  <a:outerShdw blurRad="38100" dist="38100" dir="2700000" algn="tl">
                    <a:srgbClr val="000000"/>
                  </a:outerShdw>
                </a:effectLst>
                <a:latin typeface="Arial Narrow" pitchFamily="34" charset="0"/>
              </a:rPr>
              <a:t>The separation of placenta occurs through the </a:t>
            </a:r>
            <a:r>
              <a:rPr lang="en-US" sz="5400" dirty="0">
                <a:solidFill>
                  <a:schemeClr val="bg1"/>
                </a:solidFill>
                <a:effectLst>
                  <a:outerShdw blurRad="38100" dist="38100" dir="2700000" algn="tl">
                    <a:srgbClr val="000000"/>
                  </a:outerShdw>
                </a:effectLst>
                <a:latin typeface="Arial Narrow" pitchFamily="34" charset="0"/>
              </a:rPr>
              <a:t>spongy layer</a:t>
            </a:r>
            <a:r>
              <a:rPr lang="en-US" sz="5400" dirty="0">
                <a:solidFill>
                  <a:srgbClr val="FFFF00"/>
                </a:solidFill>
                <a:effectLst>
                  <a:outerShdw blurRad="38100" dist="38100" dir="2700000" algn="tl">
                    <a:srgbClr val="000000"/>
                  </a:outerShdw>
                </a:effectLst>
                <a:latin typeface="Arial Narrow" pitchFamily="34" charset="0"/>
              </a:rPr>
              <a:t> </a:t>
            </a:r>
          </a:p>
          <a:p>
            <a:pPr algn="l" rtl="0" eaLnBrk="1" hangingPunct="1">
              <a:defRPr/>
            </a:pPr>
            <a:r>
              <a:rPr lang="en-US" sz="5400" dirty="0">
                <a:solidFill>
                  <a:srgbClr val="FFFF00"/>
                </a:solidFill>
                <a:effectLst>
                  <a:outerShdw blurRad="38100" dist="38100" dir="2700000" algn="tl">
                    <a:srgbClr val="000000"/>
                  </a:outerShdw>
                </a:effectLst>
                <a:latin typeface="Arial Narrow" pitchFamily="34" charset="0"/>
              </a:rPr>
              <a:t>While the endometrium regenerates again from the </a:t>
            </a:r>
            <a:r>
              <a:rPr lang="en-US" sz="5400" dirty="0">
                <a:solidFill>
                  <a:schemeClr val="bg1"/>
                </a:solidFill>
                <a:effectLst>
                  <a:outerShdw blurRad="38100" dist="38100" dir="2700000" algn="tl">
                    <a:srgbClr val="000000"/>
                  </a:outerShdw>
                </a:effectLst>
                <a:latin typeface="Arial Narrow" pitchFamily="34" charset="0"/>
              </a:rPr>
              <a:t>basal layer</a:t>
            </a:r>
            <a:r>
              <a:rPr lang="en-US" sz="5400" dirty="0">
                <a:solidFill>
                  <a:srgbClr val="FFFF00"/>
                </a:solidFill>
                <a:effectLst>
                  <a:outerShdw blurRad="38100" dist="38100" dir="2700000" algn="tl">
                    <a:srgbClr val="000000"/>
                  </a:outerShdw>
                </a:effectLst>
                <a:latin typeface="Arial Narrow" pitchFamily="34" charset="0"/>
              </a:rPr>
              <a:t>.</a:t>
            </a:r>
          </a:p>
        </p:txBody>
      </p:sp>
    </p:spTree>
    <p:extLst>
      <p:ext uri="{BB962C8B-B14F-4D97-AF65-F5344CB8AC3E}">
        <p14:creationId xmlns:p14="http://schemas.microsoft.com/office/powerpoint/2010/main" val="3112129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40324"/>
                                        </p:tgtEl>
                                        <p:attrNameLst>
                                          <p:attrName>style.visibility</p:attrName>
                                        </p:attrNameLst>
                                      </p:cBhvr>
                                      <p:to>
                                        <p:strVal val="visible"/>
                                      </p:to>
                                    </p:set>
                                    <p:anim calcmode="lin" valueType="num">
                                      <p:cBhvr additive="base">
                                        <p:cTn id="7" dur="500" fill="hold"/>
                                        <p:tgtEl>
                                          <p:spTgt spid="440324"/>
                                        </p:tgtEl>
                                        <p:attrNameLst>
                                          <p:attrName>ppt_x</p:attrName>
                                        </p:attrNameLst>
                                      </p:cBhvr>
                                      <p:tavLst>
                                        <p:tav tm="0">
                                          <p:val>
                                            <p:strVal val="1+#ppt_w/2"/>
                                          </p:val>
                                        </p:tav>
                                        <p:tav tm="100000">
                                          <p:val>
                                            <p:strVal val="#ppt_x"/>
                                          </p:val>
                                        </p:tav>
                                      </p:tavLst>
                                    </p:anim>
                                    <p:anim calcmode="lin" valueType="num">
                                      <p:cBhvr additive="base">
                                        <p:cTn id="8" dur="500" fill="hold"/>
                                        <p:tgtEl>
                                          <p:spTgt spid="4403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40323">
                                            <p:bg/>
                                          </p:spTgt>
                                        </p:tgtEl>
                                        <p:attrNameLst>
                                          <p:attrName>style.visibility</p:attrName>
                                        </p:attrNameLst>
                                      </p:cBhvr>
                                      <p:to>
                                        <p:strVal val="visible"/>
                                      </p:to>
                                    </p:set>
                                    <p:animEffect transition="in" filter="checkerboard(across)">
                                      <p:cBhvr>
                                        <p:cTn id="13" dur="500"/>
                                        <p:tgtEl>
                                          <p:spTgt spid="440323">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40323">
                                            <p:txEl>
                                              <p:pRg st="0" end="0"/>
                                            </p:txEl>
                                          </p:spTgt>
                                        </p:tgtEl>
                                        <p:attrNameLst>
                                          <p:attrName>style.visibility</p:attrName>
                                        </p:attrNameLst>
                                      </p:cBhvr>
                                      <p:to>
                                        <p:strVal val="visible"/>
                                      </p:to>
                                    </p:set>
                                    <p:animEffect transition="in" filter="checkerboard(across)">
                                      <p:cBhvr>
                                        <p:cTn id="18" dur="500"/>
                                        <p:tgtEl>
                                          <p:spTgt spid="440323">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40323">
                                            <p:txEl>
                                              <p:pRg st="1" end="1"/>
                                            </p:txEl>
                                          </p:spTgt>
                                        </p:tgtEl>
                                        <p:attrNameLst>
                                          <p:attrName>style.visibility</p:attrName>
                                        </p:attrNameLst>
                                      </p:cBhvr>
                                      <p:to>
                                        <p:strVal val="visible"/>
                                      </p:to>
                                    </p:set>
                                    <p:animEffect transition="in" filter="checkerboard(across)">
                                      <p:cBhvr>
                                        <p:cTn id="23" dur="500"/>
                                        <p:tgtEl>
                                          <p:spTgt spid="4403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4" grpId="0"/>
      <p:bldP spid="44032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type="title"/>
          </p:nvPr>
        </p:nvSpPr>
        <p:spPr>
          <a:xfrm>
            <a:off x="1981200" y="-26988"/>
            <a:ext cx="8229600" cy="1143001"/>
          </a:xfrm>
          <a:extLst>
            <a:ext uri="{91240B29-F687-4F45-9708-019B960494DF}">
              <a14:hiddenLine xmlns:a14="http://schemas.microsoft.com/office/drawing/2010/main" w="9525">
                <a:solidFill>
                  <a:srgbClr val="FFFF00"/>
                </a:solidFill>
                <a:miter lim="800000"/>
                <a:headEnd/>
                <a:tailEnd/>
              </a14:hiddenLine>
            </a:ext>
          </a:extLst>
        </p:spPr>
        <p:txBody>
          <a:bodyPr/>
          <a:lstStyle/>
          <a:p>
            <a:pPr eaLnBrk="1" hangingPunct="1">
              <a:defRPr/>
            </a:pPr>
            <a:r>
              <a:rPr lang="en-US" sz="6000" b="1" dirty="0">
                <a:effectLst>
                  <a:outerShdw blurRad="38100" dist="38100" dir="2700000" algn="tl">
                    <a:srgbClr val="000000"/>
                  </a:outerShdw>
                </a:effectLst>
              </a:rPr>
              <a:t>The decidua</a:t>
            </a:r>
          </a:p>
        </p:txBody>
      </p:sp>
      <p:sp>
        <p:nvSpPr>
          <p:cNvPr id="131074" name="Rectangle 2"/>
          <p:cNvSpPr>
            <a:spLocks noGrp="1" noChangeArrowheads="1"/>
          </p:cNvSpPr>
          <p:nvPr>
            <p:ph idx="1"/>
          </p:nvPr>
        </p:nvSpPr>
        <p:spPr>
          <a:xfrm>
            <a:off x="666207" y="1125539"/>
            <a:ext cx="10985862" cy="5399087"/>
          </a:xfrm>
          <a:gradFill rotWithShape="1">
            <a:gsLst>
              <a:gs pos="0">
                <a:srgbClr val="781223"/>
              </a:gs>
              <a:gs pos="50000">
                <a:srgbClr val="000000"/>
              </a:gs>
              <a:gs pos="100000">
                <a:srgbClr val="781223"/>
              </a:gs>
            </a:gsLst>
            <a:lin ang="2700000" scaled="1"/>
          </a:gradFill>
          <a:ln w="76200" cmpd="tri">
            <a:solidFill>
              <a:srgbClr val="FFFF00"/>
            </a:solidFill>
            <a:miter lim="800000"/>
            <a:headEnd/>
            <a:tailEnd/>
          </a:ln>
        </p:spPr>
        <p:txBody>
          <a:bodyPr>
            <a:normAutofit/>
          </a:bodyPr>
          <a:lstStyle/>
          <a:p>
            <a:pPr rtl="0" eaLnBrk="1" hangingPunct="1">
              <a:lnSpc>
                <a:spcPct val="90000"/>
              </a:lnSpc>
              <a:buFontTx/>
              <a:buNone/>
            </a:pPr>
            <a:r>
              <a:rPr lang="en-US" altLang="en-US" sz="4800" dirty="0">
                <a:solidFill>
                  <a:schemeClr val="bg1"/>
                </a:solidFill>
              </a:rPr>
              <a:t>The trophoblast of the blastocyst invades the decidua to be implanted in:    </a:t>
            </a:r>
          </a:p>
          <a:p>
            <a:pPr algn="l" rtl="0" eaLnBrk="1" hangingPunct="1">
              <a:lnSpc>
                <a:spcPct val="90000"/>
              </a:lnSpc>
              <a:buFontTx/>
              <a:buNone/>
            </a:pPr>
            <a:r>
              <a:rPr lang="en-US" altLang="en-US" sz="4800" dirty="0">
                <a:solidFill>
                  <a:srgbClr val="FFFF00"/>
                </a:solidFill>
              </a:rPr>
              <a:t>-The </a:t>
            </a:r>
            <a:r>
              <a:rPr lang="en-US" altLang="en-US" sz="4800" dirty="0">
                <a:solidFill>
                  <a:schemeClr val="bg1"/>
                </a:solidFill>
              </a:rPr>
              <a:t>posterior surface</a:t>
            </a:r>
            <a:r>
              <a:rPr lang="en-US" altLang="en-US" sz="4800" dirty="0">
                <a:solidFill>
                  <a:srgbClr val="FFFF00"/>
                </a:solidFill>
              </a:rPr>
              <a:t> of the upper uterine segment in about </a:t>
            </a:r>
            <a:r>
              <a:rPr lang="en-US" altLang="en-US" sz="4800" dirty="0">
                <a:solidFill>
                  <a:schemeClr val="bg1"/>
                </a:solidFill>
              </a:rPr>
              <a:t>2/3 </a:t>
            </a:r>
            <a:r>
              <a:rPr lang="en-US" altLang="en-US" sz="4800" dirty="0">
                <a:solidFill>
                  <a:srgbClr val="FFFF00"/>
                </a:solidFill>
              </a:rPr>
              <a:t>of cases,</a:t>
            </a:r>
          </a:p>
          <a:p>
            <a:pPr algn="l" rtl="0" eaLnBrk="1" hangingPunct="1">
              <a:lnSpc>
                <a:spcPct val="90000"/>
              </a:lnSpc>
              <a:buFontTx/>
              <a:buNone/>
            </a:pPr>
            <a:r>
              <a:rPr lang="en-US" altLang="en-US" sz="4800" dirty="0">
                <a:solidFill>
                  <a:srgbClr val="FFFF00"/>
                </a:solidFill>
              </a:rPr>
              <a:t>-The </a:t>
            </a:r>
            <a:r>
              <a:rPr lang="en-US" altLang="en-US" sz="4800" dirty="0">
                <a:solidFill>
                  <a:schemeClr val="bg1"/>
                </a:solidFill>
              </a:rPr>
              <a:t>anterior surface</a:t>
            </a:r>
            <a:r>
              <a:rPr lang="en-US" altLang="en-US" sz="4800" dirty="0">
                <a:solidFill>
                  <a:srgbClr val="FFFF00"/>
                </a:solidFill>
              </a:rPr>
              <a:t> of the upper uterine segment in about </a:t>
            </a:r>
            <a:r>
              <a:rPr lang="en-US" altLang="en-US" sz="4800" dirty="0">
                <a:solidFill>
                  <a:schemeClr val="bg1"/>
                </a:solidFill>
              </a:rPr>
              <a:t>1/3 </a:t>
            </a:r>
            <a:r>
              <a:rPr lang="en-US" altLang="en-US" sz="4800" dirty="0">
                <a:solidFill>
                  <a:srgbClr val="FFFF00"/>
                </a:solidFill>
              </a:rPr>
              <a:t>of cases.</a:t>
            </a:r>
          </a:p>
        </p:txBody>
      </p:sp>
    </p:spTree>
    <p:extLst>
      <p:ext uri="{BB962C8B-B14F-4D97-AF65-F5344CB8AC3E}">
        <p14:creationId xmlns:p14="http://schemas.microsoft.com/office/powerpoint/2010/main" val="1415729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5"/>
                                        </p:tgtEl>
                                        <p:attrNameLst>
                                          <p:attrName>style.visibility</p:attrName>
                                        </p:attrNameLst>
                                      </p:cBhvr>
                                      <p:to>
                                        <p:strVal val="visible"/>
                                      </p:to>
                                    </p:set>
                                    <p:anim calcmode="lin" valueType="num">
                                      <p:cBhvr additive="base">
                                        <p:cTn id="7" dur="500" fill="hold"/>
                                        <p:tgtEl>
                                          <p:spTgt spid="131075"/>
                                        </p:tgtEl>
                                        <p:attrNameLst>
                                          <p:attrName>ppt_x</p:attrName>
                                        </p:attrNameLst>
                                      </p:cBhvr>
                                      <p:tavLst>
                                        <p:tav tm="0">
                                          <p:val>
                                            <p:strVal val="#ppt_x"/>
                                          </p:val>
                                        </p:tav>
                                        <p:tav tm="100000">
                                          <p:val>
                                            <p:strVal val="#ppt_x"/>
                                          </p:val>
                                        </p:tav>
                                      </p:tavLst>
                                    </p:anim>
                                    <p:anim calcmode="lin" valueType="num">
                                      <p:cBhvr additive="base">
                                        <p:cTn id="8" dur="500" fill="hold"/>
                                        <p:tgtEl>
                                          <p:spTgt spid="1310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1074">
                                            <p:bg/>
                                          </p:spTgt>
                                        </p:tgtEl>
                                        <p:attrNameLst>
                                          <p:attrName>style.visibility</p:attrName>
                                        </p:attrNameLst>
                                      </p:cBhvr>
                                      <p:to>
                                        <p:strVal val="visible"/>
                                      </p:to>
                                    </p:set>
                                    <p:anim calcmode="lin" valueType="num">
                                      <p:cBhvr additive="base">
                                        <p:cTn id="13" dur="500" fill="hold"/>
                                        <p:tgtEl>
                                          <p:spTgt spid="131074">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1074">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1074">
                                            <p:txEl>
                                              <p:pRg st="0" end="0"/>
                                            </p:txEl>
                                          </p:spTgt>
                                        </p:tgtEl>
                                        <p:attrNameLst>
                                          <p:attrName>style.visibility</p:attrName>
                                        </p:attrNameLst>
                                      </p:cBhvr>
                                      <p:to>
                                        <p:strVal val="visible"/>
                                      </p:to>
                                    </p:set>
                                    <p:anim calcmode="lin" valueType="num">
                                      <p:cBhvr additive="base">
                                        <p:cTn id="19" dur="500" fill="hold"/>
                                        <p:tgtEl>
                                          <p:spTgt spid="13107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10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1074">
                                            <p:txEl>
                                              <p:pRg st="1" end="1"/>
                                            </p:txEl>
                                          </p:spTgt>
                                        </p:tgtEl>
                                        <p:attrNameLst>
                                          <p:attrName>style.visibility</p:attrName>
                                        </p:attrNameLst>
                                      </p:cBhvr>
                                      <p:to>
                                        <p:strVal val="visible"/>
                                      </p:to>
                                    </p:set>
                                    <p:anim calcmode="lin" valueType="num">
                                      <p:cBhvr additive="base">
                                        <p:cTn id="25" dur="500" fill="hold"/>
                                        <p:tgtEl>
                                          <p:spTgt spid="13107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10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1074">
                                            <p:txEl>
                                              <p:pRg st="2" end="2"/>
                                            </p:txEl>
                                          </p:spTgt>
                                        </p:tgtEl>
                                        <p:attrNameLst>
                                          <p:attrName>style.visibility</p:attrName>
                                        </p:attrNameLst>
                                      </p:cBhvr>
                                      <p:to>
                                        <p:strVal val="visible"/>
                                      </p:to>
                                    </p:set>
                                    <p:anim calcmode="lin" valueType="num">
                                      <p:cBhvr additive="base">
                                        <p:cTn id="31" dur="500" fill="hold"/>
                                        <p:tgtEl>
                                          <p:spTgt spid="13107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107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p:bldP spid="131074"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title"/>
          </p:nvPr>
        </p:nvSpPr>
        <p:spPr>
          <a:xfrm>
            <a:off x="1981200" y="-100013"/>
            <a:ext cx="8229600" cy="1143001"/>
          </a:xfrm>
          <a:extLst>
            <a:ext uri="{91240B29-F687-4F45-9708-019B960494DF}">
              <a14:hiddenLine xmlns:a14="http://schemas.microsoft.com/office/drawing/2010/main" w="9525">
                <a:solidFill>
                  <a:srgbClr val="FFFF00"/>
                </a:solidFill>
                <a:miter lim="800000"/>
                <a:headEnd/>
                <a:tailEnd/>
              </a14:hiddenLine>
            </a:ext>
          </a:extLst>
        </p:spPr>
        <p:txBody>
          <a:bodyPr/>
          <a:lstStyle/>
          <a:p>
            <a:pPr eaLnBrk="1" hangingPunct="1">
              <a:defRPr/>
            </a:pPr>
            <a:r>
              <a:rPr lang="en-US" sz="5400" b="1" dirty="0">
                <a:effectLst>
                  <a:outerShdw blurRad="38100" dist="38100" dir="2700000" algn="tl">
                    <a:srgbClr val="000000"/>
                  </a:outerShdw>
                </a:effectLst>
              </a:rPr>
              <a:t>The decidua</a:t>
            </a:r>
          </a:p>
        </p:txBody>
      </p:sp>
      <p:sp>
        <p:nvSpPr>
          <p:cNvPr id="132098" name="Rectangle 2"/>
          <p:cNvSpPr>
            <a:spLocks noGrp="1" noChangeArrowheads="1"/>
          </p:cNvSpPr>
          <p:nvPr>
            <p:ph idx="1"/>
          </p:nvPr>
        </p:nvSpPr>
        <p:spPr>
          <a:xfrm>
            <a:off x="1066800" y="1187354"/>
            <a:ext cx="10820400" cy="5422451"/>
          </a:xfrm>
          <a:gradFill rotWithShape="1">
            <a:gsLst>
              <a:gs pos="0">
                <a:srgbClr val="AB1931"/>
              </a:gs>
              <a:gs pos="50000">
                <a:srgbClr val="000000"/>
              </a:gs>
              <a:gs pos="100000">
                <a:srgbClr val="AB1931"/>
              </a:gs>
            </a:gsLst>
            <a:lin ang="18900000" scaled="1"/>
          </a:gradFill>
          <a:ln w="57150">
            <a:solidFill>
              <a:srgbClr val="FFFF00"/>
            </a:solidFill>
            <a:miter lim="800000"/>
            <a:headEnd/>
            <a:tailEnd/>
          </a:ln>
        </p:spPr>
        <p:txBody>
          <a:bodyPr>
            <a:normAutofit fontScale="92500" lnSpcReduction="10000"/>
          </a:bodyPr>
          <a:lstStyle/>
          <a:p>
            <a:pPr marL="533400" indent="-533400">
              <a:buNone/>
            </a:pPr>
            <a:r>
              <a:rPr lang="en-US" altLang="en-US" sz="4400" dirty="0">
                <a:solidFill>
                  <a:srgbClr val="FFFF00"/>
                </a:solidFill>
              </a:rPr>
              <a:t>After implantation the decidua becomes differentiated into:  </a:t>
            </a:r>
          </a:p>
          <a:p>
            <a:pPr marL="533400" indent="-533400">
              <a:buFontTx/>
              <a:buAutoNum type="arabicPeriod"/>
            </a:pPr>
            <a:r>
              <a:rPr lang="en-US" altLang="en-US" sz="4400" b="1" dirty="0">
                <a:solidFill>
                  <a:srgbClr val="FF99CC"/>
                </a:solidFill>
              </a:rPr>
              <a:t>Decidua basalis </a:t>
            </a:r>
            <a:r>
              <a:rPr lang="en-US" sz="4400" b="1" dirty="0">
                <a:solidFill>
                  <a:srgbClr val="FF66CC"/>
                </a:solidFill>
              </a:rPr>
              <a:t>or </a:t>
            </a:r>
            <a:r>
              <a:rPr lang="en-US" sz="4400" b="1" dirty="0" err="1">
                <a:solidFill>
                  <a:srgbClr val="FF66CC"/>
                </a:solidFill>
              </a:rPr>
              <a:t>serotina</a:t>
            </a:r>
            <a:br>
              <a:rPr lang="en-US" dirty="0"/>
            </a:br>
            <a:br>
              <a:rPr lang="en-US" dirty="0"/>
            </a:br>
            <a:r>
              <a:rPr lang="en-US" altLang="en-US" sz="4400" dirty="0">
                <a:solidFill>
                  <a:srgbClr val="FFFF00"/>
                </a:solidFill>
              </a:rPr>
              <a:t>; under the site of implantation.</a:t>
            </a:r>
          </a:p>
          <a:p>
            <a:pPr marL="533400" indent="-533400">
              <a:buFontTx/>
              <a:buAutoNum type="arabicPeriod"/>
            </a:pPr>
            <a:r>
              <a:rPr lang="en-US" altLang="en-US" sz="4400" b="1" dirty="0">
                <a:solidFill>
                  <a:srgbClr val="FF99CC"/>
                </a:solidFill>
              </a:rPr>
              <a:t>Decidua </a:t>
            </a:r>
            <a:r>
              <a:rPr lang="en-US" altLang="en-US" sz="4400" b="1" dirty="0" err="1">
                <a:solidFill>
                  <a:srgbClr val="FF99CC"/>
                </a:solidFill>
              </a:rPr>
              <a:t>capsularis</a:t>
            </a:r>
            <a:r>
              <a:rPr lang="en-US" altLang="en-US" sz="4400" b="1" dirty="0">
                <a:solidFill>
                  <a:srgbClr val="FF99CC"/>
                </a:solidFill>
              </a:rPr>
              <a:t> </a:t>
            </a:r>
            <a:r>
              <a:rPr lang="en-US" sz="4400" b="1" dirty="0">
                <a:solidFill>
                  <a:srgbClr val="FF66CC"/>
                </a:solidFill>
              </a:rPr>
              <a:t>or </a:t>
            </a:r>
            <a:r>
              <a:rPr lang="en-US" sz="4400" b="1" dirty="0" err="1">
                <a:solidFill>
                  <a:srgbClr val="FF66CC"/>
                </a:solidFill>
              </a:rPr>
              <a:t>reflexa</a:t>
            </a:r>
            <a:r>
              <a:rPr lang="en-US" sz="4400" b="1" dirty="0">
                <a:solidFill>
                  <a:srgbClr val="FF66CC"/>
                </a:solidFill>
              </a:rPr>
              <a:t> </a:t>
            </a:r>
            <a:br>
              <a:rPr lang="en-US" sz="4400" dirty="0">
                <a:solidFill>
                  <a:srgbClr val="FF66CC"/>
                </a:solidFill>
              </a:rPr>
            </a:br>
            <a:br>
              <a:rPr lang="en-US" dirty="0"/>
            </a:br>
            <a:r>
              <a:rPr lang="en-US" altLang="en-US" sz="4400" dirty="0">
                <a:solidFill>
                  <a:srgbClr val="FFFF00"/>
                </a:solidFill>
              </a:rPr>
              <a:t>; covering the </a:t>
            </a:r>
            <a:r>
              <a:rPr lang="en-US" sz="4400" dirty="0">
                <a:solidFill>
                  <a:srgbClr val="FFFF00"/>
                </a:solidFill>
              </a:rPr>
              <a:t>blastocyst.</a:t>
            </a:r>
            <a:endParaRPr lang="en-US" altLang="en-US" sz="4400" dirty="0">
              <a:solidFill>
                <a:srgbClr val="FFFF00"/>
              </a:solidFill>
            </a:endParaRPr>
          </a:p>
          <a:p>
            <a:pPr marL="533400" indent="-533400">
              <a:buFontTx/>
              <a:buAutoNum type="arabicPeriod"/>
            </a:pPr>
            <a:r>
              <a:rPr lang="en-US" altLang="en-US" sz="4400" b="1" dirty="0">
                <a:solidFill>
                  <a:srgbClr val="FF99CC"/>
                </a:solidFill>
              </a:rPr>
              <a:t>Decidua </a:t>
            </a:r>
            <a:r>
              <a:rPr lang="en-US" altLang="en-US" sz="4400" b="1" dirty="0" err="1">
                <a:solidFill>
                  <a:srgbClr val="FF99CC"/>
                </a:solidFill>
              </a:rPr>
              <a:t>parietalis</a:t>
            </a:r>
            <a:r>
              <a:rPr lang="en-US" altLang="en-US" sz="4400" b="1" dirty="0">
                <a:solidFill>
                  <a:srgbClr val="FF99CC"/>
                </a:solidFill>
              </a:rPr>
              <a:t> </a:t>
            </a:r>
            <a:r>
              <a:rPr lang="en-US" altLang="en-US" sz="4400" b="1" dirty="0">
                <a:solidFill>
                  <a:srgbClr val="FF66CC"/>
                </a:solidFill>
              </a:rPr>
              <a:t>or </a:t>
            </a:r>
            <a:r>
              <a:rPr lang="en-US" altLang="en-US" sz="4400" b="1" dirty="0" err="1">
                <a:solidFill>
                  <a:srgbClr val="FF66CC"/>
                </a:solidFill>
              </a:rPr>
              <a:t>vera</a:t>
            </a:r>
            <a:r>
              <a:rPr lang="en-US" altLang="en-US" sz="4400" dirty="0">
                <a:solidFill>
                  <a:srgbClr val="FFFF00"/>
                </a:solidFill>
              </a:rPr>
              <a:t>; lining the rest of the uterine cavity.</a:t>
            </a:r>
          </a:p>
        </p:txBody>
      </p:sp>
    </p:spTree>
    <p:extLst>
      <p:ext uri="{BB962C8B-B14F-4D97-AF65-F5344CB8AC3E}">
        <p14:creationId xmlns:p14="http://schemas.microsoft.com/office/powerpoint/2010/main" val="3527201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2099"/>
                                        </p:tgtEl>
                                        <p:attrNameLst>
                                          <p:attrName>style.visibility</p:attrName>
                                        </p:attrNameLst>
                                      </p:cBhvr>
                                      <p:to>
                                        <p:strVal val="visible"/>
                                      </p:to>
                                    </p:set>
                                    <p:anim calcmode="lin" valueType="num">
                                      <p:cBhvr additive="base">
                                        <p:cTn id="7" dur="500" fill="hold"/>
                                        <p:tgtEl>
                                          <p:spTgt spid="132099"/>
                                        </p:tgtEl>
                                        <p:attrNameLst>
                                          <p:attrName>ppt_x</p:attrName>
                                        </p:attrNameLst>
                                      </p:cBhvr>
                                      <p:tavLst>
                                        <p:tav tm="0">
                                          <p:val>
                                            <p:strVal val="1+#ppt_w/2"/>
                                          </p:val>
                                        </p:tav>
                                        <p:tav tm="100000">
                                          <p:val>
                                            <p:strVal val="#ppt_x"/>
                                          </p:val>
                                        </p:tav>
                                      </p:tavLst>
                                    </p:anim>
                                    <p:anim calcmode="lin" valueType="num">
                                      <p:cBhvr additive="base">
                                        <p:cTn id="8" dur="500" fill="hold"/>
                                        <p:tgtEl>
                                          <p:spTgt spid="1320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2098">
                                            <p:bg/>
                                          </p:spTgt>
                                        </p:tgtEl>
                                        <p:attrNameLst>
                                          <p:attrName>style.visibility</p:attrName>
                                        </p:attrNameLst>
                                      </p:cBhvr>
                                      <p:to>
                                        <p:strVal val="visible"/>
                                      </p:to>
                                    </p:set>
                                    <p:anim calcmode="lin" valueType="num">
                                      <p:cBhvr additive="base">
                                        <p:cTn id="13" dur="500" fill="hold"/>
                                        <p:tgtEl>
                                          <p:spTgt spid="132098">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2098">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2098">
                                            <p:txEl>
                                              <p:pRg st="0" end="0"/>
                                            </p:txEl>
                                          </p:spTgt>
                                        </p:tgtEl>
                                        <p:attrNameLst>
                                          <p:attrName>style.visibility</p:attrName>
                                        </p:attrNameLst>
                                      </p:cBhvr>
                                      <p:to>
                                        <p:strVal val="visible"/>
                                      </p:to>
                                    </p:set>
                                    <p:anim calcmode="lin" valueType="num">
                                      <p:cBhvr additive="base">
                                        <p:cTn id="19" dur="500" fill="hold"/>
                                        <p:tgtEl>
                                          <p:spTgt spid="13209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2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2098">
                                            <p:txEl>
                                              <p:pRg st="1" end="1"/>
                                            </p:txEl>
                                          </p:spTgt>
                                        </p:tgtEl>
                                        <p:attrNameLst>
                                          <p:attrName>style.visibility</p:attrName>
                                        </p:attrNameLst>
                                      </p:cBhvr>
                                      <p:to>
                                        <p:strVal val="visible"/>
                                      </p:to>
                                    </p:set>
                                    <p:anim calcmode="lin" valueType="num">
                                      <p:cBhvr additive="base">
                                        <p:cTn id="25" dur="500" fill="hold"/>
                                        <p:tgtEl>
                                          <p:spTgt spid="13209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20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2098">
                                            <p:txEl>
                                              <p:pRg st="2" end="2"/>
                                            </p:txEl>
                                          </p:spTgt>
                                        </p:tgtEl>
                                        <p:attrNameLst>
                                          <p:attrName>style.visibility</p:attrName>
                                        </p:attrNameLst>
                                      </p:cBhvr>
                                      <p:to>
                                        <p:strVal val="visible"/>
                                      </p:to>
                                    </p:set>
                                    <p:anim calcmode="lin" valueType="num">
                                      <p:cBhvr additive="base">
                                        <p:cTn id="31" dur="500" fill="hold"/>
                                        <p:tgtEl>
                                          <p:spTgt spid="13209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20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2098">
                                            <p:txEl>
                                              <p:pRg st="3" end="3"/>
                                            </p:txEl>
                                          </p:spTgt>
                                        </p:tgtEl>
                                        <p:attrNameLst>
                                          <p:attrName>style.visibility</p:attrName>
                                        </p:attrNameLst>
                                      </p:cBhvr>
                                      <p:to>
                                        <p:strVal val="visible"/>
                                      </p:to>
                                    </p:set>
                                    <p:anim calcmode="lin" valueType="num">
                                      <p:cBhvr additive="base">
                                        <p:cTn id="37" dur="500" fill="hold"/>
                                        <p:tgtEl>
                                          <p:spTgt spid="13209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20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p:bldP spid="132098"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303" name="Picture 7" descr="decidua-1-3-1T"/>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065690" y="1143000"/>
            <a:ext cx="6624638" cy="5399087"/>
          </a:xfrm>
          <a:noFill/>
          <a:ln>
            <a:solidFill>
              <a:srgbClr val="FFFF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1306" name="Rectangle 10"/>
          <p:cNvSpPr>
            <a:spLocks noChangeArrowheads="1"/>
          </p:cNvSpPr>
          <p:nvPr/>
        </p:nvSpPr>
        <p:spPr bwMode="auto">
          <a:xfrm>
            <a:off x="1992313" y="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rtl="1" eaLnBrk="1" hangingPunct="1">
              <a:defRPr/>
            </a:pPr>
            <a:r>
              <a:rPr lang="en-US" sz="5400" b="1" i="1" dirty="0">
                <a:effectLst>
                  <a:outerShdw blurRad="38100" dist="38100" dir="2700000" algn="tl">
                    <a:srgbClr val="000000"/>
                  </a:outerShdw>
                </a:effectLst>
              </a:rPr>
              <a:t>The decidua</a:t>
            </a:r>
          </a:p>
        </p:txBody>
      </p:sp>
      <p:sp>
        <p:nvSpPr>
          <p:cNvPr id="2" name="TextBox 1"/>
          <p:cNvSpPr txBox="1"/>
          <p:nvPr/>
        </p:nvSpPr>
        <p:spPr>
          <a:xfrm>
            <a:off x="7903029" y="3827417"/>
            <a:ext cx="2586445" cy="1077218"/>
          </a:xfrm>
          <a:prstGeom prst="rect">
            <a:avLst/>
          </a:prstGeom>
          <a:noFill/>
        </p:spPr>
        <p:txBody>
          <a:bodyPr wrap="square" rtlCol="0">
            <a:spAutoFit/>
          </a:bodyPr>
          <a:lstStyle/>
          <a:p>
            <a:r>
              <a:rPr lang="en-US" sz="2800" b="1" dirty="0" err="1"/>
              <a:t>Decidual</a:t>
            </a:r>
            <a:r>
              <a:rPr lang="en-US" sz="2800" b="1" dirty="0"/>
              <a:t> space</a:t>
            </a:r>
            <a:br>
              <a:rPr lang="en-US" dirty="0"/>
            </a:br>
            <a:br>
              <a:rPr lang="en-US" dirty="0"/>
            </a:br>
            <a:endParaRPr lang="en-US" dirty="0"/>
          </a:p>
        </p:txBody>
      </p:sp>
      <p:cxnSp>
        <p:nvCxnSpPr>
          <p:cNvPr id="4" name="Straight Connector 3"/>
          <p:cNvCxnSpPr/>
          <p:nvPr/>
        </p:nvCxnSpPr>
        <p:spPr>
          <a:xfrm>
            <a:off x="6557555" y="3424531"/>
            <a:ext cx="1345474" cy="57476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6058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1306"/>
                                        </p:tgtEl>
                                        <p:attrNameLst>
                                          <p:attrName>style.visibility</p:attrName>
                                        </p:attrNameLst>
                                      </p:cBhvr>
                                      <p:to>
                                        <p:strVal val="visible"/>
                                      </p:to>
                                    </p:set>
                                    <p:anim calcmode="lin" valueType="num">
                                      <p:cBhvr additive="base">
                                        <p:cTn id="7" dur="500" fill="hold"/>
                                        <p:tgtEl>
                                          <p:spTgt spid="311306"/>
                                        </p:tgtEl>
                                        <p:attrNameLst>
                                          <p:attrName>ppt_x</p:attrName>
                                        </p:attrNameLst>
                                      </p:cBhvr>
                                      <p:tavLst>
                                        <p:tav tm="0">
                                          <p:val>
                                            <p:strVal val="#ppt_x"/>
                                          </p:val>
                                        </p:tav>
                                        <p:tav tm="100000">
                                          <p:val>
                                            <p:strVal val="#ppt_x"/>
                                          </p:val>
                                        </p:tav>
                                      </p:tavLst>
                                    </p:anim>
                                    <p:anim calcmode="lin" valueType="num">
                                      <p:cBhvr additive="base">
                                        <p:cTn id="8" dur="500" fill="hold"/>
                                        <p:tgtEl>
                                          <p:spTgt spid="3113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11303"/>
                                        </p:tgtEl>
                                        <p:attrNameLst>
                                          <p:attrName>style.visibility</p:attrName>
                                        </p:attrNameLst>
                                      </p:cBhvr>
                                      <p:to>
                                        <p:strVal val="visible"/>
                                      </p:to>
                                    </p:set>
                                    <p:anim calcmode="lin" valueType="num">
                                      <p:cBhvr additive="base">
                                        <p:cTn id="13" dur="500" fill="hold"/>
                                        <p:tgtEl>
                                          <p:spTgt spid="311303"/>
                                        </p:tgtEl>
                                        <p:attrNameLst>
                                          <p:attrName>ppt_x</p:attrName>
                                        </p:attrNameLst>
                                      </p:cBhvr>
                                      <p:tavLst>
                                        <p:tav tm="0">
                                          <p:val>
                                            <p:strVal val="#ppt_x"/>
                                          </p:val>
                                        </p:tav>
                                        <p:tav tm="100000">
                                          <p:val>
                                            <p:strVal val="#ppt_x"/>
                                          </p:val>
                                        </p:tav>
                                      </p:tavLst>
                                    </p:anim>
                                    <p:anim calcmode="lin" valueType="num">
                                      <p:cBhvr additive="base">
                                        <p:cTn id="14" dur="500" fill="hold"/>
                                        <p:tgtEl>
                                          <p:spTgt spid="3113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0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B01BA2-1331-3187-4528-E09CA90D571C}"/>
              </a:ext>
            </a:extLst>
          </p:cNvPr>
          <p:cNvPicPr>
            <a:picLocks noChangeAspect="1"/>
          </p:cNvPicPr>
          <p:nvPr/>
        </p:nvPicPr>
        <p:blipFill>
          <a:blip r:embed="rId2"/>
          <a:stretch>
            <a:fillRect/>
          </a:stretch>
        </p:blipFill>
        <p:spPr>
          <a:xfrm>
            <a:off x="2652279" y="400304"/>
            <a:ext cx="7281429" cy="4962703"/>
          </a:xfrm>
          <a:prstGeom prst="rect">
            <a:avLst/>
          </a:prstGeom>
        </p:spPr>
      </p:pic>
      <p:sp>
        <p:nvSpPr>
          <p:cNvPr id="4" name="TextBox 3">
            <a:extLst>
              <a:ext uri="{FF2B5EF4-FFF2-40B4-BE49-F238E27FC236}">
                <a16:creationId xmlns:a16="http://schemas.microsoft.com/office/drawing/2014/main" id="{911D3CD4-E88D-4A2D-A75D-4C84ABC5FE03}"/>
              </a:ext>
            </a:extLst>
          </p:cNvPr>
          <p:cNvSpPr txBox="1"/>
          <p:nvPr/>
        </p:nvSpPr>
        <p:spPr>
          <a:xfrm>
            <a:off x="914400" y="5500255"/>
            <a:ext cx="10598727" cy="1384995"/>
          </a:xfrm>
          <a:prstGeom prst="rect">
            <a:avLst/>
          </a:prstGeom>
          <a:noFill/>
        </p:spPr>
        <p:txBody>
          <a:bodyPr wrap="square" rtlCol="0">
            <a:spAutoFit/>
          </a:bodyPr>
          <a:lstStyle/>
          <a:p>
            <a:r>
              <a:rPr lang="en-US" sz="2800" b="1" i="0" dirty="0">
                <a:solidFill>
                  <a:srgbClr val="000000"/>
                </a:solidFill>
                <a:effectLst/>
                <a:latin typeface="TimesNewRomanPSMT"/>
              </a:rPr>
              <a:t>Three portions of the decidua—the basalis, capsularis, and parietalis</a:t>
            </a:r>
            <a:br>
              <a:rPr lang="en-US" sz="2800" b="1" i="0" dirty="0">
                <a:solidFill>
                  <a:srgbClr val="000000"/>
                </a:solidFill>
                <a:effectLst/>
                <a:latin typeface="TimesNewRomanPSMT"/>
              </a:rPr>
            </a:br>
            <a:br>
              <a:rPr lang="en-US" sz="2800" b="1" i="0" dirty="0">
                <a:solidFill>
                  <a:srgbClr val="000000"/>
                </a:solidFill>
                <a:effectLst/>
                <a:latin typeface="TimesNewRomanPSMT"/>
              </a:rPr>
            </a:br>
            <a:endParaRPr lang="en-US" sz="2800" b="1" dirty="0"/>
          </a:p>
        </p:txBody>
      </p:sp>
    </p:spTree>
    <p:extLst>
      <p:ext uri="{BB962C8B-B14F-4D97-AF65-F5344CB8AC3E}">
        <p14:creationId xmlns:p14="http://schemas.microsoft.com/office/powerpoint/2010/main" val="31606812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6" name="Rectangle 4"/>
          <p:cNvSpPr>
            <a:spLocks noGrp="1" noChangeArrowheads="1"/>
          </p:cNvSpPr>
          <p:nvPr>
            <p:ph type="title"/>
          </p:nvPr>
        </p:nvSpPr>
        <p:spPr>
          <a:extLst>
            <a:ext uri="{91240B29-F687-4F45-9708-019B960494DF}">
              <a14:hiddenLine xmlns:a14="http://schemas.microsoft.com/office/drawing/2010/main" w="9525">
                <a:solidFill>
                  <a:srgbClr val="FFFF00"/>
                </a:solidFill>
                <a:miter lim="800000"/>
                <a:headEnd/>
                <a:tailEnd/>
              </a14:hiddenLine>
            </a:ext>
          </a:extLst>
        </p:spPr>
        <p:txBody>
          <a:bodyPr/>
          <a:lstStyle/>
          <a:p>
            <a:pPr eaLnBrk="1" hangingPunct="1">
              <a:defRPr/>
            </a:pPr>
            <a:r>
              <a:rPr lang="en-US" sz="6600" b="1" dirty="0">
                <a:effectLst>
                  <a:outerShdw blurRad="38100" dist="38100" dir="2700000" algn="tl">
                    <a:srgbClr val="000000"/>
                  </a:outerShdw>
                </a:effectLst>
              </a:rPr>
              <a:t>The decidua</a:t>
            </a:r>
          </a:p>
        </p:txBody>
      </p:sp>
      <p:sp>
        <p:nvSpPr>
          <p:cNvPr id="417795" name="Rectangle 3"/>
          <p:cNvSpPr>
            <a:spLocks noGrp="1" noChangeArrowheads="1"/>
          </p:cNvSpPr>
          <p:nvPr>
            <p:ph idx="1"/>
          </p:nvPr>
        </p:nvSpPr>
        <p:spPr>
          <a:xfrm>
            <a:off x="509451" y="1600200"/>
            <a:ext cx="10844349" cy="4683034"/>
          </a:xfrm>
          <a:gradFill rotWithShape="1">
            <a:gsLst>
              <a:gs pos="0">
                <a:srgbClr val="AB1931"/>
              </a:gs>
              <a:gs pos="50000">
                <a:srgbClr val="000000"/>
              </a:gs>
              <a:gs pos="100000">
                <a:srgbClr val="AB1931"/>
              </a:gs>
            </a:gsLst>
            <a:lin ang="18900000" scaled="1"/>
          </a:gradFill>
          <a:ln w="57150" cmpd="thinThick">
            <a:solidFill>
              <a:srgbClr val="FFFF00"/>
            </a:solidFill>
            <a:miter lim="800000"/>
            <a:headEnd/>
            <a:tailEnd/>
          </a:ln>
        </p:spPr>
        <p:txBody>
          <a:bodyPr>
            <a:normAutofit/>
          </a:bodyPr>
          <a:lstStyle/>
          <a:p>
            <a:pPr algn="l" rtl="0" eaLnBrk="1" hangingPunct="1"/>
            <a:r>
              <a:rPr lang="en-US" altLang="en-US" sz="5400" dirty="0">
                <a:solidFill>
                  <a:srgbClr val="FFFF00"/>
                </a:solidFill>
              </a:rPr>
              <a:t>As the conceptus enlarges and fills the uterine cavity the </a:t>
            </a:r>
            <a:r>
              <a:rPr lang="en-US" altLang="en-US" sz="5400" dirty="0">
                <a:solidFill>
                  <a:schemeClr val="bg1"/>
                </a:solidFill>
              </a:rPr>
              <a:t>decidua capsularis</a:t>
            </a:r>
            <a:r>
              <a:rPr lang="en-US" altLang="en-US" sz="5400" dirty="0">
                <a:solidFill>
                  <a:srgbClr val="FFFF00"/>
                </a:solidFill>
              </a:rPr>
              <a:t> fuses with the </a:t>
            </a:r>
            <a:r>
              <a:rPr lang="en-US" altLang="en-US" sz="5400" dirty="0">
                <a:solidFill>
                  <a:schemeClr val="bg1"/>
                </a:solidFill>
              </a:rPr>
              <a:t>decidua parietalis</a:t>
            </a:r>
            <a:r>
              <a:rPr lang="en-US" altLang="en-US" sz="5400" dirty="0">
                <a:solidFill>
                  <a:srgbClr val="FFFF00"/>
                </a:solidFill>
              </a:rPr>
              <a:t>. </a:t>
            </a:r>
          </a:p>
          <a:p>
            <a:pPr algn="l" rtl="0" eaLnBrk="1" hangingPunct="1"/>
            <a:r>
              <a:rPr lang="en-US" altLang="en-US" sz="5400" dirty="0">
                <a:solidFill>
                  <a:srgbClr val="FFFF00"/>
                </a:solidFill>
              </a:rPr>
              <a:t>This occurs nearly at the end of </a:t>
            </a:r>
            <a:r>
              <a:rPr lang="en-US" altLang="en-US" sz="5400" dirty="0">
                <a:solidFill>
                  <a:schemeClr val="bg1"/>
                </a:solidFill>
              </a:rPr>
              <a:t>12 weeks.</a:t>
            </a:r>
          </a:p>
        </p:txBody>
      </p:sp>
    </p:spTree>
    <p:extLst>
      <p:ext uri="{BB962C8B-B14F-4D97-AF65-F5344CB8AC3E}">
        <p14:creationId xmlns:p14="http://schemas.microsoft.com/office/powerpoint/2010/main" val="25747460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17796"/>
                                        </p:tgtEl>
                                        <p:attrNameLst>
                                          <p:attrName>style.visibility</p:attrName>
                                        </p:attrNameLst>
                                      </p:cBhvr>
                                      <p:to>
                                        <p:strVal val="visible"/>
                                      </p:to>
                                    </p:set>
                                    <p:anim calcmode="lin" valueType="num">
                                      <p:cBhvr additive="base">
                                        <p:cTn id="7" dur="500" fill="hold"/>
                                        <p:tgtEl>
                                          <p:spTgt spid="417796"/>
                                        </p:tgtEl>
                                        <p:attrNameLst>
                                          <p:attrName>ppt_x</p:attrName>
                                        </p:attrNameLst>
                                      </p:cBhvr>
                                      <p:tavLst>
                                        <p:tav tm="0">
                                          <p:val>
                                            <p:strVal val="1+#ppt_w/2"/>
                                          </p:val>
                                        </p:tav>
                                        <p:tav tm="100000">
                                          <p:val>
                                            <p:strVal val="#ppt_x"/>
                                          </p:val>
                                        </p:tav>
                                      </p:tavLst>
                                    </p:anim>
                                    <p:anim calcmode="lin" valueType="num">
                                      <p:cBhvr additive="base">
                                        <p:cTn id="8" dur="500" fill="hold"/>
                                        <p:tgtEl>
                                          <p:spTgt spid="4177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17795">
                                            <p:bg/>
                                          </p:spTgt>
                                        </p:tgtEl>
                                        <p:attrNameLst>
                                          <p:attrName>style.visibility</p:attrName>
                                        </p:attrNameLst>
                                      </p:cBhvr>
                                      <p:to>
                                        <p:strVal val="visible"/>
                                      </p:to>
                                    </p:set>
                                    <p:animEffect transition="in" filter="checkerboard(across)">
                                      <p:cBhvr>
                                        <p:cTn id="13" dur="500"/>
                                        <p:tgtEl>
                                          <p:spTgt spid="417795">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17795">
                                            <p:txEl>
                                              <p:pRg st="0" end="0"/>
                                            </p:txEl>
                                          </p:spTgt>
                                        </p:tgtEl>
                                        <p:attrNameLst>
                                          <p:attrName>style.visibility</p:attrName>
                                        </p:attrNameLst>
                                      </p:cBhvr>
                                      <p:to>
                                        <p:strVal val="visible"/>
                                      </p:to>
                                    </p:set>
                                    <p:animEffect transition="in" filter="checkerboard(across)">
                                      <p:cBhvr>
                                        <p:cTn id="18" dur="500"/>
                                        <p:tgtEl>
                                          <p:spTgt spid="417795">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17795">
                                            <p:txEl>
                                              <p:pRg st="1" end="1"/>
                                            </p:txEl>
                                          </p:spTgt>
                                        </p:tgtEl>
                                        <p:attrNameLst>
                                          <p:attrName>style.visibility</p:attrName>
                                        </p:attrNameLst>
                                      </p:cBhvr>
                                      <p:to>
                                        <p:strVal val="visible"/>
                                      </p:to>
                                    </p:set>
                                    <p:animEffect transition="in" filter="checkerboard(across)">
                                      <p:cBhvr>
                                        <p:cTn id="23" dur="500"/>
                                        <p:tgtEl>
                                          <p:spTgt spid="417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796" grpId="0"/>
      <p:bldP spid="417795"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title"/>
          </p:nvPr>
        </p:nvSpPr>
        <p:spPr>
          <a:xfrm>
            <a:off x="1981200" y="188913"/>
            <a:ext cx="8229600" cy="1143000"/>
          </a:xfrm>
          <a:extLst>
            <a:ext uri="{91240B29-F687-4F45-9708-019B960494DF}">
              <a14:hiddenLine xmlns:a14="http://schemas.microsoft.com/office/drawing/2010/main" w="9525">
                <a:solidFill>
                  <a:srgbClr val="FFFF00"/>
                </a:solidFill>
                <a:miter lim="800000"/>
                <a:headEnd/>
                <a:tailEnd/>
              </a14:hiddenLine>
            </a:ext>
          </a:extLst>
        </p:spPr>
        <p:txBody>
          <a:bodyPr/>
          <a:lstStyle/>
          <a:p>
            <a:pPr eaLnBrk="1" hangingPunct="1">
              <a:defRPr/>
            </a:pPr>
            <a:r>
              <a:rPr lang="en-US" sz="5400" b="1" dirty="0">
                <a:effectLst>
                  <a:outerShdw blurRad="38100" dist="38100" dir="2700000" algn="tl">
                    <a:srgbClr val="000000"/>
                  </a:outerShdw>
                </a:effectLst>
              </a:rPr>
              <a:t>The decidua</a:t>
            </a:r>
          </a:p>
        </p:txBody>
      </p:sp>
      <p:sp>
        <p:nvSpPr>
          <p:cNvPr id="133122" name="Rectangle 2"/>
          <p:cNvSpPr>
            <a:spLocks noGrp="1" noChangeArrowheads="1"/>
          </p:cNvSpPr>
          <p:nvPr>
            <p:ph idx="1"/>
          </p:nvPr>
        </p:nvSpPr>
        <p:spPr>
          <a:xfrm>
            <a:off x="596537" y="1170806"/>
            <a:ext cx="10998926" cy="5373687"/>
          </a:xfrm>
          <a:gradFill rotWithShape="1">
            <a:gsLst>
              <a:gs pos="0">
                <a:srgbClr val="781223"/>
              </a:gs>
              <a:gs pos="50000">
                <a:srgbClr val="000000"/>
              </a:gs>
              <a:gs pos="100000">
                <a:srgbClr val="781223"/>
              </a:gs>
            </a:gsLst>
            <a:lin ang="2700000" scaled="1"/>
          </a:gradFill>
          <a:ln w="76200">
            <a:solidFill>
              <a:srgbClr val="FFFF00"/>
            </a:solidFill>
            <a:miter lim="800000"/>
            <a:headEnd/>
            <a:tailEnd/>
          </a:ln>
        </p:spPr>
        <p:txBody>
          <a:bodyPr/>
          <a:lstStyle/>
          <a:p>
            <a:pPr rtl="0" eaLnBrk="1" hangingPunct="1">
              <a:buFontTx/>
              <a:buNone/>
            </a:pPr>
            <a:r>
              <a:rPr lang="en-US" altLang="en-US" sz="4400" b="1" i="1" dirty="0">
                <a:solidFill>
                  <a:srgbClr val="FF99CC"/>
                </a:solidFill>
                <a:latin typeface="Arial Narrow" panose="020B0606020202030204" pitchFamily="34" charset="0"/>
              </a:rPr>
              <a:t>The decidua has the following functions:</a:t>
            </a:r>
          </a:p>
          <a:p>
            <a:pPr algn="l" rtl="0" eaLnBrk="1" hangingPunct="1">
              <a:buFontTx/>
              <a:buNone/>
            </a:pPr>
            <a:r>
              <a:rPr lang="en-US" altLang="en-US" sz="4400" dirty="0">
                <a:solidFill>
                  <a:srgbClr val="FFFF00"/>
                </a:solidFill>
                <a:latin typeface="Arial Narrow" panose="020B0606020202030204" pitchFamily="34" charset="0"/>
              </a:rPr>
              <a:t>1.</a:t>
            </a:r>
            <a:r>
              <a:rPr lang="en-US" altLang="en-US" sz="4400" dirty="0">
                <a:solidFill>
                  <a:schemeClr val="bg1"/>
                </a:solidFill>
                <a:latin typeface="Arial Narrow" panose="020B0606020202030204" pitchFamily="34" charset="0"/>
              </a:rPr>
              <a:t>I</a:t>
            </a:r>
            <a:r>
              <a:rPr lang="en-US" altLang="en-US" sz="4400" dirty="0">
                <a:solidFill>
                  <a:srgbClr val="FFFF00"/>
                </a:solidFill>
                <a:latin typeface="Arial Narrow" panose="020B0606020202030204" pitchFamily="34" charset="0"/>
              </a:rPr>
              <a:t>t is the site of implantation. </a:t>
            </a:r>
          </a:p>
          <a:p>
            <a:pPr algn="l" rtl="0" eaLnBrk="1" hangingPunct="1">
              <a:buFontTx/>
              <a:buNone/>
            </a:pPr>
            <a:r>
              <a:rPr lang="en-US" altLang="en-US" sz="4400" dirty="0">
                <a:solidFill>
                  <a:srgbClr val="FFFF00"/>
                </a:solidFill>
                <a:latin typeface="Arial Narrow" panose="020B0606020202030204" pitchFamily="34" charset="0"/>
              </a:rPr>
              <a:t>2.</a:t>
            </a:r>
            <a:r>
              <a:rPr lang="en-US" altLang="en-US" sz="4400" dirty="0">
                <a:solidFill>
                  <a:schemeClr val="bg1"/>
                </a:solidFill>
                <a:latin typeface="Arial Narrow" panose="020B0606020202030204" pitchFamily="34" charset="0"/>
              </a:rPr>
              <a:t>I</a:t>
            </a:r>
            <a:r>
              <a:rPr lang="en-US" altLang="en-US" sz="4400" dirty="0">
                <a:solidFill>
                  <a:srgbClr val="FFFF00"/>
                </a:solidFill>
                <a:latin typeface="Arial Narrow" panose="020B0606020202030204" pitchFamily="34" charset="0"/>
              </a:rPr>
              <a:t>t resists more invasion of the trophoblast. </a:t>
            </a:r>
          </a:p>
          <a:p>
            <a:pPr algn="l" rtl="0" eaLnBrk="1" hangingPunct="1">
              <a:buFontTx/>
              <a:buNone/>
            </a:pPr>
            <a:r>
              <a:rPr lang="en-US" altLang="en-US" sz="4400" dirty="0">
                <a:solidFill>
                  <a:srgbClr val="FFFF00"/>
                </a:solidFill>
                <a:latin typeface="Arial Narrow" panose="020B0606020202030204" pitchFamily="34" charset="0"/>
              </a:rPr>
              <a:t>3.</a:t>
            </a:r>
            <a:r>
              <a:rPr lang="en-US" altLang="en-US" sz="4400" dirty="0">
                <a:solidFill>
                  <a:schemeClr val="bg1"/>
                </a:solidFill>
                <a:latin typeface="Arial Narrow" panose="020B0606020202030204" pitchFamily="34" charset="0"/>
              </a:rPr>
              <a:t>I</a:t>
            </a:r>
            <a:r>
              <a:rPr lang="en-US" altLang="en-US" sz="4400" dirty="0">
                <a:solidFill>
                  <a:srgbClr val="FFFF00"/>
                </a:solidFill>
                <a:latin typeface="Arial Narrow" panose="020B0606020202030204" pitchFamily="34" charset="0"/>
              </a:rPr>
              <a:t>t nourishes the early implanted ovum by its glycogen and lipid contents.</a:t>
            </a:r>
          </a:p>
          <a:p>
            <a:pPr algn="l" rtl="0" eaLnBrk="1" hangingPunct="1">
              <a:buFontTx/>
              <a:buNone/>
            </a:pPr>
            <a:r>
              <a:rPr lang="en-US" altLang="en-US" sz="4400" dirty="0">
                <a:solidFill>
                  <a:srgbClr val="FFFF00"/>
                </a:solidFill>
                <a:latin typeface="Arial Narrow" panose="020B0606020202030204" pitchFamily="34" charset="0"/>
              </a:rPr>
              <a:t>4.</a:t>
            </a:r>
            <a:r>
              <a:rPr lang="en-US" altLang="en-US" sz="4400" dirty="0">
                <a:solidFill>
                  <a:schemeClr val="bg1"/>
                </a:solidFill>
                <a:latin typeface="Arial Narrow" panose="020B0606020202030204" pitchFamily="34" charset="0"/>
              </a:rPr>
              <a:t>I</a:t>
            </a:r>
            <a:r>
              <a:rPr lang="en-US" altLang="en-US" sz="4400" dirty="0">
                <a:solidFill>
                  <a:srgbClr val="FFFF00"/>
                </a:solidFill>
                <a:latin typeface="Arial Narrow" panose="020B0606020202030204" pitchFamily="34" charset="0"/>
              </a:rPr>
              <a:t>t shares in the formation of the placenta. </a:t>
            </a:r>
          </a:p>
        </p:txBody>
      </p:sp>
    </p:spTree>
    <p:extLst>
      <p:ext uri="{BB962C8B-B14F-4D97-AF65-F5344CB8AC3E}">
        <p14:creationId xmlns:p14="http://schemas.microsoft.com/office/powerpoint/2010/main" val="32799760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 calcmode="lin" valueType="num">
                                      <p:cBhvr additive="base">
                                        <p:cTn id="7" dur="500" fill="hold"/>
                                        <p:tgtEl>
                                          <p:spTgt spid="133123"/>
                                        </p:tgtEl>
                                        <p:attrNameLst>
                                          <p:attrName>ppt_x</p:attrName>
                                        </p:attrNameLst>
                                      </p:cBhvr>
                                      <p:tavLst>
                                        <p:tav tm="0">
                                          <p:val>
                                            <p:strVal val="1+#ppt_w/2"/>
                                          </p:val>
                                        </p:tav>
                                        <p:tav tm="100000">
                                          <p:val>
                                            <p:strVal val="#ppt_x"/>
                                          </p:val>
                                        </p:tav>
                                      </p:tavLst>
                                    </p:anim>
                                    <p:anim calcmode="lin" valueType="num">
                                      <p:cBhvr additive="base">
                                        <p:cTn id="8" dur="500" fill="hold"/>
                                        <p:tgtEl>
                                          <p:spTgt spid="13312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33122">
                                            <p:bg/>
                                          </p:spTgt>
                                        </p:tgtEl>
                                        <p:attrNameLst>
                                          <p:attrName>style.visibility</p:attrName>
                                        </p:attrNameLst>
                                      </p:cBhvr>
                                      <p:to>
                                        <p:strVal val="visible"/>
                                      </p:to>
                                    </p:set>
                                    <p:anim calcmode="lin" valueType="num">
                                      <p:cBhvr additive="base">
                                        <p:cTn id="13" dur="500" fill="hold"/>
                                        <p:tgtEl>
                                          <p:spTgt spid="133122">
                                            <p:bg/>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3122">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33122">
                                            <p:txEl>
                                              <p:pRg st="0" end="0"/>
                                            </p:txEl>
                                          </p:spTgt>
                                        </p:tgtEl>
                                        <p:attrNameLst>
                                          <p:attrName>style.visibility</p:attrName>
                                        </p:attrNameLst>
                                      </p:cBhvr>
                                      <p:to>
                                        <p:strVal val="visible"/>
                                      </p:to>
                                    </p:set>
                                    <p:anim calcmode="lin" valueType="num">
                                      <p:cBhvr additive="base">
                                        <p:cTn id="19" dur="500" fill="hold"/>
                                        <p:tgtEl>
                                          <p:spTgt spid="133122">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3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33122">
                                            <p:txEl>
                                              <p:pRg st="1" end="1"/>
                                            </p:txEl>
                                          </p:spTgt>
                                        </p:tgtEl>
                                        <p:attrNameLst>
                                          <p:attrName>style.visibility</p:attrName>
                                        </p:attrNameLst>
                                      </p:cBhvr>
                                      <p:to>
                                        <p:strVal val="visible"/>
                                      </p:to>
                                    </p:set>
                                    <p:anim calcmode="lin" valueType="num">
                                      <p:cBhvr additive="base">
                                        <p:cTn id="25" dur="500" fill="hold"/>
                                        <p:tgtEl>
                                          <p:spTgt spid="133122">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33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133122">
                                            <p:txEl>
                                              <p:pRg st="2" end="2"/>
                                            </p:txEl>
                                          </p:spTgt>
                                        </p:tgtEl>
                                        <p:attrNameLst>
                                          <p:attrName>style.visibility</p:attrName>
                                        </p:attrNameLst>
                                      </p:cBhvr>
                                      <p:to>
                                        <p:strVal val="visible"/>
                                      </p:to>
                                    </p:set>
                                    <p:anim calcmode="lin" valueType="num">
                                      <p:cBhvr additive="base">
                                        <p:cTn id="31" dur="500" fill="hold"/>
                                        <p:tgtEl>
                                          <p:spTgt spid="133122">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33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133122">
                                            <p:txEl>
                                              <p:pRg st="3" end="3"/>
                                            </p:txEl>
                                          </p:spTgt>
                                        </p:tgtEl>
                                        <p:attrNameLst>
                                          <p:attrName>style.visibility</p:attrName>
                                        </p:attrNameLst>
                                      </p:cBhvr>
                                      <p:to>
                                        <p:strVal val="visible"/>
                                      </p:to>
                                    </p:set>
                                    <p:anim calcmode="lin" valueType="num">
                                      <p:cBhvr additive="base">
                                        <p:cTn id="37" dur="500" fill="hold"/>
                                        <p:tgtEl>
                                          <p:spTgt spid="133122">
                                            <p:txEl>
                                              <p:pRg st="3" end="3"/>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331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133122">
                                            <p:txEl>
                                              <p:pRg st="4" end="4"/>
                                            </p:txEl>
                                          </p:spTgt>
                                        </p:tgtEl>
                                        <p:attrNameLst>
                                          <p:attrName>style.visibility</p:attrName>
                                        </p:attrNameLst>
                                      </p:cBhvr>
                                      <p:to>
                                        <p:strVal val="visible"/>
                                      </p:to>
                                    </p:set>
                                    <p:anim calcmode="lin" valueType="num">
                                      <p:cBhvr additive="base">
                                        <p:cTn id="43" dur="500" fill="hold"/>
                                        <p:tgtEl>
                                          <p:spTgt spid="133122">
                                            <p:txEl>
                                              <p:pRg st="4" end="4"/>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3312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P spid="13312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1524000" y="71438"/>
            <a:ext cx="9144000" cy="836612"/>
          </a:xfrm>
          <a:extLst>
            <a:ext uri="{91240B29-F687-4F45-9708-019B960494DF}">
              <a14:hiddenLine xmlns:a14="http://schemas.microsoft.com/office/drawing/2010/main" w="9525">
                <a:solidFill>
                  <a:srgbClr val="FFFF00"/>
                </a:solidFill>
                <a:miter lim="800000"/>
                <a:headEnd/>
                <a:tailEnd/>
              </a14:hiddenLine>
            </a:ext>
          </a:extLst>
        </p:spPr>
        <p:txBody>
          <a:bodyPr>
            <a:noAutofit/>
          </a:bodyPr>
          <a:lstStyle/>
          <a:p>
            <a:pPr>
              <a:defRPr/>
            </a:pPr>
            <a:br>
              <a:rPr lang="en-US" b="1" dirty="0">
                <a:latin typeface="Arial Rounded MT Bold" panose="020F0704030504030204" pitchFamily="34" charset="0"/>
              </a:rPr>
            </a:br>
            <a:br>
              <a:rPr lang="en-US" b="1" dirty="0">
                <a:latin typeface="Arial Rounded MT Bold" panose="020F0704030504030204" pitchFamily="34" charset="0"/>
              </a:rPr>
            </a:br>
            <a:r>
              <a:rPr lang="en-US" b="1" dirty="0">
                <a:latin typeface="+mn-lt"/>
              </a:rPr>
              <a:t>TROPHOBLAST</a:t>
            </a:r>
            <a:br>
              <a:rPr lang="en-US" b="1" dirty="0">
                <a:latin typeface="Arial Rounded MT Bold" panose="020F0704030504030204" pitchFamily="34" charset="0"/>
              </a:rPr>
            </a:br>
            <a:br>
              <a:rPr lang="en-US" b="1" dirty="0">
                <a:latin typeface="Arial Rounded MT Bold" panose="020F0704030504030204" pitchFamily="34" charset="0"/>
              </a:rPr>
            </a:br>
            <a:endParaRPr lang="en-US" b="1" i="1" dirty="0">
              <a:effectLst>
                <a:outerShdw blurRad="38100" dist="38100" dir="2700000" algn="tl">
                  <a:srgbClr val="000000"/>
                </a:outerShdw>
              </a:effectLst>
              <a:latin typeface="Arial Rounded MT Bold" panose="020F0704030504030204" pitchFamily="34" charset="0"/>
            </a:endParaRPr>
          </a:p>
        </p:txBody>
      </p:sp>
      <p:sp>
        <p:nvSpPr>
          <p:cNvPr id="134147" name="Rectangle 3"/>
          <p:cNvSpPr>
            <a:spLocks noGrp="1" noChangeArrowheads="1"/>
          </p:cNvSpPr>
          <p:nvPr>
            <p:ph idx="1"/>
          </p:nvPr>
        </p:nvSpPr>
        <p:spPr>
          <a:xfrm>
            <a:off x="814252" y="1125538"/>
            <a:ext cx="10367554" cy="5131571"/>
          </a:xfrm>
          <a:gradFill rotWithShape="1">
            <a:gsLst>
              <a:gs pos="0">
                <a:srgbClr val="781223"/>
              </a:gs>
              <a:gs pos="50000">
                <a:srgbClr val="781223">
                  <a:gamma/>
                  <a:shade val="0"/>
                  <a:invGamma/>
                </a:srgbClr>
              </a:gs>
              <a:gs pos="100000">
                <a:srgbClr val="781223"/>
              </a:gs>
            </a:gsLst>
            <a:lin ang="2700000" scaled="1"/>
          </a:gradFill>
          <a:ln w="76200">
            <a:solidFill>
              <a:srgbClr val="FFFF00"/>
            </a:solidFill>
            <a:miter lim="800000"/>
            <a:headEnd/>
            <a:tailEnd/>
          </a:ln>
        </p:spPr>
        <p:txBody>
          <a:bodyPr/>
          <a:lstStyle/>
          <a:p>
            <a:pPr rtl="0" eaLnBrk="1" hangingPunct="1">
              <a:lnSpc>
                <a:spcPct val="90000"/>
              </a:lnSpc>
              <a:buFontTx/>
              <a:buNone/>
              <a:defRPr/>
            </a:pPr>
            <a:r>
              <a:rPr lang="en-US" sz="3600" b="1" dirty="0">
                <a:solidFill>
                  <a:schemeClr val="bg1"/>
                </a:solidFill>
                <a:effectLst>
                  <a:outerShdw blurRad="38100" dist="38100" dir="2700000" algn="tl">
                    <a:srgbClr val="000000"/>
                  </a:outerShdw>
                </a:effectLst>
                <a:latin typeface="Arial Narrow" pitchFamily="34" charset="0"/>
              </a:rPr>
              <a:t>After implantation, the trophoblast differentiates into 2 layers:</a:t>
            </a:r>
            <a:r>
              <a:rPr lang="en-US" sz="3600" dirty="0">
                <a:solidFill>
                  <a:schemeClr val="bg1"/>
                </a:solidFill>
                <a:effectLst>
                  <a:outerShdw blurRad="38100" dist="38100" dir="2700000" algn="tl">
                    <a:srgbClr val="000000"/>
                  </a:outerShdw>
                </a:effectLst>
                <a:latin typeface="Arial Narrow" pitchFamily="34" charset="0"/>
              </a:rPr>
              <a:t>   </a:t>
            </a:r>
          </a:p>
          <a:p>
            <a:pPr algn="l" rtl="0" eaLnBrk="1" hangingPunct="1">
              <a:lnSpc>
                <a:spcPct val="90000"/>
              </a:lnSpc>
              <a:buFontTx/>
              <a:buNone/>
              <a:defRPr/>
            </a:pPr>
            <a:r>
              <a:rPr lang="en-US" sz="3600" dirty="0">
                <a:solidFill>
                  <a:srgbClr val="FFFF00"/>
                </a:solidFill>
                <a:latin typeface="Arial Narrow" pitchFamily="34" charset="0"/>
              </a:rPr>
              <a:t>a. An outer one called</a:t>
            </a:r>
            <a:r>
              <a:rPr lang="en-US" sz="3600" dirty="0">
                <a:solidFill>
                  <a:schemeClr val="bg1"/>
                </a:solidFill>
                <a:latin typeface="Arial Narrow" pitchFamily="34" charset="0"/>
              </a:rPr>
              <a:t> </a:t>
            </a:r>
            <a:r>
              <a:rPr lang="en-US" sz="3600" i="1" dirty="0">
                <a:solidFill>
                  <a:schemeClr val="bg1"/>
                </a:solidFill>
                <a:latin typeface="Arial Narrow" pitchFamily="34" charset="0"/>
              </a:rPr>
              <a:t>syncytium</a:t>
            </a:r>
            <a:r>
              <a:rPr lang="en-US" sz="3600" i="1" dirty="0">
                <a:solidFill>
                  <a:srgbClr val="FFFF00"/>
                </a:solidFill>
                <a:latin typeface="Arial Narrow" pitchFamily="34" charset="0"/>
              </a:rPr>
              <a:t> </a:t>
            </a:r>
            <a:r>
              <a:rPr lang="en-US" sz="3600" i="1" dirty="0">
                <a:solidFill>
                  <a:schemeClr val="bg1"/>
                </a:solidFill>
                <a:latin typeface="Arial Narrow" pitchFamily="34" charset="0"/>
              </a:rPr>
              <a:t>(</a:t>
            </a:r>
            <a:r>
              <a:rPr lang="en-US" sz="3600" i="1" dirty="0" err="1">
                <a:solidFill>
                  <a:schemeClr val="bg1"/>
                </a:solidFill>
                <a:latin typeface="Arial Narrow" pitchFamily="34" charset="0"/>
              </a:rPr>
              <a:t>syncytiotrophoblast</a:t>
            </a:r>
            <a:r>
              <a:rPr lang="en-US" sz="3600" i="1" dirty="0">
                <a:solidFill>
                  <a:schemeClr val="bg1"/>
                </a:solidFill>
                <a:latin typeface="Arial Narrow" pitchFamily="34" charset="0"/>
              </a:rPr>
              <a:t>)</a:t>
            </a:r>
            <a:r>
              <a:rPr lang="en-US" sz="3600" i="1" dirty="0">
                <a:solidFill>
                  <a:srgbClr val="FFFF00"/>
                </a:solidFill>
                <a:latin typeface="Arial Narrow" pitchFamily="34" charset="0"/>
              </a:rPr>
              <a:t> </a:t>
            </a:r>
            <a:r>
              <a:rPr lang="en-US" sz="3600" dirty="0">
                <a:solidFill>
                  <a:srgbClr val="FFFF00"/>
                </a:solidFill>
                <a:latin typeface="Arial Narrow" pitchFamily="34" charset="0"/>
              </a:rPr>
              <a:t>which is multinucleated cells without cell boundaries,</a:t>
            </a:r>
          </a:p>
          <a:p>
            <a:pPr algn="l" rtl="0" eaLnBrk="1" hangingPunct="1">
              <a:lnSpc>
                <a:spcPct val="90000"/>
              </a:lnSpc>
              <a:buFontTx/>
              <a:buNone/>
              <a:defRPr/>
            </a:pPr>
            <a:r>
              <a:rPr lang="en-US" sz="3600" dirty="0">
                <a:solidFill>
                  <a:srgbClr val="FFFF00"/>
                </a:solidFill>
                <a:latin typeface="Arial Narrow" pitchFamily="34" charset="0"/>
              </a:rPr>
              <a:t>b. An inner one called </a:t>
            </a:r>
            <a:r>
              <a:rPr lang="en-US" sz="3600" i="1" dirty="0" err="1">
                <a:solidFill>
                  <a:schemeClr val="bg1"/>
                </a:solidFill>
                <a:latin typeface="Arial Narrow" pitchFamily="34" charset="0"/>
              </a:rPr>
              <a:t>Langhan’s</a:t>
            </a:r>
            <a:r>
              <a:rPr lang="en-US" sz="3600" i="1" dirty="0">
                <a:solidFill>
                  <a:schemeClr val="bg1"/>
                </a:solidFill>
                <a:latin typeface="Arial Narrow" pitchFamily="34" charset="0"/>
              </a:rPr>
              <a:t> layer</a:t>
            </a:r>
            <a:r>
              <a:rPr lang="en-US" sz="3600" i="1" dirty="0">
                <a:solidFill>
                  <a:srgbClr val="FFFF00"/>
                </a:solidFill>
                <a:latin typeface="Arial Narrow" pitchFamily="34" charset="0"/>
              </a:rPr>
              <a:t> </a:t>
            </a:r>
            <a:r>
              <a:rPr lang="en-US" sz="3600" i="1" dirty="0">
                <a:solidFill>
                  <a:schemeClr val="bg1"/>
                </a:solidFill>
                <a:latin typeface="Arial Narrow" pitchFamily="34" charset="0"/>
              </a:rPr>
              <a:t>(</a:t>
            </a:r>
            <a:r>
              <a:rPr lang="en-US" sz="3600" i="1" dirty="0" err="1">
                <a:solidFill>
                  <a:schemeClr val="bg1"/>
                </a:solidFill>
                <a:latin typeface="Arial Narrow" pitchFamily="34" charset="0"/>
              </a:rPr>
              <a:t>Cytotrophoblast</a:t>
            </a:r>
            <a:r>
              <a:rPr lang="en-US" sz="3600" i="1" dirty="0">
                <a:solidFill>
                  <a:schemeClr val="bg1"/>
                </a:solidFill>
                <a:latin typeface="Arial Narrow" pitchFamily="34" charset="0"/>
              </a:rPr>
              <a:t>)</a:t>
            </a:r>
            <a:r>
              <a:rPr lang="en-US" sz="3600" i="1" dirty="0">
                <a:solidFill>
                  <a:srgbClr val="FFFF00"/>
                </a:solidFill>
                <a:latin typeface="Arial Narrow" pitchFamily="34" charset="0"/>
              </a:rPr>
              <a:t> </a:t>
            </a:r>
            <a:r>
              <a:rPr lang="en-US" sz="3600" dirty="0">
                <a:solidFill>
                  <a:srgbClr val="FFFF00"/>
                </a:solidFill>
                <a:latin typeface="Arial Narrow" pitchFamily="34" charset="0"/>
              </a:rPr>
              <a:t>which is cuboidal cells with simple cytoplasm.</a:t>
            </a:r>
          </a:p>
          <a:p>
            <a:pPr algn="l" rtl="0" eaLnBrk="1" hangingPunct="1">
              <a:lnSpc>
                <a:spcPct val="90000"/>
              </a:lnSpc>
              <a:defRPr/>
            </a:pPr>
            <a:r>
              <a:rPr lang="en-US" sz="3600" dirty="0">
                <a:solidFill>
                  <a:srgbClr val="FFFF00"/>
                </a:solidFill>
                <a:latin typeface="Arial Narrow" pitchFamily="34" charset="0"/>
              </a:rPr>
              <a:t>A third layer of </a:t>
            </a:r>
            <a:r>
              <a:rPr lang="en-US" sz="3600" dirty="0">
                <a:solidFill>
                  <a:schemeClr val="bg1"/>
                </a:solidFill>
                <a:latin typeface="Arial Narrow" pitchFamily="34" charset="0"/>
              </a:rPr>
              <a:t>mesoderm</a:t>
            </a:r>
            <a:r>
              <a:rPr lang="en-US" sz="3600" dirty="0">
                <a:solidFill>
                  <a:srgbClr val="FFFF00"/>
                </a:solidFill>
                <a:latin typeface="Arial Narrow" pitchFamily="34" charset="0"/>
              </a:rPr>
              <a:t> appears inner to the </a:t>
            </a:r>
            <a:r>
              <a:rPr lang="en-US" sz="3600" dirty="0" err="1">
                <a:solidFill>
                  <a:srgbClr val="FFFF00"/>
                </a:solidFill>
                <a:latin typeface="Arial Narrow" pitchFamily="34" charset="0"/>
              </a:rPr>
              <a:t>cytotrophoblast</a:t>
            </a:r>
            <a:r>
              <a:rPr lang="en-US" sz="3600" dirty="0">
                <a:solidFill>
                  <a:srgbClr val="FFFF00"/>
                </a:solidFill>
                <a:latin typeface="Arial Narrow" pitchFamily="34" charset="0"/>
              </a:rPr>
              <a:t>.</a:t>
            </a:r>
          </a:p>
        </p:txBody>
      </p:sp>
    </p:spTree>
    <p:extLst>
      <p:ext uri="{BB962C8B-B14F-4D97-AF65-F5344CB8AC3E}">
        <p14:creationId xmlns:p14="http://schemas.microsoft.com/office/powerpoint/2010/main" val="42014352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 calcmode="lin" valueType="num">
                                      <p:cBhvr additive="base">
                                        <p:cTn id="7" dur="500" fill="hold"/>
                                        <p:tgtEl>
                                          <p:spTgt spid="134146"/>
                                        </p:tgtEl>
                                        <p:attrNameLst>
                                          <p:attrName>ppt_x</p:attrName>
                                        </p:attrNameLst>
                                      </p:cBhvr>
                                      <p:tavLst>
                                        <p:tav tm="0">
                                          <p:val>
                                            <p:strVal val="#ppt_x"/>
                                          </p:val>
                                        </p:tav>
                                        <p:tav tm="100000">
                                          <p:val>
                                            <p:strVal val="#ppt_x"/>
                                          </p:val>
                                        </p:tav>
                                      </p:tavLst>
                                    </p:anim>
                                    <p:anim calcmode="lin" valueType="num">
                                      <p:cBhvr additive="base">
                                        <p:cTn id="8" dur="500" fill="hold"/>
                                        <p:tgtEl>
                                          <p:spTgt spid="13414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4147">
                                            <p:bg/>
                                          </p:spTgt>
                                        </p:tgtEl>
                                        <p:attrNameLst>
                                          <p:attrName>style.visibility</p:attrName>
                                        </p:attrNameLst>
                                      </p:cBhvr>
                                      <p:to>
                                        <p:strVal val="visible"/>
                                      </p:to>
                                    </p:set>
                                    <p:anim calcmode="lin" valueType="num">
                                      <p:cBhvr additive="base">
                                        <p:cTn id="13" dur="500" fill="hold"/>
                                        <p:tgtEl>
                                          <p:spTgt spid="134147">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4147">
                                            <p:bg/>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4147">
                                            <p:txEl>
                                              <p:pRg st="0" end="0"/>
                                            </p:txEl>
                                          </p:spTgt>
                                        </p:tgtEl>
                                        <p:attrNameLst>
                                          <p:attrName>style.visibility</p:attrName>
                                        </p:attrNameLst>
                                      </p:cBhvr>
                                      <p:to>
                                        <p:strVal val="visible"/>
                                      </p:to>
                                    </p:set>
                                    <p:anim calcmode="lin" valueType="num">
                                      <p:cBhvr additive="base">
                                        <p:cTn id="19" dur="500" fill="hold"/>
                                        <p:tgtEl>
                                          <p:spTgt spid="134147">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4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4147">
                                            <p:txEl>
                                              <p:pRg st="1" end="1"/>
                                            </p:txEl>
                                          </p:spTgt>
                                        </p:tgtEl>
                                        <p:attrNameLst>
                                          <p:attrName>style.visibility</p:attrName>
                                        </p:attrNameLst>
                                      </p:cBhvr>
                                      <p:to>
                                        <p:strVal val="visible"/>
                                      </p:to>
                                    </p:set>
                                    <p:anim calcmode="lin" valueType="num">
                                      <p:cBhvr additive="base">
                                        <p:cTn id="25" dur="500" fill="hold"/>
                                        <p:tgtEl>
                                          <p:spTgt spid="134147">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41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4147">
                                            <p:txEl>
                                              <p:pRg st="2" end="2"/>
                                            </p:txEl>
                                          </p:spTgt>
                                        </p:tgtEl>
                                        <p:attrNameLst>
                                          <p:attrName>style.visibility</p:attrName>
                                        </p:attrNameLst>
                                      </p:cBhvr>
                                      <p:to>
                                        <p:strVal val="visible"/>
                                      </p:to>
                                    </p:set>
                                    <p:anim calcmode="lin" valueType="num">
                                      <p:cBhvr additive="base">
                                        <p:cTn id="31" dur="500" fill="hold"/>
                                        <p:tgtEl>
                                          <p:spTgt spid="134147">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34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4147">
                                            <p:txEl>
                                              <p:pRg st="3" end="3"/>
                                            </p:txEl>
                                          </p:spTgt>
                                        </p:tgtEl>
                                        <p:attrNameLst>
                                          <p:attrName>style.visibility</p:attrName>
                                        </p:attrNameLst>
                                      </p:cBhvr>
                                      <p:to>
                                        <p:strVal val="visible"/>
                                      </p:to>
                                    </p:set>
                                    <p:anim calcmode="lin" valueType="num">
                                      <p:cBhvr additive="base">
                                        <p:cTn id="37" dur="500" fill="hold"/>
                                        <p:tgtEl>
                                          <p:spTgt spid="134147">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414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612" y="1095104"/>
            <a:ext cx="4265023" cy="5632311"/>
          </a:xfrm>
          <a:prstGeom prst="rect">
            <a:avLst/>
          </a:prstGeom>
        </p:spPr>
        <p:txBody>
          <a:bodyPr wrap="square">
            <a:spAutoFit/>
          </a:bodyPr>
          <a:lstStyle/>
          <a:p>
            <a:r>
              <a:rPr lang="en-US" sz="3600" b="1" i="1" dirty="0"/>
              <a:t>Structure of a mature spermatozoon:</a:t>
            </a:r>
            <a:endParaRPr lang="en-US" sz="3600" dirty="0">
              <a:solidFill>
                <a:srgbClr val="231F20"/>
              </a:solidFill>
              <a:latin typeface="UtopiaStd-Regular"/>
            </a:endParaRPr>
          </a:p>
          <a:p>
            <a:r>
              <a:rPr lang="en-US" sz="2400" dirty="0">
                <a:solidFill>
                  <a:srgbClr val="231F20"/>
                </a:solidFill>
                <a:latin typeface="UtopiaStd-Regular"/>
              </a:rPr>
              <a:t>It has got two parts, a </a:t>
            </a:r>
            <a:r>
              <a:rPr lang="en-US" sz="2400" b="1" dirty="0">
                <a:solidFill>
                  <a:srgbClr val="231F20"/>
                </a:solidFill>
                <a:latin typeface="UtopiaStd-Regular"/>
              </a:rPr>
              <a:t>head</a:t>
            </a:r>
            <a:r>
              <a:rPr lang="en-US" sz="2400" dirty="0">
                <a:solidFill>
                  <a:srgbClr val="231F20"/>
                </a:solidFill>
                <a:latin typeface="UtopiaStd-Regular"/>
              </a:rPr>
              <a:t> and a </a:t>
            </a:r>
            <a:r>
              <a:rPr lang="en-US" sz="2400" b="1" dirty="0">
                <a:solidFill>
                  <a:srgbClr val="231F20"/>
                </a:solidFill>
                <a:latin typeface="UtopiaStd-Regular"/>
              </a:rPr>
              <a:t>tail</a:t>
            </a:r>
            <a:r>
              <a:rPr lang="en-US" sz="2400" dirty="0">
                <a:solidFill>
                  <a:srgbClr val="231F20"/>
                </a:solidFill>
                <a:latin typeface="UtopiaStd-Regular"/>
              </a:rPr>
              <a:t>. </a:t>
            </a:r>
          </a:p>
          <a:p>
            <a:r>
              <a:rPr lang="en-US" sz="2400" dirty="0">
                <a:solidFill>
                  <a:srgbClr val="231F20"/>
                </a:solidFill>
                <a:latin typeface="UtopiaStd-Regular"/>
              </a:rPr>
              <a:t>The head consists principally of the condensed nucleus and is covered by acrosomal cap. </a:t>
            </a:r>
          </a:p>
          <a:p>
            <a:r>
              <a:rPr lang="en-US" sz="2400" dirty="0">
                <a:solidFill>
                  <a:srgbClr val="231F20"/>
                </a:solidFill>
                <a:latin typeface="UtopiaStd-Regular"/>
              </a:rPr>
              <a:t>Acrosome is rich in enzymes. The tail is divided into four zones — the neck, the middle piece, the principal piece and the end piece.</a:t>
            </a:r>
            <a:br>
              <a:rPr lang="en-US" sz="2400" dirty="0">
                <a:solidFill>
                  <a:srgbClr val="231F20"/>
                </a:solidFill>
                <a:latin typeface="UtopiaStd-Regular"/>
              </a:rPr>
            </a:br>
            <a:br>
              <a:rPr lang="en-US" sz="2400" dirty="0">
                <a:solidFill>
                  <a:srgbClr val="231F20"/>
                </a:solidFill>
                <a:latin typeface="UtopiaStd-Regular"/>
              </a:rPr>
            </a:br>
            <a:endParaRPr lang="en-US" sz="2400" dirty="0"/>
          </a:p>
        </p:txBody>
      </p:sp>
      <p:pic>
        <p:nvPicPr>
          <p:cNvPr id="4" name="Picture 3">
            <a:extLst>
              <a:ext uri="{FF2B5EF4-FFF2-40B4-BE49-F238E27FC236}">
                <a16:creationId xmlns:a16="http://schemas.microsoft.com/office/drawing/2014/main" id="{7ED27A55-A78B-4A5C-9C7B-CADD065E6905}"/>
              </a:ext>
            </a:extLst>
          </p:cNvPr>
          <p:cNvPicPr>
            <a:picLocks noChangeAspect="1"/>
          </p:cNvPicPr>
          <p:nvPr/>
        </p:nvPicPr>
        <p:blipFill>
          <a:blip r:embed="rId2"/>
          <a:stretch>
            <a:fillRect/>
          </a:stretch>
        </p:blipFill>
        <p:spPr>
          <a:xfrm>
            <a:off x="4979889" y="490141"/>
            <a:ext cx="6443486" cy="5632311"/>
          </a:xfrm>
          <a:prstGeom prst="rect">
            <a:avLst/>
          </a:prstGeom>
        </p:spPr>
      </p:pic>
    </p:spTree>
    <p:extLst>
      <p:ext uri="{BB962C8B-B14F-4D97-AF65-F5344CB8AC3E}">
        <p14:creationId xmlns:p14="http://schemas.microsoft.com/office/powerpoint/2010/main" val="14344180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3" name="Rectangle 5"/>
          <p:cNvSpPr>
            <a:spLocks noGrp="1" noChangeArrowheads="1"/>
          </p:cNvSpPr>
          <p:nvPr>
            <p:ph type="title"/>
          </p:nvPr>
        </p:nvSpPr>
        <p:spPr>
          <a:xfrm>
            <a:off x="1524000" y="260351"/>
            <a:ext cx="9144000" cy="836613"/>
          </a:xfrm>
          <a:extLst>
            <a:ext uri="{91240B29-F687-4F45-9708-019B960494DF}">
              <a14:hiddenLine xmlns:a14="http://schemas.microsoft.com/office/drawing/2010/main" w="9525">
                <a:solidFill>
                  <a:srgbClr val="FFFF00"/>
                </a:solidFill>
                <a:miter lim="800000"/>
                <a:headEnd/>
                <a:tailEnd/>
              </a14:hiddenLine>
            </a:ext>
          </a:extLst>
        </p:spPr>
        <p:txBody>
          <a:bodyPr>
            <a:normAutofit fontScale="90000"/>
          </a:bodyPr>
          <a:lstStyle/>
          <a:p>
            <a:pPr rtl="0" eaLnBrk="1" hangingPunct="1">
              <a:defRPr/>
            </a:pPr>
            <a:r>
              <a:rPr lang="en-US" sz="7200" b="1" dirty="0">
                <a:effectLst>
                  <a:outerShdw blurRad="38100" dist="38100" dir="2700000" algn="tl">
                    <a:srgbClr val="000000"/>
                  </a:outerShdw>
                </a:effectLst>
              </a:rPr>
              <a:t>Chorion:</a:t>
            </a:r>
          </a:p>
        </p:txBody>
      </p:sp>
      <p:sp>
        <p:nvSpPr>
          <p:cNvPr id="135170" name="Rectangle 2"/>
          <p:cNvSpPr>
            <a:spLocks noGrp="1" noChangeArrowheads="1"/>
          </p:cNvSpPr>
          <p:nvPr>
            <p:ph idx="1"/>
          </p:nvPr>
        </p:nvSpPr>
        <p:spPr>
          <a:xfrm>
            <a:off x="783771" y="1557340"/>
            <a:ext cx="10554789" cy="4830398"/>
          </a:xfrm>
          <a:gradFill rotWithShape="1">
            <a:gsLst>
              <a:gs pos="0">
                <a:srgbClr val="781223"/>
              </a:gs>
              <a:gs pos="50000">
                <a:srgbClr val="000000"/>
              </a:gs>
              <a:gs pos="100000">
                <a:srgbClr val="781223"/>
              </a:gs>
            </a:gsLst>
            <a:lin ang="2700000" scaled="1"/>
          </a:gradFill>
          <a:ln w="76200" cmpd="tri">
            <a:solidFill>
              <a:srgbClr val="FFFF00"/>
            </a:solidFill>
            <a:miter lim="800000"/>
            <a:headEnd/>
            <a:tailEnd/>
          </a:ln>
        </p:spPr>
        <p:txBody>
          <a:bodyPr>
            <a:normAutofit/>
          </a:bodyPr>
          <a:lstStyle/>
          <a:p>
            <a:pPr algn="l" rtl="0" eaLnBrk="1" hangingPunct="1"/>
            <a:r>
              <a:rPr lang="en-US" altLang="en-US" sz="4800" dirty="0">
                <a:solidFill>
                  <a:srgbClr val="FFFF00"/>
                </a:solidFill>
              </a:rPr>
              <a:t>The trophoblast and the lining mesoderm together form the </a:t>
            </a:r>
            <a:r>
              <a:rPr lang="en-US" altLang="en-US" sz="4800" b="1" i="1" dirty="0">
                <a:solidFill>
                  <a:schemeClr val="bg1"/>
                </a:solidFill>
              </a:rPr>
              <a:t>chorion.</a:t>
            </a:r>
            <a:r>
              <a:rPr lang="en-US" altLang="en-US" sz="4800" b="1" i="1" dirty="0">
                <a:solidFill>
                  <a:srgbClr val="FFFF00"/>
                </a:solidFill>
              </a:rPr>
              <a:t> </a:t>
            </a:r>
            <a:r>
              <a:rPr lang="en-US" altLang="en-US" sz="4800" dirty="0">
                <a:solidFill>
                  <a:srgbClr val="FFFF00"/>
                </a:solidFill>
              </a:rPr>
              <a:t>  </a:t>
            </a:r>
          </a:p>
          <a:p>
            <a:pPr algn="l" rtl="0" eaLnBrk="1" hangingPunct="1"/>
            <a:r>
              <a:rPr lang="en-US" altLang="en-US" sz="4800" dirty="0">
                <a:solidFill>
                  <a:srgbClr val="FFFF00"/>
                </a:solidFill>
              </a:rPr>
              <a:t>Mesodermal tissue </a:t>
            </a:r>
            <a:r>
              <a:rPr lang="en-US" altLang="en-US" sz="4800" dirty="0">
                <a:solidFill>
                  <a:schemeClr val="bg1"/>
                </a:solidFill>
              </a:rPr>
              <a:t>( connecting stalk)</a:t>
            </a:r>
            <a:r>
              <a:rPr lang="en-US" altLang="en-US" sz="4800" dirty="0">
                <a:solidFill>
                  <a:srgbClr val="FFFF00"/>
                </a:solidFill>
              </a:rPr>
              <a:t> connects the inner cell mass to the chorion and will form the umbilical cord later on.   </a:t>
            </a:r>
          </a:p>
        </p:txBody>
      </p:sp>
    </p:spTree>
    <p:extLst>
      <p:ext uri="{BB962C8B-B14F-4D97-AF65-F5344CB8AC3E}">
        <p14:creationId xmlns:p14="http://schemas.microsoft.com/office/powerpoint/2010/main" val="35161206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5173"/>
                                        </p:tgtEl>
                                        <p:attrNameLst>
                                          <p:attrName>style.visibility</p:attrName>
                                        </p:attrNameLst>
                                      </p:cBhvr>
                                      <p:to>
                                        <p:strVal val="visible"/>
                                      </p:to>
                                    </p:set>
                                    <p:anim calcmode="lin" valueType="num">
                                      <p:cBhvr additive="base">
                                        <p:cTn id="7" dur="500" fill="hold"/>
                                        <p:tgtEl>
                                          <p:spTgt spid="135173"/>
                                        </p:tgtEl>
                                        <p:attrNameLst>
                                          <p:attrName>ppt_x</p:attrName>
                                        </p:attrNameLst>
                                      </p:cBhvr>
                                      <p:tavLst>
                                        <p:tav tm="0">
                                          <p:val>
                                            <p:strVal val="#ppt_x"/>
                                          </p:val>
                                        </p:tav>
                                        <p:tav tm="100000">
                                          <p:val>
                                            <p:strVal val="#ppt_x"/>
                                          </p:val>
                                        </p:tav>
                                      </p:tavLst>
                                    </p:anim>
                                    <p:anim calcmode="lin" valueType="num">
                                      <p:cBhvr additive="base">
                                        <p:cTn id="8" dur="500" fill="hold"/>
                                        <p:tgtEl>
                                          <p:spTgt spid="13517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5170">
                                            <p:bg/>
                                          </p:spTgt>
                                        </p:tgtEl>
                                        <p:attrNameLst>
                                          <p:attrName>style.visibility</p:attrName>
                                        </p:attrNameLst>
                                      </p:cBhvr>
                                      <p:to>
                                        <p:strVal val="visible"/>
                                      </p:to>
                                    </p:set>
                                    <p:anim calcmode="lin" valueType="num">
                                      <p:cBhvr additive="base">
                                        <p:cTn id="13" dur="500" fill="hold"/>
                                        <p:tgtEl>
                                          <p:spTgt spid="135170">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5170">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5170">
                                            <p:txEl>
                                              <p:pRg st="0" end="0"/>
                                            </p:txEl>
                                          </p:spTgt>
                                        </p:tgtEl>
                                        <p:attrNameLst>
                                          <p:attrName>style.visibility</p:attrName>
                                        </p:attrNameLst>
                                      </p:cBhvr>
                                      <p:to>
                                        <p:strVal val="visible"/>
                                      </p:to>
                                    </p:set>
                                    <p:anim calcmode="lin" valueType="num">
                                      <p:cBhvr additive="base">
                                        <p:cTn id="19" dur="500" fill="hold"/>
                                        <p:tgtEl>
                                          <p:spTgt spid="13517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5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5170">
                                            <p:txEl>
                                              <p:pRg st="1" end="1"/>
                                            </p:txEl>
                                          </p:spTgt>
                                        </p:tgtEl>
                                        <p:attrNameLst>
                                          <p:attrName>style.visibility</p:attrName>
                                        </p:attrNameLst>
                                      </p:cBhvr>
                                      <p:to>
                                        <p:strVal val="visible"/>
                                      </p:to>
                                    </p:set>
                                    <p:anim calcmode="lin" valueType="num">
                                      <p:cBhvr additive="base">
                                        <p:cTn id="25" dur="500" fill="hold"/>
                                        <p:tgtEl>
                                          <p:spTgt spid="13517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517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3" grpId="0"/>
      <p:bldP spid="135170"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9" name="Rectangle 3"/>
          <p:cNvSpPr>
            <a:spLocks noGrp="1" noChangeArrowheads="1"/>
          </p:cNvSpPr>
          <p:nvPr>
            <p:ph idx="1"/>
          </p:nvPr>
        </p:nvSpPr>
        <p:spPr>
          <a:xfrm>
            <a:off x="914400" y="1125539"/>
            <a:ext cx="10515600" cy="5073555"/>
          </a:xfrm>
          <a:gradFill rotWithShape="1">
            <a:gsLst>
              <a:gs pos="0">
                <a:srgbClr val="AB1931"/>
              </a:gs>
              <a:gs pos="50000">
                <a:srgbClr val="000000"/>
              </a:gs>
              <a:gs pos="100000">
                <a:srgbClr val="AB1931"/>
              </a:gs>
            </a:gsLst>
            <a:lin ang="18900000" scaled="1"/>
          </a:gradFill>
          <a:ln>
            <a:solidFill>
              <a:srgbClr val="FFFF00"/>
            </a:solidFill>
            <a:miter lim="800000"/>
            <a:headEnd/>
            <a:tailEnd/>
          </a:ln>
        </p:spPr>
        <p:txBody>
          <a:bodyPr/>
          <a:lstStyle/>
          <a:p>
            <a:pPr algn="l" rtl="0" eaLnBrk="1" hangingPunct="1"/>
            <a:r>
              <a:rPr lang="en-US" altLang="en-US" sz="4400" dirty="0">
                <a:solidFill>
                  <a:srgbClr val="FFFF00"/>
                </a:solidFill>
                <a:latin typeface="Arial Narrow" panose="020B0606020202030204" pitchFamily="34" charset="0"/>
              </a:rPr>
              <a:t>Spaces </a:t>
            </a:r>
            <a:r>
              <a:rPr lang="en-US" altLang="en-US" sz="4400" dirty="0">
                <a:solidFill>
                  <a:schemeClr val="bg1"/>
                </a:solidFill>
                <a:latin typeface="Arial Narrow" panose="020B0606020202030204" pitchFamily="34" charset="0"/>
              </a:rPr>
              <a:t>(lacunae)</a:t>
            </a:r>
            <a:r>
              <a:rPr lang="en-US" altLang="en-US" sz="4400" dirty="0">
                <a:solidFill>
                  <a:srgbClr val="FFFF00"/>
                </a:solidFill>
                <a:latin typeface="Arial Narrow" panose="020B0606020202030204" pitchFamily="34" charset="0"/>
              </a:rPr>
              <a:t> appear in the syncytium, increase in size and fuse together to form the                                    </a:t>
            </a:r>
            <a:r>
              <a:rPr lang="en-US" altLang="en-US" sz="4400" i="1" dirty="0">
                <a:solidFill>
                  <a:schemeClr val="bg1"/>
                </a:solidFill>
                <a:latin typeface="Arial Narrow" panose="020B0606020202030204" pitchFamily="34" charset="0"/>
              </a:rPr>
              <a:t>" </a:t>
            </a:r>
            <a:r>
              <a:rPr lang="en-US" altLang="en-US" sz="4400" b="1" i="1" dirty="0" err="1">
                <a:solidFill>
                  <a:schemeClr val="bg1"/>
                </a:solidFill>
                <a:latin typeface="Arial Narrow" panose="020B0606020202030204" pitchFamily="34" charset="0"/>
              </a:rPr>
              <a:t>chorio-decidual</a:t>
            </a:r>
            <a:r>
              <a:rPr lang="en-US" altLang="en-US" sz="4400" b="1" i="1" dirty="0">
                <a:solidFill>
                  <a:schemeClr val="bg1"/>
                </a:solidFill>
                <a:latin typeface="Arial Narrow" panose="020B0606020202030204" pitchFamily="34" charset="0"/>
              </a:rPr>
              <a:t> space"</a:t>
            </a:r>
            <a:r>
              <a:rPr lang="en-US" altLang="en-US" sz="4400" b="1" i="1" dirty="0">
                <a:solidFill>
                  <a:srgbClr val="FF99CC"/>
                </a:solidFill>
                <a:latin typeface="Arial Narrow" panose="020B0606020202030204" pitchFamily="34" charset="0"/>
              </a:rPr>
              <a:t> </a:t>
            </a:r>
            <a:r>
              <a:rPr lang="en-US" altLang="en-US" sz="4400" b="1" i="1" dirty="0">
                <a:solidFill>
                  <a:srgbClr val="FFFF00"/>
                </a:solidFill>
                <a:latin typeface="Arial Narrow" panose="020B0606020202030204" pitchFamily="34" charset="0"/>
              </a:rPr>
              <a:t>or</a:t>
            </a:r>
            <a:r>
              <a:rPr lang="en-US" altLang="en-US" sz="4400" b="1" i="1" dirty="0">
                <a:solidFill>
                  <a:srgbClr val="FF99CC"/>
                </a:solidFill>
                <a:latin typeface="Arial Narrow" panose="020B0606020202030204" pitchFamily="34" charset="0"/>
              </a:rPr>
              <a:t>                    </a:t>
            </a:r>
            <a:r>
              <a:rPr lang="en-US" altLang="en-US" sz="4400" b="1" i="1" dirty="0">
                <a:solidFill>
                  <a:schemeClr val="bg1"/>
                </a:solidFill>
                <a:latin typeface="Arial Narrow" panose="020B0606020202030204" pitchFamily="34" charset="0"/>
              </a:rPr>
              <a:t>" </a:t>
            </a:r>
            <a:r>
              <a:rPr lang="en-US" altLang="en-US" sz="4400" b="1" i="1" dirty="0" err="1">
                <a:solidFill>
                  <a:schemeClr val="bg1"/>
                </a:solidFill>
                <a:latin typeface="Arial Narrow" panose="020B0606020202030204" pitchFamily="34" charset="0"/>
              </a:rPr>
              <a:t>intervillus</a:t>
            </a:r>
            <a:r>
              <a:rPr lang="en-US" altLang="en-US" sz="4400" b="1" i="1" dirty="0">
                <a:solidFill>
                  <a:schemeClr val="bg1"/>
                </a:solidFill>
                <a:latin typeface="Arial Narrow" panose="020B0606020202030204" pitchFamily="34" charset="0"/>
              </a:rPr>
              <a:t> space</a:t>
            </a:r>
            <a:r>
              <a:rPr lang="en-US" altLang="en-US" sz="4400" i="1" dirty="0">
                <a:solidFill>
                  <a:schemeClr val="bg1"/>
                </a:solidFill>
                <a:latin typeface="Arial Narrow" panose="020B0606020202030204" pitchFamily="34" charset="0"/>
              </a:rPr>
              <a:t>".</a:t>
            </a:r>
            <a:r>
              <a:rPr lang="en-US" altLang="en-US" sz="4400" i="1" dirty="0">
                <a:solidFill>
                  <a:srgbClr val="FF99CC"/>
                </a:solidFill>
                <a:latin typeface="Arial Narrow" panose="020B0606020202030204" pitchFamily="34" charset="0"/>
              </a:rPr>
              <a:t> </a:t>
            </a:r>
          </a:p>
          <a:p>
            <a:pPr algn="l" rtl="0" eaLnBrk="1" hangingPunct="1"/>
            <a:r>
              <a:rPr lang="en-US" altLang="en-US" sz="4400" dirty="0">
                <a:solidFill>
                  <a:srgbClr val="FFFF00"/>
                </a:solidFill>
                <a:latin typeface="Arial Narrow" panose="020B0606020202030204" pitchFamily="34" charset="0"/>
              </a:rPr>
              <a:t>Erosion of the </a:t>
            </a:r>
            <a:r>
              <a:rPr lang="en-US" altLang="en-US" sz="4400" dirty="0" err="1">
                <a:solidFill>
                  <a:srgbClr val="FFFF00"/>
                </a:solidFill>
                <a:latin typeface="Arial Narrow" panose="020B0606020202030204" pitchFamily="34" charset="0"/>
              </a:rPr>
              <a:t>decidual</a:t>
            </a:r>
            <a:r>
              <a:rPr lang="en-US" altLang="en-US" sz="4400" dirty="0">
                <a:solidFill>
                  <a:srgbClr val="FFFF00"/>
                </a:solidFill>
                <a:latin typeface="Arial Narrow" panose="020B0606020202030204" pitchFamily="34" charset="0"/>
              </a:rPr>
              <a:t> blood vessels by the trophoblast allows blood to circulate in this space.</a:t>
            </a:r>
            <a:endParaRPr lang="en-US" altLang="en-US" sz="4400" dirty="0">
              <a:latin typeface="Arial Narrow" panose="020B0606020202030204" pitchFamily="34" charset="0"/>
            </a:endParaRPr>
          </a:p>
        </p:txBody>
      </p:sp>
      <p:sp>
        <p:nvSpPr>
          <p:cNvPr id="418820" name="Rectangle 4"/>
          <p:cNvSpPr>
            <a:spLocks noChangeArrowheads="1"/>
          </p:cNvSpPr>
          <p:nvPr/>
        </p:nvSpPr>
        <p:spPr bwMode="auto">
          <a:xfrm>
            <a:off x="1524000" y="44451"/>
            <a:ext cx="9144000" cy="83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defRPr/>
            </a:pPr>
            <a:r>
              <a:rPr lang="en-US" sz="7200" b="1" dirty="0">
                <a:effectLst>
                  <a:outerShdw blurRad="38100" dist="38100" dir="2700000" algn="tl">
                    <a:srgbClr val="000000"/>
                  </a:outerShdw>
                </a:effectLst>
              </a:rPr>
              <a:t>Chorion:</a:t>
            </a:r>
          </a:p>
        </p:txBody>
      </p:sp>
    </p:spTree>
    <p:extLst>
      <p:ext uri="{BB962C8B-B14F-4D97-AF65-F5344CB8AC3E}">
        <p14:creationId xmlns:p14="http://schemas.microsoft.com/office/powerpoint/2010/main" val="29338193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18820"/>
                                        </p:tgtEl>
                                        <p:attrNameLst>
                                          <p:attrName>style.visibility</p:attrName>
                                        </p:attrNameLst>
                                      </p:cBhvr>
                                      <p:to>
                                        <p:strVal val="visible"/>
                                      </p:to>
                                    </p:set>
                                    <p:anim calcmode="lin" valueType="num">
                                      <p:cBhvr additive="base">
                                        <p:cTn id="7" dur="500" fill="hold"/>
                                        <p:tgtEl>
                                          <p:spTgt spid="418820"/>
                                        </p:tgtEl>
                                        <p:attrNameLst>
                                          <p:attrName>ppt_x</p:attrName>
                                        </p:attrNameLst>
                                      </p:cBhvr>
                                      <p:tavLst>
                                        <p:tav tm="0">
                                          <p:val>
                                            <p:strVal val="#ppt_x"/>
                                          </p:val>
                                        </p:tav>
                                        <p:tav tm="100000">
                                          <p:val>
                                            <p:strVal val="#ppt_x"/>
                                          </p:val>
                                        </p:tav>
                                      </p:tavLst>
                                    </p:anim>
                                    <p:anim calcmode="lin" valueType="num">
                                      <p:cBhvr additive="base">
                                        <p:cTn id="8" dur="500" fill="hold"/>
                                        <p:tgtEl>
                                          <p:spTgt spid="41882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8819">
                                            <p:bg/>
                                          </p:spTgt>
                                        </p:tgtEl>
                                        <p:attrNameLst>
                                          <p:attrName>style.visibility</p:attrName>
                                        </p:attrNameLst>
                                      </p:cBhvr>
                                      <p:to>
                                        <p:strVal val="visible"/>
                                      </p:to>
                                    </p:set>
                                    <p:anim calcmode="lin" valueType="num">
                                      <p:cBhvr additive="base">
                                        <p:cTn id="13" dur="500" fill="hold"/>
                                        <p:tgtEl>
                                          <p:spTgt spid="418819">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418819">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8819">
                                            <p:txEl>
                                              <p:pRg st="0" end="0"/>
                                            </p:txEl>
                                          </p:spTgt>
                                        </p:tgtEl>
                                        <p:attrNameLst>
                                          <p:attrName>style.visibility</p:attrName>
                                        </p:attrNameLst>
                                      </p:cBhvr>
                                      <p:to>
                                        <p:strVal val="visible"/>
                                      </p:to>
                                    </p:set>
                                    <p:anim calcmode="lin" valueType="num">
                                      <p:cBhvr additive="base">
                                        <p:cTn id="19" dur="500" fill="hold"/>
                                        <p:tgtEl>
                                          <p:spTgt spid="41881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8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8819">
                                            <p:txEl>
                                              <p:pRg st="1" end="1"/>
                                            </p:txEl>
                                          </p:spTgt>
                                        </p:tgtEl>
                                        <p:attrNameLst>
                                          <p:attrName>style.visibility</p:attrName>
                                        </p:attrNameLst>
                                      </p:cBhvr>
                                      <p:to>
                                        <p:strVal val="visible"/>
                                      </p:to>
                                    </p:set>
                                    <p:anim calcmode="lin" valueType="num">
                                      <p:cBhvr additive="base">
                                        <p:cTn id="25" dur="500" fill="hold"/>
                                        <p:tgtEl>
                                          <p:spTgt spid="41881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88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9" grpId="0" build="p" animBg="1"/>
      <p:bldP spid="4188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type="title"/>
          </p:nvPr>
        </p:nvSpPr>
        <p:spPr>
          <a:xfrm>
            <a:off x="1992313" y="0"/>
            <a:ext cx="8229600" cy="850900"/>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5400" b="1" i="1" dirty="0">
                <a:effectLst>
                  <a:outerShdw blurRad="38100" dist="38100" dir="2700000" algn="tl">
                    <a:srgbClr val="000000"/>
                  </a:outerShdw>
                </a:effectLst>
              </a:rPr>
              <a:t>Chorion:</a:t>
            </a:r>
          </a:p>
        </p:txBody>
      </p:sp>
      <p:sp>
        <p:nvSpPr>
          <p:cNvPr id="136194" name="Rectangle 2"/>
          <p:cNvSpPr>
            <a:spLocks noGrp="1" noChangeArrowheads="1"/>
          </p:cNvSpPr>
          <p:nvPr>
            <p:ph idx="1"/>
          </p:nvPr>
        </p:nvSpPr>
        <p:spPr>
          <a:xfrm>
            <a:off x="875211" y="908050"/>
            <a:ext cx="10685418" cy="5453561"/>
          </a:xfrm>
          <a:gradFill rotWithShape="1">
            <a:gsLst>
              <a:gs pos="0">
                <a:srgbClr val="781223"/>
              </a:gs>
              <a:gs pos="50000">
                <a:srgbClr val="000000"/>
              </a:gs>
              <a:gs pos="100000">
                <a:srgbClr val="781223"/>
              </a:gs>
            </a:gsLst>
            <a:lin ang="2700000" scaled="1"/>
          </a:gradFill>
          <a:ln w="38100">
            <a:solidFill>
              <a:srgbClr val="FFFF00"/>
            </a:solidFill>
            <a:miter lim="800000"/>
            <a:headEnd/>
            <a:tailEnd/>
          </a:ln>
        </p:spPr>
        <p:txBody>
          <a:bodyPr/>
          <a:lstStyle/>
          <a:p>
            <a:pPr algn="l" rtl="0" eaLnBrk="1" hangingPunct="1"/>
            <a:r>
              <a:rPr lang="en-US" altLang="en-US" sz="4000" dirty="0">
                <a:solidFill>
                  <a:srgbClr val="FFFF00"/>
                </a:solidFill>
                <a:latin typeface="Arial Narrow" panose="020B0606020202030204" pitchFamily="34" charset="0"/>
              </a:rPr>
              <a:t>The outer syncytium and inner </a:t>
            </a:r>
            <a:r>
              <a:rPr lang="en-US" altLang="en-US" sz="4000" dirty="0" err="1">
                <a:solidFill>
                  <a:srgbClr val="FFFF00"/>
                </a:solidFill>
                <a:latin typeface="Arial Narrow" panose="020B0606020202030204" pitchFamily="34" charset="0"/>
              </a:rPr>
              <a:t>Langhan’s</a:t>
            </a:r>
            <a:r>
              <a:rPr lang="en-US" altLang="en-US" sz="4000" dirty="0">
                <a:solidFill>
                  <a:srgbClr val="FFFF00"/>
                </a:solidFill>
                <a:latin typeface="Arial Narrow" panose="020B0606020202030204" pitchFamily="34" charset="0"/>
              </a:rPr>
              <a:t> cells form buds surrounding the developing ovum called </a:t>
            </a:r>
            <a:r>
              <a:rPr lang="en-US" altLang="en-US" sz="4000" b="1" i="1" dirty="0">
                <a:solidFill>
                  <a:schemeClr val="bg1"/>
                </a:solidFill>
                <a:latin typeface="Arial Narrow" panose="020B0606020202030204" pitchFamily="34" charset="0"/>
              </a:rPr>
              <a:t>primary villi</a:t>
            </a:r>
            <a:r>
              <a:rPr lang="en-US" altLang="en-US" sz="4000" b="1" i="1" dirty="0">
                <a:solidFill>
                  <a:srgbClr val="FFFF00"/>
                </a:solidFill>
                <a:latin typeface="Arial Narrow" panose="020B0606020202030204" pitchFamily="34" charset="0"/>
              </a:rPr>
              <a:t>.</a:t>
            </a:r>
            <a:r>
              <a:rPr lang="en-US" altLang="en-US" sz="4000" dirty="0">
                <a:solidFill>
                  <a:srgbClr val="FFFF00"/>
                </a:solidFill>
                <a:latin typeface="Arial Narrow" panose="020B0606020202030204" pitchFamily="34" charset="0"/>
              </a:rPr>
              <a:t> </a:t>
            </a:r>
          </a:p>
          <a:p>
            <a:pPr algn="l" rtl="0" eaLnBrk="1" hangingPunct="1"/>
            <a:r>
              <a:rPr lang="en-US" altLang="en-US" sz="4000" dirty="0">
                <a:solidFill>
                  <a:srgbClr val="FFFF00"/>
                </a:solidFill>
                <a:latin typeface="Arial Narrow" panose="020B0606020202030204" pitchFamily="34" charset="0"/>
              </a:rPr>
              <a:t>When the mesoderm invades the center of the primary villi they are called </a:t>
            </a:r>
            <a:r>
              <a:rPr lang="en-US" altLang="en-US" sz="4000" b="1" i="1" dirty="0">
                <a:solidFill>
                  <a:schemeClr val="bg1"/>
                </a:solidFill>
                <a:latin typeface="Arial Narrow" panose="020B0606020202030204" pitchFamily="34" charset="0"/>
              </a:rPr>
              <a:t>secondary villi</a:t>
            </a:r>
            <a:r>
              <a:rPr lang="en-US" altLang="en-US" sz="4000" dirty="0">
                <a:solidFill>
                  <a:srgbClr val="FFFF00"/>
                </a:solidFill>
                <a:latin typeface="Arial Narrow" panose="020B0606020202030204" pitchFamily="34" charset="0"/>
              </a:rPr>
              <a:t>. </a:t>
            </a:r>
          </a:p>
          <a:p>
            <a:pPr algn="l" rtl="0" eaLnBrk="1" hangingPunct="1"/>
            <a:r>
              <a:rPr lang="en-US" altLang="en-US" sz="4000" dirty="0">
                <a:solidFill>
                  <a:srgbClr val="FFFF00"/>
                </a:solidFill>
                <a:latin typeface="Arial Narrow" panose="020B0606020202030204" pitchFamily="34" charset="0"/>
              </a:rPr>
              <a:t>When blood vessels (branches from the umbilical vessels) develop inside the mesodermal core, they are called </a:t>
            </a:r>
            <a:r>
              <a:rPr lang="en-US" altLang="en-US" sz="4000" b="1" i="1" dirty="0">
                <a:solidFill>
                  <a:schemeClr val="bg1"/>
                </a:solidFill>
                <a:latin typeface="Arial Narrow" panose="020B0606020202030204" pitchFamily="34" charset="0"/>
              </a:rPr>
              <a:t>tertiary villi.</a:t>
            </a:r>
            <a:endParaRPr lang="en-US" altLang="en-US" sz="400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8047132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6195"/>
                                        </p:tgtEl>
                                        <p:attrNameLst>
                                          <p:attrName>style.visibility</p:attrName>
                                        </p:attrNameLst>
                                      </p:cBhvr>
                                      <p:to>
                                        <p:strVal val="visible"/>
                                      </p:to>
                                    </p:set>
                                    <p:anim calcmode="lin" valueType="num">
                                      <p:cBhvr additive="base">
                                        <p:cTn id="7" dur="500" fill="hold"/>
                                        <p:tgtEl>
                                          <p:spTgt spid="136195"/>
                                        </p:tgtEl>
                                        <p:attrNameLst>
                                          <p:attrName>ppt_x</p:attrName>
                                        </p:attrNameLst>
                                      </p:cBhvr>
                                      <p:tavLst>
                                        <p:tav tm="0">
                                          <p:val>
                                            <p:strVal val="#ppt_x"/>
                                          </p:val>
                                        </p:tav>
                                        <p:tav tm="100000">
                                          <p:val>
                                            <p:strVal val="#ppt_x"/>
                                          </p:val>
                                        </p:tav>
                                      </p:tavLst>
                                    </p:anim>
                                    <p:anim calcmode="lin" valueType="num">
                                      <p:cBhvr additive="base">
                                        <p:cTn id="8" dur="500" fill="hold"/>
                                        <p:tgtEl>
                                          <p:spTgt spid="13619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6194">
                                            <p:bg/>
                                          </p:spTgt>
                                        </p:tgtEl>
                                        <p:attrNameLst>
                                          <p:attrName>style.visibility</p:attrName>
                                        </p:attrNameLst>
                                      </p:cBhvr>
                                      <p:to>
                                        <p:strVal val="visible"/>
                                      </p:to>
                                    </p:set>
                                    <p:anim calcmode="lin" valueType="num">
                                      <p:cBhvr additive="base">
                                        <p:cTn id="13" dur="500" fill="hold"/>
                                        <p:tgtEl>
                                          <p:spTgt spid="136194">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6194">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6194">
                                            <p:txEl>
                                              <p:pRg st="0" end="0"/>
                                            </p:txEl>
                                          </p:spTgt>
                                        </p:tgtEl>
                                        <p:attrNameLst>
                                          <p:attrName>style.visibility</p:attrName>
                                        </p:attrNameLst>
                                      </p:cBhvr>
                                      <p:to>
                                        <p:strVal val="visible"/>
                                      </p:to>
                                    </p:set>
                                    <p:anim calcmode="lin" valueType="num">
                                      <p:cBhvr additive="base">
                                        <p:cTn id="19" dur="500" fill="hold"/>
                                        <p:tgtEl>
                                          <p:spTgt spid="13619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6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6194">
                                            <p:txEl>
                                              <p:pRg st="1" end="1"/>
                                            </p:txEl>
                                          </p:spTgt>
                                        </p:tgtEl>
                                        <p:attrNameLst>
                                          <p:attrName>style.visibility</p:attrName>
                                        </p:attrNameLst>
                                      </p:cBhvr>
                                      <p:to>
                                        <p:strVal val="visible"/>
                                      </p:to>
                                    </p:set>
                                    <p:anim calcmode="lin" valueType="num">
                                      <p:cBhvr additive="base">
                                        <p:cTn id="25" dur="500" fill="hold"/>
                                        <p:tgtEl>
                                          <p:spTgt spid="13619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6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6194">
                                            <p:txEl>
                                              <p:pRg st="2" end="2"/>
                                            </p:txEl>
                                          </p:spTgt>
                                        </p:tgtEl>
                                        <p:attrNameLst>
                                          <p:attrName>style.visibility</p:attrName>
                                        </p:attrNameLst>
                                      </p:cBhvr>
                                      <p:to>
                                        <p:strVal val="visible"/>
                                      </p:to>
                                    </p:set>
                                    <p:anim calcmode="lin" valueType="num">
                                      <p:cBhvr additive="base">
                                        <p:cTn id="31" dur="500" fill="hold"/>
                                        <p:tgtEl>
                                          <p:spTgt spid="13619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619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P spid="136194"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600" name="Rectangle 8"/>
          <p:cNvSpPr>
            <a:spLocks noGrp="1" noChangeArrowheads="1"/>
          </p:cNvSpPr>
          <p:nvPr>
            <p:ph type="title"/>
          </p:nvPr>
        </p:nvSpPr>
        <p:spPr>
          <a:xfrm>
            <a:off x="1981200" y="130175"/>
            <a:ext cx="3754438" cy="706438"/>
          </a:xfrm>
          <a:ln>
            <a:solidFill>
              <a:srgbClr val="FF9900"/>
            </a:solidFill>
            <a:miter lim="800000"/>
            <a:headEnd/>
            <a:tailEnd/>
          </a:ln>
        </p:spPr>
        <p:txBody>
          <a:bodyPr/>
          <a:lstStyle/>
          <a:p>
            <a:pPr eaLnBrk="1" hangingPunct="1"/>
            <a:r>
              <a:rPr lang="en-US" altLang="en-US" sz="4000" b="1" dirty="0">
                <a:latin typeface="+mn-lt"/>
              </a:rPr>
              <a:t>Primary villous</a:t>
            </a:r>
          </a:p>
        </p:txBody>
      </p:sp>
      <p:pic>
        <p:nvPicPr>
          <p:cNvPr id="366596" name="Picture 4" descr="Primary chorionic villi"/>
          <p:cNvPicPr>
            <a:picLocks noGrp="1" noChangeAspect="1" noChangeArrowheads="1"/>
          </p:cNvPicPr>
          <p:nvPr>
            <p:ph sz="half" idx="1"/>
          </p:nvPr>
        </p:nvPicPr>
        <p:blipFill>
          <a:blip r:embed="rId2">
            <a:lum bright="-24000" contrast="18000"/>
            <a:extLst>
              <a:ext uri="{28A0092B-C50C-407E-A947-70E740481C1C}">
                <a14:useLocalDpi xmlns:a14="http://schemas.microsoft.com/office/drawing/2010/main" val="0"/>
              </a:ext>
            </a:extLst>
          </a:blip>
          <a:srcRect/>
          <a:stretch>
            <a:fillRect/>
          </a:stretch>
        </p:blipFill>
        <p:spPr>
          <a:xfrm>
            <a:off x="1847850" y="1052513"/>
            <a:ext cx="4038600" cy="5472112"/>
          </a:xfrm>
          <a:noFill/>
          <a:ln w="76200">
            <a:solidFill>
              <a:srgbClr val="FF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6599" name="Picture 7" descr="Secondary chorionic villi"/>
          <p:cNvPicPr>
            <a:picLocks noGrp="1" noChangeAspect="1" noChangeArrowheads="1"/>
          </p:cNvPicPr>
          <p:nvPr>
            <p:ph sz="half" idx="2"/>
          </p:nvPr>
        </p:nvPicPr>
        <p:blipFill>
          <a:blip r:embed="rId3">
            <a:lum bright="-24000" contrast="12000"/>
            <a:extLst>
              <a:ext uri="{28A0092B-C50C-407E-A947-70E740481C1C}">
                <a14:useLocalDpi xmlns:a14="http://schemas.microsoft.com/office/drawing/2010/main" val="0"/>
              </a:ext>
            </a:extLst>
          </a:blip>
          <a:srcRect/>
          <a:stretch>
            <a:fillRect/>
          </a:stretch>
        </p:blipFill>
        <p:spPr>
          <a:xfrm>
            <a:off x="6172201" y="1052513"/>
            <a:ext cx="4244975" cy="5472112"/>
          </a:xfrm>
          <a:noFill/>
          <a:ln w="76200">
            <a:solidFill>
              <a:srgbClr val="FF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6602" name="Text Box 10"/>
          <p:cNvSpPr txBox="1">
            <a:spLocks noChangeArrowheads="1"/>
          </p:cNvSpPr>
          <p:nvPr/>
        </p:nvSpPr>
        <p:spPr bwMode="auto">
          <a:xfrm>
            <a:off x="6096000" y="115888"/>
            <a:ext cx="4248150" cy="711200"/>
          </a:xfrm>
          <a:prstGeom prst="rect">
            <a:avLst/>
          </a:prstGeom>
          <a:noFill/>
          <a:ln w="9525">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sz="4000" dirty="0">
                <a:effectLst>
                  <a:outerShdw blurRad="38100" dist="38100" dir="2700000" algn="tl">
                    <a:srgbClr val="000000"/>
                  </a:outerShdw>
                </a:effectLst>
              </a:rPr>
              <a:t>Secondary villous</a:t>
            </a:r>
          </a:p>
        </p:txBody>
      </p:sp>
    </p:spTree>
    <p:extLst>
      <p:ext uri="{BB962C8B-B14F-4D97-AF65-F5344CB8AC3E}">
        <p14:creationId xmlns:p14="http://schemas.microsoft.com/office/powerpoint/2010/main" val="3532459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6600"/>
                                        </p:tgtEl>
                                        <p:attrNameLst>
                                          <p:attrName>style.visibility</p:attrName>
                                        </p:attrNameLst>
                                      </p:cBhvr>
                                      <p:to>
                                        <p:strVal val="visible"/>
                                      </p:to>
                                    </p:set>
                                    <p:anim calcmode="lin" valueType="num">
                                      <p:cBhvr additive="base">
                                        <p:cTn id="7" dur="500" fill="hold"/>
                                        <p:tgtEl>
                                          <p:spTgt spid="366600"/>
                                        </p:tgtEl>
                                        <p:attrNameLst>
                                          <p:attrName>ppt_x</p:attrName>
                                        </p:attrNameLst>
                                      </p:cBhvr>
                                      <p:tavLst>
                                        <p:tav tm="0">
                                          <p:val>
                                            <p:strVal val="#ppt_x"/>
                                          </p:val>
                                        </p:tav>
                                        <p:tav tm="100000">
                                          <p:val>
                                            <p:strVal val="#ppt_x"/>
                                          </p:val>
                                        </p:tav>
                                      </p:tavLst>
                                    </p:anim>
                                    <p:anim calcmode="lin" valueType="num">
                                      <p:cBhvr additive="base">
                                        <p:cTn id="8" dur="500" fill="hold"/>
                                        <p:tgtEl>
                                          <p:spTgt spid="3666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66596"/>
                                        </p:tgtEl>
                                        <p:attrNameLst>
                                          <p:attrName>style.visibility</p:attrName>
                                        </p:attrNameLst>
                                      </p:cBhvr>
                                      <p:to>
                                        <p:strVal val="visible"/>
                                      </p:to>
                                    </p:set>
                                    <p:anim calcmode="lin" valueType="num">
                                      <p:cBhvr additive="base">
                                        <p:cTn id="13" dur="500" fill="hold"/>
                                        <p:tgtEl>
                                          <p:spTgt spid="366596"/>
                                        </p:tgtEl>
                                        <p:attrNameLst>
                                          <p:attrName>ppt_x</p:attrName>
                                        </p:attrNameLst>
                                      </p:cBhvr>
                                      <p:tavLst>
                                        <p:tav tm="0">
                                          <p:val>
                                            <p:strVal val="0-#ppt_w/2"/>
                                          </p:val>
                                        </p:tav>
                                        <p:tav tm="100000">
                                          <p:val>
                                            <p:strVal val="#ppt_x"/>
                                          </p:val>
                                        </p:tav>
                                      </p:tavLst>
                                    </p:anim>
                                    <p:anim calcmode="lin" valueType="num">
                                      <p:cBhvr additive="base">
                                        <p:cTn id="14" dur="500" fill="hold"/>
                                        <p:tgtEl>
                                          <p:spTgt spid="36659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6602"/>
                                        </p:tgtEl>
                                        <p:attrNameLst>
                                          <p:attrName>style.visibility</p:attrName>
                                        </p:attrNameLst>
                                      </p:cBhvr>
                                      <p:to>
                                        <p:strVal val="visible"/>
                                      </p:to>
                                    </p:set>
                                    <p:anim calcmode="lin" valueType="num">
                                      <p:cBhvr additive="base">
                                        <p:cTn id="19" dur="500" fill="hold"/>
                                        <p:tgtEl>
                                          <p:spTgt spid="366602"/>
                                        </p:tgtEl>
                                        <p:attrNameLst>
                                          <p:attrName>ppt_x</p:attrName>
                                        </p:attrNameLst>
                                      </p:cBhvr>
                                      <p:tavLst>
                                        <p:tav tm="0">
                                          <p:val>
                                            <p:strVal val="#ppt_x"/>
                                          </p:val>
                                        </p:tav>
                                        <p:tav tm="100000">
                                          <p:val>
                                            <p:strVal val="#ppt_x"/>
                                          </p:val>
                                        </p:tav>
                                      </p:tavLst>
                                    </p:anim>
                                    <p:anim calcmode="lin" valueType="num">
                                      <p:cBhvr additive="base">
                                        <p:cTn id="20" dur="500" fill="hold"/>
                                        <p:tgtEl>
                                          <p:spTgt spid="36660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66599"/>
                                        </p:tgtEl>
                                        <p:attrNameLst>
                                          <p:attrName>style.visibility</p:attrName>
                                        </p:attrNameLst>
                                      </p:cBhvr>
                                      <p:to>
                                        <p:strVal val="visible"/>
                                      </p:to>
                                    </p:set>
                                    <p:anim calcmode="lin" valueType="num">
                                      <p:cBhvr additive="base">
                                        <p:cTn id="25" dur="500" fill="hold"/>
                                        <p:tgtEl>
                                          <p:spTgt spid="366599"/>
                                        </p:tgtEl>
                                        <p:attrNameLst>
                                          <p:attrName>ppt_x</p:attrName>
                                        </p:attrNameLst>
                                      </p:cBhvr>
                                      <p:tavLst>
                                        <p:tav tm="0">
                                          <p:val>
                                            <p:strVal val="1+#ppt_w/2"/>
                                          </p:val>
                                        </p:tav>
                                        <p:tav tm="100000">
                                          <p:val>
                                            <p:strVal val="#ppt_x"/>
                                          </p:val>
                                        </p:tav>
                                      </p:tavLst>
                                    </p:anim>
                                    <p:anim calcmode="lin" valueType="num">
                                      <p:cBhvr additive="base">
                                        <p:cTn id="26" dur="500" fill="hold"/>
                                        <p:tgtEl>
                                          <p:spTgt spid="3665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600" grpId="0" animBg="1"/>
      <p:bldP spid="36660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9" name="Rectangle 5"/>
          <p:cNvSpPr>
            <a:spLocks noGrp="1" noChangeArrowheads="1"/>
          </p:cNvSpPr>
          <p:nvPr>
            <p:ph type="title"/>
          </p:nvPr>
        </p:nvSpPr>
        <p:spPr>
          <a:ln>
            <a:solidFill>
              <a:srgbClr val="FF9900"/>
            </a:solidFill>
            <a:miter lim="800000"/>
            <a:headEnd/>
            <a:tailEnd/>
          </a:ln>
        </p:spPr>
        <p:txBody>
          <a:bodyPr>
            <a:normAutofit/>
          </a:bodyPr>
          <a:lstStyle/>
          <a:p>
            <a:pPr eaLnBrk="1" hangingPunct="1"/>
            <a:r>
              <a:rPr lang="en-US" altLang="en-US" sz="4800" b="1" dirty="0">
                <a:latin typeface="+mn-lt"/>
              </a:rPr>
              <a:t>Transverse section of tertiary villous</a:t>
            </a:r>
          </a:p>
        </p:txBody>
      </p:sp>
      <p:pic>
        <p:nvPicPr>
          <p:cNvPr id="369668" name="Picture 4" descr="Transverse section of a chorionic villu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79650" y="1916114"/>
            <a:ext cx="7488238" cy="4537075"/>
          </a:xfrm>
          <a:noFill/>
          <a:ln w="76200">
            <a:solidFill>
              <a:srgbClr val="FF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47416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9669"/>
                                        </p:tgtEl>
                                        <p:attrNameLst>
                                          <p:attrName>style.visibility</p:attrName>
                                        </p:attrNameLst>
                                      </p:cBhvr>
                                      <p:to>
                                        <p:strVal val="visible"/>
                                      </p:to>
                                    </p:set>
                                    <p:anim calcmode="lin" valueType="num">
                                      <p:cBhvr additive="base">
                                        <p:cTn id="7" dur="500" fill="hold"/>
                                        <p:tgtEl>
                                          <p:spTgt spid="369669"/>
                                        </p:tgtEl>
                                        <p:attrNameLst>
                                          <p:attrName>ppt_x</p:attrName>
                                        </p:attrNameLst>
                                      </p:cBhvr>
                                      <p:tavLst>
                                        <p:tav tm="0">
                                          <p:val>
                                            <p:strVal val="#ppt_x"/>
                                          </p:val>
                                        </p:tav>
                                        <p:tav tm="100000">
                                          <p:val>
                                            <p:strVal val="#ppt_x"/>
                                          </p:val>
                                        </p:tav>
                                      </p:tavLst>
                                    </p:anim>
                                    <p:anim calcmode="lin" valueType="num">
                                      <p:cBhvr additive="base">
                                        <p:cTn id="8" dur="500" fill="hold"/>
                                        <p:tgtEl>
                                          <p:spTgt spid="36966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369668"/>
                                        </p:tgtEl>
                                        <p:attrNameLst>
                                          <p:attrName>style.visibility</p:attrName>
                                        </p:attrNameLst>
                                      </p:cBhvr>
                                      <p:to>
                                        <p:strVal val="visible"/>
                                      </p:to>
                                    </p:set>
                                    <p:anim calcmode="lin" valueType="num">
                                      <p:cBhvr additive="base">
                                        <p:cTn id="13" dur="500" fill="hold"/>
                                        <p:tgtEl>
                                          <p:spTgt spid="369668"/>
                                        </p:tgtEl>
                                        <p:attrNameLst>
                                          <p:attrName>ppt_x</p:attrName>
                                        </p:attrNameLst>
                                      </p:cBhvr>
                                      <p:tavLst>
                                        <p:tav tm="0">
                                          <p:val>
                                            <p:strVal val="#ppt_x"/>
                                          </p:val>
                                        </p:tav>
                                        <p:tav tm="100000">
                                          <p:val>
                                            <p:strVal val="#ppt_x"/>
                                          </p:val>
                                        </p:tav>
                                      </p:tavLst>
                                    </p:anim>
                                    <p:anim calcmode="lin" valueType="num">
                                      <p:cBhvr additive="base">
                                        <p:cTn id="14" dur="500" fill="hold"/>
                                        <p:tgtEl>
                                          <p:spTgt spid="3696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3"/>
          <p:cNvSpPr>
            <a:spLocks noGrp="1" noChangeArrowheads="1"/>
          </p:cNvSpPr>
          <p:nvPr>
            <p:ph type="title"/>
          </p:nvPr>
        </p:nvSpPr>
        <p:spPr>
          <a:xfrm>
            <a:off x="1774825" y="85725"/>
            <a:ext cx="8642350" cy="895350"/>
          </a:xfrm>
          <a:extLst>
            <a:ext uri="{91240B29-F687-4F45-9708-019B960494DF}">
              <a14:hiddenLine xmlns:a14="http://schemas.microsoft.com/office/drawing/2010/main" w="9525">
                <a:solidFill>
                  <a:srgbClr val="FFFF00"/>
                </a:solidFill>
                <a:miter lim="800000"/>
                <a:headEnd/>
                <a:tailEnd/>
              </a14:hiddenLine>
            </a:ext>
          </a:extLst>
        </p:spPr>
        <p:txBody>
          <a:bodyPr/>
          <a:lstStyle/>
          <a:p>
            <a:pPr rtl="0" eaLnBrk="1" hangingPunct="1">
              <a:defRPr/>
            </a:pPr>
            <a:r>
              <a:rPr lang="en-US" sz="5400" b="1" dirty="0">
                <a:effectLst>
                  <a:outerShdw blurRad="38100" dist="38100" dir="2700000" algn="tl">
                    <a:srgbClr val="000000"/>
                  </a:outerShdw>
                </a:effectLst>
              </a:rPr>
              <a:t>Chorion:</a:t>
            </a:r>
          </a:p>
        </p:txBody>
      </p:sp>
      <p:sp>
        <p:nvSpPr>
          <p:cNvPr id="137218" name="Rectangle 2"/>
          <p:cNvSpPr>
            <a:spLocks noGrp="1" noChangeArrowheads="1"/>
          </p:cNvSpPr>
          <p:nvPr>
            <p:ph idx="1"/>
          </p:nvPr>
        </p:nvSpPr>
        <p:spPr>
          <a:xfrm>
            <a:off x="862148" y="1196975"/>
            <a:ext cx="10384971" cy="5373688"/>
          </a:xfrm>
          <a:gradFill rotWithShape="1">
            <a:gsLst>
              <a:gs pos="0">
                <a:srgbClr val="781223"/>
              </a:gs>
              <a:gs pos="50000">
                <a:srgbClr val="000000"/>
              </a:gs>
              <a:gs pos="100000">
                <a:srgbClr val="781223"/>
              </a:gs>
            </a:gsLst>
            <a:lin ang="2700000" scaled="1"/>
          </a:gradFill>
          <a:ln w="38100">
            <a:solidFill>
              <a:srgbClr val="FFFF00"/>
            </a:solidFill>
            <a:miter lim="800000"/>
            <a:headEnd/>
            <a:tailEnd/>
          </a:ln>
        </p:spPr>
        <p:txBody>
          <a:bodyPr/>
          <a:lstStyle/>
          <a:p>
            <a:pPr algn="l" rtl="0" eaLnBrk="1" hangingPunct="1"/>
            <a:r>
              <a:rPr lang="en-US" altLang="en-US" sz="4400" dirty="0">
                <a:solidFill>
                  <a:srgbClr val="FFFF00"/>
                </a:solidFill>
                <a:latin typeface="Arial Narrow" panose="020B0606020202030204" pitchFamily="34" charset="0"/>
              </a:rPr>
              <a:t>At first, the chorionic villi surround the developing ovum.</a:t>
            </a:r>
          </a:p>
          <a:p>
            <a:pPr algn="l" rtl="0" eaLnBrk="1" hangingPunct="1"/>
            <a:r>
              <a:rPr lang="en-US" altLang="en-US" sz="4400" dirty="0">
                <a:solidFill>
                  <a:srgbClr val="FFFF00"/>
                </a:solidFill>
                <a:latin typeface="Arial Narrow" panose="020B0606020202030204" pitchFamily="34" charset="0"/>
              </a:rPr>
              <a:t>After the </a:t>
            </a:r>
            <a:r>
              <a:rPr lang="en-US" altLang="en-US" sz="4400" dirty="0">
                <a:solidFill>
                  <a:schemeClr val="bg1"/>
                </a:solidFill>
                <a:latin typeface="Arial Narrow" panose="020B0606020202030204" pitchFamily="34" charset="0"/>
              </a:rPr>
              <a:t>12th week</a:t>
            </a:r>
            <a:r>
              <a:rPr lang="en-US" altLang="en-US" sz="4400" dirty="0">
                <a:solidFill>
                  <a:srgbClr val="FFFF00"/>
                </a:solidFill>
                <a:latin typeface="Arial Narrow" panose="020B0606020202030204" pitchFamily="34" charset="0"/>
              </a:rPr>
              <a:t>, the villi opposite the </a:t>
            </a:r>
            <a:r>
              <a:rPr lang="en-US" altLang="en-US" sz="4400" dirty="0">
                <a:solidFill>
                  <a:schemeClr val="bg1"/>
                </a:solidFill>
                <a:latin typeface="Arial Narrow" panose="020B0606020202030204" pitchFamily="34" charset="0"/>
              </a:rPr>
              <a:t>decidua </a:t>
            </a:r>
            <a:r>
              <a:rPr lang="en-US" altLang="en-US" sz="4400" dirty="0" err="1">
                <a:solidFill>
                  <a:schemeClr val="bg1"/>
                </a:solidFill>
                <a:latin typeface="Arial Narrow" panose="020B0606020202030204" pitchFamily="34" charset="0"/>
              </a:rPr>
              <a:t>capsularis</a:t>
            </a:r>
            <a:r>
              <a:rPr lang="en-US" altLang="en-US" sz="4400" dirty="0">
                <a:solidFill>
                  <a:srgbClr val="FFFF00"/>
                </a:solidFill>
                <a:latin typeface="Arial Narrow" panose="020B0606020202030204" pitchFamily="34" charset="0"/>
              </a:rPr>
              <a:t> atrophy leaving the </a:t>
            </a:r>
            <a:r>
              <a:rPr lang="en-US" altLang="en-US" sz="4400" dirty="0">
                <a:solidFill>
                  <a:schemeClr val="bg1"/>
                </a:solidFill>
                <a:latin typeface="Arial Narrow" panose="020B0606020202030204" pitchFamily="34" charset="0"/>
              </a:rPr>
              <a:t>chorion </a:t>
            </a:r>
            <a:r>
              <a:rPr lang="en-US" altLang="en-US" sz="4400" dirty="0" err="1">
                <a:solidFill>
                  <a:schemeClr val="bg1"/>
                </a:solidFill>
                <a:latin typeface="Arial Narrow" panose="020B0606020202030204" pitchFamily="34" charset="0"/>
              </a:rPr>
              <a:t>laeve</a:t>
            </a:r>
            <a:r>
              <a:rPr lang="en-US" altLang="en-US" sz="4400" dirty="0">
                <a:solidFill>
                  <a:srgbClr val="FFFF00"/>
                </a:solidFill>
                <a:latin typeface="Arial Narrow" panose="020B0606020202030204" pitchFamily="34" charset="0"/>
              </a:rPr>
              <a:t> which forms the outer layer of the </a:t>
            </a:r>
            <a:r>
              <a:rPr lang="en-US" altLang="en-US" sz="4400" dirty="0" err="1">
                <a:solidFill>
                  <a:srgbClr val="FFFF00"/>
                </a:solidFill>
                <a:latin typeface="Arial Narrow" panose="020B0606020202030204" pitchFamily="34" charset="0"/>
              </a:rPr>
              <a:t>foetal</a:t>
            </a:r>
            <a:r>
              <a:rPr lang="en-US" altLang="en-US" sz="4400" dirty="0">
                <a:solidFill>
                  <a:srgbClr val="FFFF00"/>
                </a:solidFill>
                <a:latin typeface="Arial Narrow" panose="020B0606020202030204" pitchFamily="34" charset="0"/>
              </a:rPr>
              <a:t> membrane and is attached to the margin of the placenta. </a:t>
            </a:r>
          </a:p>
        </p:txBody>
      </p:sp>
    </p:spTree>
    <p:extLst>
      <p:ext uri="{BB962C8B-B14F-4D97-AF65-F5344CB8AC3E}">
        <p14:creationId xmlns:p14="http://schemas.microsoft.com/office/powerpoint/2010/main" val="546140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9"/>
                                        </p:tgtEl>
                                        <p:attrNameLst>
                                          <p:attrName>style.visibility</p:attrName>
                                        </p:attrNameLst>
                                      </p:cBhvr>
                                      <p:to>
                                        <p:strVal val="visible"/>
                                      </p:to>
                                    </p:set>
                                    <p:anim calcmode="lin" valueType="num">
                                      <p:cBhvr additive="base">
                                        <p:cTn id="7" dur="500" fill="hold"/>
                                        <p:tgtEl>
                                          <p:spTgt spid="137219"/>
                                        </p:tgtEl>
                                        <p:attrNameLst>
                                          <p:attrName>ppt_x</p:attrName>
                                        </p:attrNameLst>
                                      </p:cBhvr>
                                      <p:tavLst>
                                        <p:tav tm="0">
                                          <p:val>
                                            <p:strVal val="#ppt_x"/>
                                          </p:val>
                                        </p:tav>
                                        <p:tav tm="100000">
                                          <p:val>
                                            <p:strVal val="#ppt_x"/>
                                          </p:val>
                                        </p:tav>
                                      </p:tavLst>
                                    </p:anim>
                                    <p:anim calcmode="lin" valueType="num">
                                      <p:cBhvr additive="base">
                                        <p:cTn id="8" dur="500" fill="hold"/>
                                        <p:tgtEl>
                                          <p:spTgt spid="1372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7218">
                                            <p:bg/>
                                          </p:spTgt>
                                        </p:tgtEl>
                                        <p:attrNameLst>
                                          <p:attrName>style.visibility</p:attrName>
                                        </p:attrNameLst>
                                      </p:cBhvr>
                                      <p:to>
                                        <p:strVal val="visible"/>
                                      </p:to>
                                    </p:set>
                                    <p:anim calcmode="lin" valueType="num">
                                      <p:cBhvr additive="base">
                                        <p:cTn id="13" dur="500" fill="hold"/>
                                        <p:tgtEl>
                                          <p:spTgt spid="137218">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18">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7218">
                                            <p:txEl>
                                              <p:pRg st="0" end="0"/>
                                            </p:txEl>
                                          </p:spTgt>
                                        </p:tgtEl>
                                        <p:attrNameLst>
                                          <p:attrName>style.visibility</p:attrName>
                                        </p:attrNameLst>
                                      </p:cBhvr>
                                      <p:to>
                                        <p:strVal val="visible"/>
                                      </p:to>
                                    </p:set>
                                    <p:anim calcmode="lin" valueType="num">
                                      <p:cBhvr additive="base">
                                        <p:cTn id="19" dur="5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7218">
                                            <p:txEl>
                                              <p:pRg st="1" end="1"/>
                                            </p:txEl>
                                          </p:spTgt>
                                        </p:tgtEl>
                                        <p:attrNameLst>
                                          <p:attrName>style.visibility</p:attrName>
                                        </p:attrNameLst>
                                      </p:cBhvr>
                                      <p:to>
                                        <p:strVal val="visible"/>
                                      </p:to>
                                    </p:set>
                                    <p:anim calcmode="lin" valueType="num">
                                      <p:cBhvr additive="base">
                                        <p:cTn id="25" dur="500" fill="hold"/>
                                        <p:tgtEl>
                                          <p:spTgt spid="13721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72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p:bldP spid="137218"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3" name="Rectangle 3"/>
          <p:cNvSpPr>
            <a:spLocks noGrp="1" noChangeArrowheads="1"/>
          </p:cNvSpPr>
          <p:nvPr>
            <p:ph idx="1"/>
          </p:nvPr>
        </p:nvSpPr>
        <p:spPr>
          <a:xfrm>
            <a:off x="431074" y="245660"/>
            <a:ext cx="11155680" cy="6220454"/>
          </a:xfrm>
          <a:gradFill rotWithShape="1">
            <a:gsLst>
              <a:gs pos="0">
                <a:srgbClr val="AB1931"/>
              </a:gs>
              <a:gs pos="50000">
                <a:srgbClr val="000000"/>
              </a:gs>
              <a:gs pos="100000">
                <a:srgbClr val="AB1931"/>
              </a:gs>
            </a:gsLst>
            <a:lin ang="18900000" scaled="1"/>
          </a:gradFill>
          <a:ln w="76200" cmpd="tri">
            <a:solidFill>
              <a:srgbClr val="FFFF00"/>
            </a:solidFill>
            <a:miter lim="800000"/>
            <a:headEnd/>
            <a:tailEnd/>
          </a:ln>
        </p:spPr>
        <p:txBody>
          <a:bodyPr/>
          <a:lstStyle/>
          <a:p>
            <a:pPr algn="l" rtl="0" eaLnBrk="1" hangingPunct="1"/>
            <a:r>
              <a:rPr lang="en-US" altLang="en-US" sz="4800" dirty="0">
                <a:solidFill>
                  <a:srgbClr val="FFFF00"/>
                </a:solidFill>
                <a:latin typeface="Arial Narrow" panose="020B0606020202030204" pitchFamily="34" charset="0"/>
              </a:rPr>
              <a:t>The villi opposite the decidua basalis grow and branch to form the </a:t>
            </a:r>
            <a:r>
              <a:rPr lang="en-US" altLang="en-US" sz="4800" i="1" dirty="0">
                <a:solidFill>
                  <a:schemeClr val="bg1"/>
                </a:solidFill>
                <a:latin typeface="Arial Narrow" panose="020B0606020202030204" pitchFamily="34" charset="0"/>
              </a:rPr>
              <a:t>chorion frondosum</a:t>
            </a:r>
            <a:r>
              <a:rPr lang="en-US" altLang="en-US" sz="4800" i="1" dirty="0">
                <a:solidFill>
                  <a:srgbClr val="FFFF00"/>
                </a:solidFill>
                <a:latin typeface="Arial Narrow" panose="020B0606020202030204" pitchFamily="34" charset="0"/>
              </a:rPr>
              <a:t> </a:t>
            </a:r>
            <a:r>
              <a:rPr lang="en-US" altLang="en-US" sz="4800" dirty="0">
                <a:solidFill>
                  <a:srgbClr val="FFFF00"/>
                </a:solidFill>
                <a:latin typeface="Arial Narrow" panose="020B0606020202030204" pitchFamily="34" charset="0"/>
              </a:rPr>
              <a:t>and together with the </a:t>
            </a:r>
            <a:r>
              <a:rPr lang="en-US" altLang="en-US" sz="4800" i="1" dirty="0">
                <a:solidFill>
                  <a:schemeClr val="bg1"/>
                </a:solidFill>
                <a:latin typeface="Arial Narrow" panose="020B0606020202030204" pitchFamily="34" charset="0"/>
              </a:rPr>
              <a:t>decidua basalis</a:t>
            </a:r>
            <a:r>
              <a:rPr lang="en-US" altLang="en-US" sz="4800" dirty="0">
                <a:solidFill>
                  <a:srgbClr val="FFFF00"/>
                </a:solidFill>
                <a:latin typeface="Arial Narrow" panose="020B0606020202030204" pitchFamily="34" charset="0"/>
              </a:rPr>
              <a:t> will form the </a:t>
            </a:r>
            <a:r>
              <a:rPr lang="en-US" altLang="en-US" sz="4800" dirty="0">
                <a:solidFill>
                  <a:schemeClr val="bg1"/>
                </a:solidFill>
                <a:latin typeface="Arial Narrow" panose="020B0606020202030204" pitchFamily="34" charset="0"/>
              </a:rPr>
              <a:t>placenta</a:t>
            </a:r>
            <a:r>
              <a:rPr lang="en-US" altLang="en-US" sz="4800" dirty="0">
                <a:solidFill>
                  <a:srgbClr val="FFFF00"/>
                </a:solidFill>
                <a:latin typeface="Arial Narrow" panose="020B0606020202030204" pitchFamily="34" charset="0"/>
              </a:rPr>
              <a:t>.</a:t>
            </a:r>
          </a:p>
          <a:p>
            <a:pPr algn="l" rtl="0" eaLnBrk="1" hangingPunct="1"/>
            <a:r>
              <a:rPr lang="en-US" altLang="en-US" sz="4800" dirty="0">
                <a:solidFill>
                  <a:srgbClr val="FFFF00"/>
                </a:solidFill>
                <a:latin typeface="Arial Narrow" panose="020B0606020202030204" pitchFamily="34" charset="0"/>
              </a:rPr>
              <a:t>Some of these villi attach to the decidua basalis ( the basal plate) called the </a:t>
            </a:r>
            <a:r>
              <a:rPr lang="en-US" altLang="en-US" sz="4800" i="1" dirty="0">
                <a:solidFill>
                  <a:schemeClr val="bg1"/>
                </a:solidFill>
                <a:latin typeface="Arial Narrow" panose="020B0606020202030204" pitchFamily="34" charset="0"/>
              </a:rPr>
              <a:t>"anchoring villi",</a:t>
            </a:r>
            <a:r>
              <a:rPr lang="en-US" altLang="en-US" sz="4800" i="1" dirty="0">
                <a:solidFill>
                  <a:srgbClr val="FFFF00"/>
                </a:solidFill>
                <a:latin typeface="Arial Narrow" panose="020B0606020202030204" pitchFamily="34" charset="0"/>
              </a:rPr>
              <a:t> </a:t>
            </a:r>
            <a:r>
              <a:rPr lang="en-US" altLang="en-US" sz="4800" dirty="0">
                <a:solidFill>
                  <a:srgbClr val="FFFF00"/>
                </a:solidFill>
                <a:latin typeface="Arial Narrow" panose="020B0606020202030204" pitchFamily="34" charset="0"/>
              </a:rPr>
              <a:t>other hang freely in the </a:t>
            </a:r>
            <a:r>
              <a:rPr lang="en-US" altLang="en-US" sz="4800" dirty="0" err="1">
                <a:solidFill>
                  <a:srgbClr val="FFFF00"/>
                </a:solidFill>
                <a:latin typeface="Arial Narrow" panose="020B0606020202030204" pitchFamily="34" charset="0"/>
              </a:rPr>
              <a:t>intervillus</a:t>
            </a:r>
            <a:r>
              <a:rPr lang="en-US" altLang="en-US" sz="4800" dirty="0">
                <a:solidFill>
                  <a:srgbClr val="FFFF00"/>
                </a:solidFill>
                <a:latin typeface="Arial Narrow" panose="020B0606020202030204" pitchFamily="34" charset="0"/>
              </a:rPr>
              <a:t> spaces called </a:t>
            </a:r>
            <a:r>
              <a:rPr lang="en-US" altLang="en-US" sz="4800" i="1" dirty="0">
                <a:solidFill>
                  <a:schemeClr val="bg1"/>
                </a:solidFill>
                <a:latin typeface="Arial Narrow" panose="020B0606020202030204" pitchFamily="34" charset="0"/>
              </a:rPr>
              <a:t>"absorbing villi"</a:t>
            </a:r>
            <a:endParaRPr lang="en-US" altLang="en-US" sz="4800" dirty="0"/>
          </a:p>
        </p:txBody>
      </p:sp>
    </p:spTree>
    <p:extLst>
      <p:ext uri="{BB962C8B-B14F-4D97-AF65-F5344CB8AC3E}">
        <p14:creationId xmlns:p14="http://schemas.microsoft.com/office/powerpoint/2010/main" val="2806035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9843">
                                            <p:bg/>
                                          </p:spTgt>
                                        </p:tgtEl>
                                        <p:attrNameLst>
                                          <p:attrName>style.visibility</p:attrName>
                                        </p:attrNameLst>
                                      </p:cBhvr>
                                      <p:to>
                                        <p:strVal val="visible"/>
                                      </p:to>
                                    </p:set>
                                    <p:animEffect transition="in" filter="checkerboard(across)">
                                      <p:cBhvr>
                                        <p:cTn id="7" dur="500"/>
                                        <p:tgtEl>
                                          <p:spTgt spid="419843">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19843">
                                            <p:txEl>
                                              <p:pRg st="0" end="0"/>
                                            </p:txEl>
                                          </p:spTgt>
                                        </p:tgtEl>
                                        <p:attrNameLst>
                                          <p:attrName>style.visibility</p:attrName>
                                        </p:attrNameLst>
                                      </p:cBhvr>
                                      <p:to>
                                        <p:strVal val="visible"/>
                                      </p:to>
                                    </p:set>
                                    <p:animEffect transition="in" filter="checkerboard(across)">
                                      <p:cBhvr>
                                        <p:cTn id="12" dur="500"/>
                                        <p:tgtEl>
                                          <p:spTgt spid="41984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19843">
                                            <p:txEl>
                                              <p:pRg st="1" end="1"/>
                                            </p:txEl>
                                          </p:spTgt>
                                        </p:tgtEl>
                                        <p:attrNameLst>
                                          <p:attrName>style.visibility</p:attrName>
                                        </p:attrNameLst>
                                      </p:cBhvr>
                                      <p:to>
                                        <p:strVal val="visible"/>
                                      </p:to>
                                    </p:set>
                                    <p:animEffect transition="in" filter="checkerboard(across)">
                                      <p:cBhvr>
                                        <p:cTn id="17" dur="500"/>
                                        <p:tgtEl>
                                          <p:spTgt spid="4198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4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1992313" y="1"/>
            <a:ext cx="8229600" cy="993775"/>
          </a:xfrm>
          <a:extLst>
            <a:ext uri="{91240B29-F687-4F45-9708-019B960494DF}">
              <a14:hiddenLine xmlns:a14="http://schemas.microsoft.com/office/drawing/2010/main" w="9525">
                <a:solidFill>
                  <a:srgbClr val="FFFF00"/>
                </a:solidFill>
                <a:miter lim="800000"/>
                <a:headEnd/>
                <a:tailEnd/>
              </a14:hiddenLine>
            </a:ext>
          </a:extLst>
        </p:spPr>
        <p:txBody>
          <a:bodyPr>
            <a:normAutofit fontScale="90000"/>
          </a:bodyPr>
          <a:lstStyle/>
          <a:p>
            <a:pPr rtl="0" eaLnBrk="1" hangingPunct="1">
              <a:defRPr/>
            </a:pPr>
            <a:r>
              <a:rPr lang="en-US" sz="6600" b="1" dirty="0">
                <a:effectLst>
                  <a:outerShdw blurRad="38100" dist="38100" dir="2700000" algn="tl">
                    <a:srgbClr val="000000"/>
                  </a:outerShdw>
                </a:effectLst>
              </a:rPr>
              <a:t>Amnion:</a:t>
            </a:r>
            <a:endParaRPr lang="en-US" sz="6600" dirty="0">
              <a:effectLst>
                <a:outerShdw blurRad="38100" dist="38100" dir="2700000" algn="tl">
                  <a:srgbClr val="000000"/>
                </a:outerShdw>
              </a:effectLst>
            </a:endParaRPr>
          </a:p>
        </p:txBody>
      </p:sp>
      <p:sp>
        <p:nvSpPr>
          <p:cNvPr id="138243" name="Rectangle 3"/>
          <p:cNvSpPr>
            <a:spLocks noGrp="1" noChangeArrowheads="1"/>
          </p:cNvSpPr>
          <p:nvPr>
            <p:ph idx="1"/>
          </p:nvPr>
        </p:nvSpPr>
        <p:spPr>
          <a:xfrm>
            <a:off x="712694" y="1392072"/>
            <a:ext cx="10461811" cy="4544704"/>
          </a:xfrm>
          <a:gradFill rotWithShape="1">
            <a:gsLst>
              <a:gs pos="0">
                <a:srgbClr val="781223"/>
              </a:gs>
              <a:gs pos="50000">
                <a:srgbClr val="000000"/>
              </a:gs>
              <a:gs pos="100000">
                <a:srgbClr val="781223"/>
              </a:gs>
            </a:gsLst>
            <a:lin ang="2700000" scaled="1"/>
          </a:gradFill>
          <a:ln w="57150">
            <a:solidFill>
              <a:srgbClr val="FFFF00"/>
            </a:solidFill>
            <a:miter lim="800000"/>
            <a:headEnd/>
            <a:tailEnd/>
          </a:ln>
        </p:spPr>
        <p:txBody>
          <a:bodyPr/>
          <a:lstStyle/>
          <a:p>
            <a:pPr rtl="0" eaLnBrk="1" hangingPunct="1">
              <a:lnSpc>
                <a:spcPct val="90000"/>
              </a:lnSpc>
              <a:buFontTx/>
              <a:buNone/>
            </a:pPr>
            <a:r>
              <a:rPr lang="en-US" altLang="en-US" sz="6000" dirty="0">
                <a:solidFill>
                  <a:srgbClr val="FFFF00"/>
                </a:solidFill>
                <a:latin typeface="Arial Narrow" panose="020B0606020202030204" pitchFamily="34" charset="0"/>
              </a:rPr>
              <a:t>After implantation, </a:t>
            </a:r>
            <a:r>
              <a:rPr lang="en-US" altLang="en-US" sz="6000" dirty="0">
                <a:solidFill>
                  <a:schemeClr val="bg1"/>
                </a:solidFill>
                <a:latin typeface="Arial Narrow" panose="020B0606020202030204" pitchFamily="34" charset="0"/>
              </a:rPr>
              <a:t>2 cavities</a:t>
            </a:r>
            <a:r>
              <a:rPr lang="en-US" altLang="en-US" sz="6000" dirty="0">
                <a:solidFill>
                  <a:srgbClr val="FFFF00"/>
                </a:solidFill>
                <a:latin typeface="Arial Narrow" panose="020B0606020202030204" pitchFamily="34" charset="0"/>
              </a:rPr>
              <a:t> appear                  in the inner cell mass;                                       the </a:t>
            </a:r>
            <a:r>
              <a:rPr lang="en-US" altLang="en-US" sz="6000" dirty="0">
                <a:solidFill>
                  <a:schemeClr val="bg1"/>
                </a:solidFill>
                <a:latin typeface="Arial Narrow" panose="020B0606020202030204" pitchFamily="34" charset="0"/>
              </a:rPr>
              <a:t>amniotic cavity</a:t>
            </a:r>
            <a:r>
              <a:rPr lang="en-US" altLang="en-US" sz="6000" dirty="0">
                <a:solidFill>
                  <a:srgbClr val="FFFF00"/>
                </a:solidFill>
                <a:latin typeface="Arial Narrow" panose="020B0606020202030204" pitchFamily="34" charset="0"/>
              </a:rPr>
              <a:t> and </a:t>
            </a:r>
            <a:r>
              <a:rPr lang="en-US" altLang="en-US" sz="6000" dirty="0">
                <a:solidFill>
                  <a:schemeClr val="bg1"/>
                </a:solidFill>
                <a:latin typeface="Arial Narrow" panose="020B0606020202030204" pitchFamily="34" charset="0"/>
              </a:rPr>
              <a:t>yolk sac</a:t>
            </a:r>
            <a:r>
              <a:rPr lang="en-US" altLang="en-US" sz="6000" dirty="0">
                <a:solidFill>
                  <a:srgbClr val="FFFF00"/>
                </a:solidFill>
                <a:latin typeface="Arial Narrow" panose="020B0606020202030204" pitchFamily="34" charset="0"/>
              </a:rPr>
              <a:t> and in between these 2 cavities the </a:t>
            </a:r>
            <a:r>
              <a:rPr lang="en-US" altLang="en-US" sz="6000" dirty="0">
                <a:solidFill>
                  <a:schemeClr val="bg1"/>
                </a:solidFill>
                <a:latin typeface="Arial Narrow" panose="020B0606020202030204" pitchFamily="34" charset="0"/>
              </a:rPr>
              <a:t>mesoderm</a:t>
            </a:r>
            <a:r>
              <a:rPr lang="en-US" altLang="en-US" sz="6000" dirty="0">
                <a:solidFill>
                  <a:srgbClr val="FFFF00"/>
                </a:solidFill>
                <a:latin typeface="Arial Narrow" panose="020B0606020202030204" pitchFamily="34" charset="0"/>
              </a:rPr>
              <a:t> develops.</a:t>
            </a:r>
          </a:p>
        </p:txBody>
      </p:sp>
    </p:spTree>
    <p:extLst>
      <p:ext uri="{BB962C8B-B14F-4D97-AF65-F5344CB8AC3E}">
        <p14:creationId xmlns:p14="http://schemas.microsoft.com/office/powerpoint/2010/main" val="23580198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 calcmode="lin" valueType="num">
                                      <p:cBhvr additive="base">
                                        <p:cTn id="7" dur="500" fill="hold"/>
                                        <p:tgtEl>
                                          <p:spTgt spid="138242"/>
                                        </p:tgtEl>
                                        <p:attrNameLst>
                                          <p:attrName>ppt_x</p:attrName>
                                        </p:attrNameLst>
                                      </p:cBhvr>
                                      <p:tavLst>
                                        <p:tav tm="0">
                                          <p:val>
                                            <p:strVal val="#ppt_x"/>
                                          </p:val>
                                        </p:tav>
                                        <p:tav tm="100000">
                                          <p:val>
                                            <p:strVal val="#ppt_x"/>
                                          </p:val>
                                        </p:tav>
                                      </p:tavLst>
                                    </p:anim>
                                    <p:anim calcmode="lin" valueType="num">
                                      <p:cBhvr additive="base">
                                        <p:cTn id="8" dur="500" fill="hold"/>
                                        <p:tgtEl>
                                          <p:spTgt spid="13824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8243">
                                            <p:bg/>
                                          </p:spTgt>
                                        </p:tgtEl>
                                        <p:attrNameLst>
                                          <p:attrName>style.visibility</p:attrName>
                                        </p:attrNameLst>
                                      </p:cBhvr>
                                      <p:to>
                                        <p:strVal val="visible"/>
                                      </p:to>
                                    </p:set>
                                    <p:anim calcmode="lin" valueType="num">
                                      <p:cBhvr additive="base">
                                        <p:cTn id="13" dur="500" fill="hold"/>
                                        <p:tgtEl>
                                          <p:spTgt spid="13824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38243">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8243">
                                            <p:txEl>
                                              <p:pRg st="0" end="0"/>
                                            </p:txEl>
                                          </p:spTgt>
                                        </p:tgtEl>
                                        <p:attrNameLst>
                                          <p:attrName>style.visibility</p:attrName>
                                        </p:attrNameLst>
                                      </p:cBhvr>
                                      <p:to>
                                        <p:strVal val="visible"/>
                                      </p:to>
                                    </p:set>
                                    <p:anim calcmode="lin" valueType="num">
                                      <p:cBhvr additive="base">
                                        <p:cTn id="19" dur="500" fill="hold"/>
                                        <p:tgtEl>
                                          <p:spTgt spid="13824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82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P spid="13824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6" name="Picture 4" descr="img04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497" t="25684" r="3471" b="3894"/>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17330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32" fill="hold" nodeType="clickEffect">
                                  <p:stCondLst>
                                    <p:cond delay="0"/>
                                  </p:stCondLst>
                                  <p:childTnLst>
                                    <p:set>
                                      <p:cBhvr>
                                        <p:cTn id="6" dur="1" fill="hold">
                                          <p:stCondLst>
                                            <p:cond delay="0"/>
                                          </p:stCondLst>
                                        </p:cTn>
                                        <p:tgtEl>
                                          <p:spTgt spid="402436"/>
                                        </p:tgtEl>
                                        <p:attrNameLst>
                                          <p:attrName>style.visibility</p:attrName>
                                        </p:attrNameLst>
                                      </p:cBhvr>
                                      <p:to>
                                        <p:strVal val="visible"/>
                                      </p:to>
                                    </p:set>
                                    <p:animEffect transition="in" filter="plus(out)">
                                      <p:cBhvr>
                                        <p:cTn id="7" dur="500"/>
                                        <p:tgtEl>
                                          <p:spTgt spid="402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normAutofit/>
          </a:bodyPr>
          <a:lstStyle/>
          <a:p>
            <a:r>
              <a:rPr lang="en-US" altLang="en-US" b="1" dirty="0">
                <a:latin typeface="+mn-lt"/>
              </a:rPr>
              <a:t>Important Events Following Fertilization</a:t>
            </a:r>
            <a:br>
              <a:rPr lang="en-US" altLang="en-US" b="1" dirty="0">
                <a:latin typeface="+mn-lt"/>
              </a:rPr>
            </a:br>
            <a:endParaRPr lang="en-US" altLang="en-US" b="1" dirty="0">
              <a:latin typeface="+mn-lt"/>
            </a:endParaRPr>
          </a:p>
        </p:txBody>
      </p:sp>
      <p:pic>
        <p:nvPicPr>
          <p:cNvPr id="5427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3446" y="1690688"/>
            <a:ext cx="11085360" cy="3545821"/>
          </a:xfrm>
        </p:spPr>
      </p:pic>
    </p:spTree>
    <p:extLst>
      <p:ext uri="{BB962C8B-B14F-4D97-AF65-F5344CB8AC3E}">
        <p14:creationId xmlns:p14="http://schemas.microsoft.com/office/powerpoint/2010/main" val="3548615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title"/>
          </p:nvPr>
        </p:nvSpPr>
        <p:spPr>
          <a:xfrm>
            <a:off x="822959" y="44449"/>
            <a:ext cx="10633167" cy="1336481"/>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a:lstStyle/>
          <a:p>
            <a:pPr rtl="0" eaLnBrk="1" hangingPunct="1">
              <a:defRPr/>
            </a:pPr>
            <a:r>
              <a:rPr lang="en-US" sz="6000" b="1" dirty="0">
                <a:effectLst>
                  <a:outerShdw blurRad="38100" dist="38100" dir="2700000" algn="tl">
                    <a:srgbClr val="000000"/>
                  </a:outerShdw>
                </a:effectLst>
                <a:latin typeface="+mn-lt"/>
              </a:rPr>
              <a:t>The Sperm</a:t>
            </a:r>
            <a:endParaRPr lang="en-US" sz="6000" b="1" dirty="0">
              <a:effectLst>
                <a:outerShdw blurRad="38100" dist="38100" dir="2700000" algn="tl">
                  <a:srgbClr val="000000"/>
                </a:outerShdw>
              </a:effectLst>
            </a:endParaRPr>
          </a:p>
        </p:txBody>
      </p:sp>
      <p:sp>
        <p:nvSpPr>
          <p:cNvPr id="118786" name="Rectangle 2"/>
          <p:cNvSpPr>
            <a:spLocks noGrp="1" noChangeArrowheads="1"/>
          </p:cNvSpPr>
          <p:nvPr>
            <p:ph idx="1"/>
          </p:nvPr>
        </p:nvSpPr>
        <p:spPr>
          <a:xfrm>
            <a:off x="822959" y="1539551"/>
            <a:ext cx="10633167" cy="4978816"/>
          </a:xfrm>
          <a:gradFill rotWithShape="1">
            <a:gsLst>
              <a:gs pos="0">
                <a:srgbClr val="781223"/>
              </a:gs>
              <a:gs pos="50000">
                <a:srgbClr val="000000"/>
              </a:gs>
              <a:gs pos="100000">
                <a:srgbClr val="781223"/>
              </a:gs>
            </a:gsLst>
            <a:lin ang="18900000" scaled="1"/>
          </a:gradFill>
          <a:ln w="57150">
            <a:solidFill>
              <a:srgbClr val="FFFF00"/>
            </a:solidFill>
            <a:miter lim="800000"/>
            <a:headEnd/>
            <a:tailEnd/>
          </a:ln>
        </p:spPr>
        <p:txBody>
          <a:bodyPr/>
          <a:lstStyle/>
          <a:p>
            <a:pPr marL="609600" indent="-609600" algn="ctr">
              <a:buNone/>
            </a:pPr>
            <a:r>
              <a:rPr lang="en-US" altLang="en-US" sz="4000" dirty="0">
                <a:solidFill>
                  <a:srgbClr val="FFFF00"/>
                </a:solidFill>
                <a:latin typeface="Arial Narrow" panose="020B0606020202030204" pitchFamily="34" charset="0"/>
              </a:rPr>
              <a:t>At time of ovulation, the </a:t>
            </a:r>
            <a:r>
              <a:rPr lang="en-US" altLang="en-US" sz="4000" b="1" i="1" dirty="0">
                <a:solidFill>
                  <a:schemeClr val="bg1"/>
                </a:solidFill>
                <a:latin typeface="Arial Narrow" panose="020B0606020202030204" pitchFamily="34" charset="0"/>
              </a:rPr>
              <a:t>cervical mucous</a:t>
            </a:r>
            <a:r>
              <a:rPr lang="en-US" altLang="en-US" sz="4000" dirty="0">
                <a:solidFill>
                  <a:srgbClr val="FFFF00"/>
                </a:solidFill>
                <a:latin typeface="Arial Narrow" panose="020B0606020202030204" pitchFamily="34" charset="0"/>
              </a:rPr>
              <a:t> is in the most favorable condition for sperm penetration and capacitation as:</a:t>
            </a:r>
          </a:p>
          <a:p>
            <a:pPr marL="609600" indent="-609600">
              <a:buFontTx/>
              <a:buAutoNum type="arabicPeriod"/>
            </a:pPr>
            <a:r>
              <a:rPr lang="en-US" altLang="en-US" sz="4000" dirty="0">
                <a:solidFill>
                  <a:srgbClr val="FF99CC"/>
                </a:solidFill>
                <a:latin typeface="Arial Narrow" panose="020B0606020202030204" pitchFamily="34" charset="0"/>
              </a:rPr>
              <a:t>I</a:t>
            </a:r>
            <a:r>
              <a:rPr lang="en-US" altLang="en-US" sz="4000" dirty="0">
                <a:solidFill>
                  <a:schemeClr val="bg1"/>
                </a:solidFill>
                <a:latin typeface="Arial Narrow" panose="020B0606020202030204" pitchFamily="34" charset="0"/>
              </a:rPr>
              <a:t>t becomes more copious, less viscous and its macromolecules arrange in parallel chains providing channels for sperms passage.</a:t>
            </a:r>
          </a:p>
          <a:p>
            <a:pPr marL="609600" indent="-609600">
              <a:buFontTx/>
              <a:buAutoNum type="arabicPeriod"/>
            </a:pPr>
            <a:r>
              <a:rPr lang="en-US" altLang="en-US" sz="4000" dirty="0">
                <a:solidFill>
                  <a:srgbClr val="FF99CC"/>
                </a:solidFill>
                <a:latin typeface="Arial Narrow" panose="020B0606020202030204" pitchFamily="34" charset="0"/>
              </a:rPr>
              <a:t>I</a:t>
            </a:r>
            <a:r>
              <a:rPr lang="en-US" altLang="en-US" sz="4000" dirty="0">
                <a:solidFill>
                  <a:schemeClr val="bg1"/>
                </a:solidFill>
                <a:latin typeface="Arial Narrow" panose="020B0606020202030204" pitchFamily="34" charset="0"/>
              </a:rPr>
              <a:t>ts contents from glucose and chloride are increased.</a:t>
            </a:r>
          </a:p>
        </p:txBody>
      </p:sp>
    </p:spTree>
    <p:extLst>
      <p:ext uri="{BB962C8B-B14F-4D97-AF65-F5344CB8AC3E}">
        <p14:creationId xmlns:p14="http://schemas.microsoft.com/office/powerpoint/2010/main" val="1178019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additive="base">
                                        <p:cTn id="7" dur="500" fill="hold"/>
                                        <p:tgtEl>
                                          <p:spTgt spid="118787"/>
                                        </p:tgtEl>
                                        <p:attrNameLst>
                                          <p:attrName>ppt_x</p:attrName>
                                        </p:attrNameLst>
                                      </p:cBhvr>
                                      <p:tavLst>
                                        <p:tav tm="0">
                                          <p:val>
                                            <p:strVal val="#ppt_x"/>
                                          </p:val>
                                        </p:tav>
                                        <p:tav tm="100000">
                                          <p:val>
                                            <p:strVal val="#ppt_x"/>
                                          </p:val>
                                        </p:tav>
                                      </p:tavLst>
                                    </p:anim>
                                    <p:anim calcmode="lin" valueType="num">
                                      <p:cBhvr additive="base">
                                        <p:cTn id="8" dur="500" fill="hold"/>
                                        <p:tgtEl>
                                          <p:spTgt spid="11878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8786">
                                            <p:bg/>
                                          </p:spTgt>
                                        </p:tgtEl>
                                        <p:attrNameLst>
                                          <p:attrName>style.visibility</p:attrName>
                                        </p:attrNameLst>
                                      </p:cBhvr>
                                      <p:to>
                                        <p:strVal val="visible"/>
                                      </p:to>
                                    </p:set>
                                    <p:anim calcmode="lin" valueType="num">
                                      <p:cBhvr additive="base">
                                        <p:cTn id="13" dur="500" fill="hold"/>
                                        <p:tgtEl>
                                          <p:spTgt spid="118786">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18786">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8786">
                                            <p:txEl>
                                              <p:pRg st="0" end="0"/>
                                            </p:txEl>
                                          </p:spTgt>
                                        </p:tgtEl>
                                        <p:attrNameLst>
                                          <p:attrName>style.visibility</p:attrName>
                                        </p:attrNameLst>
                                      </p:cBhvr>
                                      <p:to>
                                        <p:strVal val="visible"/>
                                      </p:to>
                                    </p:set>
                                    <p:anim calcmode="lin" valueType="num">
                                      <p:cBhvr additive="base">
                                        <p:cTn id="19" dur="500" fill="hold"/>
                                        <p:tgtEl>
                                          <p:spTgt spid="11878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87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8786">
                                            <p:txEl>
                                              <p:pRg st="1" end="1"/>
                                            </p:txEl>
                                          </p:spTgt>
                                        </p:tgtEl>
                                        <p:attrNameLst>
                                          <p:attrName>style.visibility</p:attrName>
                                        </p:attrNameLst>
                                      </p:cBhvr>
                                      <p:to>
                                        <p:strVal val="visible"/>
                                      </p:to>
                                    </p:set>
                                    <p:anim calcmode="lin" valueType="num">
                                      <p:cBhvr additive="base">
                                        <p:cTn id="25" dur="500" fill="hold"/>
                                        <p:tgtEl>
                                          <p:spTgt spid="11878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87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8786">
                                            <p:txEl>
                                              <p:pRg st="2" end="2"/>
                                            </p:txEl>
                                          </p:spTgt>
                                        </p:tgtEl>
                                        <p:attrNameLst>
                                          <p:attrName>style.visibility</p:attrName>
                                        </p:attrNameLst>
                                      </p:cBhvr>
                                      <p:to>
                                        <p:strVal val="visible"/>
                                      </p:to>
                                    </p:set>
                                    <p:anim calcmode="lin" valueType="num">
                                      <p:cBhvr additive="base">
                                        <p:cTn id="31" dur="500" fill="hold"/>
                                        <p:tgtEl>
                                          <p:spTgt spid="118786">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87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animBg="1"/>
      <p:bldP spid="118786"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7" name="Rectangle 3"/>
          <p:cNvSpPr>
            <a:spLocks noGrp="1" noChangeArrowheads="1"/>
          </p:cNvSpPr>
          <p:nvPr>
            <p:ph idx="1"/>
          </p:nvPr>
        </p:nvSpPr>
        <p:spPr>
          <a:xfrm>
            <a:off x="1981200" y="1989138"/>
            <a:ext cx="8229600" cy="2303462"/>
          </a:xfrm>
          <a:gradFill rotWithShape="1">
            <a:gsLst>
              <a:gs pos="0">
                <a:srgbClr val="AB1931"/>
              </a:gs>
              <a:gs pos="100000">
                <a:srgbClr val="AB1931">
                  <a:gamma/>
                  <a:shade val="0"/>
                  <a:invGamma/>
                </a:srgbClr>
              </a:gs>
            </a:gsLst>
            <a:path path="shape">
              <a:fillToRect l="50000" t="50000" r="50000" b="50000"/>
            </a:path>
          </a:gradFill>
          <a:ln w="76200">
            <a:solidFill>
              <a:srgbClr val="FF9900"/>
            </a:solidFill>
            <a:miter lim="800000"/>
            <a:headEnd/>
            <a:tailEnd/>
          </a:ln>
        </p:spPr>
        <p:txBody>
          <a:bodyPr/>
          <a:lstStyle/>
          <a:p>
            <a:pPr algn="ctr" rtl="0" eaLnBrk="1" hangingPunct="1">
              <a:buFontTx/>
              <a:buNone/>
              <a:defRPr/>
            </a:pPr>
            <a:r>
              <a:rPr lang="en-US" sz="12900">
                <a:solidFill>
                  <a:schemeClr val="bg1"/>
                </a:solidFill>
                <a:effectLst>
                  <a:outerShdw blurRad="38100" dist="38100" dir="2700000" algn="tl">
                    <a:srgbClr val="000000"/>
                  </a:outerShdw>
                </a:effectLst>
              </a:rPr>
              <a:t>Thank you</a:t>
            </a:r>
          </a:p>
        </p:txBody>
      </p:sp>
    </p:spTree>
    <p:extLst>
      <p:ext uri="{BB962C8B-B14F-4D97-AF65-F5344CB8AC3E}">
        <p14:creationId xmlns:p14="http://schemas.microsoft.com/office/powerpoint/2010/main" val="4118483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54307">
                                            <p:bg/>
                                          </p:spTgt>
                                        </p:tgtEl>
                                        <p:attrNameLst>
                                          <p:attrName>style.visibility</p:attrName>
                                        </p:attrNameLst>
                                      </p:cBhvr>
                                      <p:to>
                                        <p:strVal val="visible"/>
                                      </p:to>
                                    </p:set>
                                    <p:animEffect transition="in" filter="fade">
                                      <p:cBhvr>
                                        <p:cTn id="7" dur="400" decel="100000"/>
                                        <p:tgtEl>
                                          <p:spTgt spid="354307">
                                            <p:bg/>
                                          </p:spTgt>
                                        </p:tgtEl>
                                      </p:cBhvr>
                                    </p:animEffect>
                                    <p:anim calcmode="lin" valueType="num">
                                      <p:cBhvr>
                                        <p:cTn id="8" dur="400" decel="100000" fill="hold"/>
                                        <p:tgtEl>
                                          <p:spTgt spid="354307">
                                            <p:bg/>
                                          </p:spTgt>
                                        </p:tgtEl>
                                        <p:attrNameLst>
                                          <p:attrName>style.rotation</p:attrName>
                                        </p:attrNameLst>
                                      </p:cBhvr>
                                      <p:tavLst>
                                        <p:tav tm="0">
                                          <p:val>
                                            <p:fltVal val="-90"/>
                                          </p:val>
                                        </p:tav>
                                        <p:tav tm="100000">
                                          <p:val>
                                            <p:fltVal val="0"/>
                                          </p:val>
                                        </p:tav>
                                      </p:tavLst>
                                    </p:anim>
                                    <p:anim calcmode="lin" valueType="num">
                                      <p:cBhvr>
                                        <p:cTn id="9" dur="400" decel="100000" fill="hold"/>
                                        <p:tgtEl>
                                          <p:spTgt spid="354307">
                                            <p:bg/>
                                          </p:spTgt>
                                        </p:tgtEl>
                                        <p:attrNameLst>
                                          <p:attrName>ppt_x</p:attrName>
                                        </p:attrNameLst>
                                      </p:cBhvr>
                                      <p:tavLst>
                                        <p:tav tm="0">
                                          <p:val>
                                            <p:strVal val="#ppt_x+0.4"/>
                                          </p:val>
                                        </p:tav>
                                        <p:tav tm="100000">
                                          <p:val>
                                            <p:strVal val="#ppt_x-0.05"/>
                                          </p:val>
                                        </p:tav>
                                      </p:tavLst>
                                    </p:anim>
                                    <p:anim calcmode="lin" valueType="num">
                                      <p:cBhvr>
                                        <p:cTn id="10" dur="400" decel="100000" fill="hold"/>
                                        <p:tgtEl>
                                          <p:spTgt spid="354307">
                                            <p:bg/>
                                          </p:spTgt>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354307">
                                            <p:bg/>
                                          </p:spTgt>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354307">
                                            <p:bg/>
                                          </p:spTgt>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54307">
                                            <p:txEl>
                                              <p:pRg st="0" end="0"/>
                                            </p:txEl>
                                          </p:spTgt>
                                        </p:tgtEl>
                                        <p:attrNameLst>
                                          <p:attrName>style.visibility</p:attrName>
                                        </p:attrNameLst>
                                      </p:cBhvr>
                                      <p:to>
                                        <p:strVal val="visible"/>
                                      </p:to>
                                    </p:set>
                                    <p:animEffect transition="in" filter="fade">
                                      <p:cBhvr>
                                        <p:cTn id="17" dur="400" decel="100000"/>
                                        <p:tgtEl>
                                          <p:spTgt spid="354307">
                                            <p:txEl>
                                              <p:pRg st="0" end="0"/>
                                            </p:txEl>
                                          </p:spTgt>
                                        </p:tgtEl>
                                      </p:cBhvr>
                                    </p:animEffect>
                                    <p:anim calcmode="lin" valueType="num">
                                      <p:cBhvr>
                                        <p:cTn id="18" dur="400" decel="100000" fill="hold"/>
                                        <p:tgtEl>
                                          <p:spTgt spid="354307">
                                            <p:txEl>
                                              <p:pRg st="0" end="0"/>
                                            </p:txEl>
                                          </p:spTgt>
                                        </p:tgtEl>
                                        <p:attrNameLst>
                                          <p:attrName>style.rotation</p:attrName>
                                        </p:attrNameLst>
                                      </p:cBhvr>
                                      <p:tavLst>
                                        <p:tav tm="0">
                                          <p:val>
                                            <p:fltVal val="-90"/>
                                          </p:val>
                                        </p:tav>
                                        <p:tav tm="100000">
                                          <p:val>
                                            <p:fltVal val="0"/>
                                          </p:val>
                                        </p:tav>
                                      </p:tavLst>
                                    </p:anim>
                                    <p:anim calcmode="lin" valueType="num">
                                      <p:cBhvr>
                                        <p:cTn id="19" dur="400" decel="100000" fill="hold"/>
                                        <p:tgtEl>
                                          <p:spTgt spid="354307">
                                            <p:txEl>
                                              <p:pRg st="0" end="0"/>
                                            </p:txEl>
                                          </p:spTgt>
                                        </p:tgtEl>
                                        <p:attrNameLst>
                                          <p:attrName>ppt_x</p:attrName>
                                        </p:attrNameLst>
                                      </p:cBhvr>
                                      <p:tavLst>
                                        <p:tav tm="0">
                                          <p:val>
                                            <p:strVal val="#ppt_x+0.4"/>
                                          </p:val>
                                        </p:tav>
                                        <p:tav tm="100000">
                                          <p:val>
                                            <p:strVal val="#ppt_x-0.05"/>
                                          </p:val>
                                        </p:tav>
                                      </p:tavLst>
                                    </p:anim>
                                    <p:anim calcmode="lin" valueType="num">
                                      <p:cBhvr>
                                        <p:cTn id="20" dur="400" decel="100000" fill="hold"/>
                                        <p:tgtEl>
                                          <p:spTgt spid="354307">
                                            <p:txEl>
                                              <p:pRg st="0" end="0"/>
                                            </p:txEl>
                                          </p:spTgt>
                                        </p:tgtEl>
                                        <p:attrNameLst>
                                          <p:attrName>ppt_y</p:attrName>
                                        </p:attrNameLst>
                                      </p:cBhvr>
                                      <p:tavLst>
                                        <p:tav tm="0">
                                          <p:val>
                                            <p:strVal val="#ppt_y-0.4"/>
                                          </p:val>
                                        </p:tav>
                                        <p:tav tm="100000">
                                          <p:val>
                                            <p:strVal val="#ppt_y+0.1"/>
                                          </p:val>
                                        </p:tav>
                                      </p:tavLst>
                                    </p:anim>
                                    <p:anim calcmode="lin" valueType="num">
                                      <p:cBhvr>
                                        <p:cTn id="21" dur="100" accel="100000" fill="hold">
                                          <p:stCondLst>
                                            <p:cond delay="400"/>
                                          </p:stCondLst>
                                        </p:cTn>
                                        <p:tgtEl>
                                          <p:spTgt spid="354307">
                                            <p:txEl>
                                              <p:pRg st="0" end="0"/>
                                            </p:txEl>
                                          </p:spTgt>
                                        </p:tgtEl>
                                        <p:attrNameLst>
                                          <p:attrName>ppt_x</p:attrName>
                                        </p:attrNameLst>
                                      </p:cBhvr>
                                      <p:tavLst>
                                        <p:tav tm="0">
                                          <p:val>
                                            <p:strVal val="#ppt_x-0.05"/>
                                          </p:val>
                                        </p:tav>
                                        <p:tav tm="100000">
                                          <p:val>
                                            <p:strVal val="#ppt_x"/>
                                          </p:val>
                                        </p:tav>
                                      </p:tavLst>
                                    </p:anim>
                                    <p:anim calcmode="lin" valueType="num">
                                      <p:cBhvr>
                                        <p:cTn id="22" dur="100" accel="100000" fill="hold">
                                          <p:stCondLst>
                                            <p:cond delay="400"/>
                                          </p:stCondLst>
                                        </p:cTn>
                                        <p:tgtEl>
                                          <p:spTgt spid="354307">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type="title"/>
          </p:nvPr>
        </p:nvSpPr>
        <p:spPr>
          <a:xfrm>
            <a:off x="1524000" y="188914"/>
            <a:ext cx="9144000" cy="981075"/>
          </a:xfrm>
          <a:extLst>
            <a:ext uri="{91240B29-F687-4F45-9708-019B960494DF}">
              <a14:hiddenLine xmlns:a14="http://schemas.microsoft.com/office/drawing/2010/main" w="9525">
                <a:solidFill>
                  <a:srgbClr val="FFFF00"/>
                </a:solidFill>
                <a:miter lim="800000"/>
                <a:headEnd/>
                <a:tailEnd/>
              </a14:hiddenLine>
            </a:ext>
          </a:extLst>
        </p:spPr>
        <p:txBody>
          <a:bodyPr>
            <a:normAutofit fontScale="90000"/>
          </a:bodyPr>
          <a:lstStyle/>
          <a:p>
            <a:pPr rtl="0" eaLnBrk="1" hangingPunct="1">
              <a:defRPr/>
            </a:pPr>
            <a:r>
              <a:rPr lang="en-US" sz="6600" b="1" dirty="0">
                <a:effectLst>
                  <a:outerShdw blurRad="38100" dist="38100" dir="2700000" algn="tl">
                    <a:srgbClr val="000000"/>
                  </a:outerShdw>
                </a:effectLst>
              </a:rPr>
              <a:t>The Sperm:</a:t>
            </a:r>
          </a:p>
        </p:txBody>
      </p:sp>
      <p:sp>
        <p:nvSpPr>
          <p:cNvPr id="119810" name="Rectangle 2"/>
          <p:cNvSpPr>
            <a:spLocks noGrp="1" noChangeArrowheads="1"/>
          </p:cNvSpPr>
          <p:nvPr>
            <p:ph idx="1"/>
          </p:nvPr>
        </p:nvSpPr>
        <p:spPr>
          <a:xfrm>
            <a:off x="627016" y="1341438"/>
            <a:ext cx="11011989" cy="4928733"/>
          </a:xfrm>
          <a:gradFill rotWithShape="1">
            <a:gsLst>
              <a:gs pos="0">
                <a:srgbClr val="781223"/>
              </a:gs>
              <a:gs pos="50000">
                <a:srgbClr val="000000"/>
              </a:gs>
              <a:gs pos="100000">
                <a:srgbClr val="781223"/>
              </a:gs>
            </a:gsLst>
            <a:lin ang="2700000" scaled="1"/>
          </a:gradFill>
          <a:ln w="57150">
            <a:solidFill>
              <a:srgbClr val="FFFF00"/>
            </a:solidFill>
            <a:miter lim="800000"/>
            <a:headEnd/>
            <a:tailEnd/>
          </a:ln>
        </p:spPr>
        <p:txBody>
          <a:bodyPr/>
          <a:lstStyle/>
          <a:p>
            <a:pPr marL="609600" indent="-609600"/>
            <a:r>
              <a:rPr lang="en-US" altLang="en-US" sz="4400" dirty="0">
                <a:solidFill>
                  <a:srgbClr val="FFFF00"/>
                </a:solidFill>
                <a:latin typeface="Arial Narrow" panose="020B0606020202030204" pitchFamily="34" charset="0"/>
              </a:rPr>
              <a:t>The sperms </a:t>
            </a:r>
            <a:r>
              <a:rPr lang="en-US" altLang="en-US" sz="4400" dirty="0">
                <a:solidFill>
                  <a:schemeClr val="bg1"/>
                </a:solidFill>
                <a:latin typeface="Arial Narrow" panose="020B0606020202030204" pitchFamily="34" charset="0"/>
              </a:rPr>
              <a:t>ascent</a:t>
            </a:r>
            <a:r>
              <a:rPr lang="en-US" altLang="en-US" sz="4400" dirty="0">
                <a:solidFill>
                  <a:srgbClr val="FFFF00"/>
                </a:solidFill>
                <a:latin typeface="Arial Narrow" panose="020B0606020202030204" pitchFamily="34" charset="0"/>
              </a:rPr>
              <a:t> through the uterine cavity and Fallopian tubes to reach the site of fertilization in the ampulla by:</a:t>
            </a:r>
          </a:p>
          <a:p>
            <a:pPr marL="609600" indent="-609600">
              <a:buFontTx/>
              <a:buAutoNum type="arabicPeriod"/>
            </a:pPr>
            <a:r>
              <a:rPr lang="en-US" altLang="en-US" sz="4400" dirty="0">
                <a:solidFill>
                  <a:srgbClr val="FF99CC"/>
                </a:solidFill>
                <a:latin typeface="Arial Narrow" panose="020B0606020202030204" pitchFamily="34" charset="0"/>
              </a:rPr>
              <a:t>I</a:t>
            </a:r>
            <a:r>
              <a:rPr lang="en-US" altLang="en-US" sz="4400" dirty="0">
                <a:solidFill>
                  <a:schemeClr val="bg1"/>
                </a:solidFill>
                <a:latin typeface="Arial Narrow" panose="020B0606020202030204" pitchFamily="34" charset="0"/>
              </a:rPr>
              <a:t>ts own motility,  and by</a:t>
            </a:r>
          </a:p>
          <a:p>
            <a:pPr marL="609600" indent="-609600">
              <a:buFontTx/>
              <a:buAutoNum type="arabicPeriod"/>
            </a:pPr>
            <a:r>
              <a:rPr lang="en-US" altLang="en-US" sz="4400" dirty="0">
                <a:solidFill>
                  <a:srgbClr val="FF99CC"/>
                </a:solidFill>
                <a:latin typeface="Arial Narrow" panose="020B0606020202030204" pitchFamily="34" charset="0"/>
              </a:rPr>
              <a:t>U</a:t>
            </a:r>
            <a:r>
              <a:rPr lang="en-US" altLang="en-US" sz="4400" dirty="0">
                <a:solidFill>
                  <a:schemeClr val="bg1"/>
                </a:solidFill>
                <a:latin typeface="Arial Narrow" panose="020B0606020202030204" pitchFamily="34" charset="0"/>
              </a:rPr>
              <a:t>terine and tubal peristalsis which is aggravated by the prostaglandins in the seminal plasma.</a:t>
            </a:r>
          </a:p>
        </p:txBody>
      </p:sp>
    </p:spTree>
    <p:extLst>
      <p:ext uri="{BB962C8B-B14F-4D97-AF65-F5344CB8AC3E}">
        <p14:creationId xmlns:p14="http://schemas.microsoft.com/office/powerpoint/2010/main" val="12997248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9811"/>
                                        </p:tgtEl>
                                        <p:attrNameLst>
                                          <p:attrName>style.visibility</p:attrName>
                                        </p:attrNameLst>
                                      </p:cBhvr>
                                      <p:to>
                                        <p:strVal val="visible"/>
                                      </p:to>
                                    </p:set>
                                    <p:anim calcmode="lin" valueType="num">
                                      <p:cBhvr additive="base">
                                        <p:cTn id="7" dur="500" fill="hold"/>
                                        <p:tgtEl>
                                          <p:spTgt spid="119811"/>
                                        </p:tgtEl>
                                        <p:attrNameLst>
                                          <p:attrName>ppt_x</p:attrName>
                                        </p:attrNameLst>
                                      </p:cBhvr>
                                      <p:tavLst>
                                        <p:tav tm="0">
                                          <p:val>
                                            <p:strVal val="1+#ppt_w/2"/>
                                          </p:val>
                                        </p:tav>
                                        <p:tav tm="100000">
                                          <p:val>
                                            <p:strVal val="#ppt_x"/>
                                          </p:val>
                                        </p:tav>
                                      </p:tavLst>
                                    </p:anim>
                                    <p:anim calcmode="lin" valueType="num">
                                      <p:cBhvr additive="base">
                                        <p:cTn id="8" dur="500" fill="hold"/>
                                        <p:tgtEl>
                                          <p:spTgt spid="1198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19810">
                                            <p:bg/>
                                          </p:spTgt>
                                        </p:tgtEl>
                                        <p:attrNameLst>
                                          <p:attrName>style.visibility</p:attrName>
                                        </p:attrNameLst>
                                      </p:cBhvr>
                                      <p:to>
                                        <p:strVal val="visible"/>
                                      </p:to>
                                    </p:set>
                                    <p:anim calcmode="lin" valueType="num">
                                      <p:cBhvr additive="base">
                                        <p:cTn id="13" dur="500" fill="hold"/>
                                        <p:tgtEl>
                                          <p:spTgt spid="119810">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9810">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19810">
                                            <p:txEl>
                                              <p:pRg st="0" end="0"/>
                                            </p:txEl>
                                          </p:spTgt>
                                        </p:tgtEl>
                                        <p:attrNameLst>
                                          <p:attrName>style.visibility</p:attrName>
                                        </p:attrNameLst>
                                      </p:cBhvr>
                                      <p:to>
                                        <p:strVal val="visible"/>
                                      </p:to>
                                    </p:set>
                                    <p:anim calcmode="lin" valueType="num">
                                      <p:cBhvr additive="base">
                                        <p:cTn id="19" dur="500" fill="hold"/>
                                        <p:tgtEl>
                                          <p:spTgt spid="119810">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98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119810">
                                            <p:txEl>
                                              <p:pRg st="1" end="1"/>
                                            </p:txEl>
                                          </p:spTgt>
                                        </p:tgtEl>
                                        <p:attrNameLst>
                                          <p:attrName>style.visibility</p:attrName>
                                        </p:attrNameLst>
                                      </p:cBhvr>
                                      <p:to>
                                        <p:strVal val="visible"/>
                                      </p:to>
                                    </p:set>
                                    <p:anim calcmode="lin" valueType="num">
                                      <p:cBhvr additive="base">
                                        <p:cTn id="25" dur="500" fill="hold"/>
                                        <p:tgtEl>
                                          <p:spTgt spid="119810">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98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19810">
                                            <p:txEl>
                                              <p:pRg st="2" end="2"/>
                                            </p:txEl>
                                          </p:spTgt>
                                        </p:tgtEl>
                                        <p:attrNameLst>
                                          <p:attrName>style.visibility</p:attrName>
                                        </p:attrNameLst>
                                      </p:cBhvr>
                                      <p:to>
                                        <p:strVal val="visible"/>
                                      </p:to>
                                    </p:set>
                                    <p:anim calcmode="lin" valueType="num">
                                      <p:cBhvr additive="base">
                                        <p:cTn id="31" dur="500" fill="hold"/>
                                        <p:tgtEl>
                                          <p:spTgt spid="119810">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98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p:bldP spid="119810"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2" name="Rectangle 4"/>
          <p:cNvSpPr>
            <a:spLocks noGrp="1" noChangeArrowheads="1"/>
          </p:cNvSpPr>
          <p:nvPr>
            <p:ph type="title"/>
          </p:nvPr>
        </p:nvSpPr>
        <p:spPr>
          <a:xfrm>
            <a:off x="940527" y="115888"/>
            <a:ext cx="10463348" cy="114300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a:lstStyle/>
          <a:p>
            <a:pPr rtl="0" eaLnBrk="1" hangingPunct="1">
              <a:defRPr/>
            </a:pPr>
            <a:r>
              <a:rPr lang="en-US" sz="6600" b="1" dirty="0">
                <a:effectLst>
                  <a:outerShdw blurRad="38100" dist="38100" dir="2700000" algn="tl">
                    <a:srgbClr val="000000"/>
                  </a:outerShdw>
                </a:effectLst>
              </a:rPr>
              <a:t>The Sperm:</a:t>
            </a:r>
          </a:p>
        </p:txBody>
      </p:sp>
      <p:sp>
        <p:nvSpPr>
          <p:cNvPr id="411651" name="Rectangle 3"/>
          <p:cNvSpPr>
            <a:spLocks noGrp="1" noChangeArrowheads="1"/>
          </p:cNvSpPr>
          <p:nvPr>
            <p:ph idx="1"/>
          </p:nvPr>
        </p:nvSpPr>
        <p:spPr>
          <a:xfrm>
            <a:off x="940527" y="1557340"/>
            <a:ext cx="10463348" cy="4621392"/>
          </a:xfrm>
          <a:gradFill rotWithShape="1">
            <a:gsLst>
              <a:gs pos="0">
                <a:srgbClr val="AB1931"/>
              </a:gs>
              <a:gs pos="50000">
                <a:srgbClr val="000000"/>
              </a:gs>
              <a:gs pos="100000">
                <a:srgbClr val="AB1931"/>
              </a:gs>
            </a:gsLst>
            <a:lin ang="18900000" scaled="1"/>
          </a:gradFill>
          <a:ln w="76200" cmpd="tri">
            <a:solidFill>
              <a:srgbClr val="FFFF00"/>
            </a:solidFill>
            <a:miter lim="800000"/>
            <a:headEnd/>
            <a:tailEnd/>
          </a:ln>
        </p:spPr>
        <p:txBody>
          <a:bodyPr/>
          <a:lstStyle/>
          <a:p>
            <a:pPr algn="l" rtl="0" eaLnBrk="1" hangingPunct="1"/>
            <a:r>
              <a:rPr lang="en-US" altLang="en-US" sz="4800" dirty="0">
                <a:solidFill>
                  <a:schemeClr val="bg1"/>
                </a:solidFill>
                <a:latin typeface="Arial Narrow" panose="020B0606020202030204" pitchFamily="34" charset="0"/>
              </a:rPr>
              <a:t>The sperms reach the tube within </a:t>
            </a:r>
            <a:r>
              <a:rPr lang="en-US" altLang="en-US" sz="4800" dirty="0">
                <a:solidFill>
                  <a:srgbClr val="FF99CC"/>
                </a:solidFill>
                <a:latin typeface="Arial Narrow" panose="020B0606020202030204" pitchFamily="34" charset="0"/>
              </a:rPr>
              <a:t>30-40 minutes</a:t>
            </a:r>
            <a:r>
              <a:rPr lang="en-US" altLang="en-US" sz="4800" dirty="0">
                <a:solidFill>
                  <a:schemeClr val="bg1"/>
                </a:solidFill>
                <a:latin typeface="Arial Narrow" panose="020B0606020202030204" pitchFamily="34" charset="0"/>
              </a:rPr>
              <a:t> </a:t>
            </a:r>
          </a:p>
          <a:p>
            <a:pPr algn="l" rtl="0" eaLnBrk="1" hangingPunct="1"/>
            <a:r>
              <a:rPr lang="en-US" altLang="en-US" sz="4800" dirty="0">
                <a:solidFill>
                  <a:schemeClr val="bg1"/>
                </a:solidFill>
                <a:latin typeface="Arial Narrow" panose="020B0606020202030204" pitchFamily="34" charset="0"/>
              </a:rPr>
              <a:t>But they are capable of fertilization after </a:t>
            </a:r>
            <a:r>
              <a:rPr lang="en-US" altLang="en-US" sz="4800" dirty="0">
                <a:solidFill>
                  <a:srgbClr val="FF99CC"/>
                </a:solidFill>
                <a:latin typeface="Arial Narrow" panose="020B0606020202030204" pitchFamily="34" charset="0"/>
              </a:rPr>
              <a:t>2-6 hours.</a:t>
            </a:r>
            <a:r>
              <a:rPr lang="en-US" altLang="en-US" sz="4800" dirty="0">
                <a:solidFill>
                  <a:srgbClr val="FFFF00"/>
                </a:solidFill>
                <a:latin typeface="Arial Narrow" panose="020B0606020202030204" pitchFamily="34" charset="0"/>
              </a:rPr>
              <a:t> </a:t>
            </a:r>
          </a:p>
          <a:p>
            <a:pPr algn="ctr" rtl="0" eaLnBrk="1" hangingPunct="1"/>
            <a:r>
              <a:rPr lang="en-US" altLang="en-US" sz="4800" dirty="0">
                <a:solidFill>
                  <a:srgbClr val="FFFF00"/>
                </a:solidFill>
                <a:latin typeface="Arial Narrow" panose="020B0606020202030204" pitchFamily="34" charset="0"/>
              </a:rPr>
              <a:t>This period is needed for sperm capacitation.   </a:t>
            </a:r>
            <a:endParaRPr lang="en-US" altLang="en-US" sz="4000" dirty="0"/>
          </a:p>
        </p:txBody>
      </p:sp>
    </p:spTree>
    <p:extLst>
      <p:ext uri="{BB962C8B-B14F-4D97-AF65-F5344CB8AC3E}">
        <p14:creationId xmlns:p14="http://schemas.microsoft.com/office/powerpoint/2010/main" val="3043499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11652"/>
                                        </p:tgtEl>
                                        <p:attrNameLst>
                                          <p:attrName>style.visibility</p:attrName>
                                        </p:attrNameLst>
                                      </p:cBhvr>
                                      <p:to>
                                        <p:strVal val="visible"/>
                                      </p:to>
                                    </p:set>
                                    <p:anim calcmode="lin" valueType="num">
                                      <p:cBhvr additive="base">
                                        <p:cTn id="7" dur="500" fill="hold"/>
                                        <p:tgtEl>
                                          <p:spTgt spid="411652"/>
                                        </p:tgtEl>
                                        <p:attrNameLst>
                                          <p:attrName>ppt_x</p:attrName>
                                        </p:attrNameLst>
                                      </p:cBhvr>
                                      <p:tavLst>
                                        <p:tav tm="0">
                                          <p:val>
                                            <p:strVal val="1+#ppt_w/2"/>
                                          </p:val>
                                        </p:tav>
                                        <p:tav tm="100000">
                                          <p:val>
                                            <p:strVal val="#ppt_x"/>
                                          </p:val>
                                        </p:tav>
                                      </p:tavLst>
                                    </p:anim>
                                    <p:anim calcmode="lin" valueType="num">
                                      <p:cBhvr additive="base">
                                        <p:cTn id="8" dur="500" fill="hold"/>
                                        <p:tgtEl>
                                          <p:spTgt spid="41165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11651">
                                            <p:bg/>
                                          </p:spTgt>
                                        </p:tgtEl>
                                        <p:attrNameLst>
                                          <p:attrName>style.visibility</p:attrName>
                                        </p:attrNameLst>
                                      </p:cBhvr>
                                      <p:to>
                                        <p:strVal val="visible"/>
                                      </p:to>
                                    </p:set>
                                    <p:animEffect transition="in" filter="blinds(horizontal)">
                                      <p:cBhvr>
                                        <p:cTn id="13" dur="500"/>
                                        <p:tgtEl>
                                          <p:spTgt spid="411651">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11651">
                                            <p:txEl>
                                              <p:pRg st="0" end="0"/>
                                            </p:txEl>
                                          </p:spTgt>
                                        </p:tgtEl>
                                        <p:attrNameLst>
                                          <p:attrName>style.visibility</p:attrName>
                                        </p:attrNameLst>
                                      </p:cBhvr>
                                      <p:to>
                                        <p:strVal val="visible"/>
                                      </p:to>
                                    </p:set>
                                    <p:animEffect transition="in" filter="blinds(horizontal)">
                                      <p:cBhvr>
                                        <p:cTn id="18" dur="500"/>
                                        <p:tgtEl>
                                          <p:spTgt spid="411651">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11651">
                                            <p:txEl>
                                              <p:pRg st="1" end="1"/>
                                            </p:txEl>
                                          </p:spTgt>
                                        </p:tgtEl>
                                        <p:attrNameLst>
                                          <p:attrName>style.visibility</p:attrName>
                                        </p:attrNameLst>
                                      </p:cBhvr>
                                      <p:to>
                                        <p:strVal val="visible"/>
                                      </p:to>
                                    </p:set>
                                    <p:animEffect transition="in" filter="blinds(horizontal)">
                                      <p:cBhvr>
                                        <p:cTn id="23" dur="500"/>
                                        <p:tgtEl>
                                          <p:spTgt spid="411651">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11651">
                                            <p:txEl>
                                              <p:pRg st="2" end="2"/>
                                            </p:txEl>
                                          </p:spTgt>
                                        </p:tgtEl>
                                        <p:attrNameLst>
                                          <p:attrName>style.visibility</p:attrName>
                                        </p:attrNameLst>
                                      </p:cBhvr>
                                      <p:to>
                                        <p:strVal val="visible"/>
                                      </p:to>
                                    </p:set>
                                    <p:animEffect transition="in" filter="blinds(horizontal)">
                                      <p:cBhvr>
                                        <p:cTn id="28" dur="500"/>
                                        <p:tgtEl>
                                          <p:spTgt spid="411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2" grpId="0" animBg="1"/>
      <p:bldP spid="41165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type="title"/>
          </p:nvPr>
        </p:nvSpPr>
        <p:spPr>
          <a:xfrm>
            <a:off x="862150" y="44450"/>
            <a:ext cx="10371908" cy="1143000"/>
          </a:xfr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3500000" scaled="1"/>
            <a:tileRect/>
          </a:gradFill>
        </p:spPr>
        <p:txBody>
          <a:bodyPr/>
          <a:lstStyle/>
          <a:p>
            <a:pPr rtl="0" eaLnBrk="1" hangingPunct="1">
              <a:defRPr/>
            </a:pPr>
            <a:r>
              <a:rPr lang="en-US" sz="6600" b="1" dirty="0">
                <a:effectLst>
                  <a:outerShdw blurRad="38100" dist="38100" dir="2700000" algn="tl">
                    <a:srgbClr val="000000"/>
                  </a:outerShdw>
                </a:effectLst>
                <a:latin typeface="+mn-lt"/>
              </a:rPr>
              <a:t>Capacitation of sperms</a:t>
            </a:r>
            <a:endParaRPr lang="en-US" sz="7200" b="1" dirty="0">
              <a:effectLst>
                <a:outerShdw blurRad="38100" dist="38100" dir="2700000" algn="tl">
                  <a:srgbClr val="000000"/>
                </a:outerShdw>
              </a:effectLst>
              <a:latin typeface="+mn-lt"/>
            </a:endParaRPr>
          </a:p>
        </p:txBody>
      </p:sp>
      <p:sp>
        <p:nvSpPr>
          <p:cNvPr id="120834" name="Rectangle 2"/>
          <p:cNvSpPr>
            <a:spLocks noGrp="1" noChangeArrowheads="1"/>
          </p:cNvSpPr>
          <p:nvPr>
            <p:ph idx="1"/>
          </p:nvPr>
        </p:nvSpPr>
        <p:spPr>
          <a:xfrm>
            <a:off x="862149" y="1341438"/>
            <a:ext cx="10371908" cy="5033236"/>
          </a:xfrm>
          <a:gradFill rotWithShape="1">
            <a:gsLst>
              <a:gs pos="0">
                <a:srgbClr val="781223"/>
              </a:gs>
              <a:gs pos="50000">
                <a:srgbClr val="000000"/>
              </a:gs>
              <a:gs pos="100000">
                <a:srgbClr val="781223"/>
              </a:gs>
            </a:gsLst>
            <a:lin ang="2700000" scaled="1"/>
          </a:gradFill>
          <a:ln w="38100">
            <a:solidFill>
              <a:srgbClr val="FFFF00"/>
            </a:solidFill>
            <a:miter lim="800000"/>
            <a:headEnd/>
            <a:tailEnd/>
          </a:ln>
        </p:spPr>
        <p:txBody>
          <a:bodyPr>
            <a:normAutofit fontScale="77500" lnSpcReduction="20000"/>
          </a:bodyPr>
          <a:lstStyle/>
          <a:p>
            <a:pPr marL="609600" indent="-609600"/>
            <a:r>
              <a:rPr lang="en-US" sz="4400" dirty="0">
                <a:solidFill>
                  <a:srgbClr val="FFFF00"/>
                </a:solidFill>
              </a:rPr>
              <a:t>Capacitation is the physiochemical change in the sperm by which it becomes </a:t>
            </a:r>
            <a:r>
              <a:rPr lang="en-US" sz="4400" dirty="0" err="1">
                <a:solidFill>
                  <a:srgbClr val="FFFF00"/>
                </a:solidFill>
              </a:rPr>
              <a:t>hypermotile</a:t>
            </a:r>
            <a:r>
              <a:rPr lang="en-US" sz="4400" dirty="0">
                <a:solidFill>
                  <a:srgbClr val="FFFF00"/>
                </a:solidFill>
              </a:rPr>
              <a:t> and is able to bind and fertilize a secondary oocyte</a:t>
            </a:r>
            <a:r>
              <a:rPr lang="en-US" sz="4400" dirty="0"/>
              <a:t>.</a:t>
            </a:r>
            <a:endParaRPr lang="en-US" altLang="en-US" sz="4400" dirty="0">
              <a:solidFill>
                <a:srgbClr val="FFFF00"/>
              </a:solidFill>
              <a:latin typeface="Arial Narrow" panose="020B0606020202030204" pitchFamily="34" charset="0"/>
            </a:endParaRPr>
          </a:p>
          <a:p>
            <a:pPr marL="609600" indent="-609600"/>
            <a:r>
              <a:rPr lang="en-US" altLang="en-US" sz="4400" dirty="0">
                <a:solidFill>
                  <a:srgbClr val="FFFF00"/>
                </a:solidFill>
                <a:latin typeface="Arial Narrow" panose="020B0606020202030204" pitchFamily="34" charset="0"/>
              </a:rPr>
              <a:t>Is the process after which the sperm becomes able to penetrate the </a:t>
            </a:r>
            <a:r>
              <a:rPr lang="en-US" altLang="en-US" sz="4400" dirty="0">
                <a:solidFill>
                  <a:srgbClr val="FF99CC"/>
                </a:solidFill>
                <a:latin typeface="Arial Narrow" panose="020B0606020202030204" pitchFamily="34" charset="0"/>
              </a:rPr>
              <a:t>zona</a:t>
            </a:r>
            <a:r>
              <a:rPr lang="en-US" altLang="en-US" sz="4400" dirty="0">
                <a:solidFill>
                  <a:srgbClr val="FFFF00"/>
                </a:solidFill>
                <a:latin typeface="Arial Narrow" panose="020B0606020202030204" pitchFamily="34" charset="0"/>
              </a:rPr>
              <a:t> </a:t>
            </a:r>
            <a:r>
              <a:rPr lang="en-US" altLang="en-US" sz="4400" dirty="0" err="1">
                <a:solidFill>
                  <a:srgbClr val="FF99CC"/>
                </a:solidFill>
                <a:latin typeface="Arial Narrow" panose="020B0606020202030204" pitchFamily="34" charset="0"/>
              </a:rPr>
              <a:t>pellucida</a:t>
            </a:r>
            <a:r>
              <a:rPr lang="en-US" altLang="en-US" sz="4400" dirty="0" err="1">
                <a:solidFill>
                  <a:srgbClr val="FFFF00"/>
                </a:solidFill>
                <a:latin typeface="Arial Narrow" panose="020B0606020202030204" pitchFamily="34" charset="0"/>
              </a:rPr>
              <a:t>,that</a:t>
            </a:r>
            <a:r>
              <a:rPr lang="en-US" altLang="en-US" sz="4400" dirty="0">
                <a:solidFill>
                  <a:srgbClr val="FFFF00"/>
                </a:solidFill>
                <a:latin typeface="Arial Narrow" panose="020B0606020202030204" pitchFamily="34" charset="0"/>
              </a:rPr>
              <a:t> surrounding the ovum and fertilize it. </a:t>
            </a:r>
          </a:p>
          <a:p>
            <a:pPr marL="609600" indent="-609600"/>
            <a:r>
              <a:rPr lang="en-US" altLang="en-US" sz="4400" dirty="0">
                <a:solidFill>
                  <a:srgbClr val="FFFF00"/>
                </a:solidFill>
                <a:latin typeface="Arial Narrow" panose="020B0606020202030204" pitchFamily="34" charset="0"/>
              </a:rPr>
              <a:t>The </a:t>
            </a:r>
            <a:r>
              <a:rPr lang="en-US" altLang="en-US" sz="4400" dirty="0">
                <a:solidFill>
                  <a:srgbClr val="FF99CC"/>
                </a:solidFill>
                <a:latin typeface="Arial Narrow" panose="020B0606020202030204" pitchFamily="34" charset="0"/>
              </a:rPr>
              <a:t>cervical and tubal secretions</a:t>
            </a:r>
            <a:r>
              <a:rPr lang="en-US" altLang="en-US" sz="4400" dirty="0">
                <a:solidFill>
                  <a:srgbClr val="FFFF00"/>
                </a:solidFill>
                <a:latin typeface="Arial Narrow" panose="020B0606020202030204" pitchFamily="34" charset="0"/>
              </a:rPr>
              <a:t> are mainly responsible for this capacitation. </a:t>
            </a:r>
          </a:p>
          <a:p>
            <a:pPr marL="609600" indent="-609600"/>
            <a:r>
              <a:rPr lang="en-US" sz="4400" dirty="0">
                <a:solidFill>
                  <a:srgbClr val="FFFF00"/>
                </a:solidFill>
              </a:rPr>
              <a:t>Inhibitory substances in the plasma of the cauda epididymis and in seminal plasma can prevent capacitation and protect the sperm until shortly before fusion with the oocyte.</a:t>
            </a:r>
            <a:endParaRPr lang="en-US" altLang="en-US" sz="4400" dirty="0">
              <a:solidFill>
                <a:srgbClr val="FFFF00"/>
              </a:solidFill>
              <a:latin typeface="Arial Narrow" panose="020B0606020202030204" pitchFamily="34" charset="0"/>
            </a:endParaRPr>
          </a:p>
        </p:txBody>
      </p:sp>
    </p:spTree>
    <p:extLst>
      <p:ext uri="{BB962C8B-B14F-4D97-AF65-F5344CB8AC3E}">
        <p14:creationId xmlns:p14="http://schemas.microsoft.com/office/powerpoint/2010/main" val="30669582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0835"/>
                                        </p:tgtEl>
                                        <p:attrNameLst>
                                          <p:attrName>style.visibility</p:attrName>
                                        </p:attrNameLst>
                                      </p:cBhvr>
                                      <p:to>
                                        <p:strVal val="visible"/>
                                      </p:to>
                                    </p:set>
                                    <p:anim calcmode="lin" valueType="num">
                                      <p:cBhvr additive="base">
                                        <p:cTn id="7" dur="500" fill="hold"/>
                                        <p:tgtEl>
                                          <p:spTgt spid="120835"/>
                                        </p:tgtEl>
                                        <p:attrNameLst>
                                          <p:attrName>ppt_x</p:attrName>
                                        </p:attrNameLst>
                                      </p:cBhvr>
                                      <p:tavLst>
                                        <p:tav tm="0">
                                          <p:val>
                                            <p:strVal val="#ppt_x"/>
                                          </p:val>
                                        </p:tav>
                                        <p:tav tm="100000">
                                          <p:val>
                                            <p:strVal val="#ppt_x"/>
                                          </p:val>
                                        </p:tav>
                                      </p:tavLst>
                                    </p:anim>
                                    <p:anim calcmode="lin" valueType="num">
                                      <p:cBhvr additive="base">
                                        <p:cTn id="8" dur="500" fill="hold"/>
                                        <p:tgtEl>
                                          <p:spTgt spid="1208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0834">
                                            <p:bg/>
                                          </p:spTgt>
                                        </p:tgtEl>
                                        <p:attrNameLst>
                                          <p:attrName>style.visibility</p:attrName>
                                        </p:attrNameLst>
                                      </p:cBhvr>
                                      <p:to>
                                        <p:strVal val="visible"/>
                                      </p:to>
                                    </p:set>
                                    <p:anim calcmode="lin" valueType="num">
                                      <p:cBhvr additive="base">
                                        <p:cTn id="13" dur="500" fill="hold"/>
                                        <p:tgtEl>
                                          <p:spTgt spid="120834">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20834">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0834">
                                            <p:txEl>
                                              <p:pRg st="0" end="0"/>
                                            </p:txEl>
                                          </p:spTgt>
                                        </p:tgtEl>
                                        <p:attrNameLst>
                                          <p:attrName>style.visibility</p:attrName>
                                        </p:attrNameLst>
                                      </p:cBhvr>
                                      <p:to>
                                        <p:strVal val="visible"/>
                                      </p:to>
                                    </p:set>
                                    <p:anim calcmode="lin" valueType="num">
                                      <p:cBhvr additive="base">
                                        <p:cTn id="19" dur="500" fill="hold"/>
                                        <p:tgtEl>
                                          <p:spTgt spid="12083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08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0834">
                                            <p:txEl>
                                              <p:pRg st="1" end="1"/>
                                            </p:txEl>
                                          </p:spTgt>
                                        </p:tgtEl>
                                        <p:attrNameLst>
                                          <p:attrName>style.visibility</p:attrName>
                                        </p:attrNameLst>
                                      </p:cBhvr>
                                      <p:to>
                                        <p:strVal val="visible"/>
                                      </p:to>
                                    </p:set>
                                    <p:anim calcmode="lin" valueType="num">
                                      <p:cBhvr additive="base">
                                        <p:cTn id="25" dur="500" fill="hold"/>
                                        <p:tgtEl>
                                          <p:spTgt spid="12083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08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0834">
                                            <p:txEl>
                                              <p:pRg st="2" end="2"/>
                                            </p:txEl>
                                          </p:spTgt>
                                        </p:tgtEl>
                                        <p:attrNameLst>
                                          <p:attrName>style.visibility</p:attrName>
                                        </p:attrNameLst>
                                      </p:cBhvr>
                                      <p:to>
                                        <p:strVal val="visible"/>
                                      </p:to>
                                    </p:set>
                                    <p:anim calcmode="lin" valueType="num">
                                      <p:cBhvr additive="base">
                                        <p:cTn id="31" dur="500" fill="hold"/>
                                        <p:tgtEl>
                                          <p:spTgt spid="12083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08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0834">
                                            <p:txEl>
                                              <p:pRg st="3" end="3"/>
                                            </p:txEl>
                                          </p:spTgt>
                                        </p:tgtEl>
                                        <p:attrNameLst>
                                          <p:attrName>style.visibility</p:attrName>
                                        </p:attrNameLst>
                                      </p:cBhvr>
                                      <p:to>
                                        <p:strVal val="visible"/>
                                      </p:to>
                                    </p:set>
                                    <p:anim calcmode="lin" valueType="num">
                                      <p:cBhvr additive="base">
                                        <p:cTn id="37" dur="500" fill="hold"/>
                                        <p:tgtEl>
                                          <p:spTgt spid="12083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08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animBg="1"/>
      <p:bldP spid="120834"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TotalTime>
  <Words>2115</Words>
  <Application>Microsoft Office PowerPoint</Application>
  <PresentationFormat>Widescreen</PresentationFormat>
  <Paragraphs>165</Paragraphs>
  <Slides>60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60</vt:i4>
      </vt:variant>
    </vt:vector>
  </HeadingPairs>
  <TitlesOfParts>
    <vt:vector size="73" baseType="lpstr">
      <vt:lpstr>Andalus</vt:lpstr>
      <vt:lpstr>Arial</vt:lpstr>
      <vt:lpstr>Arial Narrow</vt:lpstr>
      <vt:lpstr>Arial Rounded MT Bold</vt:lpstr>
      <vt:lpstr>Calibri</vt:lpstr>
      <vt:lpstr>Calibri Light</vt:lpstr>
      <vt:lpstr>Comic Sans MS</vt:lpstr>
      <vt:lpstr>FrescoSansPro-Bold</vt:lpstr>
      <vt:lpstr>FrescoSansPro-Normal</vt:lpstr>
      <vt:lpstr>Frutiger-Light</vt:lpstr>
      <vt:lpstr>TimesNewRomanPSMT</vt:lpstr>
      <vt:lpstr>UtopiaStd-Regular</vt:lpstr>
      <vt:lpstr>Office Theme</vt:lpstr>
      <vt:lpstr>Physiology of Reproduction</vt:lpstr>
      <vt:lpstr>PowerPoint Presentation</vt:lpstr>
      <vt:lpstr>The Sperm:</vt:lpstr>
      <vt:lpstr>PowerPoint Presentation</vt:lpstr>
      <vt:lpstr>PowerPoint Presentation</vt:lpstr>
      <vt:lpstr>The Sperm</vt:lpstr>
      <vt:lpstr>The Sperm:</vt:lpstr>
      <vt:lpstr>The Sperm:</vt:lpstr>
      <vt:lpstr>Capacitation of sperms</vt:lpstr>
      <vt:lpstr>  Sperm capacitation and acrosome reaction:   </vt:lpstr>
      <vt:lpstr>  Acrosome reaction and a sperm penetrating an oocyte  </vt:lpstr>
      <vt:lpstr>PowerPoint Presentation</vt:lpstr>
      <vt:lpstr>The ovum</vt:lpstr>
      <vt:lpstr>PowerPoint Presentation</vt:lpstr>
      <vt:lpstr>The ovum:</vt:lpstr>
      <vt:lpstr>  Transport of the Egg by the Fallopian Tubes  </vt:lpstr>
      <vt:lpstr>Fertilization</vt:lpstr>
      <vt:lpstr>Fertilization:</vt:lpstr>
      <vt:lpstr>PowerPoint Presentation</vt:lpstr>
      <vt:lpstr>Zygote</vt:lpstr>
      <vt:lpstr>Cleavage and blastocyst formation:</vt:lpstr>
      <vt:lpstr>Cleavage and blastocyst formation:</vt:lpstr>
      <vt:lpstr>PowerPoint Presentation</vt:lpstr>
      <vt:lpstr>PowerPoint Presentation</vt:lpstr>
      <vt:lpstr>   Schematic representation of the mitotic division of the zygote resulting in formation of: (A) Two-cell stage         (B) Four-cell stage        (C) Morula         (D) Blastocyst</vt:lpstr>
      <vt:lpstr>PowerPoint Presentation</vt:lpstr>
      <vt:lpstr>PowerPoint Presentation</vt:lpstr>
      <vt:lpstr>Cleavage and blastocyst formation:</vt:lpstr>
      <vt:lpstr>Cleavage and blastocyst formation:</vt:lpstr>
      <vt:lpstr>PowerPoint Presentation</vt:lpstr>
      <vt:lpstr>PowerPoint Presentation</vt:lpstr>
      <vt:lpstr>Implantation (nidation) :</vt:lpstr>
      <vt:lpstr>Implantation</vt:lpstr>
      <vt:lpstr>Implantation</vt:lpstr>
      <vt:lpstr>PowerPoint Presentation</vt:lpstr>
      <vt:lpstr>PowerPoint Presentation</vt:lpstr>
      <vt:lpstr>PowerPoint Presentation</vt:lpstr>
      <vt:lpstr>Schematic representation showing interstitial implantation of the blastocyst in stratum compactum of the decidua</vt:lpstr>
      <vt:lpstr>The decidua:</vt:lpstr>
      <vt:lpstr>The decidua</vt:lpstr>
      <vt:lpstr>PowerPoint Presentation</vt:lpstr>
      <vt:lpstr>The decidua</vt:lpstr>
      <vt:lpstr>The decidua</vt:lpstr>
      <vt:lpstr>The decidua</vt:lpstr>
      <vt:lpstr>PowerPoint Presentation</vt:lpstr>
      <vt:lpstr>PowerPoint Presentation</vt:lpstr>
      <vt:lpstr>The decidua</vt:lpstr>
      <vt:lpstr>The decidua</vt:lpstr>
      <vt:lpstr>  TROPHOBLAST  </vt:lpstr>
      <vt:lpstr>Chorion:</vt:lpstr>
      <vt:lpstr>PowerPoint Presentation</vt:lpstr>
      <vt:lpstr>Chorion:</vt:lpstr>
      <vt:lpstr>Primary villous</vt:lpstr>
      <vt:lpstr>Transverse section of tertiary villous</vt:lpstr>
      <vt:lpstr>Chorion:</vt:lpstr>
      <vt:lpstr>PowerPoint Presentation</vt:lpstr>
      <vt:lpstr>Amnion:</vt:lpstr>
      <vt:lpstr>PowerPoint Presentation</vt:lpstr>
      <vt:lpstr>Important Events Following Fertilization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Hani Mahdi</dc:creator>
  <cp:lastModifiedBy>Hani Mahdi</cp:lastModifiedBy>
  <cp:revision>41</cp:revision>
  <dcterms:created xsi:type="dcterms:W3CDTF">2017-09-08T09:08:05Z</dcterms:created>
  <dcterms:modified xsi:type="dcterms:W3CDTF">2023-02-05T20:01:47Z</dcterms:modified>
</cp:coreProperties>
</file>