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sldIdLst>
    <p:sldId id="256" r:id="rId2"/>
    <p:sldId id="339" r:id="rId3"/>
    <p:sldId id="397" r:id="rId4"/>
    <p:sldId id="362" r:id="rId5"/>
    <p:sldId id="346" r:id="rId6"/>
    <p:sldId id="364" r:id="rId7"/>
    <p:sldId id="345" r:id="rId8"/>
    <p:sldId id="393" r:id="rId9"/>
    <p:sldId id="327" r:id="rId10"/>
    <p:sldId id="403" r:id="rId11"/>
    <p:sldId id="348" r:id="rId12"/>
    <p:sldId id="361" r:id="rId13"/>
    <p:sldId id="269" r:id="rId14"/>
    <p:sldId id="349" r:id="rId15"/>
    <p:sldId id="273" r:id="rId16"/>
    <p:sldId id="350" r:id="rId17"/>
    <p:sldId id="271" r:id="rId18"/>
    <p:sldId id="363" r:id="rId19"/>
    <p:sldId id="278" r:id="rId20"/>
    <p:sldId id="351" r:id="rId21"/>
    <p:sldId id="404" r:id="rId22"/>
    <p:sldId id="341" r:id="rId23"/>
    <p:sldId id="340" r:id="rId24"/>
    <p:sldId id="407" r:id="rId25"/>
    <p:sldId id="370" r:id="rId26"/>
    <p:sldId id="401" r:id="rId27"/>
    <p:sldId id="353" r:id="rId28"/>
    <p:sldId id="326" r:id="rId29"/>
    <p:sldId id="406" r:id="rId30"/>
    <p:sldId id="366" r:id="rId31"/>
    <p:sldId id="280" r:id="rId32"/>
    <p:sldId id="390" r:id="rId33"/>
    <p:sldId id="355" r:id="rId34"/>
    <p:sldId id="354" r:id="rId35"/>
    <p:sldId id="391" r:id="rId36"/>
    <p:sldId id="358" r:id="rId37"/>
    <p:sldId id="282" r:id="rId38"/>
    <p:sldId id="283" r:id="rId39"/>
    <p:sldId id="356" r:id="rId40"/>
    <p:sldId id="343" r:id="rId41"/>
    <p:sldId id="289" r:id="rId42"/>
    <p:sldId id="357" r:id="rId43"/>
    <p:sldId id="371" r:id="rId44"/>
    <p:sldId id="394" r:id="rId45"/>
    <p:sldId id="395" r:id="rId46"/>
    <p:sldId id="402" r:id="rId47"/>
    <p:sldId id="392" r:id="rId48"/>
    <p:sldId id="292" r:id="rId49"/>
    <p:sldId id="396" r:id="rId50"/>
    <p:sldId id="294" r:id="rId51"/>
    <p:sldId id="359" r:id="rId52"/>
    <p:sldId id="295" r:id="rId53"/>
    <p:sldId id="297" r:id="rId54"/>
    <p:sldId id="372" r:id="rId55"/>
    <p:sldId id="373" r:id="rId56"/>
    <p:sldId id="300" r:id="rId57"/>
    <p:sldId id="408" r:id="rId58"/>
    <p:sldId id="301" r:id="rId59"/>
    <p:sldId id="303" r:id="rId60"/>
    <p:sldId id="337" r:id="rId61"/>
    <p:sldId id="409" r:id="rId62"/>
    <p:sldId id="360" r:id="rId63"/>
    <p:sldId id="374" r:id="rId64"/>
    <p:sldId id="375" r:id="rId65"/>
    <p:sldId id="376" r:id="rId66"/>
    <p:sldId id="377" r:id="rId67"/>
    <p:sldId id="378" r:id="rId68"/>
    <p:sldId id="379" r:id="rId69"/>
    <p:sldId id="380" r:id="rId70"/>
    <p:sldId id="311" r:id="rId71"/>
    <p:sldId id="381" r:id="rId72"/>
    <p:sldId id="382" r:id="rId73"/>
    <p:sldId id="333" r:id="rId74"/>
    <p:sldId id="315" r:id="rId75"/>
    <p:sldId id="383" r:id="rId76"/>
    <p:sldId id="384" r:id="rId77"/>
    <p:sldId id="319" r:id="rId78"/>
    <p:sldId id="386" r:id="rId79"/>
    <p:sldId id="385" r:id="rId80"/>
    <p:sldId id="332" r:id="rId81"/>
    <p:sldId id="387" r:id="rId82"/>
    <p:sldId id="367" r:id="rId83"/>
    <p:sldId id="388" r:id="rId84"/>
    <p:sldId id="405" r:id="rId85"/>
    <p:sldId id="365" r:id="rId86"/>
    <p:sldId id="368" r:id="rId87"/>
    <p:sldId id="369" r:id="rId8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2336" autoAdjust="0"/>
  </p:normalViewPr>
  <p:slideViewPr>
    <p:cSldViewPr snapToGrid="0">
      <p:cViewPr varScale="1">
        <p:scale>
          <a:sx n="76" d="100"/>
          <a:sy n="76" d="100"/>
        </p:scale>
        <p:origin x="946"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i Mahdi" userId="0b02fd7955153613" providerId="LiveId" clId="{D529FC64-9AE2-4B4B-AD18-49B8596BF16E}"/>
    <pc:docChg chg="custSel addSld delSld modSld sldOrd">
      <pc:chgData name="Hani Mahdi" userId="0b02fd7955153613" providerId="LiveId" clId="{D529FC64-9AE2-4B4B-AD18-49B8596BF16E}" dt="2022-10-14T09:06:57.376" v="392" actId="207"/>
      <pc:docMkLst>
        <pc:docMk/>
      </pc:docMkLst>
      <pc:sldChg chg="modSp mod">
        <pc:chgData name="Hani Mahdi" userId="0b02fd7955153613" providerId="LiveId" clId="{D529FC64-9AE2-4B4B-AD18-49B8596BF16E}" dt="2022-10-14T08:38:58.052" v="324" actId="20577"/>
        <pc:sldMkLst>
          <pc:docMk/>
          <pc:sldMk cId="139942490" sldId="256"/>
        </pc:sldMkLst>
        <pc:spChg chg="mod">
          <ac:chgData name="Hani Mahdi" userId="0b02fd7955153613" providerId="LiveId" clId="{D529FC64-9AE2-4B4B-AD18-49B8596BF16E}" dt="2022-10-14T08:38:58.052" v="324" actId="20577"/>
          <ac:spMkLst>
            <pc:docMk/>
            <pc:sldMk cId="139942490" sldId="256"/>
            <ac:spMk id="3" creationId="{00000000-0000-0000-0000-000000000000}"/>
          </ac:spMkLst>
        </pc:spChg>
      </pc:sldChg>
      <pc:sldChg chg="modSp mod">
        <pc:chgData name="Hani Mahdi" userId="0b02fd7955153613" providerId="LiveId" clId="{D529FC64-9AE2-4B4B-AD18-49B8596BF16E}" dt="2022-09-23T07:59:56.630" v="4" actId="20577"/>
        <pc:sldMkLst>
          <pc:docMk/>
          <pc:sldMk cId="2689261599" sldId="280"/>
        </pc:sldMkLst>
        <pc:spChg chg="mod">
          <ac:chgData name="Hani Mahdi" userId="0b02fd7955153613" providerId="LiveId" clId="{D529FC64-9AE2-4B4B-AD18-49B8596BF16E}" dt="2022-09-23T07:59:56.630" v="4" actId="20577"/>
          <ac:spMkLst>
            <pc:docMk/>
            <pc:sldMk cId="2689261599" sldId="280"/>
            <ac:spMk id="23554" creationId="{00000000-0000-0000-0000-000000000000}"/>
          </ac:spMkLst>
        </pc:spChg>
      </pc:sldChg>
      <pc:sldChg chg="delSp modSp mod">
        <pc:chgData name="Hani Mahdi" userId="0b02fd7955153613" providerId="LiveId" clId="{D529FC64-9AE2-4B4B-AD18-49B8596BF16E}" dt="2022-09-23T08:10:26.470" v="85" actId="1076"/>
        <pc:sldMkLst>
          <pc:docMk/>
          <pc:sldMk cId="587639001" sldId="282"/>
        </pc:sldMkLst>
        <pc:spChg chg="mod">
          <ac:chgData name="Hani Mahdi" userId="0b02fd7955153613" providerId="LiveId" clId="{D529FC64-9AE2-4B4B-AD18-49B8596BF16E}" dt="2022-09-23T08:10:17.626" v="81" actId="255"/>
          <ac:spMkLst>
            <pc:docMk/>
            <pc:sldMk cId="587639001" sldId="282"/>
            <ac:spMk id="4" creationId="{00000000-0000-0000-0000-000000000000}"/>
          </ac:spMkLst>
        </pc:spChg>
        <pc:picChg chg="del">
          <ac:chgData name="Hani Mahdi" userId="0b02fd7955153613" providerId="LiveId" clId="{D529FC64-9AE2-4B4B-AD18-49B8596BF16E}" dt="2022-09-23T08:09:26.365" v="71" actId="21"/>
          <ac:picMkLst>
            <pc:docMk/>
            <pc:sldMk cId="587639001" sldId="282"/>
            <ac:picMk id="25602" creationId="{00000000-0000-0000-0000-000000000000}"/>
          </ac:picMkLst>
        </pc:picChg>
        <pc:picChg chg="mod">
          <ac:chgData name="Hani Mahdi" userId="0b02fd7955153613" providerId="LiveId" clId="{D529FC64-9AE2-4B4B-AD18-49B8596BF16E}" dt="2022-09-23T08:10:26.470" v="85" actId="1076"/>
          <ac:picMkLst>
            <pc:docMk/>
            <pc:sldMk cId="587639001" sldId="282"/>
            <ac:picMk id="25603" creationId="{00000000-0000-0000-0000-000000000000}"/>
          </ac:picMkLst>
        </pc:picChg>
      </pc:sldChg>
      <pc:sldChg chg="addSp modSp del mod">
        <pc:chgData name="Hani Mahdi" userId="0b02fd7955153613" providerId="LiveId" clId="{D529FC64-9AE2-4B4B-AD18-49B8596BF16E}" dt="2022-09-23T08:17:36.392" v="112" actId="47"/>
        <pc:sldMkLst>
          <pc:docMk/>
          <pc:sldMk cId="3800836248" sldId="291"/>
        </pc:sldMkLst>
        <pc:spChg chg="add">
          <ac:chgData name="Hani Mahdi" userId="0b02fd7955153613" providerId="LiveId" clId="{D529FC64-9AE2-4B4B-AD18-49B8596BF16E}" dt="2022-09-23T08:15:55.337" v="94" actId="22"/>
          <ac:spMkLst>
            <pc:docMk/>
            <pc:sldMk cId="3800836248" sldId="291"/>
            <ac:spMk id="3" creationId="{CB590520-651A-B6C0-0735-A82D63F354A7}"/>
          </ac:spMkLst>
        </pc:spChg>
        <pc:spChg chg="mod">
          <ac:chgData name="Hani Mahdi" userId="0b02fd7955153613" providerId="LiveId" clId="{D529FC64-9AE2-4B4B-AD18-49B8596BF16E}" dt="2022-09-23T08:15:55.337" v="95" actId="6549"/>
          <ac:spMkLst>
            <pc:docMk/>
            <pc:sldMk cId="3800836248" sldId="291"/>
            <ac:spMk id="34818" creationId="{00000000-0000-0000-0000-000000000000}"/>
          </ac:spMkLst>
        </pc:spChg>
      </pc:sldChg>
      <pc:sldChg chg="addSp modSp mod">
        <pc:chgData name="Hani Mahdi" userId="0b02fd7955153613" providerId="LiveId" clId="{D529FC64-9AE2-4B4B-AD18-49B8596BF16E}" dt="2022-09-23T08:25:11.425" v="242" actId="115"/>
        <pc:sldMkLst>
          <pc:docMk/>
          <pc:sldMk cId="2949033750" sldId="294"/>
        </pc:sldMkLst>
        <pc:spChg chg="add mod">
          <ac:chgData name="Hani Mahdi" userId="0b02fd7955153613" providerId="LiveId" clId="{D529FC64-9AE2-4B4B-AD18-49B8596BF16E}" dt="2022-09-23T08:25:11.425" v="242" actId="115"/>
          <ac:spMkLst>
            <pc:docMk/>
            <pc:sldMk cId="2949033750" sldId="294"/>
            <ac:spMk id="2" creationId="{653B5510-F886-9B2C-2307-30FF0C7FB068}"/>
          </ac:spMkLst>
        </pc:spChg>
      </pc:sldChg>
      <pc:sldChg chg="modSp mod">
        <pc:chgData name="Hani Mahdi" userId="0b02fd7955153613" providerId="LiveId" clId="{D529FC64-9AE2-4B4B-AD18-49B8596BF16E}" dt="2022-09-23T08:27:45.396" v="270" actId="20577"/>
        <pc:sldMkLst>
          <pc:docMk/>
          <pc:sldMk cId="531729099" sldId="295"/>
        </pc:sldMkLst>
        <pc:spChg chg="mod">
          <ac:chgData name="Hani Mahdi" userId="0b02fd7955153613" providerId="LiveId" clId="{D529FC64-9AE2-4B4B-AD18-49B8596BF16E}" dt="2022-09-23T08:27:45.396" v="270" actId="20577"/>
          <ac:spMkLst>
            <pc:docMk/>
            <pc:sldMk cId="531729099" sldId="295"/>
            <ac:spMk id="38914" creationId="{00000000-0000-0000-0000-000000000000}"/>
          </ac:spMkLst>
        </pc:spChg>
      </pc:sldChg>
      <pc:sldChg chg="modSp mod">
        <pc:chgData name="Hani Mahdi" userId="0b02fd7955153613" providerId="LiveId" clId="{D529FC64-9AE2-4B4B-AD18-49B8596BF16E}" dt="2022-10-14T08:38:27.724" v="321" actId="20577"/>
        <pc:sldMkLst>
          <pc:docMk/>
          <pc:sldMk cId="2409480775" sldId="326"/>
        </pc:sldMkLst>
        <pc:spChg chg="mod">
          <ac:chgData name="Hani Mahdi" userId="0b02fd7955153613" providerId="LiveId" clId="{D529FC64-9AE2-4B4B-AD18-49B8596BF16E}" dt="2022-10-14T08:38:27.724" v="321" actId="20577"/>
          <ac:spMkLst>
            <pc:docMk/>
            <pc:sldMk cId="2409480775" sldId="326"/>
            <ac:spMk id="3" creationId="{00000000-0000-0000-0000-000000000000}"/>
          </ac:spMkLst>
        </pc:spChg>
      </pc:sldChg>
      <pc:sldChg chg="modSp mod">
        <pc:chgData name="Hani Mahdi" userId="0b02fd7955153613" providerId="LiveId" clId="{D529FC64-9AE2-4B4B-AD18-49B8596BF16E}" dt="2022-09-23T08:38:38.881" v="287" actId="255"/>
        <pc:sldMkLst>
          <pc:docMk/>
          <pc:sldMk cId="3800970489" sldId="332"/>
        </pc:sldMkLst>
        <pc:spChg chg="mod">
          <ac:chgData name="Hani Mahdi" userId="0b02fd7955153613" providerId="LiveId" clId="{D529FC64-9AE2-4B4B-AD18-49B8596BF16E}" dt="2022-09-23T08:38:21.952" v="284" actId="14100"/>
          <ac:spMkLst>
            <pc:docMk/>
            <pc:sldMk cId="3800970489" sldId="332"/>
            <ac:spMk id="2" creationId="{00000000-0000-0000-0000-000000000000}"/>
          </ac:spMkLst>
        </pc:spChg>
        <pc:spChg chg="mod">
          <ac:chgData name="Hani Mahdi" userId="0b02fd7955153613" providerId="LiveId" clId="{D529FC64-9AE2-4B4B-AD18-49B8596BF16E}" dt="2022-09-23T08:38:38.881" v="287" actId="255"/>
          <ac:spMkLst>
            <pc:docMk/>
            <pc:sldMk cId="3800970489" sldId="332"/>
            <ac:spMk id="3" creationId="{00000000-0000-0000-0000-000000000000}"/>
          </ac:spMkLst>
        </pc:spChg>
      </pc:sldChg>
      <pc:sldChg chg="modSp mod">
        <pc:chgData name="Hani Mahdi" userId="0b02fd7955153613" providerId="LiveId" clId="{D529FC64-9AE2-4B4B-AD18-49B8596BF16E}" dt="2022-10-14T08:48:36.267" v="331" actId="14100"/>
        <pc:sldMkLst>
          <pc:docMk/>
          <pc:sldMk cId="4200733506" sldId="337"/>
        </pc:sldMkLst>
        <pc:spChg chg="mod">
          <ac:chgData name="Hani Mahdi" userId="0b02fd7955153613" providerId="LiveId" clId="{D529FC64-9AE2-4B4B-AD18-49B8596BF16E}" dt="2022-09-23T08:31:02.802" v="277" actId="255"/>
          <ac:spMkLst>
            <pc:docMk/>
            <pc:sldMk cId="4200733506" sldId="337"/>
            <ac:spMk id="2" creationId="{00000000-0000-0000-0000-000000000000}"/>
          </ac:spMkLst>
        </pc:spChg>
        <pc:spChg chg="mod">
          <ac:chgData name="Hani Mahdi" userId="0b02fd7955153613" providerId="LiveId" clId="{D529FC64-9AE2-4B4B-AD18-49B8596BF16E}" dt="2022-10-14T08:48:36.267" v="331" actId="14100"/>
          <ac:spMkLst>
            <pc:docMk/>
            <pc:sldMk cId="4200733506" sldId="337"/>
            <ac:spMk id="3" creationId="{00000000-0000-0000-0000-000000000000}"/>
          </ac:spMkLst>
        </pc:spChg>
      </pc:sldChg>
      <pc:sldChg chg="modSp mod">
        <pc:chgData name="Hani Mahdi" userId="0b02fd7955153613" providerId="LiveId" clId="{D529FC64-9AE2-4B4B-AD18-49B8596BF16E}" dt="2022-09-23T08:08:36.988" v="70" actId="14100"/>
        <pc:sldMkLst>
          <pc:docMk/>
          <pc:sldMk cId="1863264923" sldId="354"/>
        </pc:sldMkLst>
        <pc:spChg chg="mod">
          <ac:chgData name="Hani Mahdi" userId="0b02fd7955153613" providerId="LiveId" clId="{D529FC64-9AE2-4B4B-AD18-49B8596BF16E}" dt="2022-09-23T08:08:36.988" v="70" actId="14100"/>
          <ac:spMkLst>
            <pc:docMk/>
            <pc:sldMk cId="1863264923" sldId="354"/>
            <ac:spMk id="2" creationId="{00000000-0000-0000-0000-000000000000}"/>
          </ac:spMkLst>
        </pc:spChg>
        <pc:spChg chg="mod">
          <ac:chgData name="Hani Mahdi" userId="0b02fd7955153613" providerId="LiveId" clId="{D529FC64-9AE2-4B4B-AD18-49B8596BF16E}" dt="2022-09-23T08:08:31.206" v="68" actId="14100"/>
          <ac:spMkLst>
            <pc:docMk/>
            <pc:sldMk cId="1863264923" sldId="354"/>
            <ac:spMk id="3" creationId="{00000000-0000-0000-0000-000000000000}"/>
          </ac:spMkLst>
        </pc:spChg>
      </pc:sldChg>
      <pc:sldChg chg="modSp mod">
        <pc:chgData name="Hani Mahdi" userId="0b02fd7955153613" providerId="LiveId" clId="{D529FC64-9AE2-4B4B-AD18-49B8596BF16E}" dt="2022-09-23T08:00:49.522" v="6" actId="20577"/>
        <pc:sldMkLst>
          <pc:docMk/>
          <pc:sldMk cId="1963686612" sldId="355"/>
        </pc:sldMkLst>
        <pc:spChg chg="mod">
          <ac:chgData name="Hani Mahdi" userId="0b02fd7955153613" providerId="LiveId" clId="{D529FC64-9AE2-4B4B-AD18-49B8596BF16E}" dt="2022-09-23T08:00:49.522" v="6" actId="20577"/>
          <ac:spMkLst>
            <pc:docMk/>
            <pc:sldMk cId="1963686612" sldId="355"/>
            <ac:spMk id="3" creationId="{00000000-0000-0000-0000-000000000000}"/>
          </ac:spMkLst>
        </pc:spChg>
      </pc:sldChg>
      <pc:sldChg chg="modSp mod">
        <pc:chgData name="Hani Mahdi" userId="0b02fd7955153613" providerId="LiveId" clId="{D529FC64-9AE2-4B4B-AD18-49B8596BF16E}" dt="2022-10-14T08:03:23.457" v="297" actId="20577"/>
        <pc:sldMkLst>
          <pc:docMk/>
          <pc:sldMk cId="721687333" sldId="362"/>
        </pc:sldMkLst>
        <pc:spChg chg="mod">
          <ac:chgData name="Hani Mahdi" userId="0b02fd7955153613" providerId="LiveId" clId="{D529FC64-9AE2-4B4B-AD18-49B8596BF16E}" dt="2022-10-14T08:03:23.457" v="297" actId="20577"/>
          <ac:spMkLst>
            <pc:docMk/>
            <pc:sldMk cId="721687333" sldId="362"/>
            <ac:spMk id="3" creationId="{00000000-0000-0000-0000-000000000000}"/>
          </ac:spMkLst>
        </pc:spChg>
      </pc:sldChg>
      <pc:sldChg chg="modSp mod">
        <pc:chgData name="Hani Mahdi" userId="0b02fd7955153613" providerId="LiveId" clId="{D529FC64-9AE2-4B4B-AD18-49B8596BF16E}" dt="2022-10-14T08:11:20.415" v="312" actId="20577"/>
        <pc:sldMkLst>
          <pc:docMk/>
          <pc:sldMk cId="4130003117" sldId="363"/>
        </pc:sldMkLst>
        <pc:spChg chg="mod">
          <ac:chgData name="Hani Mahdi" userId="0b02fd7955153613" providerId="LiveId" clId="{D529FC64-9AE2-4B4B-AD18-49B8596BF16E}" dt="2022-10-14T08:11:20.415" v="312" actId="20577"/>
          <ac:spMkLst>
            <pc:docMk/>
            <pc:sldMk cId="4130003117" sldId="363"/>
            <ac:spMk id="3" creationId="{00000000-0000-0000-0000-000000000000}"/>
          </ac:spMkLst>
        </pc:spChg>
      </pc:sldChg>
      <pc:sldChg chg="modSp mod">
        <pc:chgData name="Hani Mahdi" userId="0b02fd7955153613" providerId="LiveId" clId="{D529FC64-9AE2-4B4B-AD18-49B8596BF16E}" dt="2022-10-14T09:06:57.376" v="392" actId="207"/>
        <pc:sldMkLst>
          <pc:docMk/>
          <pc:sldMk cId="3074021124" sldId="367"/>
        </pc:sldMkLst>
        <pc:spChg chg="mod">
          <ac:chgData name="Hani Mahdi" userId="0b02fd7955153613" providerId="LiveId" clId="{D529FC64-9AE2-4B4B-AD18-49B8596BF16E}" dt="2022-09-23T08:40:10.847" v="290" actId="14100"/>
          <ac:spMkLst>
            <pc:docMk/>
            <pc:sldMk cId="3074021124" sldId="367"/>
            <ac:spMk id="2" creationId="{00000000-0000-0000-0000-000000000000}"/>
          </ac:spMkLst>
        </pc:spChg>
        <pc:spChg chg="mod">
          <ac:chgData name="Hani Mahdi" userId="0b02fd7955153613" providerId="LiveId" clId="{D529FC64-9AE2-4B4B-AD18-49B8596BF16E}" dt="2022-10-14T09:06:57.376" v="392" actId="207"/>
          <ac:spMkLst>
            <pc:docMk/>
            <pc:sldMk cId="3074021124" sldId="367"/>
            <ac:spMk id="3" creationId="{00000000-0000-0000-0000-000000000000}"/>
          </ac:spMkLst>
        </pc:spChg>
      </pc:sldChg>
      <pc:sldChg chg="modSp mod">
        <pc:chgData name="Hani Mahdi" userId="0b02fd7955153613" providerId="LiveId" clId="{D529FC64-9AE2-4B4B-AD18-49B8596BF16E}" dt="2022-09-23T08:12:08.261" v="87" actId="255"/>
        <pc:sldMkLst>
          <pc:docMk/>
          <pc:sldMk cId="2240332343" sldId="371"/>
        </pc:sldMkLst>
        <pc:spChg chg="mod">
          <ac:chgData name="Hani Mahdi" userId="0b02fd7955153613" providerId="LiveId" clId="{D529FC64-9AE2-4B4B-AD18-49B8596BF16E}" dt="2022-09-23T08:12:08.261" v="87" actId="255"/>
          <ac:spMkLst>
            <pc:docMk/>
            <pc:sldMk cId="2240332343" sldId="371"/>
            <ac:spMk id="3" creationId="{BF2E974A-73B1-4DDC-861A-C2F6C42F8A5D}"/>
          </ac:spMkLst>
        </pc:spChg>
      </pc:sldChg>
      <pc:sldChg chg="modSp mod">
        <pc:chgData name="Hani Mahdi" userId="0b02fd7955153613" providerId="LiveId" clId="{D529FC64-9AE2-4B4B-AD18-49B8596BF16E}" dt="2022-09-23T08:28:24.881" v="274" actId="1076"/>
        <pc:sldMkLst>
          <pc:docMk/>
          <pc:sldMk cId="3795703807" sldId="372"/>
        </pc:sldMkLst>
        <pc:spChg chg="mod">
          <ac:chgData name="Hani Mahdi" userId="0b02fd7955153613" providerId="LiveId" clId="{D529FC64-9AE2-4B4B-AD18-49B8596BF16E}" dt="2022-09-23T08:28:24.881" v="274" actId="1076"/>
          <ac:spMkLst>
            <pc:docMk/>
            <pc:sldMk cId="3795703807" sldId="372"/>
            <ac:spMk id="3" creationId="{11ECDF56-A887-47FD-AAC8-B0721F934F4C}"/>
          </ac:spMkLst>
        </pc:spChg>
      </pc:sldChg>
      <pc:sldChg chg="modSp mod">
        <pc:chgData name="Hani Mahdi" userId="0b02fd7955153613" providerId="LiveId" clId="{D529FC64-9AE2-4B4B-AD18-49B8596BF16E}" dt="2022-10-14T08:49:19.144" v="334" actId="14100"/>
        <pc:sldMkLst>
          <pc:docMk/>
          <pc:sldMk cId="1886660544" sldId="374"/>
        </pc:sldMkLst>
        <pc:spChg chg="mod">
          <ac:chgData name="Hani Mahdi" userId="0b02fd7955153613" providerId="LiveId" clId="{D529FC64-9AE2-4B4B-AD18-49B8596BF16E}" dt="2022-10-14T08:49:16.913" v="333" actId="27636"/>
          <ac:spMkLst>
            <pc:docMk/>
            <pc:sldMk cId="1886660544" sldId="374"/>
            <ac:spMk id="2" creationId="{B8F2992E-D88A-47C5-969F-313167079C05}"/>
          </ac:spMkLst>
        </pc:spChg>
        <pc:spChg chg="mod">
          <ac:chgData name="Hani Mahdi" userId="0b02fd7955153613" providerId="LiveId" clId="{D529FC64-9AE2-4B4B-AD18-49B8596BF16E}" dt="2022-10-14T08:49:19.144" v="334" actId="14100"/>
          <ac:spMkLst>
            <pc:docMk/>
            <pc:sldMk cId="1886660544" sldId="374"/>
            <ac:spMk id="3" creationId="{BC5B9211-DAB5-43D6-BD70-7AFF2254E8F0}"/>
          </ac:spMkLst>
        </pc:spChg>
      </pc:sldChg>
      <pc:sldChg chg="modSp mod">
        <pc:chgData name="Hani Mahdi" userId="0b02fd7955153613" providerId="LiveId" clId="{D529FC64-9AE2-4B4B-AD18-49B8596BF16E}" dt="2022-09-23T08:32:59.709" v="279" actId="255"/>
        <pc:sldMkLst>
          <pc:docMk/>
          <pc:sldMk cId="732799173" sldId="375"/>
        </pc:sldMkLst>
        <pc:spChg chg="mod">
          <ac:chgData name="Hani Mahdi" userId="0b02fd7955153613" providerId="LiveId" clId="{D529FC64-9AE2-4B4B-AD18-49B8596BF16E}" dt="2022-09-23T08:32:59.709" v="279" actId="255"/>
          <ac:spMkLst>
            <pc:docMk/>
            <pc:sldMk cId="732799173" sldId="375"/>
            <ac:spMk id="2" creationId="{94B59509-DD1B-48DE-B2D2-A0A37F60AE49}"/>
          </ac:spMkLst>
        </pc:spChg>
      </pc:sldChg>
      <pc:sldChg chg="modSp mod">
        <pc:chgData name="Hani Mahdi" userId="0b02fd7955153613" providerId="LiveId" clId="{D529FC64-9AE2-4B4B-AD18-49B8596BF16E}" dt="2022-10-14T08:50:23.142" v="342" actId="27636"/>
        <pc:sldMkLst>
          <pc:docMk/>
          <pc:sldMk cId="1239048494" sldId="377"/>
        </pc:sldMkLst>
        <pc:spChg chg="mod">
          <ac:chgData name="Hani Mahdi" userId="0b02fd7955153613" providerId="LiveId" clId="{D529FC64-9AE2-4B4B-AD18-49B8596BF16E}" dt="2022-10-14T08:50:23.142" v="342" actId="27636"/>
          <ac:spMkLst>
            <pc:docMk/>
            <pc:sldMk cId="1239048494" sldId="377"/>
            <ac:spMk id="3" creationId="{5AA8100A-BD54-4166-AC2C-B8648BBBCFF4}"/>
          </ac:spMkLst>
        </pc:spChg>
      </pc:sldChg>
      <pc:sldChg chg="modSp mod">
        <pc:chgData name="Hani Mahdi" userId="0b02fd7955153613" providerId="LiveId" clId="{D529FC64-9AE2-4B4B-AD18-49B8596BF16E}" dt="2022-10-14T08:51:01.193" v="343" actId="255"/>
        <pc:sldMkLst>
          <pc:docMk/>
          <pc:sldMk cId="3006864666" sldId="378"/>
        </pc:sldMkLst>
        <pc:spChg chg="mod">
          <ac:chgData name="Hani Mahdi" userId="0b02fd7955153613" providerId="LiveId" clId="{D529FC64-9AE2-4B4B-AD18-49B8596BF16E}" dt="2022-10-14T08:51:01.193" v="343" actId="255"/>
          <ac:spMkLst>
            <pc:docMk/>
            <pc:sldMk cId="3006864666" sldId="378"/>
            <ac:spMk id="3" creationId="{F2AC2A4D-2237-44C3-8EDE-E3A85C49855A}"/>
          </ac:spMkLst>
        </pc:spChg>
      </pc:sldChg>
      <pc:sldChg chg="modSp mod">
        <pc:chgData name="Hani Mahdi" userId="0b02fd7955153613" providerId="LiveId" clId="{D529FC64-9AE2-4B4B-AD18-49B8596BF16E}" dt="2022-10-14T08:51:47.766" v="349" actId="14100"/>
        <pc:sldMkLst>
          <pc:docMk/>
          <pc:sldMk cId="720523062" sldId="379"/>
        </pc:sldMkLst>
        <pc:spChg chg="mod">
          <ac:chgData name="Hani Mahdi" userId="0b02fd7955153613" providerId="LiveId" clId="{D529FC64-9AE2-4B4B-AD18-49B8596BF16E}" dt="2022-10-14T08:51:47.766" v="349" actId="14100"/>
          <ac:spMkLst>
            <pc:docMk/>
            <pc:sldMk cId="720523062" sldId="379"/>
            <ac:spMk id="3" creationId="{0F3C588F-4472-485C-A888-5EFDFB33410A}"/>
          </ac:spMkLst>
        </pc:spChg>
      </pc:sldChg>
      <pc:sldChg chg="modSp mod">
        <pc:chgData name="Hani Mahdi" userId="0b02fd7955153613" providerId="LiveId" clId="{D529FC64-9AE2-4B4B-AD18-49B8596BF16E}" dt="2022-09-23T08:34:59.388" v="282" actId="255"/>
        <pc:sldMkLst>
          <pc:docMk/>
          <pc:sldMk cId="4022798109" sldId="380"/>
        </pc:sldMkLst>
        <pc:spChg chg="mod">
          <ac:chgData name="Hani Mahdi" userId="0b02fd7955153613" providerId="LiveId" clId="{D529FC64-9AE2-4B4B-AD18-49B8596BF16E}" dt="2022-09-23T08:34:59.388" v="282" actId="255"/>
          <ac:spMkLst>
            <pc:docMk/>
            <pc:sldMk cId="4022798109" sldId="380"/>
            <ac:spMk id="3" creationId="{7DE6757E-8334-46F6-A1BB-C81F8CB282D3}"/>
          </ac:spMkLst>
        </pc:spChg>
      </pc:sldChg>
      <pc:sldChg chg="modSp mod">
        <pc:chgData name="Hani Mahdi" userId="0b02fd7955153613" providerId="LiveId" clId="{D529FC64-9AE2-4B4B-AD18-49B8596BF16E}" dt="2022-10-14T08:52:24.336" v="352" actId="255"/>
        <pc:sldMkLst>
          <pc:docMk/>
          <pc:sldMk cId="2757477342" sldId="381"/>
        </pc:sldMkLst>
        <pc:spChg chg="mod">
          <ac:chgData name="Hani Mahdi" userId="0b02fd7955153613" providerId="LiveId" clId="{D529FC64-9AE2-4B4B-AD18-49B8596BF16E}" dt="2022-10-14T08:52:24.336" v="352" actId="255"/>
          <ac:spMkLst>
            <pc:docMk/>
            <pc:sldMk cId="2757477342" sldId="381"/>
            <ac:spMk id="3" creationId="{B0F70175-BAC4-4014-B62A-5D382FF56EB3}"/>
          </ac:spMkLst>
        </pc:spChg>
      </pc:sldChg>
      <pc:sldChg chg="modSp mod">
        <pc:chgData name="Hani Mahdi" userId="0b02fd7955153613" providerId="LiveId" clId="{D529FC64-9AE2-4B4B-AD18-49B8596BF16E}" dt="2022-10-14T08:52:11.076" v="351" actId="27636"/>
        <pc:sldMkLst>
          <pc:docMk/>
          <pc:sldMk cId="1283424151" sldId="382"/>
        </pc:sldMkLst>
        <pc:spChg chg="mod">
          <ac:chgData name="Hani Mahdi" userId="0b02fd7955153613" providerId="LiveId" clId="{D529FC64-9AE2-4B4B-AD18-49B8596BF16E}" dt="2022-10-14T08:52:11.076" v="351" actId="27636"/>
          <ac:spMkLst>
            <pc:docMk/>
            <pc:sldMk cId="1283424151" sldId="382"/>
            <ac:spMk id="3" creationId="{1D513365-E931-4171-8D1E-6BB1EFA739EC}"/>
          </ac:spMkLst>
        </pc:spChg>
      </pc:sldChg>
      <pc:sldChg chg="modSp mod">
        <pc:chgData name="Hani Mahdi" userId="0b02fd7955153613" providerId="LiveId" clId="{D529FC64-9AE2-4B4B-AD18-49B8596BF16E}" dt="2022-10-14T09:02:03.241" v="391" actId="27636"/>
        <pc:sldMkLst>
          <pc:docMk/>
          <pc:sldMk cId="138993753" sldId="383"/>
        </pc:sldMkLst>
        <pc:spChg chg="mod">
          <ac:chgData name="Hani Mahdi" userId="0b02fd7955153613" providerId="LiveId" clId="{D529FC64-9AE2-4B4B-AD18-49B8596BF16E}" dt="2022-10-14T09:02:03.241" v="391" actId="27636"/>
          <ac:spMkLst>
            <pc:docMk/>
            <pc:sldMk cId="138993753" sldId="383"/>
            <ac:spMk id="3" creationId="{3F6B2AAA-2F6D-4B30-A563-DB2CB708E907}"/>
          </ac:spMkLst>
        </pc:spChg>
      </pc:sldChg>
      <pc:sldChg chg="modSp mod">
        <pc:chgData name="Hani Mahdi" userId="0b02fd7955153613" providerId="LiveId" clId="{D529FC64-9AE2-4B4B-AD18-49B8596BF16E}" dt="2022-09-23T08:36:39.609" v="283" actId="255"/>
        <pc:sldMkLst>
          <pc:docMk/>
          <pc:sldMk cId="2244707606" sldId="384"/>
        </pc:sldMkLst>
        <pc:spChg chg="mod">
          <ac:chgData name="Hani Mahdi" userId="0b02fd7955153613" providerId="LiveId" clId="{D529FC64-9AE2-4B4B-AD18-49B8596BF16E}" dt="2022-09-23T08:36:39.609" v="283" actId="255"/>
          <ac:spMkLst>
            <pc:docMk/>
            <pc:sldMk cId="2244707606" sldId="384"/>
            <ac:spMk id="3" creationId="{EAFA2105-E880-4B36-97BC-851282791812}"/>
          </ac:spMkLst>
        </pc:spChg>
      </pc:sldChg>
      <pc:sldChg chg="addSp modSp mod ord">
        <pc:chgData name="Hani Mahdi" userId="0b02fd7955153613" providerId="LiveId" clId="{D529FC64-9AE2-4B4B-AD18-49B8596BF16E}" dt="2022-09-23T08:09:49.846" v="77" actId="1076"/>
        <pc:sldMkLst>
          <pc:docMk/>
          <pc:sldMk cId="1826146761" sldId="390"/>
        </pc:sldMkLst>
        <pc:picChg chg="add mod">
          <ac:chgData name="Hani Mahdi" userId="0b02fd7955153613" providerId="LiveId" clId="{D529FC64-9AE2-4B4B-AD18-49B8596BF16E}" dt="2022-09-23T08:09:49.846" v="77" actId="1076"/>
          <ac:picMkLst>
            <pc:docMk/>
            <pc:sldMk cId="1826146761" sldId="390"/>
            <ac:picMk id="2" creationId="{C29A1F9A-2637-32A3-54CC-293179FE5C2A}"/>
          </ac:picMkLst>
        </pc:picChg>
        <pc:picChg chg="mod">
          <ac:chgData name="Hani Mahdi" userId="0b02fd7955153613" providerId="LiveId" clId="{D529FC64-9AE2-4B4B-AD18-49B8596BF16E}" dt="2022-09-23T08:09:40.047" v="75" actId="1076"/>
          <ac:picMkLst>
            <pc:docMk/>
            <pc:sldMk cId="1826146761" sldId="390"/>
            <ac:picMk id="3" creationId="{2BB424B3-4E17-4866-84F5-8D1E1F8E5CE8}"/>
          </ac:picMkLst>
        </pc:picChg>
        <pc:picChg chg="mod">
          <ac:chgData name="Hani Mahdi" userId="0b02fd7955153613" providerId="LiveId" clId="{D529FC64-9AE2-4B4B-AD18-49B8596BF16E}" dt="2022-09-23T08:09:36.077" v="74" actId="1076"/>
          <ac:picMkLst>
            <pc:docMk/>
            <pc:sldMk cId="1826146761" sldId="390"/>
            <ac:picMk id="5" creationId="{154FDADD-6C54-4649-9EF8-C6C3EC3002D1}"/>
          </ac:picMkLst>
        </pc:picChg>
      </pc:sldChg>
      <pc:sldChg chg="modSp mod">
        <pc:chgData name="Hani Mahdi" userId="0b02fd7955153613" providerId="LiveId" clId="{D529FC64-9AE2-4B4B-AD18-49B8596BF16E}" dt="2022-10-14T08:08:13.507" v="301" actId="12"/>
        <pc:sldMkLst>
          <pc:docMk/>
          <pc:sldMk cId="463266242" sldId="393"/>
        </pc:sldMkLst>
        <pc:spChg chg="mod">
          <ac:chgData name="Hani Mahdi" userId="0b02fd7955153613" providerId="LiveId" clId="{D529FC64-9AE2-4B4B-AD18-49B8596BF16E}" dt="2022-10-14T08:08:13.507" v="301" actId="12"/>
          <ac:spMkLst>
            <pc:docMk/>
            <pc:sldMk cId="463266242" sldId="393"/>
            <ac:spMk id="4" creationId="{7F3A05A5-7738-47D3-A202-51AB9A62F946}"/>
          </ac:spMkLst>
        </pc:spChg>
      </pc:sldChg>
      <pc:sldChg chg="modSp mod">
        <pc:chgData name="Hani Mahdi" userId="0b02fd7955153613" providerId="LiveId" clId="{D529FC64-9AE2-4B4B-AD18-49B8596BF16E}" dt="2022-09-23T08:26:20.621" v="259" actId="113"/>
        <pc:sldMkLst>
          <pc:docMk/>
          <pc:sldMk cId="3608101982" sldId="396"/>
        </pc:sldMkLst>
        <pc:spChg chg="mod">
          <ac:chgData name="Hani Mahdi" userId="0b02fd7955153613" providerId="LiveId" clId="{D529FC64-9AE2-4B4B-AD18-49B8596BF16E}" dt="2022-09-23T08:26:20.621" v="259" actId="113"/>
          <ac:spMkLst>
            <pc:docMk/>
            <pc:sldMk cId="3608101982" sldId="396"/>
            <ac:spMk id="3" creationId="{FD60C647-4F99-48D7-A9F2-DAE0F87A2607}"/>
          </ac:spMkLst>
        </pc:spChg>
      </pc:sldChg>
      <pc:sldChg chg="modSp mod">
        <pc:chgData name="Hani Mahdi" userId="0b02fd7955153613" providerId="LiveId" clId="{D529FC64-9AE2-4B4B-AD18-49B8596BF16E}" dt="2022-10-14T08:12:06.200" v="313" actId="14100"/>
        <pc:sldMkLst>
          <pc:docMk/>
          <pc:sldMk cId="3990239967" sldId="398"/>
        </pc:sldMkLst>
        <pc:picChg chg="mod">
          <ac:chgData name="Hani Mahdi" userId="0b02fd7955153613" providerId="LiveId" clId="{D529FC64-9AE2-4B4B-AD18-49B8596BF16E}" dt="2022-10-14T08:12:06.200" v="313" actId="14100"/>
          <ac:picMkLst>
            <pc:docMk/>
            <pc:sldMk cId="3990239967" sldId="398"/>
            <ac:picMk id="3" creationId="{32E9192A-CFD7-453F-87FA-F5756D46E806}"/>
          </ac:picMkLst>
        </pc:picChg>
      </pc:sldChg>
      <pc:sldChg chg="del">
        <pc:chgData name="Hani Mahdi" userId="0b02fd7955153613" providerId="LiveId" clId="{D529FC64-9AE2-4B4B-AD18-49B8596BF16E}" dt="2022-09-23T08:22:15.385" v="140" actId="47"/>
        <pc:sldMkLst>
          <pc:docMk/>
          <pc:sldMk cId="1058320517" sldId="400"/>
        </pc:sldMkLst>
      </pc:sldChg>
      <pc:sldChg chg="modSp mod">
        <pc:chgData name="Hani Mahdi" userId="0b02fd7955153613" providerId="LiveId" clId="{D529FC64-9AE2-4B4B-AD18-49B8596BF16E}" dt="2022-10-14T08:37:28.537" v="314" actId="20577"/>
        <pc:sldMkLst>
          <pc:docMk/>
          <pc:sldMk cId="2450302115" sldId="401"/>
        </pc:sldMkLst>
        <pc:spChg chg="mod">
          <ac:chgData name="Hani Mahdi" userId="0b02fd7955153613" providerId="LiveId" clId="{D529FC64-9AE2-4B4B-AD18-49B8596BF16E}" dt="2022-10-14T08:37:28.537" v="314" actId="20577"/>
          <ac:spMkLst>
            <pc:docMk/>
            <pc:sldMk cId="2450302115" sldId="401"/>
            <ac:spMk id="3" creationId="{00000000-0000-0000-0000-000000000000}"/>
          </ac:spMkLst>
        </pc:spChg>
      </pc:sldChg>
      <pc:sldChg chg="modSp new mod">
        <pc:chgData name="Hani Mahdi" userId="0b02fd7955153613" providerId="LiveId" clId="{D529FC64-9AE2-4B4B-AD18-49B8596BF16E}" dt="2022-09-23T08:17:14.362" v="111" actId="20577"/>
        <pc:sldMkLst>
          <pc:docMk/>
          <pc:sldMk cId="1884832990" sldId="402"/>
        </pc:sldMkLst>
        <pc:spChg chg="mod">
          <ac:chgData name="Hani Mahdi" userId="0b02fd7955153613" providerId="LiveId" clId="{D529FC64-9AE2-4B4B-AD18-49B8596BF16E}" dt="2022-09-23T08:15:46.303" v="93" actId="27636"/>
          <ac:spMkLst>
            <pc:docMk/>
            <pc:sldMk cId="1884832990" sldId="402"/>
            <ac:spMk id="2" creationId="{38EF7B58-D8AC-2213-9F9D-83A79AADA13B}"/>
          </ac:spMkLst>
        </pc:spChg>
        <pc:spChg chg="mod">
          <ac:chgData name="Hani Mahdi" userId="0b02fd7955153613" providerId="LiveId" clId="{D529FC64-9AE2-4B4B-AD18-49B8596BF16E}" dt="2022-09-23T08:17:14.362" v="111" actId="20577"/>
          <ac:spMkLst>
            <pc:docMk/>
            <pc:sldMk cId="1884832990" sldId="402"/>
            <ac:spMk id="3" creationId="{9E9A9D7D-E0E5-6A7A-3F14-23E3FC5B65E4}"/>
          </ac:spMkLst>
        </pc:spChg>
      </pc:sldChg>
    </pc:docChg>
  </pc:docChgLst>
  <pc:docChgLst>
    <pc:chgData name="Hani Mahdi" userId="0b02fd7955153613" providerId="LiveId" clId="{96FB1E86-C7E7-4279-8B51-7890D38EA64A}"/>
    <pc:docChg chg="undo custSel addSld delSld modSld sldOrd">
      <pc:chgData name="Hani Mahdi" userId="0b02fd7955153613" providerId="LiveId" clId="{96FB1E86-C7E7-4279-8B51-7890D38EA64A}" dt="2023-02-04T08:56:33.769" v="316" actId="20577"/>
      <pc:docMkLst>
        <pc:docMk/>
      </pc:docMkLst>
      <pc:sldChg chg="modSp mod">
        <pc:chgData name="Hani Mahdi" userId="0b02fd7955153613" providerId="LiveId" clId="{96FB1E86-C7E7-4279-8B51-7890D38EA64A}" dt="2023-02-04T08:56:33.769" v="316" actId="20577"/>
        <pc:sldMkLst>
          <pc:docMk/>
          <pc:sldMk cId="139942490" sldId="256"/>
        </pc:sldMkLst>
        <pc:spChg chg="mod">
          <ac:chgData name="Hani Mahdi" userId="0b02fd7955153613" providerId="LiveId" clId="{96FB1E86-C7E7-4279-8B51-7890D38EA64A}" dt="2023-02-04T08:56:33.769" v="316" actId="20577"/>
          <ac:spMkLst>
            <pc:docMk/>
            <pc:sldMk cId="139942490" sldId="256"/>
            <ac:spMk id="3" creationId="{00000000-0000-0000-0000-000000000000}"/>
          </ac:spMkLst>
        </pc:spChg>
      </pc:sldChg>
      <pc:sldChg chg="del">
        <pc:chgData name="Hani Mahdi" userId="0b02fd7955153613" providerId="LiveId" clId="{96FB1E86-C7E7-4279-8B51-7890D38EA64A}" dt="2023-02-04T08:45:33.883" v="300" actId="47"/>
        <pc:sldMkLst>
          <pc:docMk/>
          <pc:sldMk cId="2913317218" sldId="262"/>
        </pc:sldMkLst>
      </pc:sldChg>
      <pc:sldChg chg="del">
        <pc:chgData name="Hani Mahdi" userId="0b02fd7955153613" providerId="LiveId" clId="{96FB1E86-C7E7-4279-8B51-7890D38EA64A}" dt="2023-02-04T07:04:50.394" v="46" actId="47"/>
        <pc:sldMkLst>
          <pc:docMk/>
          <pc:sldMk cId="3668355770" sldId="275"/>
        </pc:sldMkLst>
      </pc:sldChg>
      <pc:sldChg chg="ord">
        <pc:chgData name="Hani Mahdi" userId="0b02fd7955153613" providerId="LiveId" clId="{96FB1E86-C7E7-4279-8B51-7890D38EA64A}" dt="2023-02-04T07:12:23.647" v="69"/>
        <pc:sldMkLst>
          <pc:docMk/>
          <pc:sldMk cId="1840195181" sldId="278"/>
        </pc:sldMkLst>
      </pc:sldChg>
      <pc:sldChg chg="modSp mod">
        <pc:chgData name="Hani Mahdi" userId="0b02fd7955153613" providerId="LiveId" clId="{96FB1E86-C7E7-4279-8B51-7890D38EA64A}" dt="2023-02-04T08:05:12.801" v="156" actId="207"/>
        <pc:sldMkLst>
          <pc:docMk/>
          <pc:sldMk cId="531729099" sldId="295"/>
        </pc:sldMkLst>
        <pc:spChg chg="mod">
          <ac:chgData name="Hani Mahdi" userId="0b02fd7955153613" providerId="LiveId" clId="{96FB1E86-C7E7-4279-8B51-7890D38EA64A}" dt="2023-02-04T08:05:12.801" v="156" actId="207"/>
          <ac:spMkLst>
            <pc:docMk/>
            <pc:sldMk cId="531729099" sldId="295"/>
            <ac:spMk id="38914" creationId="{00000000-0000-0000-0000-000000000000}"/>
          </ac:spMkLst>
        </pc:spChg>
      </pc:sldChg>
      <pc:sldChg chg="addSp delSp modSp mod">
        <pc:chgData name="Hani Mahdi" userId="0b02fd7955153613" providerId="LiveId" clId="{96FB1E86-C7E7-4279-8B51-7890D38EA64A}" dt="2023-02-04T08:16:18.737" v="178" actId="767"/>
        <pc:sldMkLst>
          <pc:docMk/>
          <pc:sldMk cId="878816303" sldId="300"/>
        </pc:sldMkLst>
        <pc:spChg chg="add del mod">
          <ac:chgData name="Hani Mahdi" userId="0b02fd7955153613" providerId="LiveId" clId="{96FB1E86-C7E7-4279-8B51-7890D38EA64A}" dt="2023-02-04T08:16:18.737" v="178" actId="767"/>
          <ac:spMkLst>
            <pc:docMk/>
            <pc:sldMk cId="878816303" sldId="300"/>
            <ac:spMk id="2" creationId="{578FE158-95A2-C95E-E5B6-1046F9EC9175}"/>
          </ac:spMkLst>
        </pc:spChg>
      </pc:sldChg>
      <pc:sldChg chg="modSp mod">
        <pc:chgData name="Hani Mahdi" userId="0b02fd7955153613" providerId="LiveId" clId="{96FB1E86-C7E7-4279-8B51-7890D38EA64A}" dt="2023-02-04T08:18:08.836" v="188" actId="12"/>
        <pc:sldMkLst>
          <pc:docMk/>
          <pc:sldMk cId="3866470268" sldId="301"/>
        </pc:sldMkLst>
        <pc:spChg chg="mod">
          <ac:chgData name="Hani Mahdi" userId="0b02fd7955153613" providerId="LiveId" clId="{96FB1E86-C7E7-4279-8B51-7890D38EA64A}" dt="2023-02-04T08:18:08.836" v="188" actId="12"/>
          <ac:spMkLst>
            <pc:docMk/>
            <pc:sldMk cId="3866470268" sldId="301"/>
            <ac:spMk id="45058" creationId="{00000000-0000-0000-0000-000000000000}"/>
          </ac:spMkLst>
        </pc:spChg>
      </pc:sldChg>
      <pc:sldChg chg="modSp mod">
        <pc:chgData name="Hani Mahdi" userId="0b02fd7955153613" providerId="LiveId" clId="{96FB1E86-C7E7-4279-8B51-7890D38EA64A}" dt="2023-02-04T08:18:29.917" v="191" actId="207"/>
        <pc:sldMkLst>
          <pc:docMk/>
          <pc:sldMk cId="1903693511" sldId="303"/>
        </pc:sldMkLst>
        <pc:spChg chg="mod">
          <ac:chgData name="Hani Mahdi" userId="0b02fd7955153613" providerId="LiveId" clId="{96FB1E86-C7E7-4279-8B51-7890D38EA64A}" dt="2023-02-04T08:18:29.917" v="191" actId="207"/>
          <ac:spMkLst>
            <pc:docMk/>
            <pc:sldMk cId="1903693511" sldId="303"/>
            <ac:spMk id="47106" creationId="{00000000-0000-0000-0000-000000000000}"/>
          </ac:spMkLst>
        </pc:spChg>
      </pc:sldChg>
      <pc:sldChg chg="del">
        <pc:chgData name="Hani Mahdi" userId="0b02fd7955153613" providerId="LiveId" clId="{96FB1E86-C7E7-4279-8B51-7890D38EA64A}" dt="2023-02-04T08:30:47.533" v="253" actId="47"/>
        <pc:sldMkLst>
          <pc:docMk/>
          <pc:sldMk cId="1106584901" sldId="309"/>
        </pc:sldMkLst>
      </pc:sldChg>
      <pc:sldChg chg="del">
        <pc:chgData name="Hani Mahdi" userId="0b02fd7955153613" providerId="LiveId" clId="{96FB1E86-C7E7-4279-8B51-7890D38EA64A}" dt="2023-02-04T08:45:38.157" v="301" actId="47"/>
        <pc:sldMkLst>
          <pc:docMk/>
          <pc:sldMk cId="685502870" sldId="317"/>
        </pc:sldMkLst>
      </pc:sldChg>
      <pc:sldChg chg="addSp delSp modSp mod">
        <pc:chgData name="Hani Mahdi" userId="0b02fd7955153613" providerId="LiveId" clId="{96FB1E86-C7E7-4279-8B51-7890D38EA64A}" dt="2023-02-04T08:45:28.067" v="299" actId="1076"/>
        <pc:sldMkLst>
          <pc:docMk/>
          <pc:sldMk cId="1551185754" sldId="319"/>
        </pc:sldMkLst>
        <pc:picChg chg="del">
          <ac:chgData name="Hani Mahdi" userId="0b02fd7955153613" providerId="LiveId" clId="{96FB1E86-C7E7-4279-8B51-7890D38EA64A}" dt="2023-02-04T08:45:18.969" v="296" actId="478"/>
          <ac:picMkLst>
            <pc:docMk/>
            <pc:sldMk cId="1551185754" sldId="319"/>
            <ac:picMk id="2" creationId="{00000000-0000-0000-0000-000000000000}"/>
          </ac:picMkLst>
        </pc:picChg>
        <pc:picChg chg="add mod">
          <ac:chgData name="Hani Mahdi" userId="0b02fd7955153613" providerId="LiveId" clId="{96FB1E86-C7E7-4279-8B51-7890D38EA64A}" dt="2023-02-04T08:45:28.067" v="299" actId="1076"/>
          <ac:picMkLst>
            <pc:docMk/>
            <pc:sldMk cId="1551185754" sldId="319"/>
            <ac:picMk id="3" creationId="{8F7DADE3-F22E-5E5B-30FF-99DFF09614A3}"/>
          </ac:picMkLst>
        </pc:picChg>
      </pc:sldChg>
      <pc:sldChg chg="del">
        <pc:chgData name="Hani Mahdi" userId="0b02fd7955153613" providerId="LiveId" clId="{96FB1E86-C7E7-4279-8B51-7890D38EA64A}" dt="2023-02-04T08:45:52.350" v="302" actId="47"/>
        <pc:sldMkLst>
          <pc:docMk/>
          <pc:sldMk cId="3226125217" sldId="320"/>
        </pc:sldMkLst>
      </pc:sldChg>
      <pc:sldChg chg="modSp mod">
        <pc:chgData name="Hani Mahdi" userId="0b02fd7955153613" providerId="LiveId" clId="{96FB1E86-C7E7-4279-8B51-7890D38EA64A}" dt="2023-02-04T08:46:58.814" v="304" actId="207"/>
        <pc:sldMkLst>
          <pc:docMk/>
          <pc:sldMk cId="3800970489" sldId="332"/>
        </pc:sldMkLst>
        <pc:spChg chg="mod">
          <ac:chgData name="Hani Mahdi" userId="0b02fd7955153613" providerId="LiveId" clId="{96FB1E86-C7E7-4279-8B51-7890D38EA64A}" dt="2023-02-04T08:46:58.814" v="304" actId="207"/>
          <ac:spMkLst>
            <pc:docMk/>
            <pc:sldMk cId="3800970489" sldId="332"/>
            <ac:spMk id="3" creationId="{00000000-0000-0000-0000-000000000000}"/>
          </ac:spMkLst>
        </pc:spChg>
      </pc:sldChg>
      <pc:sldChg chg="modSp mod">
        <pc:chgData name="Hani Mahdi" userId="0b02fd7955153613" providerId="LiveId" clId="{96FB1E86-C7E7-4279-8B51-7890D38EA64A}" dt="2023-02-04T07:30:58.983" v="143" actId="207"/>
        <pc:sldMkLst>
          <pc:docMk/>
          <pc:sldMk cId="564162453" sldId="343"/>
        </pc:sldMkLst>
        <pc:spChg chg="mod">
          <ac:chgData name="Hani Mahdi" userId="0b02fd7955153613" providerId="LiveId" clId="{96FB1E86-C7E7-4279-8B51-7890D38EA64A}" dt="2023-02-04T07:30:58.983" v="143" actId="207"/>
          <ac:spMkLst>
            <pc:docMk/>
            <pc:sldMk cId="564162453" sldId="343"/>
            <ac:spMk id="3" creationId="{00000000-0000-0000-0000-000000000000}"/>
          </ac:spMkLst>
        </pc:spChg>
      </pc:sldChg>
      <pc:sldChg chg="modSp mod">
        <pc:chgData name="Hani Mahdi" userId="0b02fd7955153613" providerId="LiveId" clId="{96FB1E86-C7E7-4279-8B51-7890D38EA64A}" dt="2023-02-04T07:01:49.565" v="33" actId="27636"/>
        <pc:sldMkLst>
          <pc:docMk/>
          <pc:sldMk cId="2491215133" sldId="350"/>
        </pc:sldMkLst>
        <pc:spChg chg="mod">
          <ac:chgData name="Hani Mahdi" userId="0b02fd7955153613" providerId="LiveId" clId="{96FB1E86-C7E7-4279-8B51-7890D38EA64A}" dt="2023-02-04T07:01:41.054" v="28" actId="14100"/>
          <ac:spMkLst>
            <pc:docMk/>
            <pc:sldMk cId="2491215133" sldId="350"/>
            <ac:spMk id="2" creationId="{00000000-0000-0000-0000-000000000000}"/>
          </ac:spMkLst>
        </pc:spChg>
        <pc:spChg chg="mod">
          <ac:chgData name="Hani Mahdi" userId="0b02fd7955153613" providerId="LiveId" clId="{96FB1E86-C7E7-4279-8B51-7890D38EA64A}" dt="2023-02-04T07:01:49.565" v="33" actId="27636"/>
          <ac:spMkLst>
            <pc:docMk/>
            <pc:sldMk cId="2491215133" sldId="350"/>
            <ac:spMk id="3" creationId="{00000000-0000-0000-0000-000000000000}"/>
          </ac:spMkLst>
        </pc:spChg>
      </pc:sldChg>
      <pc:sldChg chg="del">
        <pc:chgData name="Hani Mahdi" userId="0b02fd7955153613" providerId="LiveId" clId="{96FB1E86-C7E7-4279-8B51-7890D38EA64A}" dt="2023-02-04T07:16:53.566" v="86" actId="47"/>
        <pc:sldMkLst>
          <pc:docMk/>
          <pc:sldMk cId="1526540723" sldId="352"/>
        </pc:sldMkLst>
      </pc:sldChg>
      <pc:sldChg chg="modSp mod">
        <pc:chgData name="Hani Mahdi" userId="0b02fd7955153613" providerId="LiveId" clId="{96FB1E86-C7E7-4279-8B51-7890D38EA64A}" dt="2023-02-04T07:23:50.331" v="136" actId="14100"/>
        <pc:sldMkLst>
          <pc:docMk/>
          <pc:sldMk cId="1263473292" sldId="353"/>
        </pc:sldMkLst>
        <pc:spChg chg="mod">
          <ac:chgData name="Hani Mahdi" userId="0b02fd7955153613" providerId="LiveId" clId="{96FB1E86-C7E7-4279-8B51-7890D38EA64A}" dt="2023-02-04T07:23:46.437" v="135" actId="14100"/>
          <ac:spMkLst>
            <pc:docMk/>
            <pc:sldMk cId="1263473292" sldId="353"/>
            <ac:spMk id="2" creationId="{00000000-0000-0000-0000-000000000000}"/>
          </ac:spMkLst>
        </pc:spChg>
        <pc:spChg chg="mod">
          <ac:chgData name="Hani Mahdi" userId="0b02fd7955153613" providerId="LiveId" clId="{96FB1E86-C7E7-4279-8B51-7890D38EA64A}" dt="2023-02-04T07:23:50.331" v="136" actId="14100"/>
          <ac:spMkLst>
            <pc:docMk/>
            <pc:sldMk cId="1263473292" sldId="353"/>
            <ac:spMk id="3" creationId="{00000000-0000-0000-0000-000000000000}"/>
          </ac:spMkLst>
        </pc:spChg>
      </pc:sldChg>
      <pc:sldChg chg="modSp mod">
        <pc:chgData name="Hani Mahdi" userId="0b02fd7955153613" providerId="LiveId" clId="{96FB1E86-C7E7-4279-8B51-7890D38EA64A}" dt="2023-02-04T07:32:58.882" v="153" actId="14100"/>
        <pc:sldMkLst>
          <pc:docMk/>
          <pc:sldMk cId="3668059440" sldId="357"/>
        </pc:sldMkLst>
        <pc:spChg chg="mod">
          <ac:chgData name="Hani Mahdi" userId="0b02fd7955153613" providerId="LiveId" clId="{96FB1E86-C7E7-4279-8B51-7890D38EA64A}" dt="2023-02-04T07:32:58.882" v="153" actId="14100"/>
          <ac:spMkLst>
            <pc:docMk/>
            <pc:sldMk cId="3668059440" sldId="357"/>
            <ac:spMk id="3" creationId="{00000000-0000-0000-0000-000000000000}"/>
          </ac:spMkLst>
        </pc:spChg>
      </pc:sldChg>
      <pc:sldChg chg="modSp mod">
        <pc:chgData name="Hani Mahdi" userId="0b02fd7955153613" providerId="LiveId" clId="{96FB1E86-C7E7-4279-8B51-7890D38EA64A}" dt="2023-02-04T06:52:49.529" v="9" actId="2711"/>
        <pc:sldMkLst>
          <pc:docMk/>
          <pc:sldMk cId="721687333" sldId="362"/>
        </pc:sldMkLst>
        <pc:spChg chg="mod">
          <ac:chgData name="Hani Mahdi" userId="0b02fd7955153613" providerId="LiveId" clId="{96FB1E86-C7E7-4279-8B51-7890D38EA64A}" dt="2023-02-04T06:52:49.529" v="9" actId="2711"/>
          <ac:spMkLst>
            <pc:docMk/>
            <pc:sldMk cId="721687333" sldId="362"/>
            <ac:spMk id="3" creationId="{00000000-0000-0000-0000-000000000000}"/>
          </ac:spMkLst>
        </pc:spChg>
      </pc:sldChg>
      <pc:sldChg chg="modSp mod">
        <pc:chgData name="Hani Mahdi" userId="0b02fd7955153613" providerId="LiveId" clId="{96FB1E86-C7E7-4279-8B51-7890D38EA64A}" dt="2023-02-04T07:05:24.661" v="48" actId="20577"/>
        <pc:sldMkLst>
          <pc:docMk/>
          <pc:sldMk cId="4130003117" sldId="363"/>
        </pc:sldMkLst>
        <pc:spChg chg="mod">
          <ac:chgData name="Hani Mahdi" userId="0b02fd7955153613" providerId="LiveId" clId="{96FB1E86-C7E7-4279-8B51-7890D38EA64A}" dt="2023-02-04T07:05:24.661" v="48" actId="20577"/>
          <ac:spMkLst>
            <pc:docMk/>
            <pc:sldMk cId="4130003117" sldId="363"/>
            <ac:spMk id="3" creationId="{00000000-0000-0000-0000-000000000000}"/>
          </ac:spMkLst>
        </pc:spChg>
      </pc:sldChg>
      <pc:sldChg chg="ord">
        <pc:chgData name="Hani Mahdi" userId="0b02fd7955153613" providerId="LiveId" clId="{96FB1E86-C7E7-4279-8B51-7890D38EA64A}" dt="2023-02-04T07:00:35.990" v="27"/>
        <pc:sldMkLst>
          <pc:docMk/>
          <pc:sldMk cId="3546727543" sldId="364"/>
        </pc:sldMkLst>
      </pc:sldChg>
      <pc:sldChg chg="modSp mod">
        <pc:chgData name="Hani Mahdi" userId="0b02fd7955153613" providerId="LiveId" clId="{96FB1E86-C7E7-4279-8B51-7890D38EA64A}" dt="2023-02-04T07:19:24.606" v="105" actId="14100"/>
        <pc:sldMkLst>
          <pc:docMk/>
          <pc:sldMk cId="1304079836" sldId="370"/>
        </pc:sldMkLst>
        <pc:spChg chg="mod">
          <ac:chgData name="Hani Mahdi" userId="0b02fd7955153613" providerId="LiveId" clId="{96FB1E86-C7E7-4279-8B51-7890D38EA64A}" dt="2023-02-04T07:19:24.606" v="105" actId="14100"/>
          <ac:spMkLst>
            <pc:docMk/>
            <pc:sldMk cId="1304079836" sldId="370"/>
            <ac:spMk id="3" creationId="{F9936C38-2586-4B15-B70E-9B677AAE41C9}"/>
          </ac:spMkLst>
        </pc:spChg>
      </pc:sldChg>
      <pc:sldChg chg="modSp mod">
        <pc:chgData name="Hani Mahdi" userId="0b02fd7955153613" providerId="LiveId" clId="{96FB1E86-C7E7-4279-8B51-7890D38EA64A}" dt="2023-02-04T08:13:09.104" v="170" actId="207"/>
        <pc:sldMkLst>
          <pc:docMk/>
          <pc:sldMk cId="2334383755" sldId="373"/>
        </pc:sldMkLst>
        <pc:spChg chg="mod">
          <ac:chgData name="Hani Mahdi" userId="0b02fd7955153613" providerId="LiveId" clId="{96FB1E86-C7E7-4279-8B51-7890D38EA64A}" dt="2023-02-04T08:13:09.104" v="170" actId="207"/>
          <ac:spMkLst>
            <pc:docMk/>
            <pc:sldMk cId="2334383755" sldId="373"/>
            <ac:spMk id="3" creationId="{35E9B1CB-A218-4396-A2A0-3B9807D5F4E3}"/>
          </ac:spMkLst>
        </pc:spChg>
      </pc:sldChg>
      <pc:sldChg chg="modSp mod">
        <pc:chgData name="Hani Mahdi" userId="0b02fd7955153613" providerId="LiveId" clId="{96FB1E86-C7E7-4279-8B51-7890D38EA64A}" dt="2023-02-04T08:21:31.012" v="203" actId="27636"/>
        <pc:sldMkLst>
          <pc:docMk/>
          <pc:sldMk cId="1886660544" sldId="374"/>
        </pc:sldMkLst>
        <pc:spChg chg="mod">
          <ac:chgData name="Hani Mahdi" userId="0b02fd7955153613" providerId="LiveId" clId="{96FB1E86-C7E7-4279-8B51-7890D38EA64A}" dt="2023-02-04T08:21:31.012" v="203" actId="27636"/>
          <ac:spMkLst>
            <pc:docMk/>
            <pc:sldMk cId="1886660544" sldId="374"/>
            <ac:spMk id="2" creationId="{B8F2992E-D88A-47C5-969F-313167079C05}"/>
          </ac:spMkLst>
        </pc:spChg>
      </pc:sldChg>
      <pc:sldChg chg="modSp mod">
        <pc:chgData name="Hani Mahdi" userId="0b02fd7955153613" providerId="LiveId" clId="{96FB1E86-C7E7-4279-8B51-7890D38EA64A}" dt="2023-02-04T08:23:49.943" v="222" actId="207"/>
        <pc:sldMkLst>
          <pc:docMk/>
          <pc:sldMk cId="732799173" sldId="375"/>
        </pc:sldMkLst>
        <pc:spChg chg="mod">
          <ac:chgData name="Hani Mahdi" userId="0b02fd7955153613" providerId="LiveId" clId="{96FB1E86-C7E7-4279-8B51-7890D38EA64A}" dt="2023-02-04T08:22:37.912" v="215" actId="20577"/>
          <ac:spMkLst>
            <pc:docMk/>
            <pc:sldMk cId="732799173" sldId="375"/>
            <ac:spMk id="2" creationId="{94B59509-DD1B-48DE-B2D2-A0A37F60AE49}"/>
          </ac:spMkLst>
        </pc:spChg>
        <pc:spChg chg="mod">
          <ac:chgData name="Hani Mahdi" userId="0b02fd7955153613" providerId="LiveId" clId="{96FB1E86-C7E7-4279-8B51-7890D38EA64A}" dt="2023-02-04T08:23:49.943" v="222" actId="207"/>
          <ac:spMkLst>
            <pc:docMk/>
            <pc:sldMk cId="732799173" sldId="375"/>
            <ac:spMk id="3" creationId="{81E1EF6D-ACF6-422C-8BEF-35E4FA8F6F13}"/>
          </ac:spMkLst>
        </pc:spChg>
      </pc:sldChg>
      <pc:sldChg chg="modSp mod">
        <pc:chgData name="Hani Mahdi" userId="0b02fd7955153613" providerId="LiveId" clId="{96FB1E86-C7E7-4279-8B51-7890D38EA64A}" dt="2023-02-04T08:28:06.665" v="243" actId="6549"/>
        <pc:sldMkLst>
          <pc:docMk/>
          <pc:sldMk cId="3753929231" sldId="376"/>
        </pc:sldMkLst>
        <pc:spChg chg="mod">
          <ac:chgData name="Hani Mahdi" userId="0b02fd7955153613" providerId="LiveId" clId="{96FB1E86-C7E7-4279-8B51-7890D38EA64A}" dt="2023-02-04T08:28:06.665" v="243" actId="6549"/>
          <ac:spMkLst>
            <pc:docMk/>
            <pc:sldMk cId="3753929231" sldId="376"/>
            <ac:spMk id="3" creationId="{C4FA6191-2753-48CD-88A4-4FC1DBFCAD22}"/>
          </ac:spMkLst>
        </pc:spChg>
      </pc:sldChg>
      <pc:sldChg chg="modSp mod">
        <pc:chgData name="Hani Mahdi" userId="0b02fd7955153613" providerId="LiveId" clId="{96FB1E86-C7E7-4279-8B51-7890D38EA64A}" dt="2023-02-04T08:30:33.351" v="252" actId="20577"/>
        <pc:sldMkLst>
          <pc:docMk/>
          <pc:sldMk cId="720523062" sldId="379"/>
        </pc:sldMkLst>
        <pc:spChg chg="mod">
          <ac:chgData name="Hani Mahdi" userId="0b02fd7955153613" providerId="LiveId" clId="{96FB1E86-C7E7-4279-8B51-7890D38EA64A}" dt="2023-02-04T08:30:33.351" v="252" actId="20577"/>
          <ac:spMkLst>
            <pc:docMk/>
            <pc:sldMk cId="720523062" sldId="379"/>
            <ac:spMk id="3" creationId="{0F3C588F-4472-485C-A888-5EFDFB33410A}"/>
          </ac:spMkLst>
        </pc:spChg>
      </pc:sldChg>
      <pc:sldChg chg="modSp mod">
        <pc:chgData name="Hani Mahdi" userId="0b02fd7955153613" providerId="LiveId" clId="{96FB1E86-C7E7-4279-8B51-7890D38EA64A}" dt="2023-02-04T08:32:25.444" v="266" actId="6549"/>
        <pc:sldMkLst>
          <pc:docMk/>
          <pc:sldMk cId="4022798109" sldId="380"/>
        </pc:sldMkLst>
        <pc:spChg chg="mod">
          <ac:chgData name="Hani Mahdi" userId="0b02fd7955153613" providerId="LiveId" clId="{96FB1E86-C7E7-4279-8B51-7890D38EA64A}" dt="2023-02-04T08:32:25.444" v="266" actId="6549"/>
          <ac:spMkLst>
            <pc:docMk/>
            <pc:sldMk cId="4022798109" sldId="380"/>
            <ac:spMk id="3" creationId="{7DE6757E-8334-46F6-A1BB-C81F8CB282D3}"/>
          </ac:spMkLst>
        </pc:spChg>
      </pc:sldChg>
      <pc:sldChg chg="modSp mod">
        <pc:chgData name="Hani Mahdi" userId="0b02fd7955153613" providerId="LiveId" clId="{96FB1E86-C7E7-4279-8B51-7890D38EA64A}" dt="2023-02-04T08:34:56.630" v="276" actId="207"/>
        <pc:sldMkLst>
          <pc:docMk/>
          <pc:sldMk cId="2757477342" sldId="381"/>
        </pc:sldMkLst>
        <pc:spChg chg="mod">
          <ac:chgData name="Hani Mahdi" userId="0b02fd7955153613" providerId="LiveId" clId="{96FB1E86-C7E7-4279-8B51-7890D38EA64A}" dt="2023-02-04T08:34:56.630" v="276" actId="207"/>
          <ac:spMkLst>
            <pc:docMk/>
            <pc:sldMk cId="2757477342" sldId="381"/>
            <ac:spMk id="3" creationId="{B0F70175-BAC4-4014-B62A-5D382FF56EB3}"/>
          </ac:spMkLst>
        </pc:spChg>
      </pc:sldChg>
      <pc:sldChg chg="modSp mod">
        <pc:chgData name="Hani Mahdi" userId="0b02fd7955153613" providerId="LiveId" clId="{96FB1E86-C7E7-4279-8B51-7890D38EA64A}" dt="2023-02-04T08:36:21.434" v="279" actId="207"/>
        <pc:sldMkLst>
          <pc:docMk/>
          <pc:sldMk cId="1283424151" sldId="382"/>
        </pc:sldMkLst>
        <pc:spChg chg="mod">
          <ac:chgData name="Hani Mahdi" userId="0b02fd7955153613" providerId="LiveId" clId="{96FB1E86-C7E7-4279-8B51-7890D38EA64A}" dt="2023-02-04T08:36:21.434" v="279" actId="207"/>
          <ac:spMkLst>
            <pc:docMk/>
            <pc:sldMk cId="1283424151" sldId="382"/>
            <ac:spMk id="3" creationId="{1D513365-E931-4171-8D1E-6BB1EFA739EC}"/>
          </ac:spMkLst>
        </pc:spChg>
      </pc:sldChg>
      <pc:sldChg chg="modSp mod">
        <pc:chgData name="Hani Mahdi" userId="0b02fd7955153613" providerId="LiveId" clId="{96FB1E86-C7E7-4279-8B51-7890D38EA64A}" dt="2023-02-04T08:40:06.899" v="281" actId="27636"/>
        <pc:sldMkLst>
          <pc:docMk/>
          <pc:sldMk cId="138993753" sldId="383"/>
        </pc:sldMkLst>
        <pc:spChg chg="mod">
          <ac:chgData name="Hani Mahdi" userId="0b02fd7955153613" providerId="LiveId" clId="{96FB1E86-C7E7-4279-8B51-7890D38EA64A}" dt="2023-02-04T08:40:06.899" v="281" actId="27636"/>
          <ac:spMkLst>
            <pc:docMk/>
            <pc:sldMk cId="138993753" sldId="383"/>
            <ac:spMk id="3" creationId="{3F6B2AAA-2F6D-4B30-A563-DB2CB708E907}"/>
          </ac:spMkLst>
        </pc:spChg>
      </pc:sldChg>
      <pc:sldChg chg="modSp mod">
        <pc:chgData name="Hani Mahdi" userId="0b02fd7955153613" providerId="LiveId" clId="{96FB1E86-C7E7-4279-8B51-7890D38EA64A}" dt="2023-02-04T08:42:22.365" v="295" actId="14100"/>
        <pc:sldMkLst>
          <pc:docMk/>
          <pc:sldMk cId="2244707606" sldId="384"/>
        </pc:sldMkLst>
        <pc:spChg chg="mod">
          <ac:chgData name="Hani Mahdi" userId="0b02fd7955153613" providerId="LiveId" clId="{96FB1E86-C7E7-4279-8B51-7890D38EA64A}" dt="2023-02-04T08:42:22.365" v="295" actId="14100"/>
          <ac:spMkLst>
            <pc:docMk/>
            <pc:sldMk cId="2244707606" sldId="384"/>
            <ac:spMk id="3" creationId="{EAFA2105-E880-4B36-97BC-851282791812}"/>
          </ac:spMkLst>
        </pc:spChg>
      </pc:sldChg>
      <pc:sldChg chg="ord">
        <pc:chgData name="Hani Mahdi" userId="0b02fd7955153613" providerId="LiveId" clId="{96FB1E86-C7E7-4279-8B51-7890D38EA64A}" dt="2023-02-04T08:53:20.489" v="307"/>
        <pc:sldMkLst>
          <pc:docMk/>
          <pc:sldMk cId="4104288762" sldId="387"/>
        </pc:sldMkLst>
      </pc:sldChg>
      <pc:sldChg chg="del">
        <pc:chgData name="Hani Mahdi" userId="0b02fd7955153613" providerId="LiveId" clId="{96FB1E86-C7E7-4279-8B51-7890D38EA64A}" dt="2023-02-04T08:53:09.127" v="305" actId="47"/>
        <pc:sldMkLst>
          <pc:docMk/>
          <pc:sldMk cId="2596009487" sldId="389"/>
        </pc:sldMkLst>
      </pc:sldChg>
      <pc:sldChg chg="modSp mod">
        <pc:chgData name="Hani Mahdi" userId="0b02fd7955153613" providerId="LiveId" clId="{96FB1E86-C7E7-4279-8B51-7890D38EA64A}" dt="2023-02-04T07:29:34.687" v="140" actId="207"/>
        <pc:sldMkLst>
          <pc:docMk/>
          <pc:sldMk cId="1114993049" sldId="391"/>
        </pc:sldMkLst>
        <pc:spChg chg="mod">
          <ac:chgData name="Hani Mahdi" userId="0b02fd7955153613" providerId="LiveId" clId="{96FB1E86-C7E7-4279-8B51-7890D38EA64A}" dt="2023-02-04T07:29:34.687" v="140" actId="207"/>
          <ac:spMkLst>
            <pc:docMk/>
            <pc:sldMk cId="1114993049" sldId="391"/>
            <ac:spMk id="4" creationId="{09525249-8372-460A-8306-F19002C61A20}"/>
          </ac:spMkLst>
        </pc:spChg>
      </pc:sldChg>
      <pc:sldChg chg="modSp mod">
        <pc:chgData name="Hani Mahdi" userId="0b02fd7955153613" providerId="LiveId" clId="{96FB1E86-C7E7-4279-8B51-7890D38EA64A}" dt="2023-02-04T07:34:09.878" v="154" actId="20577"/>
        <pc:sldMkLst>
          <pc:docMk/>
          <pc:sldMk cId="711093908" sldId="394"/>
        </pc:sldMkLst>
        <pc:spChg chg="mod">
          <ac:chgData name="Hani Mahdi" userId="0b02fd7955153613" providerId="LiveId" clId="{96FB1E86-C7E7-4279-8B51-7890D38EA64A}" dt="2023-02-04T07:34:09.878" v="154" actId="20577"/>
          <ac:spMkLst>
            <pc:docMk/>
            <pc:sldMk cId="711093908" sldId="394"/>
            <ac:spMk id="3" creationId="{A093CECA-9F50-4766-B320-FFC4A39D3333}"/>
          </ac:spMkLst>
        </pc:spChg>
      </pc:sldChg>
      <pc:sldChg chg="del">
        <pc:chgData name="Hani Mahdi" userId="0b02fd7955153613" providerId="LiveId" clId="{96FB1E86-C7E7-4279-8B51-7890D38EA64A}" dt="2023-02-04T07:12:25.422" v="70" actId="47"/>
        <pc:sldMkLst>
          <pc:docMk/>
          <pc:sldMk cId="3990239967" sldId="398"/>
        </pc:sldMkLst>
      </pc:sldChg>
      <pc:sldChg chg="del">
        <pc:chgData name="Hani Mahdi" userId="0b02fd7955153613" providerId="LiveId" clId="{96FB1E86-C7E7-4279-8B51-7890D38EA64A}" dt="2023-02-04T07:15:33.086" v="76" actId="47"/>
        <pc:sldMkLst>
          <pc:docMk/>
          <pc:sldMk cId="1333072643" sldId="399"/>
        </pc:sldMkLst>
      </pc:sldChg>
      <pc:sldChg chg="modSp mod">
        <pc:chgData name="Hani Mahdi" userId="0b02fd7955153613" providerId="LiveId" clId="{96FB1E86-C7E7-4279-8B51-7890D38EA64A}" dt="2023-02-04T07:20:10.385" v="106" actId="6549"/>
        <pc:sldMkLst>
          <pc:docMk/>
          <pc:sldMk cId="2450302115" sldId="401"/>
        </pc:sldMkLst>
        <pc:spChg chg="mod">
          <ac:chgData name="Hani Mahdi" userId="0b02fd7955153613" providerId="LiveId" clId="{96FB1E86-C7E7-4279-8B51-7890D38EA64A}" dt="2023-02-04T07:20:10.385" v="106" actId="6549"/>
          <ac:spMkLst>
            <pc:docMk/>
            <pc:sldMk cId="2450302115" sldId="401"/>
            <ac:spMk id="3" creationId="{00000000-0000-0000-0000-000000000000}"/>
          </ac:spMkLst>
        </pc:spChg>
      </pc:sldChg>
      <pc:sldChg chg="addSp modSp new mod">
        <pc:chgData name="Hani Mahdi" userId="0b02fd7955153613" providerId="LiveId" clId="{96FB1E86-C7E7-4279-8B51-7890D38EA64A}" dt="2023-02-04T06:58:59.301" v="25" actId="14100"/>
        <pc:sldMkLst>
          <pc:docMk/>
          <pc:sldMk cId="1204580898" sldId="403"/>
        </pc:sldMkLst>
        <pc:spChg chg="add mod">
          <ac:chgData name="Hani Mahdi" userId="0b02fd7955153613" providerId="LiveId" clId="{96FB1E86-C7E7-4279-8B51-7890D38EA64A}" dt="2023-02-04T06:58:59.301" v="25" actId="14100"/>
          <ac:spMkLst>
            <pc:docMk/>
            <pc:sldMk cId="1204580898" sldId="403"/>
            <ac:spMk id="4" creationId="{6778F6FE-DCF2-6321-FD6C-D26FBE8DC4DE}"/>
          </ac:spMkLst>
        </pc:spChg>
        <pc:picChg chg="add mod">
          <ac:chgData name="Hani Mahdi" userId="0b02fd7955153613" providerId="LiveId" clId="{96FB1E86-C7E7-4279-8B51-7890D38EA64A}" dt="2023-02-04T06:56:47.459" v="15" actId="14100"/>
          <ac:picMkLst>
            <pc:docMk/>
            <pc:sldMk cId="1204580898" sldId="403"/>
            <ac:picMk id="3" creationId="{08BA4CD8-47FA-9387-A497-057221EA9456}"/>
          </ac:picMkLst>
        </pc:picChg>
      </pc:sldChg>
      <pc:sldChg chg="new del">
        <pc:chgData name="Hani Mahdi" userId="0b02fd7955153613" providerId="LiveId" clId="{96FB1E86-C7E7-4279-8B51-7890D38EA64A}" dt="2023-02-04T07:03:46.457" v="35" actId="47"/>
        <pc:sldMkLst>
          <pc:docMk/>
          <pc:sldMk cId="572322149" sldId="404"/>
        </pc:sldMkLst>
      </pc:sldChg>
      <pc:sldChg chg="addSp modSp new mod">
        <pc:chgData name="Hani Mahdi" userId="0b02fd7955153613" providerId="LiveId" clId="{96FB1E86-C7E7-4279-8B51-7890D38EA64A}" dt="2023-02-04T07:04:38.936" v="45" actId="14100"/>
        <pc:sldMkLst>
          <pc:docMk/>
          <pc:sldMk cId="2948398564" sldId="404"/>
        </pc:sldMkLst>
        <pc:spChg chg="add mod">
          <ac:chgData name="Hani Mahdi" userId="0b02fd7955153613" providerId="LiveId" clId="{96FB1E86-C7E7-4279-8B51-7890D38EA64A}" dt="2023-02-04T07:04:38.936" v="45" actId="14100"/>
          <ac:spMkLst>
            <pc:docMk/>
            <pc:sldMk cId="2948398564" sldId="404"/>
            <ac:spMk id="4" creationId="{59CC97A8-D496-EA05-D9E5-80D7B96075B2}"/>
          </ac:spMkLst>
        </pc:spChg>
        <pc:picChg chg="add mod">
          <ac:chgData name="Hani Mahdi" userId="0b02fd7955153613" providerId="LiveId" clId="{96FB1E86-C7E7-4279-8B51-7890D38EA64A}" dt="2023-02-04T07:04:18.011" v="40" actId="14100"/>
          <ac:picMkLst>
            <pc:docMk/>
            <pc:sldMk cId="2948398564" sldId="404"/>
            <ac:picMk id="3" creationId="{6400B418-33C3-84E2-E00A-BF0975564D00}"/>
          </ac:picMkLst>
        </pc:picChg>
      </pc:sldChg>
      <pc:sldChg chg="addSp modSp new del mod">
        <pc:chgData name="Hani Mahdi" userId="0b02fd7955153613" providerId="LiveId" clId="{96FB1E86-C7E7-4279-8B51-7890D38EA64A}" dt="2023-02-04T08:55:22.887" v="308" actId="2696"/>
        <pc:sldMkLst>
          <pc:docMk/>
          <pc:sldMk cId="70380044" sldId="405"/>
        </pc:sldMkLst>
        <pc:spChg chg="add mod">
          <ac:chgData name="Hani Mahdi" userId="0b02fd7955153613" providerId="LiveId" clId="{96FB1E86-C7E7-4279-8B51-7890D38EA64A}" dt="2023-02-04T07:08:56.057" v="57" actId="14100"/>
          <ac:spMkLst>
            <pc:docMk/>
            <pc:sldMk cId="70380044" sldId="405"/>
            <ac:spMk id="4" creationId="{8BF082CC-1B69-0987-CB2A-3032CD8662A6}"/>
          </ac:spMkLst>
        </pc:spChg>
        <pc:picChg chg="add mod">
          <ac:chgData name="Hani Mahdi" userId="0b02fd7955153613" providerId="LiveId" clId="{96FB1E86-C7E7-4279-8B51-7890D38EA64A}" dt="2023-02-04T07:08:10.089" v="52" actId="14100"/>
          <ac:picMkLst>
            <pc:docMk/>
            <pc:sldMk cId="70380044" sldId="405"/>
            <ac:picMk id="3" creationId="{008F1E1D-FBE8-9283-58C8-73FEFAB30169}"/>
          </ac:picMkLst>
        </pc:picChg>
      </pc:sldChg>
      <pc:sldChg chg="add del">
        <pc:chgData name="Hani Mahdi" userId="0b02fd7955153613" providerId="LiveId" clId="{96FB1E86-C7E7-4279-8B51-7890D38EA64A}" dt="2023-02-04T08:56:01.801" v="310" actId="2696"/>
        <pc:sldMkLst>
          <pc:docMk/>
          <pc:sldMk cId="1559976249" sldId="405"/>
        </pc:sldMkLst>
      </pc:sldChg>
      <pc:sldChg chg="add">
        <pc:chgData name="Hani Mahdi" userId="0b02fd7955153613" providerId="LiveId" clId="{96FB1E86-C7E7-4279-8B51-7890D38EA64A}" dt="2023-02-04T08:56:13.215" v="311"/>
        <pc:sldMkLst>
          <pc:docMk/>
          <pc:sldMk cId="3440112367" sldId="405"/>
        </pc:sldMkLst>
      </pc:sldChg>
      <pc:sldChg chg="addSp modSp new mod ord">
        <pc:chgData name="Hani Mahdi" userId="0b02fd7955153613" providerId="LiveId" clId="{96FB1E86-C7E7-4279-8B51-7890D38EA64A}" dt="2023-02-04T07:24:21.092" v="138"/>
        <pc:sldMkLst>
          <pc:docMk/>
          <pc:sldMk cId="242415671" sldId="406"/>
        </pc:sldMkLst>
        <pc:spChg chg="add mod">
          <ac:chgData name="Hani Mahdi" userId="0b02fd7955153613" providerId="LiveId" clId="{96FB1E86-C7E7-4279-8B51-7890D38EA64A}" dt="2023-02-04T07:11:26.279" v="67" actId="255"/>
          <ac:spMkLst>
            <pc:docMk/>
            <pc:sldMk cId="242415671" sldId="406"/>
            <ac:spMk id="4" creationId="{2487F428-A154-78BD-5FAA-E8404E79141A}"/>
          </ac:spMkLst>
        </pc:spChg>
        <pc:picChg chg="add mod">
          <ac:chgData name="Hani Mahdi" userId="0b02fd7955153613" providerId="LiveId" clId="{96FB1E86-C7E7-4279-8B51-7890D38EA64A}" dt="2023-02-04T07:10:32.889" v="62" actId="1076"/>
          <ac:picMkLst>
            <pc:docMk/>
            <pc:sldMk cId="242415671" sldId="406"/>
            <ac:picMk id="3" creationId="{FB75E7BB-7F07-BA2B-29E5-07F8258FA5BE}"/>
          </ac:picMkLst>
        </pc:picChg>
      </pc:sldChg>
      <pc:sldChg chg="modSp add mod">
        <pc:chgData name="Hani Mahdi" userId="0b02fd7955153613" providerId="LiveId" clId="{96FB1E86-C7E7-4279-8B51-7890D38EA64A}" dt="2023-02-04T07:16:48.754" v="85" actId="255"/>
        <pc:sldMkLst>
          <pc:docMk/>
          <pc:sldMk cId="3289347247" sldId="407"/>
        </pc:sldMkLst>
        <pc:spChg chg="mod">
          <ac:chgData name="Hani Mahdi" userId="0b02fd7955153613" providerId="LiveId" clId="{96FB1E86-C7E7-4279-8B51-7890D38EA64A}" dt="2023-02-04T07:16:48.754" v="85" actId="255"/>
          <ac:spMkLst>
            <pc:docMk/>
            <pc:sldMk cId="3289347247" sldId="407"/>
            <ac:spMk id="3" creationId="{00000000-0000-0000-0000-000000000000}"/>
          </ac:spMkLst>
        </pc:spChg>
      </pc:sldChg>
      <pc:sldChg chg="addSp modSp new mod">
        <pc:chgData name="Hani Mahdi" userId="0b02fd7955153613" providerId="LiveId" clId="{96FB1E86-C7E7-4279-8B51-7890D38EA64A}" dt="2023-02-04T08:07:24.626" v="166" actId="14100"/>
        <pc:sldMkLst>
          <pc:docMk/>
          <pc:sldMk cId="4098454560" sldId="408"/>
        </pc:sldMkLst>
        <pc:spChg chg="add mod">
          <ac:chgData name="Hani Mahdi" userId="0b02fd7955153613" providerId="LiveId" clId="{96FB1E86-C7E7-4279-8B51-7890D38EA64A}" dt="2023-02-04T08:07:24.626" v="166" actId="14100"/>
          <ac:spMkLst>
            <pc:docMk/>
            <pc:sldMk cId="4098454560" sldId="408"/>
            <ac:spMk id="4" creationId="{F85D29ED-7072-64EA-CA8A-5FF2E988F474}"/>
          </ac:spMkLst>
        </pc:spChg>
        <pc:picChg chg="add mod">
          <ac:chgData name="Hani Mahdi" userId="0b02fd7955153613" providerId="LiveId" clId="{96FB1E86-C7E7-4279-8B51-7890D38EA64A}" dt="2023-02-04T08:06:24.027" v="160" actId="14100"/>
          <ac:picMkLst>
            <pc:docMk/>
            <pc:sldMk cId="4098454560" sldId="408"/>
            <ac:picMk id="3" creationId="{D350E55A-3B7D-A1E4-DF4F-B3F19B2B80E3}"/>
          </ac:picMkLst>
        </pc:picChg>
      </pc:sldChg>
      <pc:sldChg chg="modSp add mod">
        <pc:chgData name="Hani Mahdi" userId="0b02fd7955153613" providerId="LiveId" clId="{96FB1E86-C7E7-4279-8B51-7890D38EA64A}" dt="2023-02-04T08:20:37.794" v="201" actId="20577"/>
        <pc:sldMkLst>
          <pc:docMk/>
          <pc:sldMk cId="830398646" sldId="409"/>
        </pc:sldMkLst>
        <pc:spChg chg="mod">
          <ac:chgData name="Hani Mahdi" userId="0b02fd7955153613" providerId="LiveId" clId="{96FB1E86-C7E7-4279-8B51-7890D38EA64A}" dt="2023-02-04T08:20:37.794" v="201" actId="20577"/>
          <ac:spMkLst>
            <pc:docMk/>
            <pc:sldMk cId="830398646" sldId="409"/>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E669A4-D9CB-4807-8AF5-5F80327996B7}" type="datetimeFigureOut">
              <a:rPr lang="en-US" smtClean="0"/>
              <a:t>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2650A4-F0A3-4E52-B037-8BCA60AEEAC3}" type="slidenum">
              <a:rPr lang="en-US" smtClean="0"/>
              <a:t>‹#›</a:t>
            </a:fld>
            <a:endParaRPr lang="en-US"/>
          </a:p>
        </p:txBody>
      </p:sp>
    </p:spTree>
    <p:extLst>
      <p:ext uri="{BB962C8B-B14F-4D97-AF65-F5344CB8AC3E}">
        <p14:creationId xmlns:p14="http://schemas.microsoft.com/office/powerpoint/2010/main" val="2785786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2650A4-F0A3-4E52-B037-8BCA60AEEAC3}" type="slidenum">
              <a:rPr lang="en-US" smtClean="0"/>
              <a:t>4</a:t>
            </a:fld>
            <a:endParaRPr lang="en-US"/>
          </a:p>
        </p:txBody>
      </p:sp>
    </p:spTree>
    <p:extLst>
      <p:ext uri="{BB962C8B-B14F-4D97-AF65-F5344CB8AC3E}">
        <p14:creationId xmlns:p14="http://schemas.microsoft.com/office/powerpoint/2010/main" val="3579554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cs typeface="Arial" panose="020B0604020202020204" pitchFamily="34" charset="0"/>
            </a:endParaRP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97BA6C6-0933-4D8C-93F0-228A157CA44E}" type="slidenum">
              <a:rPr lang="ar-SA" altLang="en-US" smtClean="0"/>
              <a:pPr/>
              <a:t>9</a:t>
            </a:fld>
            <a:endParaRPr lang="ar-SA" altLang="en-US"/>
          </a:p>
        </p:txBody>
      </p:sp>
    </p:spTree>
    <p:extLst>
      <p:ext uri="{BB962C8B-B14F-4D97-AF65-F5344CB8AC3E}">
        <p14:creationId xmlns:p14="http://schemas.microsoft.com/office/powerpoint/2010/main" val="3174634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cs typeface="Arial" panose="020B0604020202020204" pitchFamily="34" charset="0"/>
            </a:endParaRPr>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Calibri" panose="020F0502020204030204" pitchFamily="34" charset="0"/>
                <a:cs typeface="Arial" panose="020B0604020202020204" pitchFamily="34" charset="0"/>
              </a:defRPr>
            </a:lvl1pPr>
            <a:lvl2pPr marL="742950" indent="-285750" algn="r" rtl="1">
              <a:spcBef>
                <a:spcPct val="30000"/>
              </a:spcBef>
              <a:defRPr sz="1200">
                <a:solidFill>
                  <a:schemeClr val="tx1"/>
                </a:solidFill>
                <a:latin typeface="Calibri" panose="020F0502020204030204" pitchFamily="34" charset="0"/>
                <a:cs typeface="Arial" panose="020B0604020202020204" pitchFamily="34" charset="0"/>
              </a:defRPr>
            </a:lvl2pPr>
            <a:lvl3pPr marL="1143000" indent="-228600" algn="r" rtl="1">
              <a:spcBef>
                <a:spcPct val="30000"/>
              </a:spcBef>
              <a:defRPr sz="1200">
                <a:solidFill>
                  <a:schemeClr val="tx1"/>
                </a:solidFill>
                <a:latin typeface="Calibri" panose="020F0502020204030204" pitchFamily="34" charset="0"/>
                <a:cs typeface="Arial" panose="020B0604020202020204" pitchFamily="34" charset="0"/>
              </a:defRPr>
            </a:lvl3pPr>
            <a:lvl4pPr marL="1600200" indent="-228600" algn="r" rtl="1">
              <a:spcBef>
                <a:spcPct val="30000"/>
              </a:spcBef>
              <a:defRPr sz="1200">
                <a:solidFill>
                  <a:schemeClr val="tx1"/>
                </a:solidFill>
                <a:latin typeface="Calibri" panose="020F0502020204030204" pitchFamily="34" charset="0"/>
                <a:cs typeface="Arial" panose="020B0604020202020204" pitchFamily="34" charset="0"/>
              </a:defRPr>
            </a:lvl4pPr>
            <a:lvl5pPr marL="2057400" indent="-228600" algn="r" rtl="1">
              <a:spcBef>
                <a:spcPct val="30000"/>
              </a:spcBef>
              <a:defRPr sz="12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gn="l">
              <a:spcBef>
                <a:spcPct val="0"/>
              </a:spcBef>
            </a:pPr>
            <a:fld id="{417B3893-1D0C-4E13-BABD-8AECDF062956}" type="slidenum">
              <a:rPr lang="ar-SA" altLang="en-US" smtClean="0">
                <a:latin typeface="Arial" panose="020B0604020202020204" pitchFamily="34" charset="0"/>
              </a:rPr>
              <a:pPr algn="l">
                <a:spcBef>
                  <a:spcPct val="0"/>
                </a:spcBef>
              </a:pPr>
              <a:t>15</a:t>
            </a:fld>
            <a:endParaRPr lang="ar-SA" altLang="en-US">
              <a:latin typeface="Arial" panose="020B0604020202020204" pitchFamily="34" charset="0"/>
            </a:endParaRPr>
          </a:p>
        </p:txBody>
      </p:sp>
    </p:spTree>
    <p:extLst>
      <p:ext uri="{BB962C8B-B14F-4D97-AF65-F5344CB8AC3E}">
        <p14:creationId xmlns:p14="http://schemas.microsoft.com/office/powerpoint/2010/main" val="2818774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2650A4-F0A3-4E52-B037-8BCA60AEEAC3}" type="slidenum">
              <a:rPr lang="en-US" smtClean="0"/>
              <a:t>40</a:t>
            </a:fld>
            <a:endParaRPr lang="en-US"/>
          </a:p>
        </p:txBody>
      </p:sp>
    </p:spTree>
    <p:extLst>
      <p:ext uri="{BB962C8B-B14F-4D97-AF65-F5344CB8AC3E}">
        <p14:creationId xmlns:p14="http://schemas.microsoft.com/office/powerpoint/2010/main" val="4068195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52650A4-F0A3-4E52-B037-8BCA60AEEAC3}" type="slidenum">
              <a:rPr lang="en-US" smtClean="0"/>
              <a:t>73</a:t>
            </a:fld>
            <a:endParaRPr lang="en-US"/>
          </a:p>
        </p:txBody>
      </p:sp>
    </p:spTree>
    <p:extLst>
      <p:ext uri="{BB962C8B-B14F-4D97-AF65-F5344CB8AC3E}">
        <p14:creationId xmlns:p14="http://schemas.microsoft.com/office/powerpoint/2010/main" val="1812163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9195B1D-D70E-4056-A9DB-57F2C8C9F4FF}"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59C936-A229-41E3-AB17-C97DFC6178EB}" type="slidenum">
              <a:rPr lang="en-US" smtClean="0"/>
              <a:t>‹#›</a:t>
            </a:fld>
            <a:endParaRPr lang="en-US"/>
          </a:p>
        </p:txBody>
      </p:sp>
    </p:spTree>
    <p:extLst>
      <p:ext uri="{BB962C8B-B14F-4D97-AF65-F5344CB8AC3E}">
        <p14:creationId xmlns:p14="http://schemas.microsoft.com/office/powerpoint/2010/main" val="3312087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195B1D-D70E-4056-A9DB-57F2C8C9F4FF}"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59C936-A229-41E3-AB17-C97DFC6178EB}" type="slidenum">
              <a:rPr lang="en-US" smtClean="0"/>
              <a:t>‹#›</a:t>
            </a:fld>
            <a:endParaRPr lang="en-US"/>
          </a:p>
        </p:txBody>
      </p:sp>
    </p:spTree>
    <p:extLst>
      <p:ext uri="{BB962C8B-B14F-4D97-AF65-F5344CB8AC3E}">
        <p14:creationId xmlns:p14="http://schemas.microsoft.com/office/powerpoint/2010/main" val="277495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195B1D-D70E-4056-A9DB-57F2C8C9F4FF}"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59C936-A229-41E3-AB17-C97DFC6178EB}" type="slidenum">
              <a:rPr lang="en-US" smtClean="0"/>
              <a:t>‹#›</a:t>
            </a:fld>
            <a:endParaRPr lang="en-US"/>
          </a:p>
        </p:txBody>
      </p:sp>
    </p:spTree>
    <p:extLst>
      <p:ext uri="{BB962C8B-B14F-4D97-AF65-F5344CB8AC3E}">
        <p14:creationId xmlns:p14="http://schemas.microsoft.com/office/powerpoint/2010/main" val="1380497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195B1D-D70E-4056-A9DB-57F2C8C9F4FF}"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59C936-A229-41E3-AB17-C97DFC6178EB}" type="slidenum">
              <a:rPr lang="en-US" smtClean="0"/>
              <a:t>‹#›</a:t>
            </a:fld>
            <a:endParaRPr lang="en-US"/>
          </a:p>
        </p:txBody>
      </p:sp>
    </p:spTree>
    <p:extLst>
      <p:ext uri="{BB962C8B-B14F-4D97-AF65-F5344CB8AC3E}">
        <p14:creationId xmlns:p14="http://schemas.microsoft.com/office/powerpoint/2010/main" val="378241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9195B1D-D70E-4056-A9DB-57F2C8C9F4FF}"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59C936-A229-41E3-AB17-C97DFC6178EB}" type="slidenum">
              <a:rPr lang="en-US" smtClean="0"/>
              <a:t>‹#›</a:t>
            </a:fld>
            <a:endParaRPr lang="en-US"/>
          </a:p>
        </p:txBody>
      </p:sp>
    </p:spTree>
    <p:extLst>
      <p:ext uri="{BB962C8B-B14F-4D97-AF65-F5344CB8AC3E}">
        <p14:creationId xmlns:p14="http://schemas.microsoft.com/office/powerpoint/2010/main" val="2466821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9195B1D-D70E-4056-A9DB-57F2C8C9F4FF}" type="datetimeFigureOut">
              <a:rPr lang="en-US" smtClean="0"/>
              <a:t>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59C936-A229-41E3-AB17-C97DFC6178EB}" type="slidenum">
              <a:rPr lang="en-US" smtClean="0"/>
              <a:t>‹#›</a:t>
            </a:fld>
            <a:endParaRPr lang="en-US"/>
          </a:p>
        </p:txBody>
      </p:sp>
    </p:spTree>
    <p:extLst>
      <p:ext uri="{BB962C8B-B14F-4D97-AF65-F5344CB8AC3E}">
        <p14:creationId xmlns:p14="http://schemas.microsoft.com/office/powerpoint/2010/main" val="4102179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9195B1D-D70E-4056-A9DB-57F2C8C9F4FF}" type="datetimeFigureOut">
              <a:rPr lang="en-US" smtClean="0"/>
              <a:t>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59C936-A229-41E3-AB17-C97DFC6178EB}" type="slidenum">
              <a:rPr lang="en-US" smtClean="0"/>
              <a:t>‹#›</a:t>
            </a:fld>
            <a:endParaRPr lang="en-US"/>
          </a:p>
        </p:txBody>
      </p:sp>
    </p:spTree>
    <p:extLst>
      <p:ext uri="{BB962C8B-B14F-4D97-AF65-F5344CB8AC3E}">
        <p14:creationId xmlns:p14="http://schemas.microsoft.com/office/powerpoint/2010/main" val="2822791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9195B1D-D70E-4056-A9DB-57F2C8C9F4FF}" type="datetimeFigureOut">
              <a:rPr lang="en-US" smtClean="0"/>
              <a:t>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59C936-A229-41E3-AB17-C97DFC6178EB}" type="slidenum">
              <a:rPr lang="en-US" smtClean="0"/>
              <a:t>‹#›</a:t>
            </a:fld>
            <a:endParaRPr lang="en-US"/>
          </a:p>
        </p:txBody>
      </p:sp>
    </p:spTree>
    <p:extLst>
      <p:ext uri="{BB962C8B-B14F-4D97-AF65-F5344CB8AC3E}">
        <p14:creationId xmlns:p14="http://schemas.microsoft.com/office/powerpoint/2010/main" val="45167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195B1D-D70E-4056-A9DB-57F2C8C9F4FF}" type="datetimeFigureOut">
              <a:rPr lang="en-US" smtClean="0"/>
              <a:t>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59C936-A229-41E3-AB17-C97DFC6178EB}" type="slidenum">
              <a:rPr lang="en-US" smtClean="0"/>
              <a:t>‹#›</a:t>
            </a:fld>
            <a:endParaRPr lang="en-US"/>
          </a:p>
        </p:txBody>
      </p:sp>
    </p:spTree>
    <p:extLst>
      <p:ext uri="{BB962C8B-B14F-4D97-AF65-F5344CB8AC3E}">
        <p14:creationId xmlns:p14="http://schemas.microsoft.com/office/powerpoint/2010/main" val="1455728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9195B1D-D70E-4056-A9DB-57F2C8C9F4FF}" type="datetimeFigureOut">
              <a:rPr lang="en-US" smtClean="0"/>
              <a:t>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59C936-A229-41E3-AB17-C97DFC6178EB}" type="slidenum">
              <a:rPr lang="en-US" smtClean="0"/>
              <a:t>‹#›</a:t>
            </a:fld>
            <a:endParaRPr lang="en-US"/>
          </a:p>
        </p:txBody>
      </p:sp>
    </p:spTree>
    <p:extLst>
      <p:ext uri="{BB962C8B-B14F-4D97-AF65-F5344CB8AC3E}">
        <p14:creationId xmlns:p14="http://schemas.microsoft.com/office/powerpoint/2010/main" val="1205827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9195B1D-D70E-4056-A9DB-57F2C8C9F4FF}" type="datetimeFigureOut">
              <a:rPr lang="en-US" smtClean="0"/>
              <a:t>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59C936-A229-41E3-AB17-C97DFC6178EB}" type="slidenum">
              <a:rPr lang="en-US" smtClean="0"/>
              <a:t>‹#›</a:t>
            </a:fld>
            <a:endParaRPr lang="en-US"/>
          </a:p>
        </p:txBody>
      </p:sp>
    </p:spTree>
    <p:extLst>
      <p:ext uri="{BB962C8B-B14F-4D97-AF65-F5344CB8AC3E}">
        <p14:creationId xmlns:p14="http://schemas.microsoft.com/office/powerpoint/2010/main" val="1376138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195B1D-D70E-4056-A9DB-57F2C8C9F4FF}" type="datetimeFigureOut">
              <a:rPr lang="en-US" smtClean="0"/>
              <a:t>2/4/2023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59C936-A229-41E3-AB17-C97DFC6178EB}" type="slidenum">
              <a:rPr lang="en-US" smtClean="0"/>
              <a:t>‹#›</a:t>
            </a:fld>
            <a:endParaRPr lang="en-US"/>
          </a:p>
        </p:txBody>
      </p:sp>
    </p:spTree>
    <p:extLst>
      <p:ext uri="{BB962C8B-B14F-4D97-AF65-F5344CB8AC3E}">
        <p14:creationId xmlns:p14="http://schemas.microsoft.com/office/powerpoint/2010/main" val="36312603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564566"/>
          </a:xfrm>
        </p:spPr>
        <p:txBody>
          <a:bodyPr>
            <a:normAutofit/>
          </a:bodyPr>
          <a:lstStyle/>
          <a:p>
            <a:r>
              <a:rPr lang="en-US" sz="9600" b="1" i="1" dirty="0">
                <a:solidFill>
                  <a:srgbClr val="FF0000"/>
                </a:solidFill>
                <a:latin typeface="Script MT Bold" panose="03040602040607080904" pitchFamily="66" charset="0"/>
                <a:cs typeface="Times New Roman" pitchFamily="18" charset="0"/>
              </a:rPr>
              <a:t>Menstrual Cycle</a:t>
            </a:r>
            <a:endParaRPr lang="en-US" sz="9600" b="1" dirty="0">
              <a:solidFill>
                <a:srgbClr val="FF0000"/>
              </a:solidFill>
              <a:latin typeface="Script MT Bold" panose="03040602040607080904" pitchFamily="66" charset="0"/>
            </a:endParaRPr>
          </a:p>
        </p:txBody>
      </p:sp>
      <p:sp>
        <p:nvSpPr>
          <p:cNvPr id="3" name="Subtitle 2"/>
          <p:cNvSpPr>
            <a:spLocks noGrp="1"/>
          </p:cNvSpPr>
          <p:nvPr>
            <p:ph type="subTitle" idx="1"/>
          </p:nvPr>
        </p:nvSpPr>
        <p:spPr/>
        <p:txBody>
          <a:bodyPr>
            <a:normAutofit lnSpcReduction="10000"/>
          </a:bodyPr>
          <a:lstStyle/>
          <a:p>
            <a:r>
              <a:rPr lang="en-US" altLang="en-US" sz="8000" b="1" i="1" dirty="0">
                <a:solidFill>
                  <a:srgbClr val="002060"/>
                </a:solidFill>
                <a:latin typeface="Brush Script MT" panose="03060802040406070304" pitchFamily="66" charset="0"/>
                <a:cs typeface="Majalla UI"/>
              </a:rPr>
              <a:t>Dr. HANI MAHDI</a:t>
            </a:r>
          </a:p>
          <a:p>
            <a:r>
              <a:rPr lang="en-US" altLang="en-US" sz="3300" b="1" i="1" dirty="0">
                <a:latin typeface="Brush Script MT" panose="03060802040406070304" pitchFamily="66" charset="0"/>
              </a:rPr>
              <a:t>Modified Feb. 2023</a:t>
            </a:r>
            <a:endParaRPr lang="ar-SA" altLang="en-US" sz="3300" b="1" i="1" dirty="0">
              <a:latin typeface="Brush Script MT" panose="03060802040406070304" pitchFamily="66" charset="0"/>
            </a:endParaRPr>
          </a:p>
        </p:txBody>
      </p:sp>
    </p:spTree>
    <p:extLst>
      <p:ext uri="{BB962C8B-B14F-4D97-AF65-F5344CB8AC3E}">
        <p14:creationId xmlns:p14="http://schemas.microsoft.com/office/powerpoint/2010/main" val="139942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BA4CD8-47FA-9387-A497-057221EA9456}"/>
              </a:ext>
            </a:extLst>
          </p:cNvPr>
          <p:cNvPicPr>
            <a:picLocks noChangeAspect="1"/>
          </p:cNvPicPr>
          <p:nvPr/>
        </p:nvPicPr>
        <p:blipFill>
          <a:blip r:embed="rId2"/>
          <a:stretch>
            <a:fillRect/>
          </a:stretch>
        </p:blipFill>
        <p:spPr>
          <a:xfrm>
            <a:off x="1723520" y="106326"/>
            <a:ext cx="9334340" cy="6624083"/>
          </a:xfrm>
          <a:prstGeom prst="rect">
            <a:avLst/>
          </a:prstGeom>
        </p:spPr>
      </p:pic>
      <p:sp>
        <p:nvSpPr>
          <p:cNvPr id="4" name="TextBox 3">
            <a:extLst>
              <a:ext uri="{FF2B5EF4-FFF2-40B4-BE49-F238E27FC236}">
                <a16:creationId xmlns:a16="http://schemas.microsoft.com/office/drawing/2014/main" id="{6778F6FE-DCF2-6321-FD6C-D26FBE8DC4DE}"/>
              </a:ext>
            </a:extLst>
          </p:cNvPr>
          <p:cNvSpPr txBox="1"/>
          <p:nvPr/>
        </p:nvSpPr>
        <p:spPr>
          <a:xfrm flipH="1">
            <a:off x="6645349" y="5422605"/>
            <a:ext cx="5546650" cy="1754326"/>
          </a:xfrm>
          <a:prstGeom prst="rect">
            <a:avLst/>
          </a:prstGeom>
          <a:noFill/>
        </p:spPr>
        <p:txBody>
          <a:bodyPr wrap="square" rtlCol="0">
            <a:spAutoFit/>
          </a:bodyPr>
          <a:lstStyle/>
          <a:p>
            <a:r>
              <a:rPr lang="en-US" sz="3600" b="1" i="0" dirty="0">
                <a:solidFill>
                  <a:srgbClr val="7030A0"/>
                </a:solidFill>
                <a:effectLst/>
                <a:latin typeface="MyriadPro-Bold"/>
              </a:rPr>
              <a:t>Oogenesis and fertilization</a:t>
            </a:r>
            <a:br>
              <a:rPr lang="en-US" sz="3600" i="0" dirty="0">
                <a:solidFill>
                  <a:srgbClr val="7030A0"/>
                </a:solidFill>
                <a:effectLst/>
                <a:latin typeface="MyriadPro-Bold"/>
              </a:rPr>
            </a:br>
            <a:br>
              <a:rPr lang="en-US" sz="3600" i="0" dirty="0">
                <a:solidFill>
                  <a:srgbClr val="7030A0"/>
                </a:solidFill>
                <a:effectLst/>
                <a:latin typeface="MyriadPro-Bold"/>
              </a:rPr>
            </a:br>
            <a:endParaRPr lang="en-US" sz="3600" dirty="0">
              <a:solidFill>
                <a:srgbClr val="7030A0"/>
              </a:solidFill>
            </a:endParaRPr>
          </a:p>
        </p:txBody>
      </p:sp>
    </p:spTree>
    <p:extLst>
      <p:ext uri="{BB962C8B-B14F-4D97-AF65-F5344CB8AC3E}">
        <p14:creationId xmlns:p14="http://schemas.microsoft.com/office/powerpoint/2010/main" val="1204580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739" y="365125"/>
            <a:ext cx="11744324" cy="1325563"/>
          </a:xfrm>
        </p:spPr>
        <p:txBody>
          <a:bodyPr>
            <a:normAutofit fontScale="90000"/>
          </a:bodyPr>
          <a:lstStyle/>
          <a:p>
            <a:pPr algn="ctr"/>
            <a:br>
              <a:rPr lang="en-US" sz="6000" b="1" dirty="0">
                <a:latin typeface="+mn-lt"/>
              </a:rPr>
            </a:br>
            <a:r>
              <a:rPr lang="en-US" sz="6000" b="1" dirty="0">
                <a:latin typeface="+mn-lt"/>
              </a:rPr>
              <a:t>Morphological features of the primary oocyte before ovulation</a:t>
            </a:r>
            <a:br>
              <a:rPr lang="en-US" dirty="0"/>
            </a:br>
            <a:endParaRPr lang="en-US" dirty="0"/>
          </a:p>
        </p:txBody>
      </p:sp>
      <p:sp>
        <p:nvSpPr>
          <p:cNvPr id="3" name="Content Placeholder 2"/>
          <p:cNvSpPr>
            <a:spLocks noGrp="1"/>
          </p:cNvSpPr>
          <p:nvPr>
            <p:ph idx="1"/>
          </p:nvPr>
        </p:nvSpPr>
        <p:spPr>
          <a:xfrm>
            <a:off x="838200" y="2114549"/>
            <a:ext cx="10515600" cy="4229101"/>
          </a:xfrm>
        </p:spPr>
        <p:txBody>
          <a:bodyPr>
            <a:noAutofit/>
          </a:bodyPr>
          <a:lstStyle/>
          <a:p>
            <a:r>
              <a:rPr lang="en-US" dirty="0"/>
              <a:t>It measures about 130 microns </a:t>
            </a:r>
          </a:p>
          <a:p>
            <a:r>
              <a:rPr lang="en-US" dirty="0"/>
              <a:t>The nucleus measures 20–25 microns. </a:t>
            </a:r>
          </a:p>
          <a:p>
            <a:r>
              <a:rPr lang="en-US" b="1" dirty="0"/>
              <a:t>Corona radiate: </a:t>
            </a:r>
            <a:r>
              <a:rPr lang="en-US" dirty="0"/>
              <a:t>radially arranged granulosa cells surrounding the oocyte</a:t>
            </a:r>
          </a:p>
          <a:p>
            <a:r>
              <a:rPr lang="en-US" b="1" dirty="0"/>
              <a:t>Zona </a:t>
            </a:r>
            <a:r>
              <a:rPr lang="en-US" b="1" dirty="0" err="1"/>
              <a:t>pellucida</a:t>
            </a:r>
            <a:r>
              <a:rPr lang="en-US" b="1" dirty="0"/>
              <a:t>: </a:t>
            </a:r>
            <a:r>
              <a:rPr lang="en-US" dirty="0"/>
              <a:t>a glycoprotein layer - outer envelope of the oocyte</a:t>
            </a:r>
          </a:p>
          <a:p>
            <a:r>
              <a:rPr lang="en-US" dirty="0"/>
              <a:t>The cytoplasm, also called vitellus and is limited by a definite membrane called </a:t>
            </a:r>
            <a:r>
              <a:rPr lang="en-US" b="1" dirty="0"/>
              <a:t>vitelline membrane</a:t>
            </a:r>
            <a:r>
              <a:rPr lang="en-US" dirty="0"/>
              <a:t>.</a:t>
            </a:r>
          </a:p>
          <a:p>
            <a:r>
              <a:rPr lang="en-US" b="1" dirty="0" err="1"/>
              <a:t>Perivitelline</a:t>
            </a:r>
            <a:r>
              <a:rPr lang="en-US" b="1" dirty="0"/>
              <a:t> space: </a:t>
            </a:r>
            <a:r>
              <a:rPr lang="en-US" dirty="0"/>
              <a:t>The space between the vitelline membrane and the zona </a:t>
            </a:r>
            <a:r>
              <a:rPr lang="en-US" dirty="0" err="1"/>
              <a:t>pellucida</a:t>
            </a:r>
            <a:endParaRPr lang="en-US" dirty="0"/>
          </a:p>
          <a:p>
            <a:pPr marL="0" indent="0">
              <a:buNone/>
            </a:pPr>
            <a:br>
              <a:rPr lang="en-US" dirty="0"/>
            </a:br>
            <a:br>
              <a:rPr lang="en-US" dirty="0"/>
            </a:br>
            <a:br>
              <a:rPr lang="en-US" dirty="0"/>
            </a:br>
            <a:br>
              <a:rPr lang="en-US" dirty="0"/>
            </a:br>
            <a:br>
              <a:rPr lang="en-US" dirty="0"/>
            </a:br>
            <a:r>
              <a:rPr lang="en-US" b="1" dirty="0"/>
              <a:t> </a:t>
            </a:r>
            <a:br>
              <a:rPr lang="en-US" dirty="0"/>
            </a:br>
            <a:br>
              <a:rPr lang="en-US" dirty="0"/>
            </a:br>
            <a:br>
              <a:rPr lang="en-US" dirty="0"/>
            </a:br>
            <a:br>
              <a:rPr lang="en-US" dirty="0"/>
            </a:br>
            <a:endParaRPr lang="en-US" dirty="0"/>
          </a:p>
        </p:txBody>
      </p:sp>
    </p:spTree>
    <p:extLst>
      <p:ext uri="{BB962C8B-B14F-4D97-AF65-F5344CB8AC3E}">
        <p14:creationId xmlns:p14="http://schemas.microsoft.com/office/powerpoint/2010/main" val="55133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p:cNvPicPr>
            <a:picLocks noChangeAspect="1"/>
          </p:cNvPicPr>
          <p:nvPr/>
        </p:nvPicPr>
        <p:blipFill>
          <a:blip r:embed="rId2"/>
          <a:stretch>
            <a:fillRect/>
          </a:stretch>
        </p:blipFill>
        <p:spPr>
          <a:xfrm>
            <a:off x="407963" y="742125"/>
            <a:ext cx="11393166" cy="6052166"/>
          </a:xfrm>
          <a:prstGeom prst="rect">
            <a:avLst/>
          </a:prstGeom>
        </p:spPr>
      </p:pic>
    </p:spTree>
    <p:extLst>
      <p:ext uri="{BB962C8B-B14F-4D97-AF65-F5344CB8AC3E}">
        <p14:creationId xmlns:p14="http://schemas.microsoft.com/office/powerpoint/2010/main" val="782776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757238" y="618979"/>
            <a:ext cx="9910762" cy="606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5400" b="1" dirty="0">
                <a:latin typeface="+mn-lt"/>
              </a:rPr>
              <a:t>The ovarian cycle consists of</a:t>
            </a:r>
          </a:p>
          <a:p>
            <a:endParaRPr lang="en-US" altLang="en-US" sz="5400" dirty="0">
              <a:latin typeface="+mn-lt"/>
            </a:endParaRPr>
          </a:p>
          <a:p>
            <a:r>
              <a:rPr lang="en-US" altLang="en-US" sz="3600" b="1" dirty="0"/>
              <a:t>x </a:t>
            </a:r>
            <a:r>
              <a:rPr lang="en-US" altLang="en-US" sz="3600" b="1" dirty="0">
                <a:latin typeface="+mn-lt"/>
              </a:rPr>
              <a:t>Recruitment of groups of follicles</a:t>
            </a:r>
            <a:br>
              <a:rPr lang="en-US" altLang="en-US" sz="3600" b="1" dirty="0">
                <a:latin typeface="+mn-lt"/>
              </a:rPr>
            </a:br>
            <a:r>
              <a:rPr lang="en-US" altLang="en-US" sz="3600" b="1" dirty="0">
                <a:latin typeface="+mn-lt"/>
              </a:rPr>
              <a:t>x Selection of dominant follicle and its maturation.</a:t>
            </a:r>
            <a:br>
              <a:rPr lang="en-US" altLang="en-US" sz="3600" b="1" dirty="0">
                <a:latin typeface="+mn-lt"/>
              </a:rPr>
            </a:br>
            <a:r>
              <a:rPr lang="en-US" altLang="en-US" sz="3600" b="1" dirty="0">
                <a:latin typeface="+mn-lt"/>
              </a:rPr>
              <a:t>x Ovulation</a:t>
            </a:r>
            <a:br>
              <a:rPr lang="en-US" altLang="en-US" sz="3600" b="1" dirty="0">
                <a:latin typeface="+mn-lt"/>
              </a:rPr>
            </a:br>
            <a:r>
              <a:rPr lang="en-US" altLang="en-US" sz="3600" b="1" dirty="0">
                <a:latin typeface="+mn-lt"/>
              </a:rPr>
              <a:t>x Corpus luteum formation</a:t>
            </a:r>
            <a:br>
              <a:rPr lang="en-US" altLang="en-US" sz="3600" b="1" dirty="0">
                <a:latin typeface="+mn-lt"/>
              </a:rPr>
            </a:br>
            <a:r>
              <a:rPr lang="en-US" altLang="en-US" sz="3600" b="1" dirty="0">
                <a:latin typeface="+mn-lt"/>
              </a:rPr>
              <a:t>x Demise of the corpus luteum.</a:t>
            </a:r>
            <a:br>
              <a:rPr lang="en-US" altLang="en-US" sz="2800" b="1" dirty="0">
                <a:latin typeface="+mn-lt"/>
              </a:rPr>
            </a:br>
            <a:endParaRPr lang="en-US" altLang="en-US" sz="2800" b="1" dirty="0">
              <a:latin typeface="+mn-lt"/>
            </a:endParaRPr>
          </a:p>
          <a:p>
            <a:r>
              <a:rPr lang="en-US" sz="3600" dirty="0">
                <a:latin typeface="+mn-lt"/>
              </a:rPr>
              <a:t>All these events occur within 4 weeks.</a:t>
            </a:r>
            <a:br>
              <a:rPr lang="en-US" sz="3600" dirty="0">
                <a:latin typeface="+mn-lt"/>
              </a:rPr>
            </a:br>
            <a:endParaRPr lang="en-US" altLang="en-US" sz="3600" b="1" dirty="0">
              <a:latin typeface="+mn-lt"/>
            </a:endParaRPr>
          </a:p>
        </p:txBody>
      </p:sp>
    </p:spTree>
    <p:extLst>
      <p:ext uri="{BB962C8B-B14F-4D97-AF65-F5344CB8AC3E}">
        <p14:creationId xmlns:p14="http://schemas.microsoft.com/office/powerpoint/2010/main" val="3282526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1182" y="365125"/>
            <a:ext cx="11071274" cy="1196389"/>
          </a:xfrm>
        </p:spPr>
        <p:txBody>
          <a:bodyPr>
            <a:normAutofit fontScale="90000"/>
          </a:bodyPr>
          <a:lstStyle/>
          <a:p>
            <a:pPr algn="ctr"/>
            <a:br>
              <a:rPr lang="en-US" b="1" dirty="0"/>
            </a:br>
            <a:r>
              <a:rPr lang="en-US" sz="6000" b="1" dirty="0">
                <a:latin typeface="+mn-lt"/>
              </a:rPr>
              <a:t>Recruitment of groups of follicles (</a:t>
            </a:r>
            <a:r>
              <a:rPr lang="en-US" sz="6000" b="1" dirty="0" err="1">
                <a:latin typeface="+mn-lt"/>
              </a:rPr>
              <a:t>Preantral</a:t>
            </a:r>
            <a:r>
              <a:rPr lang="en-US" sz="6000" b="1" dirty="0">
                <a:latin typeface="+mn-lt"/>
              </a:rPr>
              <a:t> phase)</a:t>
            </a:r>
            <a:br>
              <a:rPr lang="en-US" sz="6000" b="1" dirty="0">
                <a:latin typeface="+mn-lt"/>
              </a:rPr>
            </a:br>
            <a:endParaRPr lang="en-US" sz="6000" b="1" dirty="0">
              <a:latin typeface="+mn-lt"/>
            </a:endParaRPr>
          </a:p>
        </p:txBody>
      </p:sp>
      <p:sp>
        <p:nvSpPr>
          <p:cNvPr id="3" name="Content Placeholder 2"/>
          <p:cNvSpPr>
            <a:spLocks noGrp="1"/>
          </p:cNvSpPr>
          <p:nvPr>
            <p:ph idx="1"/>
          </p:nvPr>
        </p:nvSpPr>
        <p:spPr>
          <a:xfrm>
            <a:off x="838200" y="1714500"/>
            <a:ext cx="10515600" cy="4943475"/>
          </a:xfrm>
        </p:spPr>
        <p:txBody>
          <a:bodyPr>
            <a:noAutofit/>
          </a:bodyPr>
          <a:lstStyle/>
          <a:p>
            <a:r>
              <a:rPr lang="en-US" dirty="0"/>
              <a:t>The development and differentiation takes about </a:t>
            </a:r>
            <a:r>
              <a:rPr lang="en-US" b="1" dirty="0"/>
              <a:t>85 days and spreads over 3 ovarian cycles</a:t>
            </a:r>
          </a:p>
          <a:p>
            <a:r>
              <a:rPr lang="en-US" dirty="0"/>
              <a:t>The initial recruitment and growth of primordial follicles are not under the control of any hormone.</a:t>
            </a:r>
          </a:p>
          <a:p>
            <a:r>
              <a:rPr lang="en-US" dirty="0"/>
              <a:t>At 2–5 mm in size the growth and differentiation of primordial follicles are under the control of FSH.</a:t>
            </a:r>
          </a:p>
          <a:p>
            <a:r>
              <a:rPr lang="en-US" dirty="0"/>
              <a:t>The flattened outer single layer </a:t>
            </a:r>
            <a:r>
              <a:rPr lang="en-US" dirty="0" err="1"/>
              <a:t>pregranulosa</a:t>
            </a:r>
            <a:r>
              <a:rPr lang="en-US" dirty="0"/>
              <a:t> cells become cuboidal and multilayered—now called granulosa cells</a:t>
            </a:r>
          </a:p>
          <a:p>
            <a:r>
              <a:rPr lang="en-US" dirty="0"/>
              <a:t>Theca </a:t>
            </a:r>
            <a:r>
              <a:rPr lang="en-US" dirty="0" err="1"/>
              <a:t>interna</a:t>
            </a:r>
            <a:r>
              <a:rPr lang="en-US" dirty="0"/>
              <a:t> layer begins differentiation</a:t>
            </a:r>
          </a:p>
          <a:p>
            <a:r>
              <a:rPr lang="en-US" dirty="0"/>
              <a:t>The granulosa cells now acquire FSH receptors.</a:t>
            </a:r>
            <a:br>
              <a:rPr lang="en-US" dirty="0"/>
            </a:br>
            <a:br>
              <a:rPr lang="en-US" dirty="0"/>
            </a:br>
            <a:br>
              <a:rPr lang="en-US" dirty="0"/>
            </a:br>
            <a:br>
              <a:rPr lang="en-US" dirty="0"/>
            </a:br>
            <a:br>
              <a:rPr lang="en-US" dirty="0"/>
            </a:br>
            <a:endParaRPr lang="en-US" dirty="0"/>
          </a:p>
        </p:txBody>
      </p:sp>
    </p:spTree>
    <p:extLst>
      <p:ext uri="{BB962C8B-B14F-4D97-AF65-F5344CB8AC3E}">
        <p14:creationId xmlns:p14="http://schemas.microsoft.com/office/powerpoint/2010/main" val="359039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46226" y="742950"/>
            <a:ext cx="9013825" cy="542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Box 2"/>
          <p:cNvSpPr txBox="1">
            <a:spLocks noChangeArrowheads="1"/>
          </p:cNvSpPr>
          <p:nvPr/>
        </p:nvSpPr>
        <p:spPr bwMode="auto">
          <a:xfrm>
            <a:off x="1703388" y="6175376"/>
            <a:ext cx="7358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rgbClr val="9C007F"/>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lgn="r" rtl="1">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lgn="r" rtl="1">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lgn="r" rtl="1">
              <a:spcBef>
                <a:spcPct val="20000"/>
              </a:spcBef>
              <a:buClr>
                <a:srgbClr val="9C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lgn="r" rtl="1">
              <a:spcBef>
                <a:spcPct val="20000"/>
              </a:spcBef>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eaLnBrk="1" hangingPunct="1">
              <a:spcBef>
                <a:spcPct val="0"/>
              </a:spcBef>
              <a:buClrTx/>
              <a:buSzTx/>
              <a:buFontTx/>
              <a:buNone/>
            </a:pPr>
            <a:r>
              <a:rPr lang="en-US" altLang="en-US" sz="1200">
                <a:latin typeface="Arial" panose="020B0604020202020204" pitchFamily="34" charset="0"/>
                <a:cs typeface="Arial" panose="020B0604020202020204" pitchFamily="34" charset="0"/>
              </a:rPr>
              <a:t>Regulation of preantral follicle growth by stimulatory and inhibitory factors working at different stages of the</a:t>
            </a:r>
          </a:p>
          <a:p>
            <a:pPr algn="l" eaLnBrk="1" hangingPunct="1">
              <a:spcBef>
                <a:spcPct val="0"/>
              </a:spcBef>
              <a:buClrTx/>
              <a:buSzTx/>
              <a:buFontTx/>
              <a:buNone/>
            </a:pPr>
            <a:r>
              <a:rPr lang="en-US" altLang="en-US" sz="1200">
                <a:latin typeface="Arial" panose="020B0604020202020204" pitchFamily="34" charset="0"/>
                <a:cs typeface="Arial" panose="020B0604020202020204" pitchFamily="34" charset="0"/>
              </a:rPr>
              <a:t>preantral follicular development</a:t>
            </a:r>
          </a:p>
        </p:txBody>
      </p:sp>
    </p:spTree>
    <p:extLst>
      <p:ext uri="{BB962C8B-B14F-4D97-AF65-F5344CB8AC3E}">
        <p14:creationId xmlns:p14="http://schemas.microsoft.com/office/powerpoint/2010/main" val="38485917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5749"/>
            <a:ext cx="10515600" cy="1096483"/>
          </a:xfrm>
        </p:spPr>
        <p:txBody>
          <a:bodyPr>
            <a:normAutofit fontScale="90000"/>
          </a:bodyPr>
          <a:lstStyle/>
          <a:p>
            <a:pPr algn="ctr"/>
            <a:br>
              <a:rPr lang="en-US" b="1" dirty="0"/>
            </a:br>
            <a:br>
              <a:rPr lang="en-US" b="1" dirty="0"/>
            </a:br>
            <a:r>
              <a:rPr lang="en-US" sz="6000" b="1" dirty="0">
                <a:latin typeface="+mn-lt"/>
              </a:rPr>
              <a:t>Selection of a dominant follicle and its maturation</a:t>
            </a:r>
            <a:br>
              <a:rPr lang="en-US" dirty="0"/>
            </a:br>
            <a:endParaRPr lang="en-US" dirty="0"/>
          </a:p>
        </p:txBody>
      </p:sp>
      <p:sp>
        <p:nvSpPr>
          <p:cNvPr id="3" name="Content Placeholder 2"/>
          <p:cNvSpPr>
            <a:spLocks noGrp="1"/>
          </p:cNvSpPr>
          <p:nvPr>
            <p:ph idx="1"/>
          </p:nvPr>
        </p:nvSpPr>
        <p:spPr>
          <a:xfrm>
            <a:off x="838200" y="2149438"/>
            <a:ext cx="10515600" cy="4422813"/>
          </a:xfrm>
        </p:spPr>
        <p:txBody>
          <a:bodyPr>
            <a:normAutofit fontScale="92500"/>
          </a:bodyPr>
          <a:lstStyle/>
          <a:p>
            <a:r>
              <a:rPr lang="en-US" dirty="0"/>
              <a:t>The </a:t>
            </a:r>
            <a:r>
              <a:rPr lang="en-US" dirty="0" err="1"/>
              <a:t>Graafian</a:t>
            </a:r>
            <a:r>
              <a:rPr lang="en-US" dirty="0"/>
              <a:t> follicle is named after the </a:t>
            </a:r>
            <a:r>
              <a:rPr lang="en-US" b="1" dirty="0"/>
              <a:t>Dutch</a:t>
            </a:r>
            <a:r>
              <a:rPr lang="en-US" dirty="0"/>
              <a:t> </a:t>
            </a:r>
            <a:r>
              <a:rPr lang="en-US" b="1" dirty="0"/>
              <a:t>physician and anatomist </a:t>
            </a:r>
            <a:r>
              <a:rPr lang="en-US" b="1" dirty="0" err="1"/>
              <a:t>Reijnier</a:t>
            </a:r>
            <a:r>
              <a:rPr lang="en-US" b="1" dirty="0"/>
              <a:t> de </a:t>
            </a:r>
            <a:r>
              <a:rPr lang="en-US" b="1" dirty="0" err="1"/>
              <a:t>Graaf</a:t>
            </a:r>
            <a:r>
              <a:rPr lang="en-US" dirty="0"/>
              <a:t> </a:t>
            </a:r>
            <a:r>
              <a:rPr lang="en-US" b="1" dirty="0"/>
              <a:t>(1641–1673)</a:t>
            </a:r>
          </a:p>
          <a:p>
            <a:r>
              <a:rPr lang="en-US" dirty="0"/>
              <a:t>The development of antrum containing secondary or vesicular follicle from the solid primary follicle depends on FSH</a:t>
            </a:r>
            <a:br>
              <a:rPr lang="en-US" dirty="0"/>
            </a:br>
            <a:endParaRPr lang="en-US" b="1" dirty="0"/>
          </a:p>
          <a:p>
            <a:r>
              <a:rPr lang="en-US" b="1" dirty="0"/>
              <a:t>As early as day 5–7</a:t>
            </a:r>
            <a:r>
              <a:rPr lang="en-US" dirty="0"/>
              <a:t>, one of the follicles out of so many becomes dominant </a:t>
            </a:r>
            <a:r>
              <a:rPr lang="en-US" b="1" dirty="0"/>
              <a:t>(its</a:t>
            </a:r>
            <a:r>
              <a:rPr lang="en-US" dirty="0"/>
              <a:t> </a:t>
            </a:r>
            <a:r>
              <a:rPr lang="en-US" b="1" dirty="0"/>
              <a:t>granulosa cells contain the maximum receptors</a:t>
            </a:r>
            <a:r>
              <a:rPr lang="en-US" dirty="0"/>
              <a:t> </a:t>
            </a:r>
            <a:r>
              <a:rPr lang="en-US" b="1" dirty="0"/>
              <a:t>for FSH)</a:t>
            </a:r>
            <a:r>
              <a:rPr lang="en-US" dirty="0"/>
              <a:t>.</a:t>
            </a:r>
          </a:p>
          <a:p>
            <a:r>
              <a:rPr lang="en-US" dirty="0"/>
              <a:t>FSH induces LH receptors on the granulosa cells of the dominant follicle</a:t>
            </a:r>
          </a:p>
          <a:p>
            <a:r>
              <a:rPr lang="en-US" dirty="0"/>
              <a:t>Theca cells becomes vacuolated and more vascular</a:t>
            </a:r>
          </a:p>
          <a:p>
            <a:r>
              <a:rPr lang="en-US" dirty="0"/>
              <a:t>The follicular fluid is increased in amount </a:t>
            </a:r>
          </a:p>
        </p:txBody>
      </p:sp>
    </p:spTree>
    <p:extLst>
      <p:ext uri="{BB962C8B-B14F-4D97-AF65-F5344CB8AC3E}">
        <p14:creationId xmlns:p14="http://schemas.microsoft.com/office/powerpoint/2010/main" val="2491215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صورة 1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49" y="0"/>
            <a:ext cx="11194733" cy="6295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71800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1016"/>
            <a:ext cx="10515600" cy="1294227"/>
          </a:xfrm>
        </p:spPr>
        <p:txBody>
          <a:bodyPr>
            <a:normAutofit fontScale="90000"/>
          </a:bodyPr>
          <a:lstStyle/>
          <a:p>
            <a:pPr algn="ctr"/>
            <a:br>
              <a:rPr lang="en-US" sz="6000" b="1" dirty="0">
                <a:latin typeface="+mn-lt"/>
              </a:rPr>
            </a:br>
            <a:r>
              <a:rPr lang="en-US" sz="6000" b="1" dirty="0">
                <a:latin typeface="+mn-lt"/>
              </a:rPr>
              <a:t>The fully mature Graafian follicle</a:t>
            </a:r>
            <a:br>
              <a:rPr lang="en-US" dirty="0"/>
            </a:br>
            <a:endParaRPr lang="en-US" dirty="0"/>
          </a:p>
        </p:txBody>
      </p:sp>
      <p:sp>
        <p:nvSpPr>
          <p:cNvPr id="3" name="Content Placeholder 2"/>
          <p:cNvSpPr>
            <a:spLocks noGrp="1"/>
          </p:cNvSpPr>
          <p:nvPr>
            <p:ph idx="1"/>
          </p:nvPr>
        </p:nvSpPr>
        <p:spPr>
          <a:xfrm>
            <a:off x="928635" y="1845722"/>
            <a:ext cx="10515600" cy="4351338"/>
          </a:xfrm>
        </p:spPr>
        <p:txBody>
          <a:bodyPr>
            <a:normAutofit lnSpcReduction="10000"/>
          </a:bodyPr>
          <a:lstStyle/>
          <a:p>
            <a:pPr marL="0" indent="0">
              <a:buNone/>
            </a:pPr>
            <a:r>
              <a:rPr lang="en-US" sz="3600" b="1" dirty="0"/>
              <a:t>Just prior to</a:t>
            </a:r>
            <a:r>
              <a:rPr lang="en-US" sz="3600" dirty="0"/>
              <a:t> </a:t>
            </a:r>
            <a:r>
              <a:rPr lang="en-US" sz="3600" b="1" dirty="0"/>
              <a:t>ovulation measures about 20 mm</a:t>
            </a:r>
          </a:p>
          <a:p>
            <a:pPr marL="0" indent="0">
              <a:buNone/>
            </a:pPr>
            <a:br>
              <a:rPr lang="en-US" dirty="0"/>
            </a:br>
            <a:r>
              <a:rPr lang="en-US" dirty="0"/>
              <a:t>a</a:t>
            </a:r>
            <a:r>
              <a:rPr lang="en-US" sz="3200" dirty="0"/>
              <a:t>. Theca externa.</a:t>
            </a:r>
            <a:br>
              <a:rPr lang="en-US" sz="3200" dirty="0"/>
            </a:br>
            <a:r>
              <a:rPr lang="en-US" sz="3200" dirty="0"/>
              <a:t>b. Theca interna.</a:t>
            </a:r>
            <a:br>
              <a:rPr lang="en-US" sz="3200" dirty="0"/>
            </a:br>
            <a:r>
              <a:rPr lang="en-US" sz="3200" dirty="0"/>
              <a:t>c. </a:t>
            </a:r>
            <a:r>
              <a:rPr lang="en-US" sz="3200" dirty="0" err="1"/>
              <a:t>Membrana</a:t>
            </a:r>
            <a:r>
              <a:rPr lang="en-US" sz="3200" dirty="0"/>
              <a:t> granulosa.</a:t>
            </a:r>
            <a:br>
              <a:rPr lang="en-US" sz="3200" dirty="0"/>
            </a:br>
            <a:r>
              <a:rPr lang="en-US" sz="3200" dirty="0"/>
              <a:t>d. Granulosa cell layer.</a:t>
            </a:r>
            <a:br>
              <a:rPr lang="en-US" sz="3200" dirty="0"/>
            </a:br>
            <a:r>
              <a:rPr lang="en-US" sz="3200" dirty="0"/>
              <a:t>e. Discus </a:t>
            </a:r>
            <a:r>
              <a:rPr lang="en-US" sz="3200" dirty="0" err="1"/>
              <a:t>proligerus</a:t>
            </a:r>
            <a:r>
              <a:rPr lang="en-US" sz="3200" dirty="0"/>
              <a:t> in which the ovum is incorporated with           cells arranged radially (corona radiata).</a:t>
            </a:r>
            <a:br>
              <a:rPr lang="en-US" sz="3200" dirty="0"/>
            </a:br>
            <a:r>
              <a:rPr lang="en-US" sz="3200" dirty="0"/>
              <a:t>f. Antrum containing vesicular fluid.</a:t>
            </a:r>
            <a:br>
              <a:rPr lang="en-US" sz="3200" dirty="0"/>
            </a:br>
            <a:endParaRPr lang="en-US" sz="3200" dirty="0"/>
          </a:p>
        </p:txBody>
      </p:sp>
    </p:spTree>
    <p:extLst>
      <p:ext uri="{BB962C8B-B14F-4D97-AF65-F5344CB8AC3E}">
        <p14:creationId xmlns:p14="http://schemas.microsoft.com/office/powerpoint/2010/main" val="4130003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55010" y="96736"/>
            <a:ext cx="7276447" cy="6409526"/>
          </a:xfrm>
          <a:prstGeom prst="rect">
            <a:avLst/>
          </a:prstGeom>
        </p:spPr>
      </p:pic>
    </p:spTree>
    <p:extLst>
      <p:ext uri="{BB962C8B-B14F-4D97-AF65-F5344CB8AC3E}">
        <p14:creationId xmlns:p14="http://schemas.microsoft.com/office/powerpoint/2010/main" val="1840195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38200" y="114300"/>
            <a:ext cx="10515600" cy="1328738"/>
          </a:xfrm>
        </p:spPr>
        <p:txBody>
          <a:bodyPr>
            <a:normAutofit/>
          </a:bodyPr>
          <a:lstStyle/>
          <a:p>
            <a:pPr algn="ctr"/>
            <a:r>
              <a:rPr lang="en-US" sz="5400" b="1" dirty="0">
                <a:latin typeface="+mn-lt"/>
              </a:rPr>
              <a:t>Menstruation</a:t>
            </a:r>
            <a:endParaRPr lang="ar-SA" sz="5400" dirty="0">
              <a:latin typeface="+mn-lt"/>
            </a:endParaRPr>
          </a:p>
        </p:txBody>
      </p:sp>
      <p:sp>
        <p:nvSpPr>
          <p:cNvPr id="3" name="عنصر نائب للمحتوى 2"/>
          <p:cNvSpPr>
            <a:spLocks noGrp="1"/>
          </p:cNvSpPr>
          <p:nvPr>
            <p:ph idx="1"/>
          </p:nvPr>
        </p:nvSpPr>
        <p:spPr>
          <a:xfrm>
            <a:off x="838199" y="1671638"/>
            <a:ext cx="10515600" cy="4657725"/>
          </a:xfrm>
        </p:spPr>
        <p:txBody>
          <a:bodyPr>
            <a:normAutofit/>
          </a:bodyPr>
          <a:lstStyle/>
          <a:p>
            <a:r>
              <a:rPr lang="en-US" b="1" dirty="0"/>
              <a:t>Menstruation is the visible manifestation of cyclic</a:t>
            </a:r>
            <a:r>
              <a:rPr lang="en-US" dirty="0"/>
              <a:t> </a:t>
            </a:r>
            <a:r>
              <a:rPr lang="en-US" b="1" dirty="0"/>
              <a:t>physiologic uterine bleeding due to shedding of</a:t>
            </a:r>
            <a:r>
              <a:rPr lang="en-US" dirty="0"/>
              <a:t> </a:t>
            </a:r>
            <a:r>
              <a:rPr lang="en-US" b="1" dirty="0"/>
              <a:t>the endometrium </a:t>
            </a:r>
            <a:r>
              <a:rPr lang="en-US" dirty="0"/>
              <a:t>following invisible interplay of hormones mainly through </a:t>
            </a:r>
            <a:r>
              <a:rPr lang="en-US" dirty="0" err="1"/>
              <a:t>hypothalamo</a:t>
            </a:r>
            <a:r>
              <a:rPr lang="en-US" dirty="0"/>
              <a:t>-pituitary-ovarian axis.</a:t>
            </a:r>
          </a:p>
          <a:p>
            <a:r>
              <a:rPr lang="en-US" dirty="0"/>
              <a:t>The first menstruation (menarche) occurs between 11–15 years </a:t>
            </a:r>
            <a:r>
              <a:rPr lang="en-US" b="1" dirty="0"/>
              <a:t>with a mean of</a:t>
            </a:r>
            <a:r>
              <a:rPr lang="en-US" dirty="0"/>
              <a:t> </a:t>
            </a:r>
            <a:r>
              <a:rPr lang="en-US" b="1" dirty="0"/>
              <a:t>13 years</a:t>
            </a:r>
            <a:r>
              <a:rPr lang="en-US" dirty="0"/>
              <a:t>.</a:t>
            </a:r>
          </a:p>
          <a:p>
            <a:r>
              <a:rPr lang="en-US" dirty="0"/>
              <a:t>It comes at intervals of 21–35 days with a mean of 28 days.</a:t>
            </a:r>
          </a:p>
          <a:p>
            <a:r>
              <a:rPr lang="en-US" altLang="en-US" dirty="0">
                <a:latin typeface="Calibri" panose="020F0502020204030204" pitchFamily="34" charset="0"/>
                <a:cs typeface="Arial" panose="020B0604020202020204" pitchFamily="34" charset="0"/>
              </a:rPr>
              <a:t>The length of the cycle is variable 3-8 days</a:t>
            </a:r>
          </a:p>
          <a:p>
            <a:r>
              <a:rPr lang="en-US" altLang="en-US" dirty="0">
                <a:latin typeface="Calibri" panose="020F0502020204030204" pitchFamily="34" charset="0"/>
                <a:cs typeface="Arial" panose="020B0604020202020204" pitchFamily="34" charset="0"/>
              </a:rPr>
              <a:t> By common usage, the days of the cycle are identified by number, starting with the first day of menstruation.</a:t>
            </a:r>
            <a:endParaRPr lang="ar-SA" dirty="0"/>
          </a:p>
        </p:txBody>
      </p:sp>
    </p:spTree>
    <p:extLst>
      <p:ext uri="{BB962C8B-B14F-4D97-AF65-F5344CB8AC3E}">
        <p14:creationId xmlns:p14="http://schemas.microsoft.com/office/powerpoint/2010/main" val="33139086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147474" cy="1325563"/>
          </a:xfrm>
        </p:spPr>
        <p:txBody>
          <a:bodyPr>
            <a:normAutofit fontScale="90000"/>
          </a:bodyPr>
          <a:lstStyle/>
          <a:p>
            <a:br>
              <a:rPr lang="en-US" b="1" dirty="0"/>
            </a:br>
            <a:r>
              <a:rPr lang="en-US" sz="5300" b="1" dirty="0">
                <a:latin typeface="+mn-lt"/>
              </a:rPr>
              <a:t>Color Doppler (TV) sonogram showing a mature </a:t>
            </a:r>
            <a:r>
              <a:rPr lang="en-US" sz="5300" b="1" dirty="0" err="1">
                <a:latin typeface="+mn-lt"/>
              </a:rPr>
              <a:t>Graafian</a:t>
            </a:r>
            <a:r>
              <a:rPr lang="en-US" sz="5300" b="1" dirty="0">
                <a:latin typeface="+mn-lt"/>
              </a:rPr>
              <a:t> follicle prior to ovulation</a:t>
            </a:r>
            <a:br>
              <a:rPr lang="en-US" b="1" dirty="0"/>
            </a:br>
            <a:endParaRPr lang="en-US" b="1" dirty="0"/>
          </a:p>
        </p:txBody>
      </p:sp>
      <p:pic>
        <p:nvPicPr>
          <p:cNvPr id="4" name="Content Placeholder 3"/>
          <p:cNvPicPr>
            <a:picLocks noGrp="1" noChangeAspect="1"/>
          </p:cNvPicPr>
          <p:nvPr>
            <p:ph idx="1"/>
          </p:nvPr>
        </p:nvPicPr>
        <p:blipFill>
          <a:blip r:embed="rId2"/>
          <a:stretch>
            <a:fillRect/>
          </a:stretch>
        </p:blipFill>
        <p:spPr>
          <a:xfrm>
            <a:off x="2331144" y="1741897"/>
            <a:ext cx="6742518" cy="5116103"/>
          </a:xfrm>
          <a:prstGeom prst="rect">
            <a:avLst/>
          </a:prstGeom>
        </p:spPr>
      </p:pic>
    </p:spTree>
    <p:extLst>
      <p:ext uri="{BB962C8B-B14F-4D97-AF65-F5344CB8AC3E}">
        <p14:creationId xmlns:p14="http://schemas.microsoft.com/office/powerpoint/2010/main" val="3514351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400B418-33C3-84E2-E00A-BF0975564D00}"/>
              </a:ext>
            </a:extLst>
          </p:cNvPr>
          <p:cNvPicPr>
            <a:picLocks noChangeAspect="1"/>
          </p:cNvPicPr>
          <p:nvPr/>
        </p:nvPicPr>
        <p:blipFill>
          <a:blip r:embed="rId2"/>
          <a:stretch>
            <a:fillRect/>
          </a:stretch>
        </p:blipFill>
        <p:spPr>
          <a:xfrm>
            <a:off x="680157" y="1207466"/>
            <a:ext cx="10927992" cy="5352822"/>
          </a:xfrm>
          <a:prstGeom prst="rect">
            <a:avLst/>
          </a:prstGeom>
        </p:spPr>
      </p:pic>
      <p:sp>
        <p:nvSpPr>
          <p:cNvPr id="4" name="TextBox 3">
            <a:extLst>
              <a:ext uri="{FF2B5EF4-FFF2-40B4-BE49-F238E27FC236}">
                <a16:creationId xmlns:a16="http://schemas.microsoft.com/office/drawing/2014/main" id="{59CC97A8-D496-EA05-D9E5-80D7B96075B2}"/>
              </a:ext>
            </a:extLst>
          </p:cNvPr>
          <p:cNvSpPr txBox="1"/>
          <p:nvPr/>
        </p:nvSpPr>
        <p:spPr>
          <a:xfrm>
            <a:off x="1956390" y="329609"/>
            <a:ext cx="7485321" cy="1323439"/>
          </a:xfrm>
          <a:prstGeom prst="rect">
            <a:avLst/>
          </a:prstGeom>
          <a:noFill/>
        </p:spPr>
        <p:txBody>
          <a:bodyPr wrap="square" rtlCol="0">
            <a:spAutoFit/>
          </a:bodyPr>
          <a:lstStyle/>
          <a:p>
            <a:pPr algn="ctr"/>
            <a:r>
              <a:rPr lang="en-US" sz="4400" b="1" i="0" dirty="0">
                <a:solidFill>
                  <a:srgbClr val="231F20"/>
                </a:solidFill>
                <a:effectLst/>
                <a:latin typeface="MyriadPro-Bold"/>
              </a:rPr>
              <a:t>Follicular development in situ</a:t>
            </a:r>
            <a:br>
              <a:rPr lang="en-US" sz="1800" i="0" dirty="0">
                <a:solidFill>
                  <a:srgbClr val="231F20"/>
                </a:solidFill>
                <a:effectLst/>
                <a:latin typeface="MyriadPro-Bold"/>
              </a:rPr>
            </a:br>
            <a:br>
              <a:rPr lang="en-US" sz="1800" i="0" dirty="0">
                <a:solidFill>
                  <a:srgbClr val="231F20"/>
                </a:solidFill>
                <a:effectLst/>
                <a:latin typeface="MyriadPro-Bold"/>
              </a:rPr>
            </a:br>
            <a:endParaRPr lang="en-US" dirty="0"/>
          </a:p>
        </p:txBody>
      </p:sp>
    </p:spTree>
    <p:extLst>
      <p:ext uri="{BB962C8B-B14F-4D97-AF65-F5344CB8AC3E}">
        <p14:creationId xmlns:p14="http://schemas.microsoft.com/office/powerpoint/2010/main" val="2948398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br>
              <a:rPr lang="en-US" altLang="en-US" b="1" dirty="0">
                <a:latin typeface="+mn-lt"/>
              </a:rPr>
            </a:br>
            <a:r>
              <a:rPr lang="en-US" altLang="en-US" sz="5400" b="1" dirty="0" err="1">
                <a:latin typeface="+mn-lt"/>
              </a:rPr>
              <a:t>Preovulatory</a:t>
            </a:r>
            <a:r>
              <a:rPr lang="en-US" altLang="en-US" sz="5400" b="1" dirty="0">
                <a:latin typeface="+mn-lt"/>
              </a:rPr>
              <a:t> Follicle</a:t>
            </a:r>
            <a:br>
              <a:rPr lang="en-US" altLang="en-US" b="1" dirty="0">
                <a:latin typeface="+mn-lt"/>
              </a:rPr>
            </a:br>
            <a:br>
              <a:rPr lang="en-US" altLang="en-US" b="1" dirty="0">
                <a:solidFill>
                  <a:srgbClr val="000000"/>
                </a:solidFill>
                <a:latin typeface="+mn-lt"/>
              </a:rPr>
            </a:br>
            <a:endParaRPr lang="en-US" b="1" dirty="0">
              <a:latin typeface="+mn-lt"/>
            </a:endParaRPr>
          </a:p>
        </p:txBody>
      </p:sp>
      <p:sp>
        <p:nvSpPr>
          <p:cNvPr id="3" name="Content Placeholder 2"/>
          <p:cNvSpPr>
            <a:spLocks noGrp="1"/>
          </p:cNvSpPr>
          <p:nvPr>
            <p:ph idx="1"/>
          </p:nvPr>
        </p:nvSpPr>
        <p:spPr>
          <a:xfrm>
            <a:off x="838200" y="1825625"/>
            <a:ext cx="10515600" cy="4832350"/>
          </a:xfrm>
        </p:spPr>
        <p:txBody>
          <a:bodyPr>
            <a:normAutofit fontScale="85000" lnSpcReduction="20000"/>
          </a:bodyPr>
          <a:lstStyle/>
          <a:p>
            <a:r>
              <a:rPr lang="en-US" altLang="en-US" sz="3300" dirty="0">
                <a:solidFill>
                  <a:srgbClr val="000000"/>
                </a:solidFill>
              </a:rPr>
              <a:t>LH receptors on the granulosa cells are induced by local estrogen and FSH interactions. </a:t>
            </a:r>
          </a:p>
          <a:p>
            <a:r>
              <a:rPr lang="en-US" altLang="en-US" sz="3300" dirty="0">
                <a:solidFill>
                  <a:srgbClr val="000000"/>
                </a:solidFill>
              </a:rPr>
              <a:t>This positive feedback is responsible for the midcycle LH surge</a:t>
            </a:r>
          </a:p>
          <a:p>
            <a:r>
              <a:rPr lang="en-US" altLang="en-US" sz="3300" dirty="0">
                <a:solidFill>
                  <a:srgbClr val="000000"/>
                </a:solidFill>
              </a:rPr>
              <a:t>High levels of LH that result in three specific responses by the dominant follicle:</a:t>
            </a:r>
            <a:br>
              <a:rPr lang="en-US" altLang="en-US" sz="3300" dirty="0">
                <a:solidFill>
                  <a:srgbClr val="000000"/>
                </a:solidFill>
              </a:rPr>
            </a:br>
            <a:endParaRPr lang="en-US" altLang="en-US" sz="3300" dirty="0">
              <a:solidFill>
                <a:srgbClr val="000000"/>
              </a:solidFill>
            </a:endParaRPr>
          </a:p>
          <a:p>
            <a:pPr marL="457200" lvl="1" indent="0">
              <a:buNone/>
            </a:pPr>
            <a:r>
              <a:rPr lang="en-US" altLang="en-US" sz="3300" b="1" dirty="0">
                <a:solidFill>
                  <a:srgbClr val="000000"/>
                </a:solidFill>
              </a:rPr>
              <a:t>1. </a:t>
            </a:r>
            <a:r>
              <a:rPr lang="en-US" altLang="en-US" sz="3300" b="1" dirty="0" err="1">
                <a:solidFill>
                  <a:srgbClr val="000000"/>
                </a:solidFill>
              </a:rPr>
              <a:t>Luteinization</a:t>
            </a:r>
            <a:r>
              <a:rPr lang="en-US" altLang="en-US" sz="3300" b="1" dirty="0">
                <a:solidFill>
                  <a:srgbClr val="000000"/>
                </a:solidFill>
              </a:rPr>
              <a:t> of the granulosa cells</a:t>
            </a:r>
            <a:br>
              <a:rPr lang="en-US" altLang="en-US" sz="3300" b="1" dirty="0">
                <a:solidFill>
                  <a:srgbClr val="000000"/>
                </a:solidFill>
              </a:rPr>
            </a:br>
            <a:r>
              <a:rPr lang="en-US" altLang="en-US" sz="3300" b="1" dirty="0">
                <a:solidFill>
                  <a:srgbClr val="000000"/>
                </a:solidFill>
              </a:rPr>
              <a:t>2. Production of progesterone</a:t>
            </a:r>
            <a:br>
              <a:rPr lang="en-US" altLang="en-US" sz="3300" b="1" dirty="0">
                <a:solidFill>
                  <a:srgbClr val="000000"/>
                </a:solidFill>
              </a:rPr>
            </a:br>
            <a:r>
              <a:rPr lang="en-US" altLang="en-US" sz="3300" b="1" dirty="0">
                <a:solidFill>
                  <a:srgbClr val="000000"/>
                </a:solidFill>
              </a:rPr>
              <a:t>3. Initiation of the ovulation process</a:t>
            </a:r>
          </a:p>
          <a:p>
            <a:endParaRPr lang="en-US" altLang="en-US" sz="3300" dirty="0">
              <a:solidFill>
                <a:srgbClr val="000000"/>
              </a:solidFill>
            </a:endParaRPr>
          </a:p>
          <a:p>
            <a:r>
              <a:rPr lang="en-US" altLang="en-US" sz="3300" dirty="0"/>
              <a:t>In general, ovulation will occur in a single, mature, dominant follicle in every cycle, 10–12 hours after the LH peak, or 34–36 hours after the initial LH surge</a:t>
            </a:r>
          </a:p>
        </p:txBody>
      </p:sp>
    </p:spTree>
    <p:extLst>
      <p:ext uri="{BB962C8B-B14F-4D97-AF65-F5344CB8AC3E}">
        <p14:creationId xmlns:p14="http://schemas.microsoft.com/office/powerpoint/2010/main" val="18235033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altLang="en-US" sz="6000" b="1" dirty="0">
                <a:latin typeface="+mn-lt"/>
              </a:rPr>
              <a:t>Ovulation</a:t>
            </a:r>
            <a:br>
              <a:rPr lang="en-US" altLang="en-US" b="1" dirty="0">
                <a:solidFill>
                  <a:srgbClr val="000000"/>
                </a:solidFill>
                <a:latin typeface="ThiemeGulliver2008-Regular"/>
              </a:rPr>
            </a:br>
            <a:endParaRPr lang="en-US" b="1" dirty="0"/>
          </a:p>
        </p:txBody>
      </p:sp>
      <p:sp>
        <p:nvSpPr>
          <p:cNvPr id="3" name="Content Placeholder 2"/>
          <p:cNvSpPr>
            <a:spLocks noGrp="1"/>
          </p:cNvSpPr>
          <p:nvPr>
            <p:ph idx="1"/>
          </p:nvPr>
        </p:nvSpPr>
        <p:spPr/>
        <p:txBody>
          <a:bodyPr>
            <a:normAutofit fontScale="92500"/>
          </a:bodyPr>
          <a:lstStyle/>
          <a:p>
            <a:r>
              <a:rPr lang="en-US" sz="3200" dirty="0"/>
              <a:t>The cumulus becomes detached from the wall, so that the ovum</a:t>
            </a:r>
            <a:br>
              <a:rPr lang="en-US" sz="3200" dirty="0"/>
            </a:br>
            <a:r>
              <a:rPr lang="en-US" sz="3200" dirty="0"/>
              <a:t>with the surrounding cells (corona </a:t>
            </a:r>
            <a:r>
              <a:rPr lang="en-US" sz="3200" dirty="0" err="1"/>
              <a:t>radiata</a:t>
            </a:r>
            <a:r>
              <a:rPr lang="en-US" sz="3200" dirty="0"/>
              <a:t>) floats freely in the liquor </a:t>
            </a:r>
            <a:r>
              <a:rPr lang="en-US" sz="3200" dirty="0" err="1"/>
              <a:t>folliculi</a:t>
            </a:r>
            <a:r>
              <a:rPr lang="en-US" sz="3200" dirty="0"/>
              <a:t>. </a:t>
            </a:r>
          </a:p>
          <a:p>
            <a:r>
              <a:rPr lang="en-US" sz="3200" dirty="0"/>
              <a:t>The follicular wall near the ovarian surface becomes thinner.</a:t>
            </a:r>
          </a:p>
          <a:p>
            <a:r>
              <a:rPr lang="en-US" sz="3200" dirty="0"/>
              <a:t>The stigma develops as a conical projection which penetrates the outer surface layer of the ovary</a:t>
            </a:r>
          </a:p>
          <a:p>
            <a:r>
              <a:rPr lang="en-US" sz="3200" dirty="0"/>
              <a:t>The cumulus escapes out of the follicle by a slow oozing process, taking about 60–120 seconds. The stigma is soon closed by a plug of plasma</a:t>
            </a:r>
            <a:endParaRPr lang="en-US" altLang="en-US" sz="3200" dirty="0">
              <a:solidFill>
                <a:srgbClr val="000000"/>
              </a:solidFill>
              <a:latin typeface="ThiemeGulliver2008-Regular"/>
            </a:endParaRPr>
          </a:p>
          <a:p>
            <a:endParaRPr lang="en-US" dirty="0"/>
          </a:p>
        </p:txBody>
      </p:sp>
    </p:spTree>
    <p:extLst>
      <p:ext uri="{BB962C8B-B14F-4D97-AF65-F5344CB8AC3E}">
        <p14:creationId xmlns:p14="http://schemas.microsoft.com/office/powerpoint/2010/main" val="100428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6000" b="1" dirty="0">
                <a:latin typeface="+mn-lt"/>
              </a:rPr>
              <a:t>Causes of ovulation</a:t>
            </a:r>
            <a:br>
              <a:rPr lang="en-US" dirty="0"/>
            </a:br>
            <a:endParaRPr lang="en-US" dirty="0"/>
          </a:p>
        </p:txBody>
      </p:sp>
      <p:sp>
        <p:nvSpPr>
          <p:cNvPr id="3" name="Content Placeholder 2"/>
          <p:cNvSpPr>
            <a:spLocks noGrp="1"/>
          </p:cNvSpPr>
          <p:nvPr>
            <p:ph idx="1"/>
          </p:nvPr>
        </p:nvSpPr>
        <p:spPr>
          <a:xfrm>
            <a:off x="838200" y="1406769"/>
            <a:ext cx="10515600" cy="5317588"/>
          </a:xfrm>
        </p:spPr>
        <p:txBody>
          <a:bodyPr>
            <a:noAutofit/>
          </a:bodyPr>
          <a:lstStyle/>
          <a:p>
            <a:r>
              <a:rPr lang="en-US" altLang="en-US" dirty="0"/>
              <a:t>The </a:t>
            </a:r>
            <a:r>
              <a:rPr lang="en-US" altLang="en-US" b="1" dirty="0"/>
              <a:t>LH surge</a:t>
            </a:r>
            <a:r>
              <a:rPr lang="en-US" b="1" i="0" dirty="0">
                <a:effectLst/>
              </a:rPr>
              <a:t> </a:t>
            </a:r>
            <a:r>
              <a:rPr lang="en-US" i="0" dirty="0">
                <a:effectLst/>
              </a:rPr>
              <a:t>stimulates completion of reduction division of the oocyte</a:t>
            </a:r>
            <a:endParaRPr lang="en-US" dirty="0"/>
          </a:p>
          <a:p>
            <a:r>
              <a:rPr lang="en-US" b="1" dirty="0"/>
              <a:t>FSH rise</a:t>
            </a:r>
            <a:br>
              <a:rPr lang="en-US" b="1" dirty="0"/>
            </a:br>
            <a:r>
              <a:rPr lang="en-US" dirty="0"/>
              <a:t>→ increase in plasminogen activator → plasminogen → plasmin → helps lysis of the wall of the follicle.</a:t>
            </a:r>
          </a:p>
          <a:p>
            <a:r>
              <a:rPr lang="en-US" i="0" dirty="0">
                <a:solidFill>
                  <a:srgbClr val="231F20"/>
                </a:solidFill>
                <a:effectLst/>
              </a:rPr>
              <a:t>The combined LH/FSH midcycle surge is responsible for the final stage of maturation, rupture of the follicle and expulsion of the oocyte.</a:t>
            </a:r>
          </a:p>
          <a:p>
            <a:r>
              <a:rPr lang="en-US" b="1" dirty="0"/>
              <a:t>Contraction of the </a:t>
            </a:r>
            <a:r>
              <a:rPr lang="en-US" b="1" dirty="0" err="1"/>
              <a:t>micromuscles</a:t>
            </a:r>
            <a:r>
              <a:rPr lang="en-US" b="1" dirty="0"/>
              <a:t> </a:t>
            </a:r>
            <a:r>
              <a:rPr lang="en-US" dirty="0"/>
              <a:t>in the theca externa due to increased local prostaglandin secretion</a:t>
            </a:r>
          </a:p>
          <a:p>
            <a:r>
              <a:rPr lang="en-US" b="1" dirty="0"/>
              <a:t>Stretching factor </a:t>
            </a:r>
            <a:r>
              <a:rPr lang="en-US" dirty="0"/>
              <a:t>a passive stretching causing necrobiosis of the overlying tissue</a:t>
            </a:r>
          </a:p>
        </p:txBody>
      </p:sp>
    </p:spTree>
    <p:extLst>
      <p:ext uri="{BB962C8B-B14F-4D97-AF65-F5344CB8AC3E}">
        <p14:creationId xmlns:p14="http://schemas.microsoft.com/office/powerpoint/2010/main" val="3289347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FC300-2711-48CE-B8C4-D116D33487F3}"/>
              </a:ext>
            </a:extLst>
          </p:cNvPr>
          <p:cNvSpPr>
            <a:spLocks noGrp="1"/>
          </p:cNvSpPr>
          <p:nvPr>
            <p:ph type="title"/>
          </p:nvPr>
        </p:nvSpPr>
        <p:spPr/>
        <p:txBody>
          <a:bodyPr>
            <a:normAutofit fontScale="90000"/>
          </a:bodyPr>
          <a:lstStyle/>
          <a:p>
            <a:pPr algn="ctr"/>
            <a:r>
              <a:rPr lang="en-GB" altLang="en-US" sz="5400" b="1" dirty="0">
                <a:latin typeface="Calibri" panose="020F0502020204030204" pitchFamily="34" charset="0"/>
                <a:cs typeface="Arial" panose="020B0604020202020204" pitchFamily="34" charset="0"/>
              </a:rPr>
              <a:t>Luteal phase</a:t>
            </a:r>
            <a:br>
              <a:rPr lang="en-US" altLang="en-US" sz="4400" b="1" dirty="0">
                <a:latin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F9936C38-2586-4B15-B70E-9B677AAE41C9}"/>
              </a:ext>
            </a:extLst>
          </p:cNvPr>
          <p:cNvSpPr>
            <a:spLocks noGrp="1"/>
          </p:cNvSpPr>
          <p:nvPr>
            <p:ph idx="1"/>
          </p:nvPr>
        </p:nvSpPr>
        <p:spPr>
          <a:xfrm>
            <a:off x="685800" y="1573618"/>
            <a:ext cx="10858500" cy="5041495"/>
          </a:xfrm>
        </p:spPr>
        <p:txBody>
          <a:bodyPr>
            <a:normAutofit/>
          </a:bodyPr>
          <a:lstStyle/>
          <a:p>
            <a:pPr>
              <a:spcBef>
                <a:spcPct val="0"/>
              </a:spcBef>
            </a:pPr>
            <a:r>
              <a:rPr lang="en-US" altLang="en-US" sz="2800" dirty="0">
                <a:latin typeface="Calibri" panose="020F0502020204030204" pitchFamily="34" charset="0"/>
                <a:cs typeface="Arial" panose="020B0604020202020204" pitchFamily="34" charset="0"/>
              </a:rPr>
              <a:t>The follicle that ruptures at the time of ovulation promptly fills with blood( </a:t>
            </a:r>
            <a:r>
              <a:rPr lang="en-US" altLang="en-US" sz="2800" b="1" dirty="0">
                <a:latin typeface="Calibri" panose="020F0502020204030204" pitchFamily="34" charset="0"/>
                <a:cs typeface="Arial" panose="020B0604020202020204" pitchFamily="34" charset="0"/>
              </a:rPr>
              <a:t>corpus hemorrhagicum).</a:t>
            </a:r>
            <a:r>
              <a:rPr lang="en-US" altLang="en-US" sz="2800" dirty="0">
                <a:latin typeface="Calibri" panose="020F0502020204030204" pitchFamily="34" charset="0"/>
                <a:cs typeface="Arial" panose="020B0604020202020204" pitchFamily="34" charset="0"/>
              </a:rPr>
              <a:t> </a:t>
            </a:r>
            <a:endParaRPr lang="ar-SA" altLang="en-US" sz="2800" dirty="0">
              <a:latin typeface="Calibri" panose="020F0502020204030204" pitchFamily="34" charset="0"/>
              <a:cs typeface="Arial" panose="020B0604020202020204" pitchFamily="34" charset="0"/>
            </a:endParaRPr>
          </a:p>
          <a:p>
            <a:pPr>
              <a:spcBef>
                <a:spcPct val="0"/>
              </a:spcBef>
            </a:pPr>
            <a:r>
              <a:rPr lang="en-US" altLang="en-US" sz="2800" dirty="0">
                <a:latin typeface="Calibri" panose="020F0502020204030204" pitchFamily="34" charset="0"/>
                <a:cs typeface="Arial" panose="020B0604020202020204" pitchFamily="34" charset="0"/>
              </a:rPr>
              <a:t>Minor bleeding from the follicle into the abdominal cavity may cause peritoneal irritation and abdominal pain ("</a:t>
            </a:r>
            <a:r>
              <a:rPr lang="en-US" altLang="en-US" sz="2800" b="1" dirty="0">
                <a:latin typeface="Calibri" panose="020F0502020204030204" pitchFamily="34" charset="0"/>
                <a:cs typeface="Arial" panose="020B0604020202020204" pitchFamily="34" charset="0"/>
              </a:rPr>
              <a:t>mittelschmerz</a:t>
            </a:r>
            <a:r>
              <a:rPr lang="en-US" altLang="en-US" sz="2800" dirty="0">
                <a:latin typeface="Calibri" panose="020F0502020204030204" pitchFamily="34" charset="0"/>
                <a:cs typeface="Arial" panose="020B0604020202020204" pitchFamily="34" charset="0"/>
              </a:rPr>
              <a:t>"). </a:t>
            </a:r>
            <a:endParaRPr lang="ar-SA" altLang="en-US" sz="2800" dirty="0">
              <a:latin typeface="Calibri" panose="020F0502020204030204" pitchFamily="34" charset="0"/>
              <a:cs typeface="Arial" panose="020B0604020202020204" pitchFamily="34" charset="0"/>
            </a:endParaRPr>
          </a:p>
          <a:p>
            <a:pPr>
              <a:spcBef>
                <a:spcPct val="0"/>
              </a:spcBef>
            </a:pPr>
            <a:r>
              <a:rPr lang="en-US" altLang="en-US" sz="2800" dirty="0">
                <a:latin typeface="Calibri" panose="020F0502020204030204" pitchFamily="34" charset="0"/>
                <a:cs typeface="Arial" panose="020B0604020202020204" pitchFamily="34" charset="0"/>
              </a:rPr>
              <a:t>The granulosa and theca cells of the follicle begin to proliferate, and the clotted blood is rapidly replaced with yellowish, lipid-rich </a:t>
            </a:r>
            <a:r>
              <a:rPr lang="en-US" altLang="en-US" sz="2800" b="1" dirty="0">
                <a:latin typeface="Calibri" panose="020F0502020204030204" pitchFamily="34" charset="0"/>
                <a:cs typeface="Arial" panose="020B0604020202020204" pitchFamily="34" charset="0"/>
              </a:rPr>
              <a:t>luteal cells,</a:t>
            </a:r>
            <a:r>
              <a:rPr lang="en-US" altLang="en-US" sz="2800" dirty="0">
                <a:latin typeface="Calibri" panose="020F0502020204030204" pitchFamily="34" charset="0"/>
                <a:cs typeface="Arial" panose="020B0604020202020204" pitchFamily="34" charset="0"/>
              </a:rPr>
              <a:t> forming the </a:t>
            </a:r>
            <a:r>
              <a:rPr lang="en-US" altLang="en-US" sz="2800" b="1" dirty="0">
                <a:latin typeface="Calibri" panose="020F0502020204030204" pitchFamily="34" charset="0"/>
                <a:cs typeface="Arial" panose="020B0604020202020204" pitchFamily="34" charset="0"/>
              </a:rPr>
              <a:t>corpus luteum.</a:t>
            </a:r>
            <a:r>
              <a:rPr lang="en-US" altLang="en-US" sz="2800" dirty="0">
                <a:latin typeface="Calibri" panose="020F0502020204030204" pitchFamily="34" charset="0"/>
                <a:cs typeface="Arial" panose="020B0604020202020204" pitchFamily="34" charset="0"/>
              </a:rPr>
              <a:t> </a:t>
            </a:r>
          </a:p>
          <a:p>
            <a:pPr>
              <a:spcBef>
                <a:spcPct val="0"/>
              </a:spcBef>
            </a:pPr>
            <a:r>
              <a:rPr lang="en-US" altLang="en-US" sz="2800" dirty="0">
                <a:latin typeface="Calibri" panose="020F0502020204030204" pitchFamily="34" charset="0"/>
                <a:cs typeface="Arial" panose="020B0604020202020204" pitchFamily="34" charset="0"/>
              </a:rPr>
              <a:t>During the </a:t>
            </a:r>
            <a:r>
              <a:rPr lang="en-US" altLang="en-US" sz="2800" b="1" dirty="0">
                <a:latin typeface="Calibri" panose="020F0502020204030204" pitchFamily="34" charset="0"/>
                <a:cs typeface="Arial" panose="020B0604020202020204" pitchFamily="34" charset="0"/>
              </a:rPr>
              <a:t>luteal phase</a:t>
            </a:r>
            <a:r>
              <a:rPr lang="en-US" altLang="en-US" sz="2800" dirty="0">
                <a:latin typeface="Calibri" panose="020F0502020204030204" pitchFamily="34" charset="0"/>
                <a:cs typeface="Arial" panose="020B0604020202020204" pitchFamily="34" charset="0"/>
              </a:rPr>
              <a:t> the luteal cells secrete estrogens and Progesterone.</a:t>
            </a:r>
          </a:p>
          <a:p>
            <a:pPr>
              <a:spcBef>
                <a:spcPct val="0"/>
              </a:spcBef>
            </a:pPr>
            <a:r>
              <a:rPr lang="en-US" altLang="en-US" sz="2800" dirty="0">
                <a:latin typeface="Calibri" panose="020F0502020204030204" pitchFamily="34" charset="0"/>
                <a:cs typeface="Arial" panose="020B0604020202020204" pitchFamily="34" charset="0"/>
              </a:rPr>
              <a:t>Unless fertilization occurs, the ovum degenerates about 4 days before the next menses (day 24 of the cycle) and is replaced by fibrous tissue, forming a </a:t>
            </a:r>
            <a:r>
              <a:rPr lang="en-US" altLang="en-US" sz="2800" b="1" dirty="0">
                <a:latin typeface="Calibri" panose="020F0502020204030204" pitchFamily="34" charset="0"/>
                <a:cs typeface="Arial" panose="020B0604020202020204" pitchFamily="34" charset="0"/>
              </a:rPr>
              <a:t>corpus albicans.</a:t>
            </a:r>
            <a:endParaRPr lang="en-US" altLang="en-US" sz="2800" dirty="0">
              <a:latin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304079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260764"/>
          </a:xfrm>
        </p:spPr>
        <p:txBody>
          <a:bodyPr>
            <a:noAutofit/>
          </a:bodyPr>
          <a:lstStyle/>
          <a:p>
            <a:pPr algn="ctr"/>
            <a:br>
              <a:rPr lang="en-US" altLang="en-US" sz="5400" b="1" dirty="0">
                <a:latin typeface="+mn-lt"/>
              </a:rPr>
            </a:br>
            <a:r>
              <a:rPr lang="en-US" altLang="en-US" sz="5400" b="1" dirty="0">
                <a:latin typeface="+mn-lt"/>
              </a:rPr>
              <a:t>Luteal Phase</a:t>
            </a:r>
            <a:br>
              <a:rPr lang="en-US" altLang="en-US" sz="5400" dirty="0">
                <a:solidFill>
                  <a:srgbClr val="000000"/>
                </a:solidFill>
                <a:latin typeface="+mn-lt"/>
              </a:rPr>
            </a:br>
            <a:endParaRPr lang="en-US" sz="5400" dirty="0">
              <a:latin typeface="+mn-lt"/>
            </a:endParaRPr>
          </a:p>
        </p:txBody>
      </p:sp>
      <p:sp>
        <p:nvSpPr>
          <p:cNvPr id="3" name="Content Placeholder 2"/>
          <p:cNvSpPr>
            <a:spLocks noGrp="1"/>
          </p:cNvSpPr>
          <p:nvPr>
            <p:ph idx="1"/>
          </p:nvPr>
        </p:nvSpPr>
        <p:spPr>
          <a:xfrm>
            <a:off x="657225" y="1260766"/>
            <a:ext cx="10887075" cy="5333998"/>
          </a:xfrm>
        </p:spPr>
        <p:txBody>
          <a:bodyPr>
            <a:noAutofit/>
          </a:bodyPr>
          <a:lstStyle/>
          <a:p>
            <a:r>
              <a:rPr lang="en-US" altLang="en-US" sz="3200" dirty="0"/>
              <a:t>The avascular granulosa of the follicular phase converted  to the vascularized luteal tissue (corpus luteum). This facilitates the adequate transport of cholesterol by low-density lipoprotein (LDL), which serves as substrate for the production of progesterone. </a:t>
            </a:r>
          </a:p>
          <a:p>
            <a:r>
              <a:rPr lang="en-US" altLang="en-US" sz="3200" dirty="0"/>
              <a:t>Continued LH secretion maintains the corpus luteum to produce steroids (primarily progesterone).</a:t>
            </a:r>
          </a:p>
          <a:p>
            <a:r>
              <a:rPr lang="en-US" altLang="en-US" sz="3200" dirty="0"/>
              <a:t>If successful implantation occurs, HCG secreted by the embryo becomes the LH-like stimulus for the continued secretion of estradiol and progesterone by the corpus luteum.</a:t>
            </a:r>
            <a:br>
              <a:rPr lang="en-US" altLang="en-US" sz="3200" dirty="0"/>
            </a:br>
            <a:endParaRPr lang="en-US" sz="3200" dirty="0"/>
          </a:p>
        </p:txBody>
      </p:sp>
    </p:spTree>
    <p:extLst>
      <p:ext uri="{BB962C8B-B14F-4D97-AF65-F5344CB8AC3E}">
        <p14:creationId xmlns:p14="http://schemas.microsoft.com/office/powerpoint/2010/main" val="24503021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287079"/>
            <a:ext cx="10622280" cy="1244009"/>
          </a:xfrm>
        </p:spPr>
        <p:txBody>
          <a:bodyPr>
            <a:normAutofit fontScale="90000"/>
          </a:bodyPr>
          <a:lstStyle/>
          <a:p>
            <a:pPr algn="ctr"/>
            <a:br>
              <a:rPr lang="en-US" b="1" dirty="0"/>
            </a:br>
            <a:r>
              <a:rPr lang="en-US" sz="6000" b="1" dirty="0">
                <a:latin typeface="+mn-lt"/>
              </a:rPr>
              <a:t>Corpus Luteum</a:t>
            </a:r>
            <a:br>
              <a:rPr lang="en-US" dirty="0"/>
            </a:br>
            <a:br>
              <a:rPr lang="en-US" dirty="0"/>
            </a:br>
            <a:endParaRPr lang="en-US" dirty="0"/>
          </a:p>
        </p:txBody>
      </p:sp>
      <p:sp>
        <p:nvSpPr>
          <p:cNvPr id="3" name="Content Placeholder 2"/>
          <p:cNvSpPr>
            <a:spLocks noGrp="1"/>
          </p:cNvSpPr>
          <p:nvPr>
            <p:ph idx="1"/>
          </p:nvPr>
        </p:nvSpPr>
        <p:spPr>
          <a:xfrm>
            <a:off x="838199" y="1531088"/>
            <a:ext cx="10804451" cy="5136997"/>
          </a:xfrm>
        </p:spPr>
        <p:txBody>
          <a:bodyPr>
            <a:noAutofit/>
          </a:bodyPr>
          <a:lstStyle/>
          <a:p>
            <a:r>
              <a:rPr lang="en-US" dirty="0"/>
              <a:t>The lifespan is ﬁxed at approximately 14 days</a:t>
            </a:r>
            <a:endParaRPr lang="en-US" b="1" dirty="0"/>
          </a:p>
          <a:p>
            <a:r>
              <a:rPr lang="en-US" b="1" dirty="0"/>
              <a:t>Stage of </a:t>
            </a:r>
            <a:r>
              <a:rPr lang="en-US" b="1" dirty="0" err="1"/>
              <a:t>Proliferation:b:</a:t>
            </a:r>
            <a:r>
              <a:rPr lang="en-US" dirty="0" err="1"/>
              <a:t>The</a:t>
            </a:r>
            <a:r>
              <a:rPr lang="en-US" dirty="0"/>
              <a:t> granulosa cells undergo hypertrophy </a:t>
            </a:r>
          </a:p>
          <a:p>
            <a:r>
              <a:rPr lang="en-US" b="1" dirty="0"/>
              <a:t>Stage of Vascularization: </a:t>
            </a:r>
            <a:r>
              <a:rPr lang="en-US" dirty="0"/>
              <a:t>Small capillaries grow into granulosa layer within 24 hours. </a:t>
            </a:r>
          </a:p>
          <a:p>
            <a:r>
              <a:rPr lang="en-US" b="1" dirty="0"/>
              <a:t>Stage of Maturation: </a:t>
            </a:r>
            <a:r>
              <a:rPr lang="en-US" dirty="0"/>
              <a:t>7–8 days following ovulation, the corpus luteum attains a size of about 1–2 cm and reaches its secretory peak. The lutein cells develop lipid inclusion </a:t>
            </a:r>
          </a:p>
          <a:p>
            <a:r>
              <a:rPr lang="en-US" b="1" dirty="0"/>
              <a:t>Stage of Regression: On the day 22–23 of cycle</a:t>
            </a:r>
            <a:r>
              <a:rPr lang="en-US" dirty="0"/>
              <a:t>, </a:t>
            </a:r>
            <a:r>
              <a:rPr lang="en-US" b="1" dirty="0"/>
              <a:t>retrogression starts</a:t>
            </a:r>
            <a:r>
              <a:rPr lang="en-US" dirty="0"/>
              <a:t> . If the corpus luteum is not rescued by </a:t>
            </a:r>
            <a:r>
              <a:rPr lang="en-US" dirty="0" err="1"/>
              <a:t>hCG</a:t>
            </a:r>
            <a:r>
              <a:rPr lang="en-US" dirty="0"/>
              <a:t>, </a:t>
            </a:r>
            <a:r>
              <a:rPr lang="en-US" dirty="0" err="1"/>
              <a:t>luteolysis</a:t>
            </a:r>
            <a:r>
              <a:rPr lang="en-US" dirty="0"/>
              <a:t> and apoptosis are initiated. The lutein cells atrophy and the corpus luteum becomes corpus </a:t>
            </a:r>
            <a:r>
              <a:rPr lang="en-US" dirty="0" err="1"/>
              <a:t>albicans</a:t>
            </a:r>
            <a:r>
              <a:rPr lang="en-US" dirty="0"/>
              <a:t>.</a:t>
            </a:r>
            <a:br>
              <a:rPr lang="en-US" dirty="0"/>
            </a:br>
            <a:br>
              <a:rPr lang="en-US" dirty="0"/>
            </a:br>
            <a:br>
              <a:rPr lang="en-US" dirty="0"/>
            </a:br>
            <a:endParaRPr lang="en-US" dirty="0"/>
          </a:p>
        </p:txBody>
      </p:sp>
    </p:spTree>
    <p:extLst>
      <p:ext uri="{BB962C8B-B14F-4D97-AF65-F5344CB8AC3E}">
        <p14:creationId xmlns:p14="http://schemas.microsoft.com/office/powerpoint/2010/main" val="12634732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67075" y="818285"/>
            <a:ext cx="8924925"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10836" y="700087"/>
            <a:ext cx="3289589" cy="5201424"/>
          </a:xfrm>
          <a:prstGeom prst="rect">
            <a:avLst/>
          </a:prstGeom>
          <a:noFill/>
        </p:spPr>
        <p:txBody>
          <a:bodyPr wrap="square" rtlCol="0">
            <a:spAutoFit/>
          </a:bodyPr>
          <a:lstStyle/>
          <a:p>
            <a:r>
              <a:rPr lang="en-US" altLang="en-US" sz="2400" dirty="0">
                <a:solidFill>
                  <a:srgbClr val="231F20"/>
                </a:solidFill>
                <a:latin typeface="TimesNewRomanPSMT"/>
              </a:rPr>
              <a:t>After ovulation, the ruptured </a:t>
            </a:r>
            <a:r>
              <a:rPr lang="en-US" altLang="en-US" sz="2400" dirty="0" err="1">
                <a:solidFill>
                  <a:srgbClr val="231F20"/>
                </a:solidFill>
                <a:latin typeface="TimesNewRomanPSMT"/>
              </a:rPr>
              <a:t>Graafian</a:t>
            </a:r>
            <a:r>
              <a:rPr lang="en-US" altLang="en-US" sz="2400" dirty="0">
                <a:solidFill>
                  <a:srgbClr val="231F20"/>
                </a:solidFill>
                <a:latin typeface="TimesNewRomanPSMT"/>
              </a:rPr>
              <a:t> follicle develops into corpus luteum. The life cycle is divided into four stages:</a:t>
            </a:r>
          </a:p>
          <a:p>
            <a:br>
              <a:rPr lang="en-US" altLang="en-US" sz="2400" dirty="0">
                <a:solidFill>
                  <a:srgbClr val="231F20"/>
                </a:solidFill>
                <a:latin typeface="TimesNewRomanPSMT"/>
              </a:rPr>
            </a:br>
            <a:r>
              <a:rPr lang="en-US" altLang="en-US" sz="3200" dirty="0">
                <a:solidFill>
                  <a:srgbClr val="830A2B"/>
                </a:solidFill>
                <a:latin typeface="Wingdings2"/>
              </a:rPr>
              <a:t></a:t>
            </a:r>
            <a:r>
              <a:rPr lang="en-US" altLang="en-US" sz="1600" dirty="0">
                <a:solidFill>
                  <a:srgbClr val="830A2B"/>
                </a:solidFill>
                <a:latin typeface="Wingdings2"/>
              </a:rPr>
              <a:t>   </a:t>
            </a:r>
            <a:r>
              <a:rPr lang="en-US" altLang="en-US" sz="3200" b="1" dirty="0">
                <a:solidFill>
                  <a:srgbClr val="231F20"/>
                </a:solidFill>
                <a:latin typeface="TimesNewRomanPS-BoldMT"/>
              </a:rPr>
              <a:t>Proliferation</a:t>
            </a:r>
            <a:br>
              <a:rPr lang="en-US" altLang="en-US" sz="3200" dirty="0">
                <a:solidFill>
                  <a:srgbClr val="231F20"/>
                </a:solidFill>
                <a:latin typeface="TimesNewRomanPS-BoldMT"/>
              </a:rPr>
            </a:br>
            <a:r>
              <a:rPr lang="en-US" altLang="en-US" sz="3200" dirty="0">
                <a:solidFill>
                  <a:srgbClr val="830A2B"/>
                </a:solidFill>
                <a:latin typeface="Wingdings2"/>
              </a:rPr>
              <a:t> </a:t>
            </a:r>
            <a:r>
              <a:rPr lang="en-US" altLang="en-US" sz="3200" b="1" dirty="0">
                <a:solidFill>
                  <a:srgbClr val="231F20"/>
                </a:solidFill>
                <a:latin typeface="TimesNewRomanPS-BoldMT"/>
              </a:rPr>
              <a:t>Vascularization</a:t>
            </a:r>
            <a:br>
              <a:rPr lang="en-US" altLang="en-US" sz="3200" dirty="0">
                <a:solidFill>
                  <a:srgbClr val="231F20"/>
                </a:solidFill>
                <a:latin typeface="TimesNewRomanPS-BoldMT"/>
              </a:rPr>
            </a:br>
            <a:r>
              <a:rPr lang="en-US" altLang="en-US" sz="3200" dirty="0">
                <a:solidFill>
                  <a:srgbClr val="830A2B"/>
                </a:solidFill>
                <a:latin typeface="Wingdings2"/>
              </a:rPr>
              <a:t> </a:t>
            </a:r>
            <a:r>
              <a:rPr lang="en-US" altLang="en-US" sz="3200" b="1" dirty="0">
                <a:solidFill>
                  <a:srgbClr val="231F20"/>
                </a:solidFill>
                <a:latin typeface="TimesNewRomanPS-BoldMT"/>
              </a:rPr>
              <a:t>Maturation</a:t>
            </a:r>
            <a:br>
              <a:rPr lang="en-US" altLang="en-US" sz="3200" dirty="0">
                <a:solidFill>
                  <a:srgbClr val="231F20"/>
                </a:solidFill>
                <a:latin typeface="TimesNewRomanPS-BoldMT"/>
              </a:rPr>
            </a:br>
            <a:r>
              <a:rPr lang="en-US" altLang="en-US" sz="3200" dirty="0">
                <a:solidFill>
                  <a:srgbClr val="830A2B"/>
                </a:solidFill>
                <a:latin typeface="Wingdings2"/>
              </a:rPr>
              <a:t> </a:t>
            </a:r>
            <a:r>
              <a:rPr lang="en-US" altLang="en-US" sz="3200" b="1" dirty="0">
                <a:solidFill>
                  <a:srgbClr val="231F20"/>
                </a:solidFill>
                <a:latin typeface="TimesNewRomanPS-BoldMT"/>
              </a:rPr>
              <a:t>Regression</a:t>
            </a:r>
            <a:br>
              <a:rPr lang="en-US" altLang="en-US" dirty="0">
                <a:solidFill>
                  <a:srgbClr val="231F20"/>
                </a:solidFill>
                <a:latin typeface="TimesNewRomanPS-BoldMT"/>
              </a:rPr>
            </a:br>
            <a:endParaRPr lang="en-US" altLang="en-US" dirty="0"/>
          </a:p>
          <a:p>
            <a:endParaRPr lang="en-US" dirty="0"/>
          </a:p>
        </p:txBody>
      </p:sp>
    </p:spTree>
    <p:extLst>
      <p:ext uri="{BB962C8B-B14F-4D97-AF65-F5344CB8AC3E}">
        <p14:creationId xmlns:p14="http://schemas.microsoft.com/office/powerpoint/2010/main" val="24094807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75E7BB-7F07-BA2B-29E5-07F8258FA5BE}"/>
              </a:ext>
            </a:extLst>
          </p:cNvPr>
          <p:cNvPicPr>
            <a:picLocks noChangeAspect="1"/>
          </p:cNvPicPr>
          <p:nvPr/>
        </p:nvPicPr>
        <p:blipFill>
          <a:blip r:embed="rId2"/>
          <a:stretch>
            <a:fillRect/>
          </a:stretch>
        </p:blipFill>
        <p:spPr>
          <a:xfrm>
            <a:off x="1499192" y="1013480"/>
            <a:ext cx="9399180" cy="5844520"/>
          </a:xfrm>
          <a:prstGeom prst="rect">
            <a:avLst/>
          </a:prstGeom>
        </p:spPr>
      </p:pic>
      <p:sp>
        <p:nvSpPr>
          <p:cNvPr id="4" name="TextBox 3">
            <a:extLst>
              <a:ext uri="{FF2B5EF4-FFF2-40B4-BE49-F238E27FC236}">
                <a16:creationId xmlns:a16="http://schemas.microsoft.com/office/drawing/2014/main" id="{2487F428-A154-78BD-5FAA-E8404E79141A}"/>
              </a:ext>
            </a:extLst>
          </p:cNvPr>
          <p:cNvSpPr txBox="1"/>
          <p:nvPr/>
        </p:nvSpPr>
        <p:spPr>
          <a:xfrm>
            <a:off x="2647507" y="287079"/>
            <a:ext cx="7676707" cy="2123658"/>
          </a:xfrm>
          <a:prstGeom prst="rect">
            <a:avLst/>
          </a:prstGeom>
          <a:noFill/>
        </p:spPr>
        <p:txBody>
          <a:bodyPr wrap="square" rtlCol="0">
            <a:spAutoFit/>
          </a:bodyPr>
          <a:lstStyle/>
          <a:p>
            <a:pPr algn="ctr"/>
            <a:r>
              <a:rPr lang="en-US" sz="4400" b="1" i="0" dirty="0">
                <a:effectLst/>
                <a:latin typeface="MuseoSansCond-900"/>
              </a:rPr>
              <a:t>PHASES OF OVARIAN CYCLE</a:t>
            </a:r>
            <a:br>
              <a:rPr lang="en-US" sz="4400" i="0" dirty="0">
                <a:effectLst/>
                <a:latin typeface="MuseoSansCond-900"/>
              </a:rPr>
            </a:br>
            <a:br>
              <a:rPr lang="en-US" sz="4400" i="0" dirty="0">
                <a:effectLst/>
                <a:latin typeface="MuseoSansCond-900"/>
              </a:rPr>
            </a:br>
            <a:endParaRPr lang="en-US" sz="4400" dirty="0"/>
          </a:p>
        </p:txBody>
      </p:sp>
    </p:spTree>
    <p:extLst>
      <p:ext uri="{BB962C8B-B14F-4D97-AF65-F5344CB8AC3E}">
        <p14:creationId xmlns:p14="http://schemas.microsoft.com/office/powerpoint/2010/main" val="2424156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6B814-7294-4065-992B-D74EE922BCA6}"/>
              </a:ext>
            </a:extLst>
          </p:cNvPr>
          <p:cNvSpPr>
            <a:spLocks noGrp="1"/>
          </p:cNvSpPr>
          <p:nvPr>
            <p:ph type="title"/>
          </p:nvPr>
        </p:nvSpPr>
        <p:spPr/>
        <p:txBody>
          <a:bodyPr/>
          <a:lstStyle/>
          <a:p>
            <a:r>
              <a:rPr lang="en-US" sz="4400" b="1" i="0" dirty="0">
                <a:solidFill>
                  <a:srgbClr val="231F20"/>
                </a:solidFill>
                <a:effectLst/>
                <a:latin typeface="MyriadPro-Bold"/>
              </a:rPr>
              <a:t>THE MENOPAUSE AND THE CLIMACTERIC</a:t>
            </a:r>
            <a:endParaRPr lang="en-US" dirty="0"/>
          </a:p>
        </p:txBody>
      </p:sp>
      <p:sp>
        <p:nvSpPr>
          <p:cNvPr id="3" name="Content Placeholder 2">
            <a:extLst>
              <a:ext uri="{FF2B5EF4-FFF2-40B4-BE49-F238E27FC236}">
                <a16:creationId xmlns:a16="http://schemas.microsoft.com/office/drawing/2014/main" id="{AFD22624-6EDE-45A1-8E91-4227AAC9C1CC}"/>
              </a:ext>
            </a:extLst>
          </p:cNvPr>
          <p:cNvSpPr>
            <a:spLocks noGrp="1"/>
          </p:cNvSpPr>
          <p:nvPr>
            <p:ph idx="1"/>
          </p:nvPr>
        </p:nvSpPr>
        <p:spPr/>
        <p:txBody>
          <a:bodyPr>
            <a:noAutofit/>
          </a:bodyPr>
          <a:lstStyle/>
          <a:p>
            <a:r>
              <a:rPr lang="en-US" i="0" dirty="0">
                <a:solidFill>
                  <a:srgbClr val="231F20"/>
                </a:solidFill>
                <a:effectLst/>
              </a:rPr>
              <a:t>Menopause is defied as the permanent cessation of menses for 1 year and is physiologically correlated with the decline in estrogen secretion resulting from the loss of follicular function.</a:t>
            </a:r>
          </a:p>
          <a:p>
            <a:r>
              <a:rPr lang="en-US" i="0" dirty="0">
                <a:solidFill>
                  <a:srgbClr val="231F20"/>
                </a:solidFill>
                <a:effectLst/>
              </a:rPr>
              <a:t>The </a:t>
            </a:r>
            <a:r>
              <a:rPr lang="en-US" b="1" i="1" dirty="0">
                <a:solidFill>
                  <a:srgbClr val="231F20"/>
                </a:solidFill>
                <a:effectLst/>
              </a:rPr>
              <a:t>climacteric</a:t>
            </a:r>
            <a:r>
              <a:rPr lang="en-US" i="1" dirty="0">
                <a:solidFill>
                  <a:srgbClr val="231F20"/>
                </a:solidFill>
                <a:effectLst/>
              </a:rPr>
              <a:t> </a:t>
            </a:r>
            <a:r>
              <a:rPr lang="en-US" i="0" dirty="0">
                <a:solidFill>
                  <a:srgbClr val="231F20"/>
                </a:solidFill>
                <a:effectLst/>
              </a:rPr>
              <a:t>is the counterpart of puberty and is a transitional phase lasting from 1 year to 5 years during which the genital organs involute in response to the cessation of gonadal activity.</a:t>
            </a:r>
          </a:p>
          <a:p>
            <a:r>
              <a:rPr lang="en-US" i="0" dirty="0">
                <a:solidFill>
                  <a:srgbClr val="231F20"/>
                </a:solidFill>
                <a:effectLst/>
              </a:rPr>
              <a:t> The </a:t>
            </a:r>
            <a:r>
              <a:rPr lang="en-US" b="1" i="1" dirty="0">
                <a:solidFill>
                  <a:srgbClr val="231F20"/>
                </a:solidFill>
                <a:effectLst/>
              </a:rPr>
              <a:t>menopause</a:t>
            </a:r>
            <a:r>
              <a:rPr lang="en-US" i="0" dirty="0">
                <a:solidFill>
                  <a:srgbClr val="231F20"/>
                </a:solidFill>
                <a:effectLst/>
              </a:rPr>
              <a:t> is the counterpart of the menarche and refers only to cessation of menstruation; it is merely one manifestation of the climacteric (“change of life”) and precedes complete cessation of ovarian function by several months or years.</a:t>
            </a:r>
            <a:br>
              <a:rPr lang="en-US" i="0" dirty="0">
                <a:solidFill>
                  <a:srgbClr val="231F20"/>
                </a:solidFill>
                <a:effectLst/>
              </a:rPr>
            </a:br>
            <a:br>
              <a:rPr lang="en-US" i="0" dirty="0">
                <a:solidFill>
                  <a:srgbClr val="231F20"/>
                </a:solidFill>
                <a:effectLst/>
              </a:rPr>
            </a:br>
            <a:endParaRPr lang="en-US" dirty="0"/>
          </a:p>
        </p:txBody>
      </p:sp>
    </p:spTree>
    <p:extLst>
      <p:ext uri="{BB962C8B-B14F-4D97-AF65-F5344CB8AC3E}">
        <p14:creationId xmlns:p14="http://schemas.microsoft.com/office/powerpoint/2010/main" val="3607137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265" y="0"/>
            <a:ext cx="10580075" cy="1325563"/>
          </a:xfrm>
        </p:spPr>
        <p:txBody>
          <a:bodyPr>
            <a:normAutofit fontScale="90000"/>
          </a:bodyPr>
          <a:lstStyle/>
          <a:p>
            <a:pPr algn="ctr"/>
            <a:br>
              <a:rPr lang="en-US" b="1" dirty="0"/>
            </a:br>
            <a:br>
              <a:rPr lang="en-US" b="1" dirty="0"/>
            </a:br>
            <a:r>
              <a:rPr lang="en-US" sz="6000" b="1" dirty="0">
                <a:latin typeface="+mn-lt"/>
              </a:rPr>
              <a:t>Ovarian reserve </a:t>
            </a:r>
            <a:br>
              <a:rPr lang="en-US" dirty="0"/>
            </a:br>
            <a:br>
              <a:rPr lang="en-US" dirty="0"/>
            </a:br>
            <a:endParaRPr lang="en-US" dirty="0"/>
          </a:p>
        </p:txBody>
      </p:sp>
      <p:sp>
        <p:nvSpPr>
          <p:cNvPr id="3" name="Content Placeholder 2"/>
          <p:cNvSpPr>
            <a:spLocks noGrp="1"/>
          </p:cNvSpPr>
          <p:nvPr>
            <p:ph idx="1"/>
          </p:nvPr>
        </p:nvSpPr>
        <p:spPr>
          <a:xfrm>
            <a:off x="590842" y="1325563"/>
            <a:ext cx="11183815" cy="4837332"/>
          </a:xfrm>
        </p:spPr>
        <p:txBody>
          <a:bodyPr>
            <a:normAutofit lnSpcReduction="10000"/>
          </a:bodyPr>
          <a:lstStyle/>
          <a:p>
            <a:r>
              <a:rPr lang="en-US" sz="3600" dirty="0"/>
              <a:t>Denotes the number of antral follicles in the ovaries and therefore to determine the capacity of the ovary to provide oocytes that are capable of being fertilized. </a:t>
            </a:r>
          </a:p>
          <a:p>
            <a:r>
              <a:rPr lang="en-US" sz="3600" dirty="0"/>
              <a:t>Assessed by:</a:t>
            </a:r>
          </a:p>
          <a:p>
            <a:r>
              <a:rPr lang="en-US" sz="3600" dirty="0"/>
              <a:t>1- A measurement of </a:t>
            </a:r>
            <a:r>
              <a:rPr lang="en-US" sz="3600" b="1" dirty="0"/>
              <a:t>FSH</a:t>
            </a:r>
            <a:r>
              <a:rPr lang="en-US" sz="3600" dirty="0"/>
              <a:t> on day 2 to 3 of the cycle</a:t>
            </a:r>
          </a:p>
          <a:p>
            <a:r>
              <a:rPr lang="en-US" sz="3600" dirty="0"/>
              <a:t>2- A sonographic </a:t>
            </a:r>
            <a:r>
              <a:rPr lang="en-US" sz="3600" b="1" dirty="0"/>
              <a:t>antral follicle count</a:t>
            </a:r>
            <a:r>
              <a:rPr lang="en-US" sz="3600" dirty="0"/>
              <a:t>;</a:t>
            </a:r>
          </a:p>
          <a:p>
            <a:r>
              <a:rPr lang="en-US" sz="3600" dirty="0"/>
              <a:t>3- the measurement of </a:t>
            </a:r>
            <a:r>
              <a:rPr lang="en-US" sz="3600" b="1" dirty="0"/>
              <a:t>inhibin B </a:t>
            </a:r>
            <a:r>
              <a:rPr lang="en-US" sz="3600" dirty="0"/>
              <a:t>on day 2 to 3 of the cycle</a:t>
            </a:r>
          </a:p>
          <a:p>
            <a:r>
              <a:rPr lang="en-US" sz="3600" dirty="0"/>
              <a:t>4- the measurement of </a:t>
            </a:r>
            <a:r>
              <a:rPr lang="en-US" sz="3600" b="1" dirty="0"/>
              <a:t>anti-</a:t>
            </a:r>
            <a:r>
              <a:rPr lang="en-US" sz="3600" b="1" dirty="0" err="1"/>
              <a:t>müllerian</a:t>
            </a:r>
            <a:r>
              <a:rPr lang="en-US" sz="3600" b="1" dirty="0"/>
              <a:t> hormone (AMH)</a:t>
            </a:r>
            <a:endParaRPr lang="en-US" sz="3600" dirty="0"/>
          </a:p>
        </p:txBody>
      </p:sp>
    </p:spTree>
    <p:extLst>
      <p:ext uri="{BB962C8B-B14F-4D97-AF65-F5344CB8AC3E}">
        <p14:creationId xmlns:p14="http://schemas.microsoft.com/office/powerpoint/2010/main" val="24612464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ChangeArrowheads="1"/>
          </p:cNvSpPr>
          <p:nvPr/>
        </p:nvSpPr>
        <p:spPr bwMode="auto">
          <a:xfrm>
            <a:off x="757238" y="243006"/>
            <a:ext cx="10113962" cy="621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gn="r" rtl="1">
              <a:spcBef>
                <a:spcPct val="20000"/>
              </a:spcBef>
              <a:buClr>
                <a:srgbClr val="9C007F"/>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lgn="r" rtl="1">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lgn="r" rtl="1">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lgn="r" rtl="1">
              <a:spcBef>
                <a:spcPct val="20000"/>
              </a:spcBef>
              <a:buClr>
                <a:srgbClr val="9C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lgn="r" rtl="1">
              <a:spcBef>
                <a:spcPct val="20000"/>
              </a:spcBef>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ctr" eaLnBrk="1" hangingPunct="1">
              <a:spcBef>
                <a:spcPct val="0"/>
              </a:spcBef>
              <a:buClrTx/>
              <a:buSzTx/>
              <a:buFontTx/>
              <a:buNone/>
            </a:pPr>
            <a:r>
              <a:rPr lang="en-US" altLang="en-US" sz="5400" b="1" dirty="0">
                <a:latin typeface="Calibri" panose="020F0502020204030204" pitchFamily="34" charset="0"/>
                <a:cs typeface="Arial" panose="020B0604020202020204" pitchFamily="34" charset="0"/>
              </a:rPr>
              <a:t>Uterine Cycle</a:t>
            </a:r>
          </a:p>
          <a:p>
            <a:pPr algn="l" eaLnBrk="1" hangingPunct="1">
              <a:spcBef>
                <a:spcPct val="0"/>
              </a:spcBef>
              <a:buClrTx/>
              <a:buSzTx/>
              <a:buFontTx/>
              <a:buNone/>
            </a:pPr>
            <a:endParaRPr lang="ar-SA" altLang="en-US" sz="2800" dirty="0">
              <a:latin typeface="Calibri" panose="020F0502020204030204" pitchFamily="34" charset="0"/>
              <a:cs typeface="Arial" panose="020B0604020202020204" pitchFamily="34" charset="0"/>
            </a:endParaRPr>
          </a:p>
          <a:p>
            <a:pPr algn="l" eaLnBrk="1" hangingPunct="1">
              <a:spcBef>
                <a:spcPct val="0"/>
              </a:spcBef>
              <a:buClrTx/>
              <a:buSzTx/>
              <a:buFontTx/>
              <a:buNone/>
            </a:pPr>
            <a:r>
              <a:rPr lang="en-US" altLang="en-US" sz="3600" b="1" dirty="0">
                <a:latin typeface="Calibri" panose="020F0502020204030204" pitchFamily="34" charset="0"/>
                <a:cs typeface="Arial" panose="020B0604020202020204" pitchFamily="34" charset="0"/>
              </a:rPr>
              <a:t>The</a:t>
            </a:r>
            <a:r>
              <a:rPr lang="en-US" altLang="en-US" sz="3600" b="1" i="1" dirty="0">
                <a:latin typeface="Calibri" panose="020F0502020204030204" pitchFamily="34" charset="0"/>
                <a:cs typeface="Arial" panose="020B0604020202020204" pitchFamily="34" charset="0"/>
              </a:rPr>
              <a:t> proliferative phase</a:t>
            </a:r>
            <a:r>
              <a:rPr lang="en-US" altLang="en-US" sz="3600" i="1" dirty="0">
                <a:latin typeface="Calibri" panose="020F0502020204030204" pitchFamily="34" charset="0"/>
                <a:cs typeface="Arial" panose="020B0604020202020204" pitchFamily="34" charset="0"/>
              </a:rPr>
              <a:t> </a:t>
            </a:r>
            <a:r>
              <a:rPr lang="en-US" altLang="en-US" sz="3600" dirty="0">
                <a:latin typeface="Calibri" panose="020F0502020204030204" pitchFamily="34" charset="0"/>
                <a:cs typeface="Arial" panose="020B0604020202020204" pitchFamily="34" charset="0"/>
              </a:rPr>
              <a:t>of the menstrual cycle represents the restoration of epithelium from the preceding menstruation.</a:t>
            </a:r>
          </a:p>
          <a:p>
            <a:pPr algn="l" eaLnBrk="1" hangingPunct="1">
              <a:spcBef>
                <a:spcPct val="0"/>
              </a:spcBef>
              <a:buClrTx/>
              <a:buSzTx/>
              <a:buFontTx/>
              <a:buNone/>
            </a:pPr>
            <a:r>
              <a:rPr lang="en-US" altLang="en-US" sz="3600" b="1" dirty="0">
                <a:latin typeface="Calibri" panose="020F0502020204030204" pitchFamily="34" charset="0"/>
                <a:cs typeface="Arial" panose="020B0604020202020204" pitchFamily="34" charset="0"/>
              </a:rPr>
              <a:t>The</a:t>
            </a:r>
            <a:r>
              <a:rPr lang="en-US" altLang="en-US" sz="3600" b="1" i="1" dirty="0">
                <a:latin typeface="Calibri" panose="020F0502020204030204" pitchFamily="34" charset="0"/>
                <a:cs typeface="Arial" panose="020B0604020202020204" pitchFamily="34" charset="0"/>
              </a:rPr>
              <a:t> secretory phase</a:t>
            </a:r>
            <a:r>
              <a:rPr lang="en-US" altLang="en-US" sz="3600" i="1" dirty="0">
                <a:latin typeface="Calibri" panose="020F0502020204030204" pitchFamily="34" charset="0"/>
                <a:cs typeface="Arial" panose="020B0604020202020204" pitchFamily="34" charset="0"/>
              </a:rPr>
              <a:t> </a:t>
            </a:r>
            <a:r>
              <a:rPr lang="en-US" altLang="en-US" sz="3600" dirty="0">
                <a:latin typeface="Calibri" panose="020F0502020204030204" pitchFamily="34" charset="0"/>
                <a:cs typeface="Arial" panose="020B0604020202020204" pitchFamily="34" charset="0"/>
              </a:rPr>
              <a:t>represents the preparation of the uterus for implantation of the fertilized ovum. </a:t>
            </a:r>
          </a:p>
          <a:p>
            <a:pPr algn="l" eaLnBrk="1" hangingPunct="1">
              <a:spcBef>
                <a:spcPct val="0"/>
              </a:spcBef>
              <a:buClrTx/>
              <a:buSzTx/>
              <a:buFontTx/>
              <a:buNone/>
            </a:pPr>
            <a:r>
              <a:rPr lang="en-US" altLang="en-US" sz="3600" dirty="0">
                <a:latin typeface="Calibri" panose="020F0502020204030204" pitchFamily="34" charset="0"/>
                <a:cs typeface="Arial" panose="020B0604020202020204" pitchFamily="34" charset="0"/>
              </a:rPr>
              <a:t>The length of the secretory phase is remarkably constant, at about 14 days.</a:t>
            </a:r>
          </a:p>
          <a:p>
            <a:pPr algn="l" eaLnBrk="1" hangingPunct="1">
              <a:spcBef>
                <a:spcPct val="0"/>
              </a:spcBef>
              <a:buClrTx/>
              <a:buSzTx/>
              <a:buFontTx/>
              <a:buNone/>
            </a:pPr>
            <a:endParaRPr lang="ar-SA" altLang="en-US" sz="3600" dirty="0">
              <a:latin typeface="Calibri" panose="020F0502020204030204" pitchFamily="34" charset="0"/>
              <a:cs typeface="Arial" panose="020B0604020202020204" pitchFamily="34" charset="0"/>
            </a:endParaRPr>
          </a:p>
          <a:p>
            <a:pPr algn="l" eaLnBrk="1" hangingPunct="1">
              <a:spcBef>
                <a:spcPct val="0"/>
              </a:spcBef>
              <a:buClrTx/>
              <a:buSzTx/>
              <a:buFontTx/>
              <a:buNone/>
            </a:pPr>
            <a:endParaRPr lang="en-US" altLang="en-US" sz="28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892615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BB424B3-4E17-4866-84F5-8D1E1F8E5CE8}"/>
              </a:ext>
            </a:extLst>
          </p:cNvPr>
          <p:cNvPicPr>
            <a:picLocks noChangeAspect="1"/>
          </p:cNvPicPr>
          <p:nvPr/>
        </p:nvPicPr>
        <p:blipFill>
          <a:blip r:embed="rId2"/>
          <a:stretch>
            <a:fillRect/>
          </a:stretch>
        </p:blipFill>
        <p:spPr>
          <a:xfrm>
            <a:off x="697413" y="1328738"/>
            <a:ext cx="10954065" cy="2428875"/>
          </a:xfrm>
          <a:prstGeom prst="rect">
            <a:avLst/>
          </a:prstGeom>
        </p:spPr>
      </p:pic>
      <p:pic>
        <p:nvPicPr>
          <p:cNvPr id="5" name="Picture 4">
            <a:extLst>
              <a:ext uri="{FF2B5EF4-FFF2-40B4-BE49-F238E27FC236}">
                <a16:creationId xmlns:a16="http://schemas.microsoft.com/office/drawing/2014/main" id="{154FDADD-6C54-4649-9EF8-C6C3EC3002D1}"/>
              </a:ext>
            </a:extLst>
          </p:cNvPr>
          <p:cNvPicPr>
            <a:picLocks noChangeAspect="1"/>
          </p:cNvPicPr>
          <p:nvPr/>
        </p:nvPicPr>
        <p:blipFill>
          <a:blip r:embed="rId3"/>
          <a:stretch>
            <a:fillRect/>
          </a:stretch>
        </p:blipFill>
        <p:spPr>
          <a:xfrm>
            <a:off x="3661151" y="291202"/>
            <a:ext cx="5026591" cy="851499"/>
          </a:xfrm>
          <a:prstGeom prst="rect">
            <a:avLst/>
          </a:prstGeom>
        </p:spPr>
      </p:pic>
      <p:pic>
        <p:nvPicPr>
          <p:cNvPr id="2" name="Picture 1">
            <a:extLst>
              <a:ext uri="{FF2B5EF4-FFF2-40B4-BE49-F238E27FC236}">
                <a16:creationId xmlns:a16="http://schemas.microsoft.com/office/drawing/2014/main" id="{C29A1F9A-2637-32A3-54CC-293179FE5C2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78181" y="3757613"/>
            <a:ext cx="3864081" cy="296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61467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314449"/>
          </a:xfrm>
        </p:spPr>
        <p:txBody>
          <a:bodyPr>
            <a:normAutofit/>
          </a:bodyPr>
          <a:lstStyle/>
          <a:p>
            <a:pPr algn="ctr"/>
            <a:r>
              <a:rPr lang="en-US" altLang="en-US" sz="5400" b="1" dirty="0">
                <a:latin typeface="+mn-lt"/>
                <a:cs typeface="Arial" panose="020B0604020202020204" pitchFamily="34" charset="0"/>
              </a:rPr>
              <a:t>Uterine Cycle (</a:t>
            </a:r>
            <a:r>
              <a:rPr lang="en-US" sz="5400" b="1" dirty="0">
                <a:latin typeface="+mn-lt"/>
              </a:rPr>
              <a:t>Endometrial Cycle)</a:t>
            </a:r>
            <a:endParaRPr lang="en-US" sz="5400" dirty="0">
              <a:latin typeface="+mn-lt"/>
            </a:endParaRPr>
          </a:p>
        </p:txBody>
      </p:sp>
      <p:sp>
        <p:nvSpPr>
          <p:cNvPr id="3" name="Content Placeholder 2"/>
          <p:cNvSpPr>
            <a:spLocks noGrp="1"/>
          </p:cNvSpPr>
          <p:nvPr>
            <p:ph idx="1"/>
          </p:nvPr>
        </p:nvSpPr>
        <p:spPr>
          <a:xfrm>
            <a:off x="200025" y="1314450"/>
            <a:ext cx="11672888" cy="5343525"/>
          </a:xfrm>
        </p:spPr>
        <p:txBody>
          <a:bodyPr>
            <a:noAutofit/>
          </a:bodyPr>
          <a:lstStyle/>
          <a:p>
            <a:r>
              <a:rPr lang="en-US" altLang="en-US" dirty="0">
                <a:solidFill>
                  <a:srgbClr val="231F20"/>
                </a:solidFill>
              </a:rPr>
              <a:t>The endometrium is the lining epithelium of the uterine cavity above the level of internal </a:t>
            </a:r>
            <a:r>
              <a:rPr lang="en-US" altLang="en-US" dirty="0" err="1">
                <a:solidFill>
                  <a:srgbClr val="231F20"/>
                </a:solidFill>
              </a:rPr>
              <a:t>os</a:t>
            </a:r>
            <a:r>
              <a:rPr lang="en-US" altLang="en-US" dirty="0">
                <a:solidFill>
                  <a:srgbClr val="231F20"/>
                </a:solidFill>
              </a:rPr>
              <a:t>. It consists of </a:t>
            </a:r>
            <a:r>
              <a:rPr lang="en-US" altLang="en-US" b="1" dirty="0">
                <a:solidFill>
                  <a:srgbClr val="004279"/>
                </a:solidFill>
              </a:rPr>
              <a:t>surface epithelium</a:t>
            </a:r>
            <a:r>
              <a:rPr lang="en-US" altLang="en-US" dirty="0">
                <a:solidFill>
                  <a:srgbClr val="004279"/>
                </a:solidFill>
              </a:rPr>
              <a:t>, </a:t>
            </a:r>
            <a:r>
              <a:rPr lang="en-US" altLang="en-US" b="1" dirty="0">
                <a:solidFill>
                  <a:srgbClr val="004279"/>
                </a:solidFill>
              </a:rPr>
              <a:t>glands</a:t>
            </a:r>
            <a:r>
              <a:rPr lang="en-US" altLang="en-US" dirty="0">
                <a:solidFill>
                  <a:srgbClr val="004279"/>
                </a:solidFill>
              </a:rPr>
              <a:t>, </a:t>
            </a:r>
            <a:r>
              <a:rPr lang="en-US" altLang="en-US" b="1" dirty="0">
                <a:solidFill>
                  <a:srgbClr val="004279"/>
                </a:solidFill>
              </a:rPr>
              <a:t>stroma and blood</a:t>
            </a:r>
            <a:r>
              <a:rPr lang="en-US" altLang="en-US" dirty="0">
                <a:solidFill>
                  <a:srgbClr val="004279"/>
                </a:solidFill>
              </a:rPr>
              <a:t> </a:t>
            </a:r>
            <a:r>
              <a:rPr lang="en-US" altLang="en-US" b="1" dirty="0">
                <a:solidFill>
                  <a:srgbClr val="004279"/>
                </a:solidFill>
              </a:rPr>
              <a:t>vessels</a:t>
            </a:r>
            <a:r>
              <a:rPr lang="en-US" altLang="en-US" dirty="0">
                <a:solidFill>
                  <a:srgbClr val="231F20"/>
                </a:solidFill>
              </a:rPr>
              <a:t>. </a:t>
            </a:r>
          </a:p>
          <a:p>
            <a:r>
              <a:rPr lang="en-US" altLang="en-US" dirty="0">
                <a:solidFill>
                  <a:srgbClr val="231F20"/>
                </a:solidFill>
              </a:rPr>
              <a:t>Two distinct divisions are established— </a:t>
            </a:r>
            <a:r>
              <a:rPr lang="en-US" altLang="en-US" b="1" dirty="0">
                <a:solidFill>
                  <a:srgbClr val="004279"/>
                </a:solidFill>
              </a:rPr>
              <a:t>basal zone (stratum basalis) and the superficial</a:t>
            </a:r>
            <a:r>
              <a:rPr lang="en-US" altLang="en-US" dirty="0">
                <a:solidFill>
                  <a:srgbClr val="004279"/>
                </a:solidFill>
              </a:rPr>
              <a:t> </a:t>
            </a:r>
            <a:r>
              <a:rPr lang="en-US" altLang="en-US" b="1" dirty="0">
                <a:solidFill>
                  <a:srgbClr val="004279"/>
                </a:solidFill>
              </a:rPr>
              <a:t>functional zone</a:t>
            </a:r>
            <a:r>
              <a:rPr lang="en-US" altLang="en-US" dirty="0">
                <a:solidFill>
                  <a:srgbClr val="231F20"/>
                </a:solidFill>
              </a:rPr>
              <a:t>.</a:t>
            </a:r>
          </a:p>
          <a:p>
            <a:r>
              <a:rPr lang="en-US" altLang="en-US" b="1" dirty="0"/>
              <a:t>Basal Zone (</a:t>
            </a:r>
            <a:r>
              <a:rPr lang="en-US" altLang="en-US" b="1" u="sng" dirty="0"/>
              <a:t>stratum </a:t>
            </a:r>
            <a:r>
              <a:rPr lang="en-US" altLang="en-US" b="1" u="sng" dirty="0" err="1"/>
              <a:t>basale</a:t>
            </a:r>
            <a:r>
              <a:rPr lang="en-US" altLang="en-US" b="1" u="sng" dirty="0"/>
              <a:t>)</a:t>
            </a:r>
            <a:endParaRPr lang="en-US" altLang="en-US" b="1" dirty="0"/>
          </a:p>
          <a:p>
            <a:r>
              <a:rPr lang="en-US" altLang="en-US" dirty="0"/>
              <a:t>It is about one-third of the total depth of the endometrium</a:t>
            </a:r>
            <a:br>
              <a:rPr lang="en-US" altLang="en-US" dirty="0"/>
            </a:br>
            <a:r>
              <a:rPr lang="en-US" altLang="en-US" dirty="0"/>
              <a:t>It is supplied by the </a:t>
            </a:r>
            <a:r>
              <a:rPr lang="en-US" altLang="en-US" dirty="0">
                <a:solidFill>
                  <a:srgbClr val="FF0000"/>
                </a:solidFill>
              </a:rPr>
              <a:t>basal arteries</a:t>
            </a:r>
            <a:r>
              <a:rPr lang="en-US" altLang="en-US" dirty="0"/>
              <a:t> and uninfluenced by hormone</a:t>
            </a:r>
          </a:p>
          <a:p>
            <a:r>
              <a:rPr lang="en-US" altLang="en-US" dirty="0"/>
              <a:t>After shedding of the superficial part during menstruation, the regeneration of all the components occurs from this zone. </a:t>
            </a:r>
          </a:p>
          <a:p>
            <a:r>
              <a:rPr lang="en-US" altLang="en-US" b="1" dirty="0"/>
              <a:t>It measures about 1 mm</a:t>
            </a:r>
            <a:r>
              <a:rPr lang="en-US" altLang="en-US" dirty="0"/>
              <a:t>.</a:t>
            </a:r>
            <a:endParaRPr lang="en-US" dirty="0"/>
          </a:p>
        </p:txBody>
      </p:sp>
    </p:spTree>
    <p:extLst>
      <p:ext uri="{BB962C8B-B14F-4D97-AF65-F5344CB8AC3E}">
        <p14:creationId xmlns:p14="http://schemas.microsoft.com/office/powerpoint/2010/main" val="19636866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300" y="351692"/>
            <a:ext cx="10515600" cy="1396721"/>
          </a:xfrm>
        </p:spPr>
        <p:txBody>
          <a:bodyPr>
            <a:normAutofit/>
          </a:bodyPr>
          <a:lstStyle/>
          <a:p>
            <a:pPr algn="ctr"/>
            <a:r>
              <a:rPr lang="en-US" altLang="en-US" sz="5400" b="1" dirty="0">
                <a:latin typeface="+mn-lt"/>
                <a:cs typeface="Arial" panose="020B0604020202020204" pitchFamily="34" charset="0"/>
              </a:rPr>
              <a:t>Uterine Cycle (</a:t>
            </a:r>
            <a:r>
              <a:rPr lang="en-US" sz="5400" b="1" dirty="0">
                <a:latin typeface="+mn-lt"/>
              </a:rPr>
              <a:t>Endometrial Cycle)</a:t>
            </a:r>
          </a:p>
        </p:txBody>
      </p:sp>
      <p:sp>
        <p:nvSpPr>
          <p:cNvPr id="3" name="Content Placeholder 2"/>
          <p:cNvSpPr>
            <a:spLocks noGrp="1"/>
          </p:cNvSpPr>
          <p:nvPr>
            <p:ph idx="1"/>
          </p:nvPr>
        </p:nvSpPr>
        <p:spPr>
          <a:xfrm>
            <a:off x="697523" y="2090057"/>
            <a:ext cx="10515600" cy="4622242"/>
          </a:xfrm>
        </p:spPr>
        <p:txBody>
          <a:bodyPr>
            <a:noAutofit/>
          </a:bodyPr>
          <a:lstStyle/>
          <a:p>
            <a:r>
              <a:rPr lang="en-US" altLang="en-US" sz="3200" b="1" dirty="0"/>
              <a:t>Functional Zone: </a:t>
            </a:r>
            <a:r>
              <a:rPr lang="en-US" altLang="en-US" sz="3200" b="1" u="sng" dirty="0"/>
              <a:t>stratum </a:t>
            </a:r>
            <a:r>
              <a:rPr lang="en-US" altLang="en-US" sz="3200" b="1" u="sng" dirty="0" err="1"/>
              <a:t>functionale</a:t>
            </a:r>
            <a:r>
              <a:rPr lang="en-US" altLang="en-US" sz="3200" b="1" u="sng" dirty="0"/>
              <a:t> </a:t>
            </a:r>
            <a:r>
              <a:rPr lang="en-US" altLang="en-US" sz="3200" dirty="0"/>
              <a:t>is</a:t>
            </a:r>
            <a:r>
              <a:rPr lang="en-US" altLang="en-US" sz="3200" b="1" dirty="0"/>
              <a:t> </a:t>
            </a:r>
            <a:r>
              <a:rPr lang="en-US" altLang="en-US" sz="3200" dirty="0"/>
              <a:t>supplied by long, coiled </a:t>
            </a:r>
            <a:r>
              <a:rPr lang="en-US" altLang="en-US" sz="3200" dirty="0">
                <a:solidFill>
                  <a:srgbClr val="FF0000"/>
                </a:solidFill>
              </a:rPr>
              <a:t>spiral </a:t>
            </a:r>
            <a:r>
              <a:rPr lang="en-US" altLang="en-US" sz="3200" dirty="0"/>
              <a:t>arteries</a:t>
            </a:r>
          </a:p>
          <a:p>
            <a:r>
              <a:rPr lang="en-US" altLang="en-US" sz="3200" dirty="0"/>
              <a:t>This zone is under the influence of fluctuating cyclic ovarian hormones, estrogen and progesterone.</a:t>
            </a:r>
          </a:p>
          <a:p>
            <a:r>
              <a:rPr lang="en-US" altLang="en-US" sz="3200" b="1" dirty="0"/>
              <a:t>Four stages:</a:t>
            </a:r>
            <a:br>
              <a:rPr lang="en-US" altLang="en-US" sz="3200" b="1" dirty="0"/>
            </a:br>
            <a:r>
              <a:rPr lang="en-US" altLang="en-US" sz="3200" dirty="0"/>
              <a:t>x Regenerative phase.</a:t>
            </a:r>
            <a:br>
              <a:rPr lang="en-US" altLang="en-US" sz="3200" dirty="0"/>
            </a:br>
            <a:r>
              <a:rPr lang="en-US" altLang="en-US" sz="3200" dirty="0"/>
              <a:t>x Proliferative phase.</a:t>
            </a:r>
            <a:br>
              <a:rPr lang="en-US" altLang="en-US" sz="3200" dirty="0"/>
            </a:br>
            <a:r>
              <a:rPr lang="en-US" altLang="en-US" sz="3200" dirty="0"/>
              <a:t>x Secretory phase.</a:t>
            </a:r>
            <a:br>
              <a:rPr lang="en-US" altLang="en-US" sz="3200" dirty="0"/>
            </a:br>
            <a:r>
              <a:rPr lang="en-US" altLang="en-US" sz="3200" dirty="0"/>
              <a:t>x Menstruation</a:t>
            </a:r>
            <a:br>
              <a:rPr lang="en-US" altLang="en-US" sz="3200" dirty="0"/>
            </a:br>
            <a:endParaRPr lang="en-US" sz="3200" dirty="0"/>
          </a:p>
        </p:txBody>
      </p:sp>
    </p:spTree>
    <p:extLst>
      <p:ext uri="{BB962C8B-B14F-4D97-AF65-F5344CB8AC3E}">
        <p14:creationId xmlns:p14="http://schemas.microsoft.com/office/powerpoint/2010/main" val="18632649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D75235-9368-4B01-B315-35367FE57D4F}"/>
              </a:ext>
            </a:extLst>
          </p:cNvPr>
          <p:cNvPicPr>
            <a:picLocks noChangeAspect="1"/>
          </p:cNvPicPr>
          <p:nvPr/>
        </p:nvPicPr>
        <p:blipFill>
          <a:blip r:embed="rId2"/>
          <a:stretch>
            <a:fillRect/>
          </a:stretch>
        </p:blipFill>
        <p:spPr>
          <a:xfrm>
            <a:off x="6096000" y="142875"/>
            <a:ext cx="5819776" cy="6362413"/>
          </a:xfrm>
          <a:prstGeom prst="rect">
            <a:avLst/>
          </a:prstGeom>
        </p:spPr>
      </p:pic>
      <p:sp>
        <p:nvSpPr>
          <p:cNvPr id="4" name="TextBox 3">
            <a:extLst>
              <a:ext uri="{FF2B5EF4-FFF2-40B4-BE49-F238E27FC236}">
                <a16:creationId xmlns:a16="http://schemas.microsoft.com/office/drawing/2014/main" id="{09525249-8372-460A-8306-F19002C61A20}"/>
              </a:ext>
            </a:extLst>
          </p:cNvPr>
          <p:cNvSpPr txBox="1"/>
          <p:nvPr/>
        </p:nvSpPr>
        <p:spPr>
          <a:xfrm>
            <a:off x="171450" y="614363"/>
            <a:ext cx="5772150" cy="6001643"/>
          </a:xfrm>
          <a:prstGeom prst="rect">
            <a:avLst/>
          </a:prstGeom>
          <a:noFill/>
        </p:spPr>
        <p:txBody>
          <a:bodyPr wrap="square" rtlCol="0">
            <a:spAutoFit/>
          </a:bodyPr>
          <a:lstStyle/>
          <a:p>
            <a:r>
              <a:rPr lang="en-US" sz="2400" i="0" dirty="0">
                <a:solidFill>
                  <a:srgbClr val="231F20"/>
                </a:solidFill>
                <a:effectLst/>
                <a:latin typeface="Frutiger-Light"/>
              </a:rPr>
              <a:t>The arterial supply to the uterine endometrium. These specialized endometrial blood vessels arise within the myometrium, as the </a:t>
            </a:r>
            <a:r>
              <a:rPr lang="en-US" sz="2400" i="0" dirty="0">
                <a:effectLst/>
                <a:latin typeface="Frutiger-Light"/>
              </a:rPr>
              <a:t>arcuate arteries</a:t>
            </a:r>
            <a:r>
              <a:rPr lang="en-US" sz="2400" i="0" dirty="0">
                <a:solidFill>
                  <a:srgbClr val="231F20"/>
                </a:solidFill>
                <a:effectLst/>
                <a:latin typeface="Frutiger-Light"/>
              </a:rPr>
              <a:t>. Small straight arterioles supply the basal unchanging layer of the endometrium. As they leave the basal portion and enter the spongy and compact tissue that underlies the luminal epithelium, their thick smooth muscle coat formed by circular and longitudinal layers becomes progressively thinner, and by the time these blood vessels reach the subepithelial surface of the endometrium, they consist only of endothelial cells</a:t>
            </a:r>
            <a:br>
              <a:rPr lang="en-US" sz="2400" i="0" dirty="0">
                <a:solidFill>
                  <a:srgbClr val="231F20"/>
                </a:solidFill>
                <a:effectLst/>
                <a:latin typeface="Frutiger-Light"/>
              </a:rPr>
            </a:br>
            <a:br>
              <a:rPr lang="en-US" sz="2400" i="0" dirty="0">
                <a:solidFill>
                  <a:srgbClr val="231F20"/>
                </a:solidFill>
                <a:effectLst/>
                <a:latin typeface="Frutiger-Light"/>
              </a:rPr>
            </a:br>
            <a:endParaRPr lang="en-US" sz="2400" dirty="0"/>
          </a:p>
        </p:txBody>
      </p:sp>
    </p:spTree>
    <p:extLst>
      <p:ext uri="{BB962C8B-B14F-4D97-AF65-F5344CB8AC3E}">
        <p14:creationId xmlns:p14="http://schemas.microsoft.com/office/powerpoint/2010/main" val="11149930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8586"/>
            <a:ext cx="10515600" cy="1057277"/>
          </a:xfrm>
        </p:spPr>
        <p:txBody>
          <a:bodyPr>
            <a:normAutofit/>
          </a:bodyPr>
          <a:lstStyle/>
          <a:p>
            <a:pPr algn="ctr"/>
            <a:r>
              <a:rPr lang="en-US" sz="5400" b="1" dirty="0">
                <a:latin typeface="+mn-lt"/>
              </a:rPr>
              <a:t>Proliferative Phase</a:t>
            </a:r>
          </a:p>
        </p:txBody>
      </p:sp>
      <p:sp>
        <p:nvSpPr>
          <p:cNvPr id="3" name="Content Placeholder 2"/>
          <p:cNvSpPr>
            <a:spLocks noGrp="1"/>
          </p:cNvSpPr>
          <p:nvPr>
            <p:ph idx="1"/>
          </p:nvPr>
        </p:nvSpPr>
        <p:spPr>
          <a:xfrm>
            <a:off x="628650" y="1400175"/>
            <a:ext cx="10915650" cy="5329238"/>
          </a:xfrm>
        </p:spPr>
        <p:txBody>
          <a:bodyPr>
            <a:noAutofit/>
          </a:bodyPr>
          <a:lstStyle/>
          <a:p>
            <a:r>
              <a:rPr lang="en-US" dirty="0"/>
              <a:t>This stage extends from 5th or 6th day to 14th day (till ovulation)</a:t>
            </a:r>
          </a:p>
          <a:p>
            <a:r>
              <a:rPr lang="en-US" dirty="0"/>
              <a:t>There is proliferation of all the elements</a:t>
            </a:r>
          </a:p>
          <a:p>
            <a:r>
              <a:rPr lang="en-US" b="1" dirty="0"/>
              <a:t>The glands </a:t>
            </a:r>
            <a:r>
              <a:rPr lang="en-US" dirty="0"/>
              <a:t>become tubular and lie perpendicular to the surface.</a:t>
            </a:r>
          </a:p>
          <a:p>
            <a:r>
              <a:rPr lang="en-US" dirty="0"/>
              <a:t> </a:t>
            </a:r>
            <a:r>
              <a:rPr lang="en-US" b="1" dirty="0"/>
              <a:t>The epithelium</a:t>
            </a:r>
            <a:r>
              <a:rPr lang="en-US" dirty="0"/>
              <a:t> becomes columnar with the nuclei placed at the base. </a:t>
            </a:r>
          </a:p>
          <a:p>
            <a:r>
              <a:rPr lang="en-US" dirty="0"/>
              <a:t> Mitosis is evident in the epithelial cells. </a:t>
            </a:r>
          </a:p>
          <a:p>
            <a:r>
              <a:rPr lang="en-US" b="1" dirty="0"/>
              <a:t> The stromal cells </a:t>
            </a:r>
            <a:r>
              <a:rPr lang="en-US" dirty="0"/>
              <a:t>become spindle shaped with evidences of mitosis and are compact.</a:t>
            </a:r>
          </a:p>
          <a:p>
            <a:r>
              <a:rPr lang="en-US" b="1" dirty="0"/>
              <a:t> The spiral vessels </a:t>
            </a:r>
            <a:r>
              <a:rPr lang="en-US" dirty="0"/>
              <a:t>extend unbranched to a region below the epithelium </a:t>
            </a:r>
          </a:p>
          <a:p>
            <a:pPr marL="0" indent="0">
              <a:buNone/>
            </a:pPr>
            <a:r>
              <a:rPr lang="en-US" dirty="0"/>
              <a:t>    where they form loose capillary network.</a:t>
            </a:r>
          </a:p>
          <a:p>
            <a:r>
              <a:rPr lang="en-US" b="1" dirty="0"/>
              <a:t> The thickness measures about 7–8 mm</a:t>
            </a:r>
            <a:r>
              <a:rPr lang="en-US" dirty="0"/>
              <a:t>.</a:t>
            </a:r>
            <a:br>
              <a:rPr lang="en-US" dirty="0"/>
            </a:br>
            <a:endParaRPr lang="en-US" dirty="0"/>
          </a:p>
        </p:txBody>
      </p:sp>
    </p:spTree>
    <p:extLst>
      <p:ext uri="{BB962C8B-B14F-4D97-AF65-F5344CB8AC3E}">
        <p14:creationId xmlns:p14="http://schemas.microsoft.com/office/powerpoint/2010/main" val="26889144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75839" y="2099356"/>
            <a:ext cx="8840322" cy="4352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42925" y="231113"/>
            <a:ext cx="10721277" cy="2123658"/>
          </a:xfrm>
          <a:prstGeom prst="rect">
            <a:avLst/>
          </a:prstGeom>
        </p:spPr>
        <p:txBody>
          <a:bodyPr wrap="square">
            <a:spAutoFit/>
          </a:bodyPr>
          <a:lstStyle/>
          <a:p>
            <a:pPr algn="ctr">
              <a:defRPr/>
            </a:pPr>
            <a:r>
              <a:rPr lang="en-US" sz="4400" b="1" dirty="0">
                <a:solidFill>
                  <a:srgbClr val="000000"/>
                </a:solidFill>
              </a:rPr>
              <a:t>Uterine changes throughout the </a:t>
            </a:r>
          </a:p>
          <a:p>
            <a:pPr algn="ctr">
              <a:defRPr/>
            </a:pPr>
            <a:r>
              <a:rPr lang="en-US" sz="4400" b="1" dirty="0">
                <a:solidFill>
                  <a:srgbClr val="000000"/>
                </a:solidFill>
              </a:rPr>
              <a:t>menstrual cycle</a:t>
            </a:r>
            <a:r>
              <a:rPr lang="en-US" sz="4400" b="1" dirty="0">
                <a:solidFill>
                  <a:srgbClr val="000000"/>
                </a:solidFill>
                <a:latin typeface="+mj-lt"/>
              </a:rPr>
              <a:t>.</a:t>
            </a:r>
            <a:br>
              <a:rPr lang="en-US" sz="4400" b="1" dirty="0">
                <a:solidFill>
                  <a:srgbClr val="000000"/>
                </a:solidFill>
                <a:latin typeface="+mj-lt"/>
              </a:rPr>
            </a:br>
            <a:endParaRPr lang="en-US" sz="4400" b="1" dirty="0">
              <a:latin typeface="+mj-lt"/>
            </a:endParaRPr>
          </a:p>
        </p:txBody>
      </p:sp>
    </p:spTree>
    <p:extLst>
      <p:ext uri="{BB962C8B-B14F-4D97-AF65-F5344CB8AC3E}">
        <p14:creationId xmlns:p14="http://schemas.microsoft.com/office/powerpoint/2010/main" val="5876390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25826" y="982664"/>
            <a:ext cx="5191125" cy="503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40813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altLang="en-US" sz="5400" b="1" dirty="0">
                <a:latin typeface="Calibri" panose="020F0502020204030204" pitchFamily="34" charset="0"/>
                <a:cs typeface="Arial" panose="020B0604020202020204" pitchFamily="34" charset="0"/>
              </a:rPr>
              <a:t>Secretory Phase</a:t>
            </a:r>
            <a:br>
              <a:rPr lang="en-US" altLang="en-US" sz="5400" b="1" dirty="0">
                <a:latin typeface="Calibri" panose="020F0502020204030204" pitchFamily="34" charset="0"/>
                <a:cs typeface="Arial" panose="020B0604020202020204" pitchFamily="34" charset="0"/>
              </a:rPr>
            </a:br>
            <a:endParaRPr lang="en-US" sz="5400" b="1" dirty="0"/>
          </a:p>
        </p:txBody>
      </p:sp>
      <p:sp>
        <p:nvSpPr>
          <p:cNvPr id="3" name="Content Placeholder 2"/>
          <p:cNvSpPr>
            <a:spLocks noGrp="1"/>
          </p:cNvSpPr>
          <p:nvPr>
            <p:ph idx="1"/>
          </p:nvPr>
        </p:nvSpPr>
        <p:spPr>
          <a:xfrm>
            <a:off x="614363" y="1157288"/>
            <a:ext cx="10739437" cy="5529261"/>
          </a:xfrm>
        </p:spPr>
        <p:txBody>
          <a:bodyPr>
            <a:noAutofit/>
          </a:bodyPr>
          <a:lstStyle/>
          <a:p>
            <a:r>
              <a:rPr lang="en-US" sz="2400" dirty="0"/>
              <a:t>The endometrium contains receptors for progesterone which are induced by </a:t>
            </a:r>
            <a:r>
              <a:rPr lang="en-US" sz="3200" dirty="0"/>
              <a:t>estrogen. </a:t>
            </a:r>
          </a:p>
          <a:p>
            <a:r>
              <a:rPr lang="en-US" sz="3200" b="1" dirty="0"/>
              <a:t>The glands </a:t>
            </a:r>
            <a:r>
              <a:rPr lang="en-US" sz="3200" dirty="0"/>
              <a:t>increase in size</a:t>
            </a:r>
          </a:p>
          <a:p>
            <a:r>
              <a:rPr lang="en-US" sz="3200" dirty="0"/>
              <a:t>There is appearance of vacuoles due to secretion of glycogen between the nuclei and the basement membrane (</a:t>
            </a:r>
            <a:r>
              <a:rPr lang="en-US" sz="3200" b="1" dirty="0" err="1"/>
              <a:t>subnuclear</a:t>
            </a:r>
            <a:r>
              <a:rPr lang="en-US" sz="3200" b="1" dirty="0"/>
              <a:t> </a:t>
            </a:r>
            <a:r>
              <a:rPr lang="en-US" sz="3200" b="1" dirty="0" err="1"/>
              <a:t>vacuolation</a:t>
            </a:r>
            <a:r>
              <a:rPr lang="en-US" sz="3200" b="1" dirty="0"/>
              <a:t>)</a:t>
            </a:r>
          </a:p>
          <a:p>
            <a:r>
              <a:rPr lang="en-US" sz="3200" b="1" dirty="0"/>
              <a:t>The blood</a:t>
            </a:r>
            <a:r>
              <a:rPr lang="en-US" sz="3200" dirty="0"/>
              <a:t> </a:t>
            </a:r>
            <a:r>
              <a:rPr lang="en-US" sz="3200" b="1" dirty="0"/>
              <a:t>vessels undergo marked spiraling</a:t>
            </a:r>
            <a:r>
              <a:rPr lang="en-US" sz="3200" dirty="0"/>
              <a:t>.</a:t>
            </a:r>
          </a:p>
          <a:p>
            <a:r>
              <a:rPr lang="en-US" sz="3200" b="1" dirty="0"/>
              <a:t>The stromal cells </a:t>
            </a:r>
            <a:r>
              <a:rPr lang="en-US" sz="3200" dirty="0"/>
              <a:t>become swollen</a:t>
            </a:r>
          </a:p>
          <a:p>
            <a:r>
              <a:rPr lang="en-US" sz="3200" b="1" dirty="0"/>
              <a:t>The thickness</a:t>
            </a:r>
            <a:r>
              <a:rPr lang="en-US" sz="3200" dirty="0"/>
              <a:t> </a:t>
            </a:r>
            <a:r>
              <a:rPr lang="en-US" sz="3200" b="1" dirty="0"/>
              <a:t>of the endometrium reaches its highest </a:t>
            </a:r>
          </a:p>
          <a:p>
            <a:r>
              <a:rPr lang="en-US" sz="3200" b="1" dirty="0"/>
              <a:t>The regressive changes in the</a:t>
            </a:r>
            <a:r>
              <a:rPr lang="en-US" sz="3200" dirty="0"/>
              <a:t> </a:t>
            </a:r>
            <a:r>
              <a:rPr lang="en-US" sz="3200" b="1" dirty="0"/>
              <a:t>endometrium are pronounced 24–48 hours prior</a:t>
            </a:r>
            <a:r>
              <a:rPr lang="en-US" sz="3200" dirty="0"/>
              <a:t> </a:t>
            </a:r>
            <a:r>
              <a:rPr lang="en-US" sz="3200" b="1" dirty="0"/>
              <a:t>to menstruation</a:t>
            </a:r>
            <a:r>
              <a:rPr lang="en-US" sz="3200" dirty="0"/>
              <a:t>. </a:t>
            </a:r>
            <a:br>
              <a:rPr lang="en-US" sz="3200" dirty="0"/>
            </a:br>
            <a:br>
              <a:rPr lang="en-US" sz="2400" dirty="0"/>
            </a:br>
            <a:br>
              <a:rPr lang="en-US" sz="2400" dirty="0"/>
            </a:br>
            <a:br>
              <a:rPr lang="en-US" sz="2400" dirty="0"/>
            </a:br>
            <a:br>
              <a:rPr lang="en-US" sz="2400" dirty="0"/>
            </a:br>
            <a:endParaRPr lang="en-US" sz="2400" dirty="0"/>
          </a:p>
        </p:txBody>
      </p:sp>
    </p:spTree>
    <p:extLst>
      <p:ext uri="{BB962C8B-B14F-4D97-AF65-F5344CB8AC3E}">
        <p14:creationId xmlns:p14="http://schemas.microsoft.com/office/powerpoint/2010/main" val="4032892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125414"/>
          </a:xfrm>
        </p:spPr>
        <p:txBody>
          <a:bodyPr>
            <a:normAutofit fontScale="90000"/>
          </a:bodyPr>
          <a:lstStyle/>
          <a:p>
            <a:pPr algn="ctr"/>
            <a:br>
              <a:rPr lang="en-US" sz="5400" b="1" dirty="0">
                <a:latin typeface="+mn-lt"/>
              </a:rPr>
            </a:br>
            <a:r>
              <a:rPr lang="en-US" sz="6000" b="1" dirty="0">
                <a:latin typeface="+mn-lt"/>
              </a:rPr>
              <a:t>Follicular Growth and Atresia</a:t>
            </a:r>
          </a:p>
        </p:txBody>
      </p:sp>
      <p:sp>
        <p:nvSpPr>
          <p:cNvPr id="3" name="Content Placeholder 2"/>
          <p:cNvSpPr>
            <a:spLocks noGrp="1"/>
          </p:cNvSpPr>
          <p:nvPr>
            <p:ph idx="1"/>
          </p:nvPr>
        </p:nvSpPr>
        <p:spPr>
          <a:xfrm>
            <a:off x="838199" y="1885950"/>
            <a:ext cx="10837985" cy="4829175"/>
          </a:xfrm>
        </p:spPr>
        <p:txBody>
          <a:bodyPr>
            <a:normAutofit fontScale="70000" lnSpcReduction="20000"/>
          </a:bodyPr>
          <a:lstStyle/>
          <a:p>
            <a:r>
              <a:rPr lang="en-US" sz="3600" b="1" dirty="0"/>
              <a:t>Germ cells</a:t>
            </a:r>
          </a:p>
          <a:p>
            <a:r>
              <a:rPr lang="en-US" sz="3400" b="1" dirty="0"/>
              <a:t>Origin: The germ cells migrate from the endoderm</a:t>
            </a:r>
            <a:r>
              <a:rPr lang="en-US" sz="3400" dirty="0"/>
              <a:t> </a:t>
            </a:r>
            <a:r>
              <a:rPr lang="en-US" sz="3400" b="1" dirty="0"/>
              <a:t>of the yolk sac in the region of hindgut</a:t>
            </a:r>
            <a:r>
              <a:rPr lang="en-US" sz="3400" dirty="0"/>
              <a:t>.</a:t>
            </a:r>
          </a:p>
          <a:p>
            <a:r>
              <a:rPr lang="en-US" sz="3400" dirty="0"/>
              <a:t>From there, they migrate into the genital ridge (between 5 and 6 weeks of gestation).</a:t>
            </a:r>
          </a:p>
          <a:p>
            <a:r>
              <a:rPr lang="en-US" sz="3400" dirty="0"/>
              <a:t>In the gonadal ridge, the oogonia are surrounded by clumps of epithelial cells.</a:t>
            </a:r>
          </a:p>
          <a:p>
            <a:r>
              <a:rPr lang="en-US" sz="3400" dirty="0"/>
              <a:t>The germ cells undergo rapid mitotic division and </a:t>
            </a:r>
            <a:r>
              <a:rPr lang="en-US" sz="3400" b="1" dirty="0"/>
              <a:t>by 20 weeks</a:t>
            </a:r>
            <a:r>
              <a:rPr lang="en-US" sz="3400" dirty="0"/>
              <a:t>, </a:t>
            </a:r>
            <a:r>
              <a:rPr lang="en-US" sz="3400" b="1" dirty="0"/>
              <a:t>the number reaches about 7 million</a:t>
            </a:r>
            <a:r>
              <a:rPr lang="en-US" sz="3400" dirty="0"/>
              <a:t>.</a:t>
            </a:r>
          </a:p>
          <a:p>
            <a:r>
              <a:rPr lang="en-US" sz="3400" dirty="0"/>
              <a:t>While majority of the </a:t>
            </a:r>
            <a:r>
              <a:rPr lang="en-US" sz="3400" dirty="0" err="1"/>
              <a:t>oogonia</a:t>
            </a:r>
            <a:r>
              <a:rPr lang="en-US" sz="3400" dirty="0"/>
              <a:t> continue to divide until 7th month of gestation, some enter into the </a:t>
            </a:r>
            <a:r>
              <a:rPr lang="en-US" sz="3400" dirty="0">
                <a:solidFill>
                  <a:srgbClr val="FF0000"/>
                </a:solidFill>
              </a:rPr>
              <a:t>prophase of first meiotic division </a:t>
            </a:r>
            <a:r>
              <a:rPr lang="en-US" sz="3400" dirty="0"/>
              <a:t>and </a:t>
            </a:r>
            <a:r>
              <a:rPr lang="en-US" sz="3400" b="1" dirty="0"/>
              <a:t>are called</a:t>
            </a:r>
            <a:r>
              <a:rPr lang="en-US" sz="3400" dirty="0"/>
              <a:t> </a:t>
            </a:r>
            <a:r>
              <a:rPr lang="en-US" sz="3400" b="1" dirty="0"/>
              <a:t>primary oocytes</a:t>
            </a:r>
            <a:r>
              <a:rPr lang="en-US" sz="3400" dirty="0"/>
              <a:t>.</a:t>
            </a:r>
          </a:p>
          <a:p>
            <a:r>
              <a:rPr lang="en-US" sz="3400" dirty="0"/>
              <a:t> </a:t>
            </a:r>
            <a:r>
              <a:rPr lang="en-US" altLang="en-US" sz="3400" dirty="0"/>
              <a:t>At this stage, a single layer of 8 to 10 granulosa cells surrounds the </a:t>
            </a:r>
            <a:r>
              <a:rPr lang="en-US" altLang="en-US" sz="3400" dirty="0" err="1"/>
              <a:t>oogonia</a:t>
            </a:r>
            <a:r>
              <a:rPr lang="en-US" altLang="en-US" sz="3400" dirty="0"/>
              <a:t> to form the </a:t>
            </a:r>
            <a:r>
              <a:rPr lang="en-US" altLang="en-US" sz="3400" b="1" dirty="0"/>
              <a:t>primordial follicle.</a:t>
            </a:r>
            <a:r>
              <a:rPr lang="en-US" sz="3400" dirty="0"/>
              <a:t>.</a:t>
            </a:r>
          </a:p>
          <a:p>
            <a:r>
              <a:rPr lang="en-US" sz="3400" dirty="0"/>
              <a:t>Primary oocytes are then arrested in the </a:t>
            </a:r>
            <a:r>
              <a:rPr lang="en-US" sz="3400" dirty="0">
                <a:solidFill>
                  <a:srgbClr val="FF0000"/>
                </a:solidFill>
              </a:rPr>
              <a:t>diplotene stage of prophase </a:t>
            </a:r>
            <a:r>
              <a:rPr lang="en-US" sz="3400" dirty="0"/>
              <a:t>of first meiotic division, until ovulation. </a:t>
            </a:r>
            <a:r>
              <a:rPr lang="en-US" sz="3400" i="0" dirty="0">
                <a:solidFill>
                  <a:srgbClr val="231F20"/>
                </a:solidFill>
                <a:effectLst/>
              </a:rPr>
              <a:t>This period is called </a:t>
            </a:r>
            <a:r>
              <a:rPr lang="en-US" sz="3400" i="0" dirty="0" err="1">
                <a:solidFill>
                  <a:srgbClr val="231F20"/>
                </a:solidFill>
                <a:effectLst/>
              </a:rPr>
              <a:t>dictyate</a:t>
            </a:r>
            <a:r>
              <a:rPr lang="en-US" sz="3400" i="0" dirty="0">
                <a:solidFill>
                  <a:srgbClr val="231F20"/>
                </a:solidFill>
                <a:effectLst/>
              </a:rPr>
              <a:t> or dictyotene</a:t>
            </a:r>
            <a:endParaRPr lang="en-US" sz="3400" dirty="0"/>
          </a:p>
        </p:txBody>
      </p:sp>
    </p:spTree>
    <p:extLst>
      <p:ext uri="{BB962C8B-B14F-4D97-AF65-F5344CB8AC3E}">
        <p14:creationId xmlns:p14="http://schemas.microsoft.com/office/powerpoint/2010/main" val="7216873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altLang="en-US" sz="6000" b="1" dirty="0">
                <a:latin typeface="Calibri" panose="020F0502020204030204" pitchFamily="34" charset="0"/>
                <a:cs typeface="Arial" panose="020B0604020202020204" pitchFamily="34" charset="0"/>
              </a:rPr>
              <a:t>Secretory phase</a:t>
            </a:r>
            <a:br>
              <a:rPr lang="en-US" altLang="en-US" b="1" dirty="0">
                <a:latin typeface="Calibri" panose="020F0502020204030204" pitchFamily="34" charset="0"/>
                <a:cs typeface="Arial" panose="020B0604020202020204" pitchFamily="34" charset="0"/>
              </a:rPr>
            </a:br>
            <a:endParaRPr lang="en-US" b="1" dirty="0"/>
          </a:p>
        </p:txBody>
      </p:sp>
      <p:sp>
        <p:nvSpPr>
          <p:cNvPr id="3" name="Content Placeholder 2"/>
          <p:cNvSpPr>
            <a:spLocks noGrp="1"/>
          </p:cNvSpPr>
          <p:nvPr>
            <p:ph idx="1"/>
          </p:nvPr>
        </p:nvSpPr>
        <p:spPr>
          <a:xfrm>
            <a:off x="442913" y="1825625"/>
            <a:ext cx="11344275" cy="4667250"/>
          </a:xfrm>
        </p:spPr>
        <p:txBody>
          <a:bodyPr>
            <a:normAutofit fontScale="92500"/>
          </a:bodyPr>
          <a:lstStyle/>
          <a:p>
            <a:pPr>
              <a:spcBef>
                <a:spcPct val="0"/>
              </a:spcBef>
              <a:buFont typeface="Wingdings" panose="05000000000000000000" pitchFamily="2" charset="2"/>
              <a:buChar char="§"/>
            </a:pPr>
            <a:r>
              <a:rPr lang="en-US" altLang="en-US" sz="3200" dirty="0">
                <a:latin typeface="Calibri" panose="020F0502020204030204" pitchFamily="34" charset="0"/>
                <a:cs typeface="Arial" panose="020B0604020202020204" pitchFamily="34" charset="0"/>
              </a:rPr>
              <a:t>  When the corpus luteum regresses, hormonal support for the    </a:t>
            </a:r>
          </a:p>
          <a:p>
            <a:pPr marL="0" indent="0">
              <a:spcBef>
                <a:spcPct val="0"/>
              </a:spcBef>
              <a:buNone/>
            </a:pPr>
            <a:r>
              <a:rPr lang="en-US" altLang="en-US" sz="3200" dirty="0">
                <a:latin typeface="Calibri" panose="020F0502020204030204" pitchFamily="34" charset="0"/>
                <a:cs typeface="Arial" panose="020B0604020202020204" pitchFamily="34" charset="0"/>
              </a:rPr>
              <a:t>     endometrium is withdrawn. </a:t>
            </a:r>
          </a:p>
          <a:p>
            <a:pPr>
              <a:spcBef>
                <a:spcPct val="0"/>
              </a:spcBef>
              <a:buNone/>
            </a:pPr>
            <a:endParaRPr lang="en-US" altLang="en-US" sz="3200" dirty="0">
              <a:latin typeface="Calibri" panose="020F0502020204030204" pitchFamily="34" charset="0"/>
              <a:cs typeface="Arial" panose="020B0604020202020204" pitchFamily="34" charset="0"/>
            </a:endParaRPr>
          </a:p>
          <a:p>
            <a:pPr>
              <a:spcBef>
                <a:spcPct val="0"/>
              </a:spcBef>
              <a:buFont typeface="Wingdings" panose="05000000000000000000" pitchFamily="2" charset="2"/>
              <a:buChar char="§"/>
            </a:pPr>
            <a:r>
              <a:rPr lang="en-US" altLang="en-US" sz="3200" dirty="0">
                <a:latin typeface="Calibri" panose="020F0502020204030204" pitchFamily="34" charset="0"/>
                <a:cs typeface="Arial" panose="020B0604020202020204" pitchFamily="34" charset="0"/>
              </a:rPr>
              <a:t>   The endometrium becomes thinner, which adds to the </a:t>
            </a:r>
            <a:r>
              <a:rPr lang="en-US" altLang="en-US" sz="3200" dirty="0">
                <a:solidFill>
                  <a:srgbClr val="FF0000"/>
                </a:solidFill>
                <a:latin typeface="Calibri" panose="020F0502020204030204" pitchFamily="34" charset="0"/>
                <a:cs typeface="Arial" panose="020B0604020202020204" pitchFamily="34" charset="0"/>
              </a:rPr>
              <a:t>coiling of the       </a:t>
            </a:r>
          </a:p>
          <a:p>
            <a:pPr marL="0" indent="0">
              <a:spcBef>
                <a:spcPct val="0"/>
              </a:spcBef>
              <a:buNone/>
            </a:pPr>
            <a:r>
              <a:rPr lang="en-US" altLang="en-US" sz="3200" dirty="0">
                <a:solidFill>
                  <a:srgbClr val="FF0000"/>
                </a:solidFill>
                <a:latin typeface="Calibri" panose="020F0502020204030204" pitchFamily="34" charset="0"/>
                <a:cs typeface="Arial" panose="020B0604020202020204" pitchFamily="34" charset="0"/>
              </a:rPr>
              <a:t>      spiral arteries</a:t>
            </a:r>
            <a:r>
              <a:rPr lang="en-US" altLang="en-US" sz="3200" dirty="0">
                <a:latin typeface="Calibri" panose="020F0502020204030204" pitchFamily="34" charset="0"/>
                <a:cs typeface="Arial" panose="020B0604020202020204" pitchFamily="34" charset="0"/>
              </a:rPr>
              <a:t>. Foci of necrosis appear in the endometrium. </a:t>
            </a:r>
          </a:p>
          <a:p>
            <a:pPr>
              <a:spcBef>
                <a:spcPct val="0"/>
              </a:spcBef>
              <a:buFont typeface="Wingdings" panose="05000000000000000000" pitchFamily="2" charset="2"/>
              <a:buChar char="§"/>
            </a:pPr>
            <a:r>
              <a:rPr lang="en-US" altLang="en-US" sz="3200" dirty="0">
                <a:latin typeface="Calibri" panose="020F0502020204030204" pitchFamily="34" charset="0"/>
                <a:cs typeface="Arial" panose="020B0604020202020204" pitchFamily="34" charset="0"/>
              </a:rPr>
              <a:t>   There is </a:t>
            </a:r>
            <a:r>
              <a:rPr lang="en-US" altLang="en-US" sz="3200" dirty="0">
                <a:solidFill>
                  <a:srgbClr val="FF0000"/>
                </a:solidFill>
                <a:latin typeface="Calibri" panose="020F0502020204030204" pitchFamily="34" charset="0"/>
                <a:cs typeface="Arial" panose="020B0604020202020204" pitchFamily="34" charset="0"/>
              </a:rPr>
              <a:t>necrosis</a:t>
            </a:r>
            <a:r>
              <a:rPr lang="en-US" altLang="en-US" sz="3200" dirty="0">
                <a:latin typeface="Calibri" panose="020F0502020204030204" pitchFamily="34" charset="0"/>
                <a:cs typeface="Arial" panose="020B0604020202020204" pitchFamily="34" charset="0"/>
              </a:rPr>
              <a:t> of the walls of the spiral arteries, leading to spotty </a:t>
            </a:r>
          </a:p>
          <a:p>
            <a:pPr marL="0" indent="0">
              <a:spcBef>
                <a:spcPct val="0"/>
              </a:spcBef>
              <a:buNone/>
            </a:pPr>
            <a:r>
              <a:rPr lang="en-US" altLang="en-US" sz="3200" dirty="0">
                <a:latin typeface="Calibri" panose="020F0502020204030204" pitchFamily="34" charset="0"/>
                <a:cs typeface="Arial" panose="020B0604020202020204" pitchFamily="34" charset="0"/>
              </a:rPr>
              <a:t>      hemorrhages that become confluent and produce the menstrual      </a:t>
            </a:r>
          </a:p>
          <a:p>
            <a:pPr marL="0" indent="0">
              <a:spcBef>
                <a:spcPct val="0"/>
              </a:spcBef>
              <a:buNone/>
            </a:pPr>
            <a:r>
              <a:rPr lang="en-US" altLang="en-US" sz="3200" dirty="0">
                <a:latin typeface="Calibri" panose="020F0502020204030204" pitchFamily="34" charset="0"/>
                <a:cs typeface="Arial" panose="020B0604020202020204" pitchFamily="34" charset="0"/>
              </a:rPr>
              <a:t>      flow.</a:t>
            </a:r>
          </a:p>
          <a:p>
            <a:pPr>
              <a:spcBef>
                <a:spcPct val="0"/>
              </a:spcBef>
              <a:buNone/>
            </a:pPr>
            <a:endParaRPr lang="en-US" altLang="en-US" sz="3200" dirty="0">
              <a:latin typeface="Calibri" panose="020F0502020204030204" pitchFamily="34" charset="0"/>
              <a:cs typeface="Arial" panose="020B0604020202020204" pitchFamily="34" charset="0"/>
            </a:endParaRPr>
          </a:p>
          <a:p>
            <a:pPr>
              <a:spcBef>
                <a:spcPct val="0"/>
              </a:spcBef>
              <a:buFont typeface="Wingdings" panose="05000000000000000000" pitchFamily="2" charset="2"/>
              <a:buChar char="§"/>
            </a:pPr>
            <a:r>
              <a:rPr lang="en-US" altLang="en-US" sz="3200" dirty="0">
                <a:latin typeface="Calibri" panose="020F0502020204030204" pitchFamily="34" charset="0"/>
                <a:cs typeface="Arial" panose="020B0604020202020204" pitchFamily="34" charset="0"/>
              </a:rPr>
              <a:t>  Vasospasm occurs and probably is produced by locally released      </a:t>
            </a:r>
          </a:p>
          <a:p>
            <a:pPr marL="0" indent="0">
              <a:spcBef>
                <a:spcPct val="0"/>
              </a:spcBef>
              <a:buNone/>
            </a:pPr>
            <a:r>
              <a:rPr lang="en-US" altLang="en-US" sz="3200" dirty="0">
                <a:latin typeface="Calibri" panose="020F0502020204030204" pitchFamily="34" charset="0"/>
                <a:cs typeface="Arial" panose="020B0604020202020204" pitchFamily="34" charset="0"/>
              </a:rPr>
              <a:t>     </a:t>
            </a:r>
            <a:r>
              <a:rPr lang="en-US" altLang="en-US" sz="3200" dirty="0">
                <a:solidFill>
                  <a:srgbClr val="FF0000"/>
                </a:solidFill>
                <a:latin typeface="Calibri" panose="020F0502020204030204" pitchFamily="34" charset="0"/>
                <a:cs typeface="Arial" panose="020B0604020202020204" pitchFamily="34" charset="0"/>
              </a:rPr>
              <a:t>prostaglandins</a:t>
            </a:r>
            <a:r>
              <a:rPr lang="en-US" altLang="en-US" sz="3200" dirty="0">
                <a:latin typeface="Calibri" panose="020F0502020204030204" pitchFamily="34" charset="0"/>
                <a:cs typeface="Arial" panose="020B0604020202020204" pitchFamily="34" charset="0"/>
              </a:rPr>
              <a:t> (F</a:t>
            </a:r>
            <a:r>
              <a:rPr lang="en-US" altLang="en-US" sz="3200" baseline="-25000" dirty="0">
                <a:latin typeface="Calibri" panose="020F0502020204030204" pitchFamily="34" charset="0"/>
                <a:cs typeface="Arial" panose="020B0604020202020204" pitchFamily="34" charset="0"/>
              </a:rPr>
              <a:t>2a</a:t>
            </a:r>
            <a:r>
              <a:rPr lang="en-US" altLang="en-US" sz="3200" dirty="0">
                <a:latin typeface="Calibri" panose="020F0502020204030204" pitchFamily="34" charset="0"/>
                <a:cs typeface="Arial" panose="020B0604020202020204" pitchFamily="34" charset="0"/>
              </a:rPr>
              <a:t> (PGF</a:t>
            </a:r>
            <a:r>
              <a:rPr lang="en-US" altLang="en-US" sz="3200" baseline="-25000" dirty="0">
                <a:latin typeface="Calibri" panose="020F0502020204030204" pitchFamily="34" charset="0"/>
                <a:cs typeface="Arial" panose="020B0604020202020204" pitchFamily="34" charset="0"/>
              </a:rPr>
              <a:t>2a</a:t>
            </a:r>
            <a:r>
              <a:rPr lang="en-US" altLang="en-US" sz="3200" dirty="0">
                <a:latin typeface="Calibri" panose="020F0502020204030204" pitchFamily="34" charset="0"/>
                <a:cs typeface="Arial" panose="020B0604020202020204" pitchFamily="34" charset="0"/>
              </a:rPr>
              <a:t>). </a:t>
            </a:r>
          </a:p>
          <a:p>
            <a:pPr>
              <a:spcBef>
                <a:spcPct val="0"/>
              </a:spcBef>
              <a:buNone/>
            </a:pPr>
            <a:endParaRPr lang="en-US" altLang="en-US" sz="3200" b="1" dirty="0">
              <a:latin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5641624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صورة 1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9407" y="520262"/>
            <a:ext cx="9144000" cy="601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71549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br>
              <a:rPr lang="en-US" b="1" dirty="0"/>
            </a:br>
            <a:r>
              <a:rPr lang="en-US" sz="6000" b="1" dirty="0">
                <a:latin typeface="+mn-lt"/>
              </a:rPr>
              <a:t>Mechanism of Menstrual Bleeding</a:t>
            </a:r>
            <a:br>
              <a:rPr lang="en-US" dirty="0"/>
            </a:br>
            <a:br>
              <a:rPr lang="en-US" dirty="0"/>
            </a:br>
            <a:endParaRPr lang="en-US" dirty="0"/>
          </a:p>
        </p:txBody>
      </p:sp>
      <p:sp>
        <p:nvSpPr>
          <p:cNvPr id="3" name="Content Placeholder 2"/>
          <p:cNvSpPr>
            <a:spLocks noGrp="1"/>
          </p:cNvSpPr>
          <p:nvPr>
            <p:ph idx="1"/>
          </p:nvPr>
        </p:nvSpPr>
        <p:spPr>
          <a:xfrm>
            <a:off x="618977" y="1616149"/>
            <a:ext cx="11043139" cy="5009734"/>
          </a:xfrm>
        </p:spPr>
        <p:txBody>
          <a:bodyPr>
            <a:noAutofit/>
          </a:bodyPr>
          <a:lstStyle/>
          <a:p>
            <a:r>
              <a:rPr lang="en-US" sz="2400" dirty="0"/>
              <a:t>The arteriolar constriction and endometrial necrosis are caused by </a:t>
            </a:r>
            <a:r>
              <a:rPr lang="en-US" sz="2400" b="1" dirty="0"/>
              <a:t>prostaglandins</a:t>
            </a:r>
            <a:r>
              <a:rPr lang="en-US" sz="2400" dirty="0"/>
              <a:t>.</a:t>
            </a:r>
          </a:p>
          <a:p>
            <a:r>
              <a:rPr lang="en-US" sz="2400" dirty="0"/>
              <a:t>There is local tissue destruction by release of </a:t>
            </a:r>
            <a:r>
              <a:rPr lang="en-US" sz="2400" b="1" dirty="0"/>
              <a:t>proteolytic</a:t>
            </a:r>
            <a:r>
              <a:rPr lang="en-US" sz="2400" dirty="0"/>
              <a:t> </a:t>
            </a:r>
            <a:r>
              <a:rPr lang="en-US" sz="2400" b="1" dirty="0"/>
              <a:t>enzymes </a:t>
            </a:r>
            <a:r>
              <a:rPr lang="en-US" sz="2400" dirty="0"/>
              <a:t>from the breakdown of lysosomes. </a:t>
            </a:r>
          </a:p>
          <a:p>
            <a:r>
              <a:rPr lang="en-US" sz="2400" b="1" dirty="0"/>
              <a:t>The bleeding occurs </a:t>
            </a:r>
            <a:r>
              <a:rPr lang="en-US" sz="2400" dirty="0"/>
              <a:t>from the broken arteries, veins and capillaries and also from the stromal hematoma.</a:t>
            </a:r>
          </a:p>
          <a:p>
            <a:r>
              <a:rPr lang="en-US" sz="2400" dirty="0"/>
              <a:t>The blood along with the superficial functional layer is shed into the uterine cavity,</a:t>
            </a:r>
            <a:br>
              <a:rPr lang="en-US" sz="2400" dirty="0"/>
            </a:br>
            <a:r>
              <a:rPr lang="en-US" sz="2400" dirty="0"/>
              <a:t>the blood </a:t>
            </a:r>
            <a:r>
              <a:rPr lang="en-US" sz="2400" b="1" dirty="0"/>
              <a:t>coagulates</a:t>
            </a:r>
            <a:r>
              <a:rPr lang="en-US" sz="2400" dirty="0"/>
              <a:t> in the uterine cavity but soon liquefies by </a:t>
            </a:r>
            <a:r>
              <a:rPr lang="en-US" sz="2400" b="1" dirty="0"/>
              <a:t>plasmin</a:t>
            </a:r>
            <a:r>
              <a:rPr lang="en-US" sz="2400" dirty="0"/>
              <a:t> </a:t>
            </a:r>
          </a:p>
          <a:p>
            <a:r>
              <a:rPr lang="en-US" sz="2400" b="1" dirty="0"/>
              <a:t>The</a:t>
            </a:r>
            <a:r>
              <a:rPr lang="en-US" sz="2400" dirty="0"/>
              <a:t> </a:t>
            </a:r>
            <a:r>
              <a:rPr lang="en-US" sz="2400" b="1" dirty="0"/>
              <a:t>menstrual flow </a:t>
            </a:r>
            <a:r>
              <a:rPr lang="en-US" sz="2400" dirty="0"/>
              <a:t>stops as a result of combined effect of prolonged </a:t>
            </a:r>
            <a:r>
              <a:rPr lang="en-US" sz="2400" dirty="0">
                <a:solidFill>
                  <a:srgbClr val="FF0000"/>
                </a:solidFill>
              </a:rPr>
              <a:t>vasoconstriction</a:t>
            </a:r>
            <a:r>
              <a:rPr lang="en-US" sz="2400" dirty="0"/>
              <a:t>, myometrial </a:t>
            </a:r>
            <a:r>
              <a:rPr lang="en-US" sz="2400" dirty="0">
                <a:solidFill>
                  <a:srgbClr val="FF0000"/>
                </a:solidFill>
              </a:rPr>
              <a:t>contraction</a:t>
            </a:r>
            <a:r>
              <a:rPr lang="en-US" sz="2400" dirty="0"/>
              <a:t> and local </a:t>
            </a:r>
            <a:r>
              <a:rPr lang="en-US" sz="2400" dirty="0">
                <a:solidFill>
                  <a:srgbClr val="FF0000"/>
                </a:solidFill>
              </a:rPr>
              <a:t>aggregation of platelets </a:t>
            </a:r>
            <a:r>
              <a:rPr lang="en-US" sz="2400" dirty="0"/>
              <a:t>with </a:t>
            </a:r>
            <a:r>
              <a:rPr lang="en-US" sz="2400" dirty="0">
                <a:solidFill>
                  <a:srgbClr val="FF0000"/>
                </a:solidFill>
              </a:rPr>
              <a:t>deposition of fibrin </a:t>
            </a:r>
            <a:r>
              <a:rPr lang="en-US" sz="2400" dirty="0"/>
              <a:t>around them.</a:t>
            </a:r>
          </a:p>
          <a:p>
            <a:r>
              <a:rPr lang="en-US" sz="2400" dirty="0"/>
              <a:t>Endothelin and platelet activating factor present in the endometrium are potent vasoconstrictors.</a:t>
            </a:r>
            <a:br>
              <a:rPr lang="en-US" sz="2400" dirty="0"/>
            </a:br>
            <a:br>
              <a:rPr lang="en-US" sz="2400" dirty="0"/>
            </a:br>
            <a:br>
              <a:rPr lang="en-US" sz="2400" dirty="0"/>
            </a:br>
            <a:endParaRPr lang="en-US" sz="2400" dirty="0"/>
          </a:p>
        </p:txBody>
      </p:sp>
    </p:spTree>
    <p:extLst>
      <p:ext uri="{BB962C8B-B14F-4D97-AF65-F5344CB8AC3E}">
        <p14:creationId xmlns:p14="http://schemas.microsoft.com/office/powerpoint/2010/main" val="36680594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A8E7B-F87D-48AE-AF33-376937CC2DF8}"/>
              </a:ext>
            </a:extLst>
          </p:cNvPr>
          <p:cNvSpPr>
            <a:spLocks noGrp="1"/>
          </p:cNvSpPr>
          <p:nvPr>
            <p:ph type="title"/>
          </p:nvPr>
        </p:nvSpPr>
        <p:spPr/>
        <p:txBody>
          <a:bodyPr>
            <a:normAutofit fontScale="90000"/>
          </a:bodyPr>
          <a:lstStyle/>
          <a:p>
            <a:pPr algn="ctr"/>
            <a:r>
              <a:rPr lang="en-US" altLang="en-US" sz="5400" b="1" dirty="0">
                <a:latin typeface="+mn-lt"/>
                <a:cs typeface="Times New Roman" panose="02020603050405020304" pitchFamily="18" charset="0"/>
              </a:rPr>
              <a:t>Normal Menstruation</a:t>
            </a:r>
            <a:br>
              <a:rPr lang="en-US" altLang="en-US" sz="4400" b="1" dirty="0">
                <a:latin typeface="Arial" panose="020B060402020202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BF2E974A-73B1-4DDC-861A-C2F6C42F8A5D}"/>
              </a:ext>
            </a:extLst>
          </p:cNvPr>
          <p:cNvSpPr>
            <a:spLocks noGrp="1"/>
          </p:cNvSpPr>
          <p:nvPr>
            <p:ph idx="1"/>
          </p:nvPr>
        </p:nvSpPr>
        <p:spPr>
          <a:xfrm>
            <a:off x="838200" y="1690688"/>
            <a:ext cx="10515600" cy="4802187"/>
          </a:xfrm>
        </p:spPr>
        <p:txBody>
          <a:bodyPr>
            <a:normAutofit/>
          </a:bodyPr>
          <a:lstStyle/>
          <a:p>
            <a:pPr algn="l" rtl="0">
              <a:spcBef>
                <a:spcPct val="0"/>
              </a:spcBef>
              <a:buClrTx/>
              <a:buSzTx/>
              <a:buFontTx/>
              <a:buNone/>
            </a:pPr>
            <a:r>
              <a:rPr lang="en-US" altLang="en-US" sz="3200" dirty="0">
                <a:cs typeface="Times New Roman" panose="02020603050405020304" pitchFamily="18" charset="0"/>
              </a:rPr>
              <a:t>Menstrual blood is predominantly arterial, with only 25% of the blood being of venous origin. </a:t>
            </a:r>
            <a:endParaRPr lang="en-US" altLang="en-US" sz="3200" dirty="0">
              <a:cs typeface="Arial" panose="020B0604020202020204" pitchFamily="34" charset="0"/>
            </a:endParaRPr>
          </a:p>
          <a:p>
            <a:pPr algn="l" rtl="0">
              <a:spcBef>
                <a:spcPct val="0"/>
              </a:spcBef>
              <a:buClrTx/>
              <a:buSzTx/>
              <a:buFontTx/>
              <a:buNone/>
            </a:pPr>
            <a:endParaRPr lang="en-US" altLang="en-US" sz="3200" dirty="0">
              <a:cs typeface="Times New Roman" panose="02020603050405020304" pitchFamily="18" charset="0"/>
            </a:endParaRPr>
          </a:p>
          <a:p>
            <a:pPr algn="l" rtl="0">
              <a:spcBef>
                <a:spcPct val="0"/>
              </a:spcBef>
              <a:buClrTx/>
              <a:buSzTx/>
              <a:buFontTx/>
              <a:buNone/>
            </a:pPr>
            <a:r>
              <a:rPr lang="en-US" altLang="en-US" sz="3200" dirty="0">
                <a:cs typeface="Times New Roman" panose="02020603050405020304" pitchFamily="18" charset="0"/>
              </a:rPr>
              <a:t>It contains  </a:t>
            </a:r>
            <a:r>
              <a:rPr lang="en-US" altLang="en-US" sz="3200" b="1" dirty="0">
                <a:cs typeface="Times New Roman" panose="02020603050405020304" pitchFamily="18" charset="0"/>
              </a:rPr>
              <a:t>tissue debris</a:t>
            </a:r>
            <a:r>
              <a:rPr lang="en-US" altLang="en-US" sz="3200" dirty="0">
                <a:cs typeface="Times New Roman" panose="02020603050405020304" pitchFamily="18" charset="0"/>
              </a:rPr>
              <a:t>, </a:t>
            </a:r>
            <a:r>
              <a:rPr lang="en-US" altLang="en-US" sz="3200" b="1" dirty="0">
                <a:cs typeface="Times New Roman" panose="02020603050405020304" pitchFamily="18" charset="0"/>
              </a:rPr>
              <a:t>prostaglandins,</a:t>
            </a:r>
            <a:r>
              <a:rPr lang="en-US" altLang="en-US" sz="3200" dirty="0">
                <a:cs typeface="Times New Roman" panose="02020603050405020304" pitchFamily="18" charset="0"/>
              </a:rPr>
              <a:t> and relatively large amounts of </a:t>
            </a:r>
            <a:r>
              <a:rPr lang="en-US" altLang="en-US" sz="3200" b="1" dirty="0">
                <a:cs typeface="Times New Roman" panose="02020603050405020304" pitchFamily="18" charset="0"/>
              </a:rPr>
              <a:t>fibrinolysin</a:t>
            </a:r>
            <a:r>
              <a:rPr lang="en-US" altLang="en-US" sz="3200" b="1" u="sng" dirty="0">
                <a:cs typeface="Times New Roman" panose="02020603050405020304" pitchFamily="18" charset="0"/>
              </a:rPr>
              <a:t>.</a:t>
            </a:r>
            <a:endParaRPr lang="en-US" altLang="en-US" sz="3200" dirty="0">
              <a:cs typeface="Arial" panose="020B0604020202020204" pitchFamily="34" charset="0"/>
            </a:endParaRPr>
          </a:p>
          <a:p>
            <a:pPr algn="l" rtl="0">
              <a:spcBef>
                <a:spcPct val="0"/>
              </a:spcBef>
              <a:buClrTx/>
              <a:buSzTx/>
              <a:buFontTx/>
              <a:buNone/>
            </a:pPr>
            <a:endParaRPr lang="en-US" altLang="en-US" sz="3200" dirty="0">
              <a:cs typeface="Times New Roman" panose="02020603050405020304" pitchFamily="18" charset="0"/>
            </a:endParaRPr>
          </a:p>
          <a:p>
            <a:pPr algn="l" rtl="0">
              <a:spcBef>
                <a:spcPct val="0"/>
              </a:spcBef>
              <a:buClrTx/>
              <a:buSzTx/>
              <a:buFontTx/>
              <a:buNone/>
            </a:pPr>
            <a:r>
              <a:rPr lang="en-US" altLang="en-US" sz="3200" dirty="0">
                <a:cs typeface="Times New Roman" panose="02020603050405020304" pitchFamily="18" charset="0"/>
              </a:rPr>
              <a:t>The usual duration of the menstrual cycle is 3–8 days</a:t>
            </a:r>
            <a:endParaRPr lang="en-US" altLang="en-US" sz="3200" dirty="0">
              <a:cs typeface="Arial" panose="020B0604020202020204" pitchFamily="34" charset="0"/>
            </a:endParaRPr>
          </a:p>
          <a:p>
            <a:pPr algn="l" rtl="0">
              <a:spcBef>
                <a:spcPct val="0"/>
              </a:spcBef>
              <a:buClrTx/>
              <a:buSzTx/>
              <a:buFontTx/>
              <a:buNone/>
            </a:pPr>
            <a:endParaRPr lang="en-US" altLang="en-US" sz="3200" dirty="0">
              <a:cs typeface="Times New Roman" panose="02020603050405020304" pitchFamily="18" charset="0"/>
            </a:endParaRPr>
          </a:p>
          <a:p>
            <a:pPr algn="l" rtl="0">
              <a:spcBef>
                <a:spcPct val="0"/>
              </a:spcBef>
              <a:buClrTx/>
              <a:buSzTx/>
              <a:buFontTx/>
              <a:buNone/>
            </a:pPr>
            <a:r>
              <a:rPr lang="en-US" altLang="en-US" sz="3200" dirty="0">
                <a:cs typeface="Times New Roman" panose="02020603050405020304" pitchFamily="18" charset="0"/>
              </a:rPr>
              <a:t>The average amount of blood lost is 30 mL but normally may range from slight spotting to 80 </a:t>
            </a:r>
            <a:r>
              <a:rPr lang="en-US" altLang="en-US" sz="3200" dirty="0" err="1">
                <a:cs typeface="Times New Roman" panose="02020603050405020304" pitchFamily="18" charset="0"/>
              </a:rPr>
              <a:t>mL.</a:t>
            </a:r>
            <a:endParaRPr lang="en-US" altLang="en-US" sz="3200" dirty="0">
              <a:cs typeface="Arial" panose="020B0604020202020204" pitchFamily="34" charset="0"/>
            </a:endParaRPr>
          </a:p>
        </p:txBody>
      </p:sp>
    </p:spTree>
    <p:extLst>
      <p:ext uri="{BB962C8B-B14F-4D97-AF65-F5344CB8AC3E}">
        <p14:creationId xmlns:p14="http://schemas.microsoft.com/office/powerpoint/2010/main" val="22403323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5629F-6930-4AE2-A67B-D78ACE16F1FE}"/>
              </a:ext>
            </a:extLst>
          </p:cNvPr>
          <p:cNvSpPr>
            <a:spLocks noGrp="1"/>
          </p:cNvSpPr>
          <p:nvPr>
            <p:ph type="title"/>
          </p:nvPr>
        </p:nvSpPr>
        <p:spPr/>
        <p:txBody>
          <a:bodyPr/>
          <a:lstStyle/>
          <a:p>
            <a:pPr algn="ctr"/>
            <a:r>
              <a:rPr lang="en-US" sz="4400" b="1" i="0" dirty="0">
                <a:solidFill>
                  <a:srgbClr val="231F20"/>
                </a:solidFill>
                <a:effectLst/>
                <a:latin typeface="MyriadPro-Bold"/>
              </a:rPr>
              <a:t>THE MYOMETRIAL CYCLE</a:t>
            </a:r>
            <a:endParaRPr lang="en-US" dirty="0"/>
          </a:p>
        </p:txBody>
      </p:sp>
      <p:sp>
        <p:nvSpPr>
          <p:cNvPr id="3" name="Content Placeholder 2">
            <a:extLst>
              <a:ext uri="{FF2B5EF4-FFF2-40B4-BE49-F238E27FC236}">
                <a16:creationId xmlns:a16="http://schemas.microsoft.com/office/drawing/2014/main" id="{A093CECA-9F50-4766-B320-FFC4A39D3333}"/>
              </a:ext>
            </a:extLst>
          </p:cNvPr>
          <p:cNvSpPr>
            <a:spLocks noGrp="1"/>
          </p:cNvSpPr>
          <p:nvPr>
            <p:ph idx="1"/>
          </p:nvPr>
        </p:nvSpPr>
        <p:spPr/>
        <p:txBody>
          <a:bodyPr>
            <a:noAutofit/>
          </a:bodyPr>
          <a:lstStyle/>
          <a:p>
            <a:r>
              <a:rPr lang="en-US" i="0" dirty="0">
                <a:solidFill>
                  <a:srgbClr val="231F20"/>
                </a:solidFill>
                <a:effectLst/>
              </a:rPr>
              <a:t>The activity of uterine muscle changes with the menstrual cycle. </a:t>
            </a:r>
          </a:p>
          <a:p>
            <a:r>
              <a:rPr lang="en-US" i="0" dirty="0">
                <a:solidFill>
                  <a:srgbClr val="231F20"/>
                </a:solidFill>
                <a:effectLst/>
              </a:rPr>
              <a:t>During the early follicular phase the contractions are small and frequent and the response to </a:t>
            </a:r>
            <a:r>
              <a:rPr lang="en-US" i="0" dirty="0" err="1">
                <a:solidFill>
                  <a:srgbClr val="231F20"/>
                </a:solidFill>
                <a:effectLst/>
              </a:rPr>
              <a:t>oxytocics</a:t>
            </a:r>
            <a:r>
              <a:rPr lang="en-US" i="0" dirty="0">
                <a:solidFill>
                  <a:srgbClr val="231F20"/>
                </a:solidFill>
                <a:effectLst/>
              </a:rPr>
              <a:t> is limited.</a:t>
            </a:r>
          </a:p>
          <a:p>
            <a:r>
              <a:rPr lang="en-US" i="0" dirty="0">
                <a:solidFill>
                  <a:srgbClr val="231F20"/>
                </a:solidFill>
                <a:effectLst/>
              </a:rPr>
              <a:t>Activity increases with the estrogen stimulus of approaching ovulation. </a:t>
            </a:r>
          </a:p>
          <a:p>
            <a:r>
              <a:rPr lang="en-US" i="0" dirty="0">
                <a:solidFill>
                  <a:srgbClr val="231F20"/>
                </a:solidFill>
                <a:effectLst/>
              </a:rPr>
              <a:t>In the premenstrual and menstrual phases the contractions are less frequent but are of greater amplitude, and muscle sensitivity is increased. </a:t>
            </a:r>
          </a:p>
          <a:p>
            <a:r>
              <a:rPr lang="en-US" i="0" dirty="0">
                <a:solidFill>
                  <a:srgbClr val="231F20"/>
                </a:solidFill>
                <a:effectLst/>
              </a:rPr>
              <a:t>The strongest contractions occur during menstruation and may, to some extent, be stimulated by </a:t>
            </a:r>
            <a:r>
              <a:rPr lang="en-US" i="1" dirty="0">
                <a:solidFill>
                  <a:srgbClr val="231F20"/>
                </a:solidFill>
                <a:effectLst/>
              </a:rPr>
              <a:t>prostaglandins </a:t>
            </a:r>
            <a:r>
              <a:rPr lang="en-US" i="0" dirty="0">
                <a:solidFill>
                  <a:srgbClr val="231F20"/>
                </a:solidFill>
                <a:effectLst/>
              </a:rPr>
              <a:t>released from the endometrium</a:t>
            </a:r>
            <a:br>
              <a:rPr lang="en-US" i="0" dirty="0">
                <a:solidFill>
                  <a:srgbClr val="231F20"/>
                </a:solidFill>
                <a:effectLst/>
              </a:rPr>
            </a:br>
            <a:br>
              <a:rPr lang="en-US" i="0" dirty="0">
                <a:solidFill>
                  <a:srgbClr val="231F20"/>
                </a:solidFill>
                <a:effectLst/>
              </a:rPr>
            </a:br>
            <a:endParaRPr lang="en-US" dirty="0"/>
          </a:p>
        </p:txBody>
      </p:sp>
    </p:spTree>
    <p:extLst>
      <p:ext uri="{BB962C8B-B14F-4D97-AF65-F5344CB8AC3E}">
        <p14:creationId xmlns:p14="http://schemas.microsoft.com/office/powerpoint/2010/main" val="7110939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2B9FA-8B89-455A-8117-5C0E999D8E73}"/>
              </a:ext>
            </a:extLst>
          </p:cNvPr>
          <p:cNvSpPr>
            <a:spLocks noGrp="1"/>
          </p:cNvSpPr>
          <p:nvPr>
            <p:ph type="title"/>
          </p:nvPr>
        </p:nvSpPr>
        <p:spPr>
          <a:xfrm>
            <a:off x="838200" y="114301"/>
            <a:ext cx="10515600" cy="1343024"/>
          </a:xfrm>
        </p:spPr>
        <p:txBody>
          <a:bodyPr/>
          <a:lstStyle/>
          <a:p>
            <a:pPr algn="ctr"/>
            <a:r>
              <a:rPr lang="en-US" sz="4400" b="1" i="0" dirty="0">
                <a:solidFill>
                  <a:srgbClr val="231F20"/>
                </a:solidFill>
                <a:effectLst/>
                <a:latin typeface="MyriadPro-Bold"/>
              </a:rPr>
              <a:t>CYCLICAL CHANGES IN THE TUBE</a:t>
            </a:r>
            <a:endParaRPr lang="en-US" dirty="0"/>
          </a:p>
        </p:txBody>
      </p:sp>
      <p:sp>
        <p:nvSpPr>
          <p:cNvPr id="3" name="Content Placeholder 2">
            <a:extLst>
              <a:ext uri="{FF2B5EF4-FFF2-40B4-BE49-F238E27FC236}">
                <a16:creationId xmlns:a16="http://schemas.microsoft.com/office/drawing/2014/main" id="{281CF62C-E61F-4FF1-965A-8AD37E47AA12}"/>
              </a:ext>
            </a:extLst>
          </p:cNvPr>
          <p:cNvSpPr>
            <a:spLocks noGrp="1"/>
          </p:cNvSpPr>
          <p:nvPr>
            <p:ph idx="1"/>
          </p:nvPr>
        </p:nvSpPr>
        <p:spPr>
          <a:xfrm>
            <a:off x="657225" y="1557337"/>
            <a:ext cx="10887075" cy="4619625"/>
          </a:xfrm>
        </p:spPr>
        <p:txBody>
          <a:bodyPr>
            <a:noAutofit/>
          </a:bodyPr>
          <a:lstStyle/>
          <a:p>
            <a:r>
              <a:rPr lang="en-US" sz="2400" i="0" dirty="0">
                <a:solidFill>
                  <a:srgbClr val="231F20"/>
                </a:solidFill>
                <a:effectLst/>
              </a:rPr>
              <a:t>The muscle of the fallopian tube behaves like the myometrium in that it shows increased movement about the time of ovulation.</a:t>
            </a:r>
          </a:p>
          <a:p>
            <a:r>
              <a:rPr lang="en-US" sz="2400" i="0" dirty="0">
                <a:solidFill>
                  <a:srgbClr val="231F20"/>
                </a:solidFill>
                <a:effectLst/>
              </a:rPr>
              <a:t> This is an estrogen effect as is the increased cilial activity at that time. </a:t>
            </a:r>
          </a:p>
          <a:p>
            <a:r>
              <a:rPr lang="en-US" sz="2400" i="0" dirty="0">
                <a:solidFill>
                  <a:srgbClr val="231F20"/>
                </a:solidFill>
                <a:effectLst/>
              </a:rPr>
              <a:t>These changes are timed to propel the ovum towards the uterus. </a:t>
            </a:r>
          </a:p>
          <a:p>
            <a:r>
              <a:rPr lang="en-US" sz="2400" i="0" dirty="0">
                <a:solidFill>
                  <a:srgbClr val="231F20"/>
                </a:solidFill>
                <a:effectLst/>
              </a:rPr>
              <a:t>The follicular phase is marked by slight proliferation, with minimal mitotic activity of the mucosa, and this continues up to the premenstrual phase when it regresses.</a:t>
            </a:r>
          </a:p>
          <a:p>
            <a:r>
              <a:rPr lang="en-US" sz="2400" i="0" dirty="0">
                <a:solidFill>
                  <a:srgbClr val="231F20"/>
                </a:solidFill>
                <a:effectLst/>
              </a:rPr>
              <a:t> During menstruation there is further shrinkage and slight shedding of the surface epithelium; occasionally the </a:t>
            </a:r>
            <a:r>
              <a:rPr lang="en-US" sz="2400" i="0" dirty="0" err="1">
                <a:solidFill>
                  <a:srgbClr val="231F20"/>
                </a:solidFill>
                <a:effectLst/>
              </a:rPr>
              <a:t>endosalpinx</a:t>
            </a:r>
            <a:r>
              <a:rPr lang="en-US" sz="2400" i="0" dirty="0">
                <a:solidFill>
                  <a:srgbClr val="231F20"/>
                </a:solidFill>
                <a:effectLst/>
              </a:rPr>
              <a:t> may even menstruate.</a:t>
            </a:r>
          </a:p>
          <a:p>
            <a:r>
              <a:rPr lang="en-US" sz="2400" i="0" dirty="0">
                <a:solidFill>
                  <a:srgbClr val="231F20"/>
                </a:solidFill>
                <a:effectLst/>
              </a:rPr>
              <a:t> The secretory activity of the tube is also cyclical, being highest just before ovulation and in response to estrogen. </a:t>
            </a:r>
          </a:p>
          <a:p>
            <a:r>
              <a:rPr lang="en-US" sz="2400" i="0" dirty="0">
                <a:solidFill>
                  <a:srgbClr val="231F20"/>
                </a:solidFill>
                <a:effectLst/>
              </a:rPr>
              <a:t>Progesterone may also play a part in this but the consensus of opinion is that this hormone reduces the amount of the secretion.</a:t>
            </a:r>
            <a:br>
              <a:rPr lang="en-US" sz="2400" i="0" dirty="0">
                <a:solidFill>
                  <a:srgbClr val="231F20"/>
                </a:solidFill>
                <a:effectLst/>
              </a:rPr>
            </a:br>
            <a:br>
              <a:rPr lang="en-US" sz="2400" i="0" dirty="0">
                <a:solidFill>
                  <a:srgbClr val="231F20"/>
                </a:solidFill>
                <a:effectLst/>
              </a:rPr>
            </a:br>
            <a:endParaRPr lang="en-US" sz="2400" dirty="0"/>
          </a:p>
        </p:txBody>
      </p:sp>
    </p:spTree>
    <p:extLst>
      <p:ext uri="{BB962C8B-B14F-4D97-AF65-F5344CB8AC3E}">
        <p14:creationId xmlns:p14="http://schemas.microsoft.com/office/powerpoint/2010/main" val="18944099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7B58-D8AC-2213-9F9D-83A79AADA13B}"/>
              </a:ext>
            </a:extLst>
          </p:cNvPr>
          <p:cNvSpPr>
            <a:spLocks noGrp="1"/>
          </p:cNvSpPr>
          <p:nvPr>
            <p:ph type="title"/>
          </p:nvPr>
        </p:nvSpPr>
        <p:spPr/>
        <p:txBody>
          <a:bodyPr>
            <a:normAutofit fontScale="90000"/>
          </a:bodyPr>
          <a:lstStyle/>
          <a:p>
            <a:r>
              <a:rPr lang="en-US" altLang="en-US" sz="5400" b="1" dirty="0">
                <a:latin typeface="+mn-lt"/>
                <a:cs typeface="Times New Roman" panose="02020603050405020304" pitchFamily="18" charset="0"/>
              </a:rPr>
              <a:t>Cyclic Changes in the Uterine Cervix</a:t>
            </a:r>
            <a:br>
              <a:rPr lang="en-US" altLang="en-US" sz="4400" b="1" i="1" dirty="0">
                <a:latin typeface="Arial" panose="020B060402020202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9E9A9D7D-E0E5-6A7A-3F14-23E3FC5B65E4}"/>
              </a:ext>
            </a:extLst>
          </p:cNvPr>
          <p:cNvSpPr>
            <a:spLocks noGrp="1"/>
          </p:cNvSpPr>
          <p:nvPr>
            <p:ph idx="1"/>
          </p:nvPr>
        </p:nvSpPr>
        <p:spPr>
          <a:xfrm>
            <a:off x="838200" y="1537398"/>
            <a:ext cx="10515600" cy="5124659"/>
          </a:xfrm>
        </p:spPr>
        <p:txBody>
          <a:bodyPr>
            <a:noAutofit/>
          </a:bodyPr>
          <a:lstStyle/>
          <a:p>
            <a:pPr>
              <a:spcBef>
                <a:spcPct val="0"/>
              </a:spcBef>
            </a:pPr>
            <a:r>
              <a:rPr lang="en-US" altLang="en-US" sz="3200" dirty="0">
                <a:cs typeface="Times New Roman" panose="02020603050405020304" pitchFamily="18" charset="0"/>
              </a:rPr>
              <a:t>Mucosa of the uterine cervix does not undergo cyclic desquamation, but there are regular changes in the cervical mucus.</a:t>
            </a:r>
          </a:p>
          <a:p>
            <a:pPr>
              <a:spcBef>
                <a:spcPct val="0"/>
              </a:spcBef>
            </a:pPr>
            <a:r>
              <a:rPr lang="en-US" altLang="en-US" sz="3200" dirty="0">
                <a:cs typeface="Times New Roman" panose="02020603050405020304" pitchFamily="18" charset="0"/>
              </a:rPr>
              <a:t>Estrogen makes the mucus thinner and more alkaline.</a:t>
            </a:r>
          </a:p>
          <a:p>
            <a:pPr>
              <a:spcBef>
                <a:spcPct val="0"/>
              </a:spcBef>
            </a:pPr>
            <a:r>
              <a:rPr lang="en-US" altLang="en-US" sz="3200" dirty="0">
                <a:cs typeface="Times New Roman" panose="02020603050405020304" pitchFamily="18" charset="0"/>
              </a:rPr>
              <a:t>Progesterone makes it thick, tenacious, and cellular.</a:t>
            </a:r>
          </a:p>
          <a:p>
            <a:pPr>
              <a:spcBef>
                <a:spcPct val="0"/>
              </a:spcBef>
            </a:pPr>
            <a:r>
              <a:rPr lang="en-US" altLang="en-US" sz="3200" dirty="0">
                <a:cs typeface="Times New Roman" panose="02020603050405020304" pitchFamily="18" charset="0"/>
              </a:rPr>
              <a:t>The mucus is thinnest at the time of ovulation, and its elasticity, or </a:t>
            </a:r>
            <a:r>
              <a:rPr lang="en-US" altLang="en-US" sz="3200" b="1" dirty="0" err="1">
                <a:cs typeface="Times New Roman" panose="02020603050405020304" pitchFamily="18" charset="0"/>
              </a:rPr>
              <a:t>spinnbarkeit</a:t>
            </a:r>
            <a:r>
              <a:rPr lang="en-US" altLang="en-US" sz="3200" b="1" dirty="0">
                <a:cs typeface="Times New Roman" panose="02020603050405020304" pitchFamily="18" charset="0"/>
              </a:rPr>
              <a:t>,</a:t>
            </a:r>
            <a:r>
              <a:rPr lang="en-US" altLang="en-US" sz="3200" dirty="0">
                <a:cs typeface="Times New Roman" panose="02020603050405020304" pitchFamily="18" charset="0"/>
              </a:rPr>
              <a:t> increases so that by midcycle, a drop can be stretched into a long, thin thread that may be 8–12 cm or more in length.</a:t>
            </a:r>
          </a:p>
          <a:p>
            <a:pPr>
              <a:spcBef>
                <a:spcPct val="0"/>
              </a:spcBef>
            </a:pPr>
            <a:r>
              <a:rPr lang="en-US" altLang="en-US" sz="3200" dirty="0">
                <a:cs typeface="Times New Roman" panose="02020603050405020304" pitchFamily="18" charset="0"/>
              </a:rPr>
              <a:t>It dries in an arborizing, fernlike pattern when a thin layer is spread on a slide</a:t>
            </a:r>
            <a:r>
              <a:rPr lang="en-US" altLang="en-US" sz="3200" b="1" u="sng" dirty="0">
                <a:cs typeface="Times New Roman" panose="02020603050405020304" pitchFamily="18" charset="0"/>
              </a:rPr>
              <a:t>. (</a:t>
            </a:r>
            <a:r>
              <a:rPr lang="en-US" altLang="en-US" sz="3200" b="1" u="sng" dirty="0" err="1">
                <a:cs typeface="Times New Roman" panose="02020603050405020304" pitchFamily="18" charset="0"/>
              </a:rPr>
              <a:t>Ferning</a:t>
            </a:r>
            <a:r>
              <a:rPr lang="en-US" altLang="en-US" sz="3200" b="1" u="sng" dirty="0">
                <a:cs typeface="Times New Roman" panose="02020603050405020304" pitchFamily="18" charset="0"/>
              </a:rPr>
              <a:t>).</a:t>
            </a:r>
            <a:endParaRPr lang="en-US" altLang="en-US" sz="3200" dirty="0">
              <a:cs typeface="Arial" panose="020B0604020202020204" pitchFamily="34" charset="0"/>
            </a:endParaRPr>
          </a:p>
          <a:p>
            <a:endParaRPr lang="en-US" sz="3200" dirty="0"/>
          </a:p>
        </p:txBody>
      </p:sp>
    </p:spTree>
    <p:extLst>
      <p:ext uri="{BB962C8B-B14F-4D97-AF65-F5344CB8AC3E}">
        <p14:creationId xmlns:p14="http://schemas.microsoft.com/office/powerpoint/2010/main" val="18848329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13C48D9-A8D1-470C-BF12-A3191D47E47A}"/>
              </a:ext>
            </a:extLst>
          </p:cNvPr>
          <p:cNvPicPr>
            <a:picLocks noChangeAspect="1"/>
          </p:cNvPicPr>
          <p:nvPr/>
        </p:nvPicPr>
        <p:blipFill>
          <a:blip r:embed="rId2"/>
          <a:stretch>
            <a:fillRect/>
          </a:stretch>
        </p:blipFill>
        <p:spPr>
          <a:xfrm>
            <a:off x="5966890" y="907621"/>
            <a:ext cx="5791723" cy="4750229"/>
          </a:xfrm>
          <a:prstGeom prst="rect">
            <a:avLst/>
          </a:prstGeom>
        </p:spPr>
      </p:pic>
      <p:sp>
        <p:nvSpPr>
          <p:cNvPr id="3" name="TextBox 2">
            <a:extLst>
              <a:ext uri="{FF2B5EF4-FFF2-40B4-BE49-F238E27FC236}">
                <a16:creationId xmlns:a16="http://schemas.microsoft.com/office/drawing/2014/main" id="{D0DB3188-7FBB-4C6A-AE72-46ED3B35EDFE}"/>
              </a:ext>
            </a:extLst>
          </p:cNvPr>
          <p:cNvSpPr txBox="1"/>
          <p:nvPr/>
        </p:nvSpPr>
        <p:spPr>
          <a:xfrm>
            <a:off x="6500813" y="6029325"/>
            <a:ext cx="4786312" cy="861774"/>
          </a:xfrm>
          <a:prstGeom prst="rect">
            <a:avLst/>
          </a:prstGeom>
          <a:noFill/>
        </p:spPr>
        <p:txBody>
          <a:bodyPr wrap="square" rtlCol="0">
            <a:spAutoFit/>
          </a:bodyPr>
          <a:lstStyle/>
          <a:p>
            <a:r>
              <a:rPr lang="en-US" sz="3200" b="1" dirty="0" err="1"/>
              <a:t>Spinnbarkeit</a:t>
            </a:r>
            <a:r>
              <a:rPr lang="en-US" sz="3200" b="1" dirty="0"/>
              <a:t> test</a:t>
            </a:r>
          </a:p>
          <a:p>
            <a:endParaRPr lang="en-US" dirty="0"/>
          </a:p>
        </p:txBody>
      </p:sp>
      <p:pic>
        <p:nvPicPr>
          <p:cNvPr id="8" name="صورة 157">
            <a:extLst>
              <a:ext uri="{FF2B5EF4-FFF2-40B4-BE49-F238E27FC236}">
                <a16:creationId xmlns:a16="http://schemas.microsoft.com/office/drawing/2014/main" id="{522337F3-026C-443C-8407-E463A10527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571" y="315484"/>
            <a:ext cx="5466319" cy="534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8F5F7B52-02F5-433F-AAC7-6C3A317CD91A}"/>
              </a:ext>
            </a:extLst>
          </p:cNvPr>
          <p:cNvSpPr txBox="1"/>
          <p:nvPr/>
        </p:nvSpPr>
        <p:spPr>
          <a:xfrm>
            <a:off x="757238" y="6129338"/>
            <a:ext cx="4357687" cy="861774"/>
          </a:xfrm>
          <a:prstGeom prst="rect">
            <a:avLst/>
          </a:prstGeom>
          <a:noFill/>
        </p:spPr>
        <p:txBody>
          <a:bodyPr wrap="square" rtlCol="0">
            <a:spAutoFit/>
          </a:bodyPr>
          <a:lstStyle/>
          <a:p>
            <a:r>
              <a:rPr lang="en-US" altLang="en-US" sz="3200" b="1" dirty="0" err="1">
                <a:latin typeface="Arial" panose="020B0604020202020204" pitchFamily="34" charset="0"/>
                <a:cs typeface="Times New Roman" panose="02020603050405020304" pitchFamily="18" charset="0"/>
              </a:rPr>
              <a:t>Ferning</a:t>
            </a:r>
            <a:endParaRPr lang="en-US" sz="3200" dirty="0"/>
          </a:p>
          <a:p>
            <a:endParaRPr lang="en-US" dirty="0"/>
          </a:p>
        </p:txBody>
      </p:sp>
    </p:spTree>
    <p:extLst>
      <p:ext uri="{BB962C8B-B14F-4D97-AF65-F5344CB8AC3E}">
        <p14:creationId xmlns:p14="http://schemas.microsoft.com/office/powerpoint/2010/main" val="13168469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8858" y="1857375"/>
            <a:ext cx="12014276" cy="3235129"/>
          </a:xfrm>
          <a:prstGeom prst="rect">
            <a:avLst/>
          </a:prstGeom>
        </p:spPr>
      </p:pic>
    </p:spTree>
    <p:extLst>
      <p:ext uri="{BB962C8B-B14F-4D97-AF65-F5344CB8AC3E}">
        <p14:creationId xmlns:p14="http://schemas.microsoft.com/office/powerpoint/2010/main" val="3928302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B0ACA-0B2A-47E0-986A-3C70EDE57B2A}"/>
              </a:ext>
            </a:extLst>
          </p:cNvPr>
          <p:cNvSpPr>
            <a:spLocks noGrp="1"/>
          </p:cNvSpPr>
          <p:nvPr>
            <p:ph type="title"/>
          </p:nvPr>
        </p:nvSpPr>
        <p:spPr>
          <a:xfrm>
            <a:off x="838200" y="365125"/>
            <a:ext cx="10515600" cy="949325"/>
          </a:xfrm>
        </p:spPr>
        <p:txBody>
          <a:bodyPr/>
          <a:lstStyle/>
          <a:p>
            <a:pPr algn="ctr"/>
            <a:r>
              <a:rPr lang="en-US" sz="4400" b="1" i="0" dirty="0">
                <a:solidFill>
                  <a:srgbClr val="231F20"/>
                </a:solidFill>
                <a:effectLst/>
                <a:latin typeface="MyriadPro-Bold"/>
              </a:rPr>
              <a:t>THE VAGINAL CYCLE</a:t>
            </a:r>
            <a:endParaRPr lang="en-US" dirty="0"/>
          </a:p>
        </p:txBody>
      </p:sp>
      <p:sp>
        <p:nvSpPr>
          <p:cNvPr id="3" name="Content Placeholder 2">
            <a:extLst>
              <a:ext uri="{FF2B5EF4-FFF2-40B4-BE49-F238E27FC236}">
                <a16:creationId xmlns:a16="http://schemas.microsoft.com/office/drawing/2014/main" id="{FD60C647-4F99-48D7-A9F2-DAE0F87A2607}"/>
              </a:ext>
            </a:extLst>
          </p:cNvPr>
          <p:cNvSpPr>
            <a:spLocks noGrp="1"/>
          </p:cNvSpPr>
          <p:nvPr>
            <p:ph idx="1"/>
          </p:nvPr>
        </p:nvSpPr>
        <p:spPr>
          <a:xfrm>
            <a:off x="838200" y="1528763"/>
            <a:ext cx="10515600" cy="5072062"/>
          </a:xfrm>
        </p:spPr>
        <p:txBody>
          <a:bodyPr>
            <a:noAutofit/>
          </a:bodyPr>
          <a:lstStyle/>
          <a:p>
            <a:r>
              <a:rPr lang="en-US" i="0" dirty="0">
                <a:solidFill>
                  <a:srgbClr val="231F20"/>
                </a:solidFill>
                <a:effectLst/>
              </a:rPr>
              <a:t>The unstimulated vagina shows relatively small </a:t>
            </a:r>
            <a:r>
              <a:rPr lang="en-US" b="1" i="0" dirty="0">
                <a:solidFill>
                  <a:srgbClr val="231F20"/>
                </a:solidFill>
                <a:effectLst/>
              </a:rPr>
              <a:t>basal type cells</a:t>
            </a:r>
            <a:r>
              <a:rPr lang="en-US" i="0" dirty="0">
                <a:solidFill>
                  <a:srgbClr val="231F20"/>
                </a:solidFill>
                <a:effectLst/>
              </a:rPr>
              <a:t> with healthy nuclei. These and intermediate basophil forms are also seen in vaginal smears taken in the</a:t>
            </a:r>
            <a:r>
              <a:rPr lang="en-US" dirty="0">
                <a:solidFill>
                  <a:srgbClr val="231F20"/>
                </a:solidFill>
                <a:latin typeface="UtopiaStd-Regular"/>
              </a:rPr>
              <a:t> </a:t>
            </a:r>
            <a:r>
              <a:rPr lang="en-US" i="0" dirty="0">
                <a:solidFill>
                  <a:srgbClr val="231F20"/>
                </a:solidFill>
                <a:effectLst/>
                <a:latin typeface="UtopiaStd-Regular"/>
              </a:rPr>
              <a:t>early follicular phase.</a:t>
            </a:r>
          </a:p>
          <a:p>
            <a:r>
              <a:rPr lang="en-US" i="0" dirty="0">
                <a:solidFill>
                  <a:srgbClr val="231F20"/>
                </a:solidFill>
                <a:effectLst/>
                <a:latin typeface="UtopiaStd-Regular"/>
              </a:rPr>
              <a:t> The fully estrogenic smear, evident during the late follicular phase, contains a preponderance of </a:t>
            </a:r>
            <a:r>
              <a:rPr lang="en-US" b="1" dirty="0">
                <a:solidFill>
                  <a:srgbClr val="231F20"/>
                </a:solidFill>
                <a:latin typeface="UtopiaStd-Regular"/>
              </a:rPr>
              <a:t>superficial</a:t>
            </a:r>
            <a:r>
              <a:rPr lang="en-US" dirty="0">
                <a:solidFill>
                  <a:srgbClr val="231F20"/>
                </a:solidFill>
                <a:latin typeface="UtopiaStd-Regular"/>
              </a:rPr>
              <a:t> </a:t>
            </a:r>
            <a:r>
              <a:rPr lang="en-US" i="0" dirty="0">
                <a:solidFill>
                  <a:srgbClr val="231F20"/>
                </a:solidFill>
                <a:effectLst/>
                <a:latin typeface="UtopiaStd-Regular"/>
              </a:rPr>
              <a:t>large cornified epithelial cells with pyknotic nuclei. These</a:t>
            </a:r>
            <a:r>
              <a:rPr lang="en-US" dirty="0">
                <a:solidFill>
                  <a:srgbClr val="231F20"/>
                </a:solidFill>
                <a:latin typeface="UtopiaStd-Regular"/>
              </a:rPr>
              <a:t> </a:t>
            </a:r>
            <a:r>
              <a:rPr lang="en-US" i="0" dirty="0">
                <a:solidFill>
                  <a:srgbClr val="231F20"/>
                </a:solidFill>
                <a:effectLst/>
                <a:latin typeface="UtopiaStd-Regular"/>
              </a:rPr>
              <a:t>stain pink with eosin. </a:t>
            </a:r>
          </a:p>
          <a:p>
            <a:r>
              <a:rPr lang="en-US" i="0" dirty="0">
                <a:solidFill>
                  <a:srgbClr val="231F20"/>
                </a:solidFill>
                <a:effectLst/>
                <a:latin typeface="UtopiaStd-Regular"/>
              </a:rPr>
              <a:t>During the luteal phase the smear shows evidence of increased desquamation, and is characterized by the reappearance of clumps of </a:t>
            </a:r>
            <a:r>
              <a:rPr lang="en-US" b="1" i="0" dirty="0">
                <a:solidFill>
                  <a:srgbClr val="231F20"/>
                </a:solidFill>
                <a:effectLst/>
                <a:latin typeface="UtopiaStd-Regular"/>
              </a:rPr>
              <a:t>intermediate cells </a:t>
            </a:r>
            <a:r>
              <a:rPr lang="en-US" i="0" dirty="0">
                <a:solidFill>
                  <a:srgbClr val="231F20"/>
                </a:solidFill>
                <a:effectLst/>
                <a:latin typeface="UtopiaStd-Regular"/>
              </a:rPr>
              <a:t>and the presence of leucocyte</a:t>
            </a:r>
          </a:p>
          <a:p>
            <a:r>
              <a:rPr lang="en-US" i="0" dirty="0">
                <a:solidFill>
                  <a:srgbClr val="231F20"/>
                </a:solidFill>
                <a:effectLst/>
                <a:latin typeface="UtopiaStd-Regular"/>
              </a:rPr>
              <a:t>The </a:t>
            </a:r>
            <a:r>
              <a:rPr lang="en-US" i="1" dirty="0">
                <a:solidFill>
                  <a:srgbClr val="231F20"/>
                </a:solidFill>
                <a:effectLst/>
                <a:latin typeface="UtopiaStd-Italic"/>
              </a:rPr>
              <a:t>maturation index</a:t>
            </a:r>
            <a:r>
              <a:rPr lang="en-US" i="0" dirty="0">
                <a:solidFill>
                  <a:srgbClr val="231F20"/>
                </a:solidFill>
                <a:effectLst/>
                <a:latin typeface="UtopiaStd-Regular"/>
              </a:rPr>
              <a:t>, which is the percentage of superficial, intermediate and parabasal cells in a vaginal smear is used as a measure of the levels of hormones in circulation.</a:t>
            </a:r>
          </a:p>
          <a:p>
            <a:pPr marL="0" indent="0">
              <a:buNone/>
            </a:pPr>
            <a:br>
              <a:rPr lang="en-US" i="0" dirty="0">
                <a:solidFill>
                  <a:srgbClr val="231F20"/>
                </a:solidFill>
                <a:effectLst/>
                <a:latin typeface="UtopiaStd-Regular"/>
              </a:rPr>
            </a:br>
            <a:br>
              <a:rPr lang="en-US" i="0" dirty="0">
                <a:solidFill>
                  <a:srgbClr val="231F20"/>
                </a:solidFill>
                <a:effectLst/>
                <a:latin typeface="UtopiaStd-Regular"/>
              </a:rPr>
            </a:br>
            <a:br>
              <a:rPr lang="en-US" i="0" dirty="0">
                <a:solidFill>
                  <a:srgbClr val="231F20"/>
                </a:solidFill>
                <a:effectLst/>
                <a:latin typeface="MyriadPro-Bold"/>
              </a:rPr>
            </a:br>
            <a:br>
              <a:rPr lang="en-US" i="0" dirty="0">
                <a:solidFill>
                  <a:srgbClr val="231F20"/>
                </a:solidFill>
                <a:effectLst/>
                <a:latin typeface="MyriadPro-Bold"/>
              </a:rPr>
            </a:br>
            <a:endParaRPr lang="en-US" i="0" dirty="0">
              <a:solidFill>
                <a:srgbClr val="231F20"/>
              </a:solidFill>
              <a:effectLst/>
            </a:endParaRPr>
          </a:p>
        </p:txBody>
      </p:sp>
    </p:spTree>
    <p:extLst>
      <p:ext uri="{BB962C8B-B14F-4D97-AF65-F5344CB8AC3E}">
        <p14:creationId xmlns:p14="http://schemas.microsoft.com/office/powerpoint/2010/main" val="3608101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71306"/>
          </a:xfrm>
        </p:spPr>
        <p:txBody>
          <a:bodyPr>
            <a:normAutofit/>
          </a:bodyPr>
          <a:lstStyle/>
          <a:p>
            <a:pPr algn="ctr"/>
            <a:r>
              <a:rPr lang="en-US" sz="5400" b="1" dirty="0">
                <a:latin typeface="+mn-lt"/>
              </a:rPr>
              <a:t>Follicular Growth and Atresia</a:t>
            </a:r>
            <a:endParaRPr lang="en-US" sz="5400" dirty="0">
              <a:latin typeface="+mn-lt"/>
            </a:endParaRPr>
          </a:p>
        </p:txBody>
      </p:sp>
      <p:sp>
        <p:nvSpPr>
          <p:cNvPr id="3" name="Content Placeholder 2"/>
          <p:cNvSpPr>
            <a:spLocks noGrp="1"/>
          </p:cNvSpPr>
          <p:nvPr>
            <p:ph idx="1"/>
          </p:nvPr>
        </p:nvSpPr>
        <p:spPr>
          <a:xfrm>
            <a:off x="838200" y="1589648"/>
            <a:ext cx="10515600" cy="5064369"/>
          </a:xfrm>
        </p:spPr>
        <p:txBody>
          <a:bodyPr>
            <a:normAutofit/>
          </a:bodyPr>
          <a:lstStyle/>
          <a:p>
            <a:pPr>
              <a:spcBef>
                <a:spcPct val="0"/>
              </a:spcBef>
              <a:buFont typeface="Wingdings" panose="05000000000000000000" pitchFamily="2" charset="2"/>
              <a:buChar char="§"/>
            </a:pPr>
            <a:r>
              <a:rPr lang="en-US" altLang="en-US" dirty="0">
                <a:cs typeface="Arial" panose="020B0604020202020204" pitchFamily="34" charset="0"/>
              </a:rPr>
              <a:t>At the time of birth, there are approximately 2 million primordial follicles containing ova, but approximately 50% of these are </a:t>
            </a:r>
            <a:r>
              <a:rPr lang="en-US" altLang="en-US" dirty="0" err="1">
                <a:cs typeface="Arial" panose="020B0604020202020204" pitchFamily="34" charset="0"/>
              </a:rPr>
              <a:t>atretic</a:t>
            </a:r>
            <a:r>
              <a:rPr lang="en-US" altLang="en-US" dirty="0">
                <a:cs typeface="Arial" panose="020B0604020202020204" pitchFamily="34" charset="0"/>
              </a:rPr>
              <a:t>. </a:t>
            </a:r>
          </a:p>
          <a:p>
            <a:pPr>
              <a:spcBef>
                <a:spcPct val="0"/>
              </a:spcBef>
              <a:buFont typeface="Wingdings" panose="05000000000000000000" pitchFamily="2" charset="2"/>
              <a:buChar char="§"/>
            </a:pPr>
            <a:r>
              <a:rPr lang="en-US" altLang="en-US" dirty="0">
                <a:cs typeface="Arial" panose="020B0604020202020204" pitchFamily="34" charset="0"/>
              </a:rPr>
              <a:t>Atresia continues during development, and the number of ova in both the ovaries at the time of puberty is less than 400,000 </a:t>
            </a:r>
          </a:p>
          <a:p>
            <a:pPr>
              <a:spcBef>
                <a:spcPct val="0"/>
              </a:spcBef>
              <a:buFont typeface="Wingdings" panose="05000000000000000000" pitchFamily="2" charset="2"/>
              <a:buChar char="§"/>
            </a:pPr>
            <a:r>
              <a:rPr lang="en-US" b="1" dirty="0"/>
              <a:t>The</a:t>
            </a:r>
            <a:r>
              <a:rPr lang="en-US" dirty="0"/>
              <a:t> </a:t>
            </a:r>
            <a:r>
              <a:rPr lang="en-US" b="1" dirty="0"/>
              <a:t>degeneration starts in the intrauterine life </a:t>
            </a:r>
            <a:r>
              <a:rPr lang="en-US" dirty="0"/>
              <a:t>and continues throughout childhood and the childbearing period. As a result, no more follicles with ova can be detected in menopausal women</a:t>
            </a:r>
            <a:br>
              <a:rPr lang="en-US" dirty="0"/>
            </a:br>
            <a:endParaRPr lang="en-US" altLang="en-US" dirty="0">
              <a:cs typeface="Arial" panose="020B0604020202020204" pitchFamily="34" charset="0"/>
            </a:endParaRPr>
          </a:p>
          <a:p>
            <a:pPr>
              <a:spcBef>
                <a:spcPct val="0"/>
              </a:spcBef>
              <a:buFont typeface="Wingdings" panose="05000000000000000000" pitchFamily="2" charset="2"/>
              <a:buChar char="§"/>
            </a:pPr>
            <a:r>
              <a:rPr lang="en-US" dirty="0"/>
              <a:t>During the entire reproductive period, some 400 are likely to ovulate. </a:t>
            </a:r>
            <a:br>
              <a:rPr lang="en-US" dirty="0"/>
            </a:br>
            <a:endParaRPr lang="en-US" altLang="en-US" dirty="0">
              <a:cs typeface="Arial" panose="020B0604020202020204" pitchFamily="34" charset="0"/>
            </a:endParaRPr>
          </a:p>
          <a:p>
            <a:pPr>
              <a:spcBef>
                <a:spcPct val="0"/>
              </a:spcBef>
              <a:buFont typeface="Wingdings" panose="05000000000000000000" pitchFamily="2" charset="2"/>
              <a:buChar char="§"/>
            </a:pPr>
            <a:r>
              <a:rPr lang="en-US" altLang="en-US" dirty="0">
                <a:solidFill>
                  <a:srgbClr val="FF0000"/>
                </a:solidFill>
                <a:cs typeface="Arial" panose="020B0604020202020204" pitchFamily="34" charset="0"/>
              </a:rPr>
              <a:t>Just before ovulation, the first meiotic division is completed.</a:t>
            </a:r>
          </a:p>
          <a:p>
            <a:pPr>
              <a:spcBef>
                <a:spcPct val="0"/>
              </a:spcBef>
              <a:buNone/>
            </a:pPr>
            <a:endParaRPr lang="ar-SA" altLang="en-US" dirty="0"/>
          </a:p>
        </p:txBody>
      </p:sp>
    </p:spTree>
    <p:extLst>
      <p:ext uri="{BB962C8B-B14F-4D97-AF65-F5344CB8AC3E}">
        <p14:creationId xmlns:p14="http://schemas.microsoft.com/office/powerpoint/2010/main" val="42784180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ChangeArrowheads="1"/>
          </p:cNvSpPr>
          <p:nvPr/>
        </p:nvSpPr>
        <p:spPr bwMode="auto">
          <a:xfrm>
            <a:off x="1524000" y="-554105"/>
            <a:ext cx="91440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r" rtl="1">
              <a:spcBef>
                <a:spcPct val="20000"/>
              </a:spcBef>
              <a:buClr>
                <a:srgbClr val="9C007F"/>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lgn="r" rtl="1">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lgn="r" rtl="1">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lgn="r" rtl="1">
              <a:spcBef>
                <a:spcPct val="20000"/>
              </a:spcBef>
              <a:buClr>
                <a:srgbClr val="9C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lgn="r" rtl="1">
              <a:spcBef>
                <a:spcPct val="20000"/>
              </a:spcBef>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ctr" eaLnBrk="1" hangingPunct="1">
              <a:spcBef>
                <a:spcPct val="0"/>
              </a:spcBef>
              <a:buClrTx/>
              <a:buSzTx/>
              <a:buFontTx/>
              <a:buNone/>
            </a:pPr>
            <a:endParaRPr lang="en-US" altLang="en-US" sz="5400" b="1" i="1" dirty="0">
              <a:latin typeface="+mn-lt"/>
              <a:cs typeface="Times New Roman" panose="02020603050405020304" pitchFamily="18" charset="0"/>
            </a:endParaRPr>
          </a:p>
          <a:p>
            <a:pPr algn="ctr" eaLnBrk="1" hangingPunct="1">
              <a:spcBef>
                <a:spcPct val="0"/>
              </a:spcBef>
              <a:buClrTx/>
              <a:buSzTx/>
              <a:buFontTx/>
              <a:buNone/>
            </a:pPr>
            <a:r>
              <a:rPr lang="en-US" altLang="en-US" sz="5400" b="1" i="1" dirty="0">
                <a:latin typeface="+mn-lt"/>
                <a:cs typeface="Times New Roman" panose="02020603050405020304" pitchFamily="18" charset="0"/>
              </a:rPr>
              <a:t>Vaginal Cycle</a:t>
            </a:r>
            <a:endParaRPr lang="en-US" altLang="en-US" sz="5400" i="1" dirty="0">
              <a:latin typeface="+mn-lt"/>
              <a:cs typeface="Arial" panose="020B0604020202020204" pitchFamily="34" charset="0"/>
            </a:endParaRPr>
          </a:p>
        </p:txBody>
      </p:sp>
      <p:pic>
        <p:nvPicPr>
          <p:cNvPr id="3789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383147"/>
            <a:ext cx="12171546" cy="1905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653B5510-F886-9B2C-2307-30FF0C7FB068}"/>
              </a:ext>
            </a:extLst>
          </p:cNvPr>
          <p:cNvSpPr txBox="1"/>
          <p:nvPr/>
        </p:nvSpPr>
        <p:spPr>
          <a:xfrm>
            <a:off x="371789" y="4491613"/>
            <a:ext cx="11284299" cy="2246769"/>
          </a:xfrm>
          <a:prstGeom prst="rect">
            <a:avLst/>
          </a:prstGeom>
          <a:noFill/>
        </p:spPr>
        <p:txBody>
          <a:bodyPr wrap="square" rtlCol="0">
            <a:spAutoFit/>
          </a:bodyPr>
          <a:lstStyle/>
          <a:p>
            <a:r>
              <a:rPr lang="en-US" sz="2800" u="sng" dirty="0"/>
              <a:t>4 layers in the vagina: </a:t>
            </a:r>
          </a:p>
          <a:p>
            <a:r>
              <a:rPr lang="en-US" sz="2800" b="1" dirty="0"/>
              <a:t>-Basal</a:t>
            </a:r>
          </a:p>
          <a:p>
            <a:r>
              <a:rPr lang="en-US" sz="2800" b="1" dirty="0"/>
              <a:t>-Parabasal</a:t>
            </a:r>
          </a:p>
          <a:p>
            <a:r>
              <a:rPr lang="en-US" sz="2800" b="1" dirty="0"/>
              <a:t>-Intermediate</a:t>
            </a:r>
          </a:p>
          <a:p>
            <a:r>
              <a:rPr lang="en-US" sz="2800" b="1" dirty="0"/>
              <a:t>-superficial</a:t>
            </a:r>
          </a:p>
        </p:txBody>
      </p:sp>
    </p:spTree>
    <p:extLst>
      <p:ext uri="{BB962C8B-B14F-4D97-AF65-F5344CB8AC3E}">
        <p14:creationId xmlns:p14="http://schemas.microsoft.com/office/powerpoint/2010/main" val="29490337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8613" y="685744"/>
            <a:ext cx="11470189" cy="5357870"/>
          </a:xfrm>
          <a:prstGeom prst="rect">
            <a:avLst/>
          </a:prstGeom>
        </p:spPr>
      </p:pic>
    </p:spTree>
    <p:extLst>
      <p:ext uri="{BB962C8B-B14F-4D97-AF65-F5344CB8AC3E}">
        <p14:creationId xmlns:p14="http://schemas.microsoft.com/office/powerpoint/2010/main" val="17330124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p:cNvSpPr>
            <a:spLocks noChangeArrowheads="1"/>
          </p:cNvSpPr>
          <p:nvPr/>
        </p:nvSpPr>
        <p:spPr bwMode="auto">
          <a:xfrm>
            <a:off x="693336" y="512298"/>
            <a:ext cx="11022414" cy="578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gn="r" rtl="1">
              <a:spcBef>
                <a:spcPct val="20000"/>
              </a:spcBef>
              <a:buClr>
                <a:srgbClr val="9C007F"/>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lgn="r" rtl="1">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lgn="r" rtl="1">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lgn="r" rtl="1">
              <a:spcBef>
                <a:spcPct val="20000"/>
              </a:spcBef>
              <a:buClr>
                <a:srgbClr val="9C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lgn="r" rtl="1">
              <a:spcBef>
                <a:spcPct val="20000"/>
              </a:spcBef>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ctr" eaLnBrk="1" hangingPunct="1">
              <a:spcBef>
                <a:spcPct val="0"/>
              </a:spcBef>
              <a:buClrTx/>
              <a:buSzTx/>
              <a:buFontTx/>
              <a:buNone/>
            </a:pPr>
            <a:r>
              <a:rPr lang="en-US" altLang="en-US" sz="5400" b="1" dirty="0">
                <a:latin typeface="+mn-lt"/>
                <a:cs typeface="Times New Roman" panose="02020603050405020304" pitchFamily="18" charset="0"/>
              </a:rPr>
              <a:t>Cyclic Changes in the Breasts</a:t>
            </a:r>
          </a:p>
          <a:p>
            <a:pPr algn="l" eaLnBrk="1" hangingPunct="1">
              <a:spcBef>
                <a:spcPct val="0"/>
              </a:spcBef>
              <a:buClrTx/>
              <a:buSzTx/>
              <a:buFontTx/>
              <a:buNone/>
            </a:pPr>
            <a:endParaRPr lang="en-US" altLang="en-US" sz="2000" dirty="0">
              <a:latin typeface="Arial" panose="020B0604020202020204" pitchFamily="34" charset="0"/>
              <a:cs typeface="Arial" panose="020B0604020202020204" pitchFamily="34" charset="0"/>
            </a:endParaRPr>
          </a:p>
          <a:p>
            <a:pPr algn="l" rtl="0">
              <a:spcBef>
                <a:spcPct val="0"/>
              </a:spcBef>
              <a:buClrTx/>
              <a:buSzTx/>
              <a:buFontTx/>
              <a:buNone/>
            </a:pPr>
            <a:r>
              <a:rPr lang="en-US" altLang="en-US" sz="2400" b="1" dirty="0">
                <a:latin typeface="+mn-lt"/>
                <a:cs typeface="Times New Roman" panose="02020603050405020304" pitchFamily="18" charset="0"/>
              </a:rPr>
              <a:t>Estrogens</a:t>
            </a:r>
            <a:r>
              <a:rPr lang="en-US" altLang="en-US" sz="2400" dirty="0">
                <a:latin typeface="+mn-lt"/>
                <a:cs typeface="Times New Roman" panose="02020603050405020304" pitchFamily="18" charset="0"/>
              </a:rPr>
              <a:t> cause </a:t>
            </a:r>
            <a:r>
              <a:rPr lang="en-US" altLang="en-US" sz="2400" dirty="0">
                <a:solidFill>
                  <a:srgbClr val="FF0000"/>
                </a:solidFill>
                <a:latin typeface="+mn-lt"/>
                <a:cs typeface="Times New Roman" panose="02020603050405020304" pitchFamily="18" charset="0"/>
              </a:rPr>
              <a:t>proliferation of mammary ducts</a:t>
            </a:r>
            <a:r>
              <a:rPr lang="en-US" altLang="en-US" sz="2400" dirty="0">
                <a:latin typeface="+mn-lt"/>
                <a:cs typeface="Times New Roman" panose="02020603050405020304" pitchFamily="18" charset="0"/>
              </a:rPr>
              <a:t>, whereas </a:t>
            </a:r>
            <a:r>
              <a:rPr lang="en-US" altLang="en-US" sz="2400" b="1" dirty="0">
                <a:latin typeface="+mn-lt"/>
                <a:cs typeface="Times New Roman" panose="02020603050405020304" pitchFamily="18" charset="0"/>
              </a:rPr>
              <a:t>progesterone</a:t>
            </a:r>
            <a:r>
              <a:rPr lang="en-US" altLang="en-US" sz="2400" dirty="0">
                <a:latin typeface="+mn-lt"/>
                <a:cs typeface="Times New Roman" panose="02020603050405020304" pitchFamily="18" charset="0"/>
              </a:rPr>
              <a:t> </a:t>
            </a:r>
            <a:r>
              <a:rPr lang="en-US" altLang="en-US" sz="2400" dirty="0">
                <a:solidFill>
                  <a:srgbClr val="FF0000"/>
                </a:solidFill>
                <a:latin typeface="+mn-lt"/>
                <a:cs typeface="Times New Roman" panose="02020603050405020304" pitchFamily="18" charset="0"/>
              </a:rPr>
              <a:t>causes growth of lobules and alveoli</a:t>
            </a:r>
            <a:r>
              <a:rPr lang="en-US" altLang="en-US" sz="2400" dirty="0">
                <a:latin typeface="+mn-lt"/>
                <a:cs typeface="Times New Roman" panose="02020603050405020304" pitchFamily="18" charset="0"/>
              </a:rPr>
              <a:t>.</a:t>
            </a:r>
          </a:p>
          <a:p>
            <a:pPr algn="l" rtl="0">
              <a:spcBef>
                <a:spcPct val="0"/>
              </a:spcBef>
              <a:buClrTx/>
              <a:buSzTx/>
              <a:buFontTx/>
              <a:buNone/>
            </a:pPr>
            <a:r>
              <a:rPr lang="en-US" altLang="en-US" sz="2400" dirty="0">
                <a:latin typeface="+mn-lt"/>
                <a:cs typeface="Times New Roman" panose="02020603050405020304" pitchFamily="18" charset="0"/>
              </a:rPr>
              <a:t>The breast swelling, tenderness, and pain experienced by many women during the 10 days preceding menstruation probably are due to distention of the ducts, hyperemia, and edema of the interstitial tissue of the breasts</a:t>
            </a:r>
            <a:endParaRPr lang="en-US" altLang="en-US" sz="2400" b="1" u="sng" dirty="0">
              <a:latin typeface="+mn-lt"/>
              <a:cs typeface="Times New Roman" panose="02020603050405020304" pitchFamily="18" charset="0"/>
            </a:endParaRPr>
          </a:p>
          <a:p>
            <a:pPr algn="l" rtl="0">
              <a:spcBef>
                <a:spcPct val="0"/>
              </a:spcBef>
              <a:buClrTx/>
              <a:buSzTx/>
              <a:buFontTx/>
              <a:buNone/>
            </a:pPr>
            <a:endParaRPr lang="en-US" altLang="en-US" sz="2000" b="1" u="sng" dirty="0">
              <a:latin typeface="Arial" panose="020B0604020202020204" pitchFamily="34" charset="0"/>
              <a:cs typeface="Times New Roman" panose="02020603050405020304" pitchFamily="18" charset="0"/>
            </a:endParaRPr>
          </a:p>
          <a:p>
            <a:pPr algn="ctr" rtl="0">
              <a:spcBef>
                <a:spcPct val="0"/>
              </a:spcBef>
              <a:buClrTx/>
              <a:buSzTx/>
              <a:buFontTx/>
              <a:buNone/>
            </a:pPr>
            <a:r>
              <a:rPr lang="en-US" altLang="en-US" sz="5400" b="1" dirty="0">
                <a:latin typeface="+mn-lt"/>
                <a:cs typeface="Times New Roman" panose="02020603050405020304" pitchFamily="18" charset="0"/>
              </a:rPr>
              <a:t>Cyclic Changes in Other Body Functions</a:t>
            </a:r>
            <a:endParaRPr lang="en-US" altLang="en-US" sz="2000" dirty="0">
              <a:latin typeface="+mn-lt"/>
              <a:cs typeface="Times New Roman" panose="02020603050405020304" pitchFamily="18" charset="0"/>
            </a:endParaRPr>
          </a:p>
          <a:p>
            <a:pPr algn="l" rtl="0">
              <a:spcBef>
                <a:spcPct val="0"/>
              </a:spcBef>
              <a:buClrTx/>
              <a:buSzTx/>
              <a:buFontTx/>
              <a:buNone/>
            </a:pPr>
            <a:r>
              <a:rPr lang="en-US" altLang="en-US" sz="2400" dirty="0">
                <a:latin typeface="+mn-lt"/>
                <a:cs typeface="Times New Roman" panose="02020603050405020304" pitchFamily="18" charset="0"/>
              </a:rPr>
              <a:t>This change in body temperature  probably is due to the </a:t>
            </a:r>
            <a:r>
              <a:rPr lang="en-US" altLang="en-US" sz="2400" dirty="0" err="1">
                <a:latin typeface="+mn-lt"/>
                <a:cs typeface="Times New Roman" panose="02020603050405020304" pitchFamily="18" charset="0"/>
              </a:rPr>
              <a:t>thermogenic</a:t>
            </a:r>
            <a:r>
              <a:rPr lang="en-US" altLang="en-US" sz="2400" dirty="0">
                <a:latin typeface="+mn-lt"/>
                <a:cs typeface="Times New Roman" panose="02020603050405020304" pitchFamily="18" charset="0"/>
              </a:rPr>
              <a:t> effect of progesterone.</a:t>
            </a:r>
            <a:endParaRPr lang="en-US" altLang="en-US" sz="2400" dirty="0">
              <a:latin typeface="+mn-lt"/>
              <a:cs typeface="Arial" panose="020B0604020202020204" pitchFamily="34" charset="0"/>
            </a:endParaRPr>
          </a:p>
        </p:txBody>
      </p:sp>
    </p:spTree>
    <p:extLst>
      <p:ext uri="{BB962C8B-B14F-4D97-AF65-F5344CB8AC3E}">
        <p14:creationId xmlns:p14="http://schemas.microsoft.com/office/powerpoint/2010/main" val="5317290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304" y="2064543"/>
            <a:ext cx="11081391"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99015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3C65B-5E14-431D-883C-28247EA8DC8B}"/>
              </a:ext>
            </a:extLst>
          </p:cNvPr>
          <p:cNvSpPr>
            <a:spLocks noGrp="1"/>
          </p:cNvSpPr>
          <p:nvPr>
            <p:ph type="title"/>
          </p:nvPr>
        </p:nvSpPr>
        <p:spPr/>
        <p:txBody>
          <a:bodyPr>
            <a:normAutofit fontScale="90000"/>
          </a:bodyPr>
          <a:lstStyle/>
          <a:p>
            <a:pPr algn="ctr"/>
            <a:r>
              <a:rPr lang="en-US" altLang="en-US" sz="6000" b="1" dirty="0">
                <a:latin typeface="+mn-lt"/>
                <a:cs typeface="Times New Roman" panose="02020603050405020304" pitchFamily="18" charset="0"/>
              </a:rPr>
              <a:t>Indicators of Ovulation</a:t>
            </a:r>
            <a:br>
              <a:rPr lang="en-US" altLang="en-US" sz="4400" i="1" dirty="0">
                <a:latin typeface="Arial" panose="020B060402020202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11ECDF56-A887-47FD-AAC8-B0721F934F4C}"/>
              </a:ext>
            </a:extLst>
          </p:cNvPr>
          <p:cNvSpPr>
            <a:spLocks noGrp="1"/>
          </p:cNvSpPr>
          <p:nvPr>
            <p:ph idx="1"/>
          </p:nvPr>
        </p:nvSpPr>
        <p:spPr>
          <a:xfrm>
            <a:off x="757813" y="1875867"/>
            <a:ext cx="10515600" cy="4351338"/>
          </a:xfrm>
        </p:spPr>
        <p:txBody>
          <a:bodyPr>
            <a:normAutofit lnSpcReduction="10000"/>
          </a:bodyPr>
          <a:lstStyle/>
          <a:p>
            <a:pPr>
              <a:spcBef>
                <a:spcPct val="0"/>
              </a:spcBef>
            </a:pPr>
            <a:r>
              <a:rPr lang="en-US" altLang="en-US" sz="3600" dirty="0">
                <a:cs typeface="Times New Roman" panose="02020603050405020304" pitchFamily="18" charset="0"/>
              </a:rPr>
              <a:t>A convenient but retrospective indicator of the time of ovulation is a rise in the basal body temperature.</a:t>
            </a:r>
            <a:endParaRPr lang="en-US" altLang="en-US" sz="3600" dirty="0">
              <a:cs typeface="Arial" panose="020B0604020202020204" pitchFamily="34" charset="0"/>
            </a:endParaRPr>
          </a:p>
          <a:p>
            <a:pPr algn="l" rtl="0">
              <a:spcBef>
                <a:spcPct val="0"/>
              </a:spcBef>
              <a:buClrTx/>
              <a:buSzTx/>
              <a:buFontTx/>
              <a:buNone/>
            </a:pPr>
            <a:endParaRPr lang="en-US" altLang="en-US" sz="3600" dirty="0">
              <a:cs typeface="Times New Roman" panose="02020603050405020304" pitchFamily="18" charset="0"/>
            </a:endParaRPr>
          </a:p>
          <a:p>
            <a:pPr>
              <a:spcBef>
                <a:spcPct val="0"/>
              </a:spcBef>
            </a:pPr>
            <a:r>
              <a:rPr lang="en-US" altLang="en-US" sz="3600" dirty="0">
                <a:cs typeface="Times New Roman" panose="02020603050405020304" pitchFamily="18" charset="0"/>
              </a:rPr>
              <a:t>A rise in urinary LH occurs during the rise in circulating LH that causes ovulation, and this increase can be measured as another indicator of ovulation.</a:t>
            </a:r>
            <a:endParaRPr lang="en-US" altLang="en-US" sz="3600" dirty="0">
              <a:cs typeface="Arial" panose="020B0604020202020204" pitchFamily="34" charset="0"/>
            </a:endParaRPr>
          </a:p>
          <a:p>
            <a:pPr algn="l" rtl="0">
              <a:spcBef>
                <a:spcPct val="0"/>
              </a:spcBef>
              <a:buClrTx/>
              <a:buSzTx/>
              <a:buFontTx/>
              <a:buNone/>
            </a:pPr>
            <a:endParaRPr lang="en-US" altLang="en-US" sz="3600" dirty="0">
              <a:cs typeface="Times New Roman" panose="02020603050405020304" pitchFamily="18" charset="0"/>
            </a:endParaRPr>
          </a:p>
          <a:p>
            <a:pPr>
              <a:spcBef>
                <a:spcPct val="0"/>
              </a:spcBef>
            </a:pPr>
            <a:r>
              <a:rPr lang="en-US" altLang="en-US" sz="3600" dirty="0">
                <a:cs typeface="Times New Roman" panose="02020603050405020304" pitchFamily="18" charset="0"/>
              </a:rPr>
              <a:t>Ovulation normally occurs about 9-12 hours after the peak of the LH surge at midcycle.</a:t>
            </a:r>
          </a:p>
          <a:p>
            <a:endParaRPr lang="en-US" dirty="0"/>
          </a:p>
        </p:txBody>
      </p:sp>
    </p:spTree>
    <p:extLst>
      <p:ext uri="{BB962C8B-B14F-4D97-AF65-F5344CB8AC3E}">
        <p14:creationId xmlns:p14="http://schemas.microsoft.com/office/powerpoint/2010/main" val="37957038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5D34F-4458-48B8-9466-ECA7D77195C9}"/>
              </a:ext>
            </a:extLst>
          </p:cNvPr>
          <p:cNvSpPr>
            <a:spLocks noGrp="1"/>
          </p:cNvSpPr>
          <p:nvPr>
            <p:ph type="title"/>
          </p:nvPr>
        </p:nvSpPr>
        <p:spPr/>
        <p:txBody>
          <a:bodyPr>
            <a:normAutofit fontScale="90000"/>
          </a:bodyPr>
          <a:lstStyle/>
          <a:p>
            <a:pPr algn="ctr"/>
            <a:r>
              <a:rPr lang="en-US" altLang="en-US" sz="6000" b="1" dirty="0">
                <a:latin typeface="+mn-lt"/>
                <a:cs typeface="Times New Roman" panose="02020603050405020304" pitchFamily="18" charset="0"/>
              </a:rPr>
              <a:t>Ovarian Hormones</a:t>
            </a:r>
            <a:br>
              <a:rPr lang="en-US" altLang="en-US" sz="4400" i="1" dirty="0">
                <a:latin typeface="Arial" panose="020B060402020202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35E9B1CB-A218-4396-A2A0-3B9807D5F4E3}"/>
              </a:ext>
            </a:extLst>
          </p:cNvPr>
          <p:cNvSpPr>
            <a:spLocks noGrp="1"/>
          </p:cNvSpPr>
          <p:nvPr>
            <p:ph idx="1"/>
          </p:nvPr>
        </p:nvSpPr>
        <p:spPr>
          <a:xfrm>
            <a:off x="728662" y="1690688"/>
            <a:ext cx="10972800" cy="4802187"/>
          </a:xfrm>
        </p:spPr>
        <p:txBody>
          <a:bodyPr>
            <a:normAutofit fontScale="92500" lnSpcReduction="20000"/>
          </a:bodyPr>
          <a:lstStyle/>
          <a:p>
            <a:pPr algn="l" rtl="0">
              <a:spcBef>
                <a:spcPct val="0"/>
              </a:spcBef>
              <a:buClrTx/>
              <a:buSzTx/>
              <a:buFontTx/>
              <a:buNone/>
            </a:pPr>
            <a:r>
              <a:rPr lang="en-US" altLang="en-US" sz="2800" b="1" i="1" u="sng" dirty="0">
                <a:latin typeface="Arial" panose="020B0604020202020204" pitchFamily="34" charset="0"/>
                <a:cs typeface="Times New Roman" panose="02020603050405020304" pitchFamily="18" charset="0"/>
              </a:rPr>
              <a:t>Chemistry, Biosynthesis, &amp; Metabolism of Estrogens</a:t>
            </a:r>
          </a:p>
          <a:p>
            <a:pPr algn="l" eaLnBrk="1" hangingPunct="1">
              <a:spcBef>
                <a:spcPct val="0"/>
              </a:spcBef>
              <a:buClrTx/>
              <a:buSzTx/>
              <a:buFontTx/>
              <a:buNone/>
            </a:pPr>
            <a:r>
              <a:rPr lang="en-US" altLang="en-US" sz="2800" b="1" dirty="0">
                <a:latin typeface="Arial" panose="020B0604020202020204" pitchFamily="34" charset="0"/>
                <a:cs typeface="Arial" panose="020B0604020202020204" pitchFamily="34" charset="0"/>
              </a:rPr>
              <a:t> </a:t>
            </a:r>
            <a:endParaRPr lang="en-US" altLang="en-US" sz="3000" dirty="0">
              <a:cs typeface="Arial" panose="020B0604020202020204" pitchFamily="34" charset="0"/>
            </a:endParaRPr>
          </a:p>
          <a:p>
            <a:pPr>
              <a:spcBef>
                <a:spcPct val="0"/>
              </a:spcBef>
            </a:pPr>
            <a:r>
              <a:rPr lang="en-US" altLang="en-US" sz="3000" dirty="0">
                <a:cs typeface="Arial" panose="020B0604020202020204" pitchFamily="34" charset="0"/>
              </a:rPr>
              <a:t>The naturally occurring estrogens are </a:t>
            </a:r>
            <a:r>
              <a:rPr lang="en-US" altLang="en-US" sz="3000" b="1" dirty="0">
                <a:cs typeface="Arial" panose="020B0604020202020204" pitchFamily="34" charset="0"/>
              </a:rPr>
              <a:t>17-estradiol(E2), estrone(E1),</a:t>
            </a:r>
            <a:r>
              <a:rPr lang="en-US" altLang="en-US" sz="3000" dirty="0">
                <a:cs typeface="Arial" panose="020B0604020202020204" pitchFamily="34" charset="0"/>
              </a:rPr>
              <a:t> and </a:t>
            </a:r>
            <a:r>
              <a:rPr lang="en-US" altLang="en-US" sz="3000" b="1" dirty="0">
                <a:cs typeface="Arial" panose="020B0604020202020204" pitchFamily="34" charset="0"/>
              </a:rPr>
              <a:t>estriol</a:t>
            </a:r>
            <a:r>
              <a:rPr lang="en-US" altLang="en-US" sz="3000" b="1" u="sng" dirty="0">
                <a:cs typeface="Arial" panose="020B0604020202020204" pitchFamily="34" charset="0"/>
              </a:rPr>
              <a:t>(E3)</a:t>
            </a:r>
            <a:endParaRPr lang="en-US" altLang="en-US" sz="3000" dirty="0">
              <a:cs typeface="Arial" panose="020B0604020202020204" pitchFamily="34" charset="0"/>
            </a:endParaRPr>
          </a:p>
          <a:p>
            <a:pPr>
              <a:spcBef>
                <a:spcPct val="0"/>
              </a:spcBef>
            </a:pPr>
            <a:r>
              <a:rPr lang="en-US" altLang="en-US" sz="3000" dirty="0">
                <a:cs typeface="Arial" panose="020B0604020202020204" pitchFamily="34" charset="0"/>
              </a:rPr>
              <a:t>Estradiol is the most potent estrogen of the three, and </a:t>
            </a:r>
            <a:r>
              <a:rPr lang="en-US" altLang="en-US" sz="3000" dirty="0">
                <a:solidFill>
                  <a:srgbClr val="FF0000"/>
                </a:solidFill>
                <a:cs typeface="Arial" panose="020B0604020202020204" pitchFamily="34" charset="0"/>
              </a:rPr>
              <a:t>estriol</a:t>
            </a:r>
            <a:r>
              <a:rPr lang="en-US" altLang="en-US" sz="3000" dirty="0">
                <a:cs typeface="Arial" panose="020B0604020202020204" pitchFamily="34" charset="0"/>
              </a:rPr>
              <a:t> is the least potent.</a:t>
            </a:r>
          </a:p>
          <a:p>
            <a:pPr algn="l" eaLnBrk="1" hangingPunct="1">
              <a:spcBef>
                <a:spcPct val="0"/>
              </a:spcBef>
              <a:buClrTx/>
              <a:buSzTx/>
              <a:buFontTx/>
              <a:buNone/>
            </a:pPr>
            <a:endParaRPr lang="ar-SA" altLang="en-US" sz="3000" dirty="0">
              <a:cs typeface="Arial" panose="020B0604020202020204" pitchFamily="34" charset="0"/>
            </a:endParaRPr>
          </a:p>
          <a:p>
            <a:pPr>
              <a:spcBef>
                <a:spcPct val="0"/>
              </a:spcBef>
            </a:pPr>
            <a:r>
              <a:rPr lang="en-US" altLang="en-US" sz="3000" dirty="0">
                <a:cs typeface="Arial" panose="020B0604020202020204" pitchFamily="34" charset="0"/>
              </a:rPr>
              <a:t>They are secreted primarily by the granulosa and the thecal cells of the ovarian follicles, the corpus luteum, and the placenta.</a:t>
            </a:r>
          </a:p>
          <a:p>
            <a:pPr>
              <a:spcBef>
                <a:spcPct val="0"/>
              </a:spcBef>
            </a:pPr>
            <a:endParaRPr lang="ar-SA" altLang="en-US" sz="3000" dirty="0">
              <a:cs typeface="Arial" panose="020B0604020202020204" pitchFamily="34" charset="0"/>
            </a:endParaRPr>
          </a:p>
          <a:p>
            <a:pPr>
              <a:spcBef>
                <a:spcPct val="0"/>
              </a:spcBef>
            </a:pPr>
            <a:r>
              <a:rPr lang="en-US" altLang="en-US" sz="3000" dirty="0">
                <a:cs typeface="Arial" panose="020B0604020202020204" pitchFamily="34" charset="0"/>
              </a:rPr>
              <a:t>They are also formed by aromatization of androstenedione in the circulation. Aromatase (CYP19) is the enzyme that catalyzes the conversion of </a:t>
            </a:r>
            <a:r>
              <a:rPr lang="en-US" altLang="en-US" sz="3000" dirty="0">
                <a:solidFill>
                  <a:srgbClr val="FF0000"/>
                </a:solidFill>
                <a:cs typeface="Arial" panose="020B0604020202020204" pitchFamily="34" charset="0"/>
              </a:rPr>
              <a:t>androstenedione</a:t>
            </a:r>
            <a:r>
              <a:rPr lang="en-US" altLang="en-US" sz="3000" dirty="0">
                <a:cs typeface="Arial" panose="020B0604020202020204" pitchFamily="34" charset="0"/>
              </a:rPr>
              <a:t> to </a:t>
            </a:r>
            <a:r>
              <a:rPr lang="en-US" altLang="en-US" sz="3000" dirty="0">
                <a:solidFill>
                  <a:srgbClr val="FF0000"/>
                </a:solidFill>
                <a:cs typeface="Arial" panose="020B0604020202020204" pitchFamily="34" charset="0"/>
              </a:rPr>
              <a:t>estrone</a:t>
            </a:r>
            <a:r>
              <a:rPr lang="en-US" altLang="en-US" sz="3000" dirty="0">
                <a:cs typeface="Arial" panose="020B0604020202020204" pitchFamily="34" charset="0"/>
              </a:rPr>
              <a:t> .It also catalyzes the conversion of </a:t>
            </a:r>
            <a:r>
              <a:rPr lang="en-US" altLang="en-US" sz="3000" dirty="0">
                <a:solidFill>
                  <a:srgbClr val="FF0000"/>
                </a:solidFill>
                <a:cs typeface="Arial" panose="020B0604020202020204" pitchFamily="34" charset="0"/>
              </a:rPr>
              <a:t>testosterone</a:t>
            </a:r>
            <a:r>
              <a:rPr lang="en-US" altLang="en-US" sz="3000" dirty="0">
                <a:cs typeface="Arial" panose="020B0604020202020204" pitchFamily="34" charset="0"/>
              </a:rPr>
              <a:t> to </a:t>
            </a:r>
            <a:r>
              <a:rPr lang="en-US" altLang="en-US" sz="3000" dirty="0">
                <a:solidFill>
                  <a:srgbClr val="FF0000"/>
                </a:solidFill>
                <a:cs typeface="Arial" panose="020B0604020202020204" pitchFamily="34" charset="0"/>
              </a:rPr>
              <a:t>estradiol</a:t>
            </a:r>
            <a:r>
              <a:rPr lang="en-US" altLang="en-US" sz="3000" dirty="0">
                <a:cs typeface="Arial" panose="020B0604020202020204" pitchFamily="34" charset="0"/>
              </a:rPr>
              <a:t>.</a:t>
            </a:r>
          </a:p>
          <a:p>
            <a:pPr algn="l" rtl="0">
              <a:spcBef>
                <a:spcPct val="0"/>
              </a:spcBef>
              <a:buClrTx/>
              <a:buSzTx/>
              <a:buFontTx/>
              <a:buNone/>
            </a:pPr>
            <a:endParaRPr lang="en-US" altLang="en-US" sz="2800" b="1" i="1" u="sng" dirty="0">
              <a:latin typeface="Arial" panose="020B06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3343837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صورة 1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975" y="234305"/>
            <a:ext cx="9903701" cy="662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88163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50E55A-3B7D-A1E4-DF4F-B3F19B2B80E3}"/>
              </a:ext>
            </a:extLst>
          </p:cNvPr>
          <p:cNvPicPr>
            <a:picLocks noChangeAspect="1"/>
          </p:cNvPicPr>
          <p:nvPr/>
        </p:nvPicPr>
        <p:blipFill>
          <a:blip r:embed="rId2"/>
          <a:stretch>
            <a:fillRect/>
          </a:stretch>
        </p:blipFill>
        <p:spPr>
          <a:xfrm>
            <a:off x="1226873" y="1078025"/>
            <a:ext cx="8884690" cy="5616653"/>
          </a:xfrm>
          <a:prstGeom prst="rect">
            <a:avLst/>
          </a:prstGeom>
        </p:spPr>
      </p:pic>
      <p:sp>
        <p:nvSpPr>
          <p:cNvPr id="4" name="TextBox 3">
            <a:extLst>
              <a:ext uri="{FF2B5EF4-FFF2-40B4-BE49-F238E27FC236}">
                <a16:creationId xmlns:a16="http://schemas.microsoft.com/office/drawing/2014/main" id="{F85D29ED-7072-64EA-CA8A-5FF2E988F474}"/>
              </a:ext>
            </a:extLst>
          </p:cNvPr>
          <p:cNvSpPr txBox="1"/>
          <p:nvPr/>
        </p:nvSpPr>
        <p:spPr>
          <a:xfrm>
            <a:off x="861237" y="340242"/>
            <a:ext cx="10451805" cy="2123658"/>
          </a:xfrm>
          <a:prstGeom prst="rect">
            <a:avLst/>
          </a:prstGeom>
          <a:noFill/>
        </p:spPr>
        <p:txBody>
          <a:bodyPr wrap="square" rtlCol="0">
            <a:spAutoFit/>
          </a:bodyPr>
          <a:lstStyle/>
          <a:p>
            <a:r>
              <a:rPr lang="en-US" sz="4400" b="1" i="0" dirty="0">
                <a:solidFill>
                  <a:srgbClr val="231F20"/>
                </a:solidFill>
                <a:effectLst/>
                <a:latin typeface="MyriadPro-Bold"/>
              </a:rPr>
              <a:t>Organization of steroid hormone synthesis</a:t>
            </a:r>
            <a:br>
              <a:rPr lang="en-US" sz="4400" i="0" dirty="0">
                <a:solidFill>
                  <a:srgbClr val="231F20"/>
                </a:solidFill>
                <a:effectLst/>
                <a:latin typeface="MyriadPro-Bold"/>
              </a:rPr>
            </a:br>
            <a:br>
              <a:rPr lang="en-US" sz="4400" i="0" dirty="0">
                <a:solidFill>
                  <a:srgbClr val="231F20"/>
                </a:solidFill>
                <a:effectLst/>
                <a:latin typeface="MyriadPro-Bold"/>
              </a:rPr>
            </a:br>
            <a:endParaRPr lang="en-US" sz="4400" dirty="0"/>
          </a:p>
        </p:txBody>
      </p:sp>
    </p:spTree>
    <p:extLst>
      <p:ext uri="{BB962C8B-B14F-4D97-AF65-F5344CB8AC3E}">
        <p14:creationId xmlns:p14="http://schemas.microsoft.com/office/powerpoint/2010/main" val="40984545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p:cNvSpPr>
            <a:spLocks noChangeArrowheads="1"/>
          </p:cNvSpPr>
          <p:nvPr/>
        </p:nvSpPr>
        <p:spPr bwMode="auto">
          <a:xfrm>
            <a:off x="371475" y="584125"/>
            <a:ext cx="11444288"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gn="r" rtl="1">
              <a:spcBef>
                <a:spcPct val="20000"/>
              </a:spcBef>
              <a:buClr>
                <a:srgbClr val="9C007F"/>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lgn="r" rtl="1">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lgn="r" rtl="1">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lgn="r" rtl="1">
              <a:spcBef>
                <a:spcPct val="20000"/>
              </a:spcBef>
              <a:buClr>
                <a:srgbClr val="9C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lgn="r" rtl="1">
              <a:spcBef>
                <a:spcPct val="20000"/>
              </a:spcBef>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algn="r" rtl="1" eaLnBrk="0" fontAlgn="base" hangingPunct="0">
              <a:spcBef>
                <a:spcPct val="20000"/>
              </a:spcBef>
              <a:spcAft>
                <a:spcPct val="0"/>
              </a:spcAft>
              <a:buClr>
                <a:srgbClr val="68007F"/>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marL="457200" indent="-457200" algn="l" rtl="0">
              <a:spcBef>
                <a:spcPct val="0"/>
              </a:spcBef>
              <a:buClrTx/>
              <a:buSzTx/>
            </a:pPr>
            <a:r>
              <a:rPr lang="en-US" altLang="en-US" sz="3200" dirty="0">
                <a:latin typeface="Calibri" panose="020F0502020204030204" pitchFamily="34" charset="0"/>
                <a:cs typeface="Times New Roman" panose="02020603050405020304" pitchFamily="18" charset="0"/>
              </a:rPr>
              <a:t>Theca interna cells have many LH receptors, and LH acts on them via cyclic (cAMP) to increase conversion of cholesterol to androstenedione.</a:t>
            </a:r>
          </a:p>
          <a:p>
            <a:pPr marL="457200" indent="-457200" algn="l" rtl="0">
              <a:spcBef>
                <a:spcPct val="0"/>
              </a:spcBef>
              <a:buClrTx/>
              <a:buSzTx/>
            </a:pPr>
            <a:r>
              <a:rPr lang="en-US" altLang="en-US" sz="3200" dirty="0">
                <a:latin typeface="Calibri" panose="020F0502020204030204" pitchFamily="34" charset="0"/>
                <a:cs typeface="Times New Roman" panose="02020603050405020304" pitchFamily="18" charset="0"/>
              </a:rPr>
              <a:t>The granulosa cells many follicle-stimulating hormone (FSH) receptors, and FSH facilitates the secretion of estradiol by acting via cyclic AMP to increase the aromatase activity in these cells. Mature granulosa cells also acquire LH receptors, and LH stimulates estradiol production.</a:t>
            </a:r>
            <a:endParaRPr lang="en-US" altLang="en-US" sz="3200" dirty="0">
              <a:latin typeface="Calibri" panose="020F0502020204030204" pitchFamily="34" charset="0"/>
              <a:cs typeface="Arial" panose="020B0604020202020204" pitchFamily="34" charset="0"/>
            </a:endParaRPr>
          </a:p>
          <a:p>
            <a:pPr marL="457200" indent="-457200" algn="l" rtl="0">
              <a:spcBef>
                <a:spcPct val="0"/>
              </a:spcBef>
              <a:buClrTx/>
              <a:buSzTx/>
            </a:pPr>
            <a:r>
              <a:rPr lang="en-US" altLang="en-US" sz="3200" dirty="0">
                <a:latin typeface="Calibri" panose="020F0502020204030204" pitchFamily="34" charset="0"/>
                <a:cs typeface="Arial" panose="020B0604020202020204" pitchFamily="34" charset="0"/>
              </a:rPr>
              <a:t>Two percent of the circulating estradiol is free. The remainder is bound to protein: 60% to albumin and 38% to the same gonadal steroid-binding globulin (GBG) that binds testosterone</a:t>
            </a:r>
          </a:p>
        </p:txBody>
      </p:sp>
    </p:spTree>
    <p:extLst>
      <p:ext uri="{BB962C8B-B14F-4D97-AF65-F5344CB8AC3E}">
        <p14:creationId xmlns:p14="http://schemas.microsoft.com/office/powerpoint/2010/main" val="38664702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506437" y="267286"/>
            <a:ext cx="11563643" cy="1580564"/>
          </a:xfrm>
        </p:spPr>
        <p:txBody>
          <a:bodyPr>
            <a:noAutofit/>
          </a:bodyPr>
          <a:lstStyle/>
          <a:p>
            <a:r>
              <a:rPr lang="en-US" altLang="en-US" sz="2800" b="1" dirty="0">
                <a:cs typeface="Traditional Arabic" panose="02020603050405020304" pitchFamily="18" charset="-78"/>
              </a:rPr>
              <a:t>Schematic diagram of the </a:t>
            </a:r>
            <a:r>
              <a:rPr lang="en-US" altLang="en-US" sz="2800" b="1" dirty="0">
                <a:solidFill>
                  <a:srgbClr val="FF0000"/>
                </a:solidFill>
                <a:cs typeface="Traditional Arabic" panose="02020603050405020304" pitchFamily="18" charset="-78"/>
              </a:rPr>
              <a:t>two-cell theory </a:t>
            </a:r>
            <a:r>
              <a:rPr lang="en-US" altLang="en-US" sz="2800" b="1" dirty="0">
                <a:cs typeface="Traditional Arabic" panose="02020603050405020304" pitchFamily="18" charset="-78"/>
              </a:rPr>
              <a:t>DHAE, </a:t>
            </a:r>
            <a:r>
              <a:rPr lang="en-US" altLang="en-US" sz="2800" b="1" dirty="0" err="1">
                <a:cs typeface="Traditional Arabic" panose="02020603050405020304" pitchFamily="18" charset="-78"/>
              </a:rPr>
              <a:t>dehydroepiandrosterone</a:t>
            </a:r>
            <a:r>
              <a:rPr lang="en-US" altLang="en-US" sz="2800" b="1" dirty="0">
                <a:cs typeface="Traditional Arabic" panose="02020603050405020304" pitchFamily="18" charset="-78"/>
              </a:rPr>
              <a:t>; R, receptor; HSD, </a:t>
            </a:r>
            <a:r>
              <a:rPr lang="en-US" altLang="en-US" sz="2800" b="1" dirty="0" err="1">
                <a:cs typeface="Traditional Arabic" panose="02020603050405020304" pitchFamily="18" charset="-78"/>
              </a:rPr>
              <a:t>hydroxysteroid</a:t>
            </a:r>
            <a:r>
              <a:rPr lang="en-US" altLang="en-US" sz="2800" b="1" dirty="0">
                <a:cs typeface="Traditional Arabic" panose="02020603050405020304" pitchFamily="18" charset="-78"/>
              </a:rPr>
              <a:t> dehydrogenase; P450arom, androgen aromatase; CYP, cytochrome P450 enzyme; LH, luteinizing hormone; FSH, follicle-stimulating hormone; </a:t>
            </a:r>
            <a:r>
              <a:rPr lang="en-US" altLang="en-US" sz="2800" b="1" dirty="0" err="1">
                <a:cs typeface="Traditional Arabic" panose="02020603050405020304" pitchFamily="18" charset="-78"/>
              </a:rPr>
              <a:t>cAMP</a:t>
            </a:r>
            <a:r>
              <a:rPr lang="en-US" altLang="en-US" sz="2800" b="1" dirty="0">
                <a:cs typeface="Traditional Arabic" panose="02020603050405020304" pitchFamily="18" charset="-78"/>
              </a:rPr>
              <a:t>, cyclic AMP</a:t>
            </a:r>
            <a:br>
              <a:rPr lang="en-US" altLang="en-US" sz="2800" b="1" dirty="0">
                <a:cs typeface="Traditional Arabic" panose="02020603050405020304" pitchFamily="18" charset="-78"/>
              </a:rPr>
            </a:br>
            <a:endParaRPr lang="en-US" altLang="en-US" sz="2800" b="1" dirty="0">
              <a:cs typeface="Traditional Arabic" panose="02020603050405020304" pitchFamily="18" charset="-78"/>
            </a:endParaRPr>
          </a:p>
        </p:txBody>
      </p:sp>
      <p:pic>
        <p:nvPicPr>
          <p:cNvPr id="47107"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68450" y="1928813"/>
            <a:ext cx="9099550" cy="4379912"/>
          </a:xfrm>
        </p:spPr>
      </p:pic>
    </p:spTree>
    <p:extLst>
      <p:ext uri="{BB962C8B-B14F-4D97-AF65-F5344CB8AC3E}">
        <p14:creationId xmlns:p14="http://schemas.microsoft.com/office/powerpoint/2010/main" val="1903693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63039" y="182880"/>
            <a:ext cx="9663100" cy="6485205"/>
          </a:xfrm>
          <a:prstGeom prst="rect">
            <a:avLst/>
          </a:prstGeom>
        </p:spPr>
      </p:pic>
    </p:spTree>
    <p:extLst>
      <p:ext uri="{BB962C8B-B14F-4D97-AF65-F5344CB8AC3E}">
        <p14:creationId xmlns:p14="http://schemas.microsoft.com/office/powerpoint/2010/main" val="3546727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ltLang="en-US" sz="5400" b="1" dirty="0">
                <a:latin typeface="+mn-lt"/>
                <a:cs typeface="Times New Roman" panose="02020603050405020304" pitchFamily="18" charset="0"/>
              </a:rPr>
              <a:t>Ovarian Hormones</a:t>
            </a:r>
            <a:endParaRPr lang="en-US" sz="5400" dirty="0"/>
          </a:p>
        </p:txBody>
      </p:sp>
      <p:sp>
        <p:nvSpPr>
          <p:cNvPr id="3" name="Content Placeholder 2"/>
          <p:cNvSpPr>
            <a:spLocks noGrp="1"/>
          </p:cNvSpPr>
          <p:nvPr>
            <p:ph idx="1"/>
          </p:nvPr>
        </p:nvSpPr>
        <p:spPr>
          <a:xfrm>
            <a:off x="838200" y="1825625"/>
            <a:ext cx="10515600" cy="4846480"/>
          </a:xfrm>
        </p:spPr>
        <p:txBody>
          <a:bodyPr>
            <a:normAutofit lnSpcReduction="10000"/>
          </a:bodyPr>
          <a:lstStyle/>
          <a:p>
            <a:r>
              <a:rPr lang="en-US" dirty="0"/>
              <a:t>Certain steroidogenic enzymes are speciﬁc to certain ovarian cell types. Only theca cells express P450c17, the enzyme that allows conversion of </a:t>
            </a:r>
            <a:r>
              <a:rPr lang="en-US" dirty="0" err="1"/>
              <a:t>progestins</a:t>
            </a:r>
            <a:r>
              <a:rPr lang="en-US" dirty="0"/>
              <a:t> (</a:t>
            </a:r>
            <a:r>
              <a:rPr lang="en-US" b="1" dirty="0"/>
              <a:t>21-carbon steroids</a:t>
            </a:r>
            <a:r>
              <a:rPr lang="en-US" dirty="0"/>
              <a:t>) to androgens (</a:t>
            </a:r>
            <a:r>
              <a:rPr lang="en-US" b="1" dirty="0"/>
              <a:t>19-carbon steroids</a:t>
            </a:r>
            <a:r>
              <a:rPr lang="en-US" dirty="0"/>
              <a:t>). In turn, only granulosa cells, stimulated by FSH, have the ability to aromatize androgens to estrogens (</a:t>
            </a:r>
            <a:r>
              <a:rPr lang="en-US" b="1" dirty="0"/>
              <a:t>18-carbon steroids</a:t>
            </a:r>
            <a:r>
              <a:rPr lang="en-US" dirty="0"/>
              <a:t>).</a:t>
            </a:r>
          </a:p>
          <a:p>
            <a:r>
              <a:rPr lang="en-US" dirty="0"/>
              <a:t> In theca cells of the preovulatory follicle pregnenolone is preferentially converted to 17-hydroxypregnenolone </a:t>
            </a:r>
            <a:r>
              <a:rPr lang="el-GR" dirty="0"/>
              <a:t>(Δ</a:t>
            </a:r>
            <a:r>
              <a:rPr lang="en-US" dirty="0"/>
              <a:t> pathway) on the way to synthesis of androstenedione.</a:t>
            </a:r>
          </a:p>
          <a:p>
            <a:r>
              <a:rPr lang="en-US" dirty="0"/>
              <a:t>In the corpus luteum pregnenolone is preferentially converted to progesterone (</a:t>
            </a:r>
            <a:r>
              <a:rPr lang="el-GR" dirty="0"/>
              <a:t>Δ</a:t>
            </a:r>
            <a:r>
              <a:rPr lang="en-US" dirty="0"/>
              <a:t> 4 pathway). Progesterone, 17-hydroxyprogesterone, and inhibin A levels all peak in the luteal phase.</a:t>
            </a:r>
          </a:p>
          <a:p>
            <a:endParaRPr lang="en-US" dirty="0"/>
          </a:p>
        </p:txBody>
      </p:sp>
    </p:spTree>
    <p:extLst>
      <p:ext uri="{BB962C8B-B14F-4D97-AF65-F5344CB8AC3E}">
        <p14:creationId xmlns:p14="http://schemas.microsoft.com/office/powerpoint/2010/main" val="42007335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ltLang="en-US" sz="5400" b="1" dirty="0">
                <a:latin typeface="+mn-lt"/>
                <a:cs typeface="Times New Roman" panose="02020603050405020304" pitchFamily="18" charset="0"/>
              </a:rPr>
              <a:t>Ovarian Hormones</a:t>
            </a:r>
            <a:endParaRPr lang="en-US" sz="5400" dirty="0"/>
          </a:p>
        </p:txBody>
      </p:sp>
      <p:sp>
        <p:nvSpPr>
          <p:cNvPr id="3" name="Content Placeholder 2"/>
          <p:cNvSpPr>
            <a:spLocks noGrp="1"/>
          </p:cNvSpPr>
          <p:nvPr>
            <p:ph idx="1"/>
          </p:nvPr>
        </p:nvSpPr>
        <p:spPr>
          <a:xfrm>
            <a:off x="838200" y="1825625"/>
            <a:ext cx="10515600" cy="4846480"/>
          </a:xfrm>
        </p:spPr>
        <p:txBody>
          <a:bodyPr>
            <a:normAutofit/>
          </a:bodyPr>
          <a:lstStyle/>
          <a:p>
            <a:r>
              <a:rPr lang="en-US" dirty="0"/>
              <a:t>Only theca cells express P450c17, the enzyme that allows conversion of </a:t>
            </a:r>
            <a:r>
              <a:rPr lang="en-US" dirty="0">
                <a:solidFill>
                  <a:srgbClr val="FF0000"/>
                </a:solidFill>
              </a:rPr>
              <a:t>progestins</a:t>
            </a:r>
            <a:r>
              <a:rPr lang="en-US" dirty="0"/>
              <a:t> (</a:t>
            </a:r>
            <a:r>
              <a:rPr lang="en-US" b="1" dirty="0"/>
              <a:t>21-carbon steroids</a:t>
            </a:r>
            <a:r>
              <a:rPr lang="en-US" dirty="0"/>
              <a:t>) to </a:t>
            </a:r>
            <a:r>
              <a:rPr lang="en-US" dirty="0">
                <a:solidFill>
                  <a:srgbClr val="FF0000"/>
                </a:solidFill>
              </a:rPr>
              <a:t>androgens</a:t>
            </a:r>
            <a:r>
              <a:rPr lang="en-US" dirty="0"/>
              <a:t> (</a:t>
            </a:r>
            <a:r>
              <a:rPr lang="en-US" b="1" dirty="0"/>
              <a:t>19-carbon steroids</a:t>
            </a:r>
            <a:r>
              <a:rPr lang="en-US" dirty="0"/>
              <a:t>). In turn, only granulosa cells, stimulated by FSH, have the ability to </a:t>
            </a:r>
            <a:r>
              <a:rPr lang="en-US" dirty="0">
                <a:solidFill>
                  <a:srgbClr val="FF0000"/>
                </a:solidFill>
              </a:rPr>
              <a:t>aromatize androgens </a:t>
            </a:r>
            <a:r>
              <a:rPr lang="en-US" dirty="0"/>
              <a:t>to </a:t>
            </a:r>
            <a:r>
              <a:rPr lang="en-US" dirty="0">
                <a:solidFill>
                  <a:srgbClr val="FF0000"/>
                </a:solidFill>
              </a:rPr>
              <a:t>estrogens</a:t>
            </a:r>
            <a:r>
              <a:rPr lang="en-US" dirty="0"/>
              <a:t> (</a:t>
            </a:r>
            <a:r>
              <a:rPr lang="en-US" b="1" dirty="0"/>
              <a:t>18-carbon steroids</a:t>
            </a:r>
            <a:r>
              <a:rPr lang="en-US" dirty="0"/>
              <a:t>).</a:t>
            </a:r>
          </a:p>
          <a:p>
            <a:r>
              <a:rPr lang="en-US" dirty="0"/>
              <a:t> In theca cells of the preovulatory follicle pregnenolone is preferentially converted to 17-hydroxypregnenolone </a:t>
            </a:r>
            <a:r>
              <a:rPr lang="el-GR" dirty="0"/>
              <a:t>(Δ</a:t>
            </a:r>
            <a:r>
              <a:rPr lang="en-US" dirty="0"/>
              <a:t> pathway) on the way to synthesis of </a:t>
            </a:r>
            <a:r>
              <a:rPr lang="en-US" dirty="0">
                <a:solidFill>
                  <a:srgbClr val="FF0000"/>
                </a:solidFill>
              </a:rPr>
              <a:t>androstenedione</a:t>
            </a:r>
            <a:r>
              <a:rPr lang="en-US" dirty="0"/>
              <a:t>.</a:t>
            </a:r>
          </a:p>
          <a:p>
            <a:r>
              <a:rPr lang="en-US" dirty="0"/>
              <a:t>In the corpus luteum pregnenolone is preferentially converted to </a:t>
            </a:r>
            <a:r>
              <a:rPr lang="en-US" dirty="0">
                <a:solidFill>
                  <a:srgbClr val="FF0000"/>
                </a:solidFill>
              </a:rPr>
              <a:t>progesterone</a:t>
            </a:r>
            <a:r>
              <a:rPr lang="en-US" dirty="0"/>
              <a:t> (</a:t>
            </a:r>
            <a:r>
              <a:rPr lang="el-GR" dirty="0"/>
              <a:t>Δ</a:t>
            </a:r>
            <a:r>
              <a:rPr lang="en-US" dirty="0"/>
              <a:t> 4 pathway). </a:t>
            </a:r>
          </a:p>
          <a:p>
            <a:r>
              <a:rPr lang="en-US" dirty="0"/>
              <a:t>Progesterone, 17-hydroxyprogesterone, and inhibin A levels all peak in the luteal phase.</a:t>
            </a:r>
          </a:p>
          <a:p>
            <a:endParaRPr lang="en-US" dirty="0"/>
          </a:p>
        </p:txBody>
      </p:sp>
    </p:spTree>
    <p:extLst>
      <p:ext uri="{BB962C8B-B14F-4D97-AF65-F5344CB8AC3E}">
        <p14:creationId xmlns:p14="http://schemas.microsoft.com/office/powerpoint/2010/main" val="8303986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a:blip r:embed="rId2"/>
          <a:stretch>
            <a:fillRect/>
          </a:stretch>
        </p:blipFill>
        <p:spPr>
          <a:xfrm>
            <a:off x="900333" y="1209824"/>
            <a:ext cx="10804464" cy="4726953"/>
          </a:xfrm>
          <a:prstGeom prst="rect">
            <a:avLst/>
          </a:prstGeom>
        </p:spPr>
      </p:pic>
    </p:spTree>
    <p:extLst>
      <p:ext uri="{BB962C8B-B14F-4D97-AF65-F5344CB8AC3E}">
        <p14:creationId xmlns:p14="http://schemas.microsoft.com/office/powerpoint/2010/main" val="3122680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2992E-D88A-47C5-969F-313167079C05}"/>
              </a:ext>
            </a:extLst>
          </p:cNvPr>
          <p:cNvSpPr>
            <a:spLocks noGrp="1"/>
          </p:cNvSpPr>
          <p:nvPr>
            <p:ph type="title"/>
          </p:nvPr>
        </p:nvSpPr>
        <p:spPr>
          <a:xfrm>
            <a:off x="838200" y="365125"/>
            <a:ext cx="10515600" cy="1604352"/>
          </a:xfrm>
        </p:spPr>
        <p:txBody>
          <a:bodyPr>
            <a:normAutofit fontScale="90000"/>
          </a:bodyPr>
          <a:lstStyle/>
          <a:p>
            <a:pPr algn="ctr"/>
            <a:br>
              <a:rPr lang="en-US" altLang="en-US" sz="6000" b="1" dirty="0">
                <a:latin typeface="Calibri" panose="020F0502020204030204" pitchFamily="34" charset="0"/>
                <a:cs typeface="Times New Roman" panose="02020603050405020304" pitchFamily="18" charset="0"/>
              </a:rPr>
            </a:br>
            <a:r>
              <a:rPr lang="en-US" altLang="en-US" sz="6000" b="1" dirty="0">
                <a:latin typeface="Calibri" panose="020F0502020204030204" pitchFamily="34" charset="0"/>
                <a:cs typeface="Times New Roman" panose="02020603050405020304" pitchFamily="18" charset="0"/>
              </a:rPr>
              <a:t>Secretion of Estrogens</a:t>
            </a:r>
            <a:br>
              <a:rPr lang="en-US" altLang="en-US" sz="4400" i="1" dirty="0">
                <a:latin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BC5B9211-DAB5-43D6-BD70-7AFF2254E8F0}"/>
              </a:ext>
            </a:extLst>
          </p:cNvPr>
          <p:cNvSpPr>
            <a:spLocks noGrp="1"/>
          </p:cNvSpPr>
          <p:nvPr>
            <p:ph idx="1"/>
          </p:nvPr>
        </p:nvSpPr>
        <p:spPr>
          <a:xfrm>
            <a:off x="838200" y="2130251"/>
            <a:ext cx="10515600" cy="4046712"/>
          </a:xfrm>
        </p:spPr>
        <p:txBody>
          <a:bodyPr>
            <a:noAutofit/>
          </a:bodyPr>
          <a:lstStyle/>
          <a:p>
            <a:pPr>
              <a:spcBef>
                <a:spcPct val="0"/>
              </a:spcBef>
            </a:pPr>
            <a:r>
              <a:rPr lang="en-US" altLang="en-US" sz="4000" dirty="0">
                <a:latin typeface="Calibri" panose="020F0502020204030204" pitchFamily="34" charset="0"/>
                <a:cs typeface="Times New Roman" panose="02020603050405020304" pitchFamily="18" charset="0"/>
              </a:rPr>
              <a:t>Almost all of the estrogen comes from the ovary.</a:t>
            </a:r>
          </a:p>
          <a:p>
            <a:pPr>
              <a:spcBef>
                <a:spcPct val="0"/>
              </a:spcBef>
            </a:pPr>
            <a:r>
              <a:rPr lang="en-US" altLang="en-US" sz="4000" dirty="0">
                <a:latin typeface="Calibri" panose="020F0502020204030204" pitchFamily="34" charset="0"/>
                <a:cs typeface="Times New Roman" panose="02020603050405020304" pitchFamily="18" charset="0"/>
              </a:rPr>
              <a:t> There are 2 peaks of secretion: </a:t>
            </a:r>
          </a:p>
          <a:p>
            <a:pPr lvl="1">
              <a:spcBef>
                <a:spcPct val="0"/>
              </a:spcBef>
            </a:pPr>
            <a:r>
              <a:rPr lang="en-US" altLang="en-US" sz="3600" dirty="0">
                <a:latin typeface="Calibri" panose="020F0502020204030204" pitchFamily="34" charset="0"/>
                <a:cs typeface="Times New Roman" panose="02020603050405020304" pitchFamily="18" charset="0"/>
              </a:rPr>
              <a:t>1 just before ovulation and</a:t>
            </a:r>
          </a:p>
          <a:p>
            <a:pPr lvl="1">
              <a:spcBef>
                <a:spcPct val="0"/>
              </a:spcBef>
            </a:pPr>
            <a:r>
              <a:rPr lang="en-US" altLang="en-US" sz="3600" dirty="0">
                <a:latin typeface="Calibri" panose="020F0502020204030204" pitchFamily="34" charset="0"/>
                <a:cs typeface="Times New Roman" panose="02020603050405020304" pitchFamily="18" charset="0"/>
              </a:rPr>
              <a:t>1 during the midluteal phase.</a:t>
            </a:r>
          </a:p>
          <a:p>
            <a:endParaRPr lang="en-US" sz="2400" dirty="0"/>
          </a:p>
        </p:txBody>
      </p:sp>
    </p:spTree>
    <p:extLst>
      <p:ext uri="{BB962C8B-B14F-4D97-AF65-F5344CB8AC3E}">
        <p14:creationId xmlns:p14="http://schemas.microsoft.com/office/powerpoint/2010/main" val="18866605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59509-DD1B-48DE-B2D2-A0A37F60AE49}"/>
              </a:ext>
            </a:extLst>
          </p:cNvPr>
          <p:cNvSpPr>
            <a:spLocks noGrp="1"/>
          </p:cNvSpPr>
          <p:nvPr>
            <p:ph type="title"/>
          </p:nvPr>
        </p:nvSpPr>
        <p:spPr/>
        <p:txBody>
          <a:bodyPr>
            <a:normAutofit fontScale="90000"/>
          </a:bodyPr>
          <a:lstStyle/>
          <a:p>
            <a:pPr algn="ctr"/>
            <a:br>
              <a:rPr lang="en-US" altLang="en-US" sz="6000" b="1" dirty="0">
                <a:latin typeface="+mn-lt"/>
                <a:cs typeface="Arial" panose="020B0604020202020204" pitchFamily="34" charset="0"/>
              </a:rPr>
            </a:br>
            <a:r>
              <a:rPr lang="en-US" altLang="en-US" sz="6000" b="1" dirty="0">
                <a:latin typeface="+mn-lt"/>
                <a:cs typeface="Arial" panose="020B0604020202020204" pitchFamily="34" charset="0"/>
              </a:rPr>
              <a:t>Estrogen Effects on Female Genitalia</a:t>
            </a:r>
            <a:br>
              <a:rPr lang="en-US" altLang="en-US" sz="4400" b="1" i="1" u="sng" dirty="0">
                <a:latin typeface="Arial" panose="020B060402020202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81E1EF6D-ACF6-422C-8BEF-35E4FA8F6F13}"/>
              </a:ext>
            </a:extLst>
          </p:cNvPr>
          <p:cNvSpPr>
            <a:spLocks noGrp="1"/>
          </p:cNvSpPr>
          <p:nvPr>
            <p:ph idx="1"/>
          </p:nvPr>
        </p:nvSpPr>
        <p:spPr>
          <a:xfrm>
            <a:off x="838200" y="2009553"/>
            <a:ext cx="10515600" cy="4483322"/>
          </a:xfrm>
        </p:spPr>
        <p:txBody>
          <a:bodyPr>
            <a:noAutofit/>
          </a:bodyPr>
          <a:lstStyle/>
          <a:p>
            <a:pPr>
              <a:spcBef>
                <a:spcPct val="0"/>
              </a:spcBef>
            </a:pPr>
            <a:r>
              <a:rPr lang="en-US" altLang="en-US" dirty="0">
                <a:cs typeface="Arial" panose="020B0604020202020204" pitchFamily="34" charset="0"/>
              </a:rPr>
              <a:t>Facilitate the </a:t>
            </a:r>
            <a:r>
              <a:rPr lang="en-US" altLang="en-US" dirty="0">
                <a:solidFill>
                  <a:srgbClr val="FF0000"/>
                </a:solidFill>
                <a:cs typeface="Arial" panose="020B0604020202020204" pitchFamily="34" charset="0"/>
              </a:rPr>
              <a:t>growth of the ovarian follicles </a:t>
            </a:r>
            <a:r>
              <a:rPr lang="en-US" altLang="en-US" dirty="0">
                <a:cs typeface="Arial" panose="020B0604020202020204" pitchFamily="34" charset="0"/>
              </a:rPr>
              <a:t>and increase the motility of the uterine tubes. </a:t>
            </a:r>
            <a:endParaRPr lang="ar-SA" altLang="en-US" dirty="0">
              <a:cs typeface="Arial" panose="020B0604020202020204" pitchFamily="34" charset="0"/>
            </a:endParaRPr>
          </a:p>
          <a:p>
            <a:pPr>
              <a:spcBef>
                <a:spcPct val="0"/>
              </a:spcBef>
            </a:pPr>
            <a:r>
              <a:rPr lang="en-US" altLang="en-US" dirty="0">
                <a:cs typeface="Arial" panose="020B0604020202020204" pitchFamily="34" charset="0"/>
              </a:rPr>
              <a:t>Their role in the </a:t>
            </a:r>
            <a:r>
              <a:rPr lang="en-US" altLang="en-US" dirty="0">
                <a:solidFill>
                  <a:srgbClr val="FF0000"/>
                </a:solidFill>
                <a:cs typeface="Arial" panose="020B0604020202020204" pitchFamily="34" charset="0"/>
              </a:rPr>
              <a:t>cyclic changes in the endometrium</a:t>
            </a:r>
            <a:r>
              <a:rPr lang="en-US" altLang="en-US" dirty="0">
                <a:cs typeface="Arial" panose="020B0604020202020204" pitchFamily="34" charset="0"/>
              </a:rPr>
              <a:t>, cervix, and vagina is discussed above. </a:t>
            </a:r>
          </a:p>
          <a:p>
            <a:pPr>
              <a:spcBef>
                <a:spcPct val="0"/>
              </a:spcBef>
            </a:pPr>
            <a:r>
              <a:rPr lang="en-US" altLang="en-US" dirty="0">
                <a:solidFill>
                  <a:srgbClr val="FF0000"/>
                </a:solidFill>
                <a:cs typeface="Arial" panose="020B0604020202020204" pitchFamily="34" charset="0"/>
              </a:rPr>
              <a:t>Increase uterine blood flow </a:t>
            </a:r>
            <a:r>
              <a:rPr lang="en-US" altLang="en-US" dirty="0">
                <a:cs typeface="Arial" panose="020B0604020202020204" pitchFamily="34" charset="0"/>
              </a:rPr>
              <a:t>and have important effects on the smooth muscle of the uterus. </a:t>
            </a:r>
          </a:p>
          <a:p>
            <a:pPr>
              <a:spcBef>
                <a:spcPct val="0"/>
              </a:spcBef>
            </a:pPr>
            <a:r>
              <a:rPr lang="en-US" altLang="en-US" dirty="0">
                <a:cs typeface="Arial" panose="020B0604020202020204" pitchFamily="34" charset="0"/>
              </a:rPr>
              <a:t>Under the influence of estrogens, the myometrium becomes more </a:t>
            </a:r>
            <a:r>
              <a:rPr lang="en-US" altLang="en-US" dirty="0">
                <a:solidFill>
                  <a:srgbClr val="FF0000"/>
                </a:solidFill>
                <a:cs typeface="Arial" panose="020B0604020202020204" pitchFamily="34" charset="0"/>
              </a:rPr>
              <a:t>active and excitable</a:t>
            </a:r>
            <a:r>
              <a:rPr lang="en-US" altLang="en-US" dirty="0">
                <a:cs typeface="Arial" panose="020B0604020202020204" pitchFamily="34" charset="0"/>
              </a:rPr>
              <a:t>, and action potentials in the individual muscle fibers are increased. </a:t>
            </a:r>
          </a:p>
          <a:p>
            <a:pPr algn="l" eaLnBrk="1" hangingPunct="1">
              <a:spcBef>
                <a:spcPct val="0"/>
              </a:spcBef>
              <a:buClrTx/>
              <a:buSzTx/>
            </a:pPr>
            <a:r>
              <a:rPr lang="en-US" altLang="en-US" dirty="0">
                <a:cs typeface="Arial" panose="020B0604020202020204" pitchFamily="34" charset="0"/>
              </a:rPr>
              <a:t>The "estrogen-dominated" uterus is also more </a:t>
            </a:r>
            <a:r>
              <a:rPr lang="en-US" altLang="en-US" dirty="0">
                <a:solidFill>
                  <a:srgbClr val="FF0000"/>
                </a:solidFill>
                <a:cs typeface="Arial" panose="020B0604020202020204" pitchFamily="34" charset="0"/>
              </a:rPr>
              <a:t>sensitive to oxytocin</a:t>
            </a:r>
            <a:r>
              <a:rPr lang="en-US" altLang="en-US" dirty="0">
                <a:cs typeface="Arial" panose="020B0604020202020204" pitchFamily="34" charset="0"/>
              </a:rPr>
              <a:t>.</a:t>
            </a:r>
          </a:p>
          <a:p>
            <a:pPr>
              <a:spcBef>
                <a:spcPct val="0"/>
              </a:spcBef>
            </a:pPr>
            <a:r>
              <a:rPr lang="en-US" altLang="en-US" dirty="0">
                <a:cs typeface="Arial" panose="020B0604020202020204" pitchFamily="34" charset="0"/>
              </a:rPr>
              <a:t>Prolonged treatment with estrogens causes </a:t>
            </a:r>
            <a:r>
              <a:rPr lang="en-US" altLang="en-US" dirty="0">
                <a:solidFill>
                  <a:srgbClr val="FF0000"/>
                </a:solidFill>
                <a:cs typeface="Arial" panose="020B0604020202020204" pitchFamily="34" charset="0"/>
              </a:rPr>
              <a:t>endometrial hypertrophy</a:t>
            </a:r>
            <a:endParaRPr lang="en-US" dirty="0">
              <a:solidFill>
                <a:srgbClr val="FF0000"/>
              </a:solidFill>
            </a:endParaRPr>
          </a:p>
        </p:txBody>
      </p:sp>
    </p:spTree>
    <p:extLst>
      <p:ext uri="{BB962C8B-B14F-4D97-AF65-F5344CB8AC3E}">
        <p14:creationId xmlns:p14="http://schemas.microsoft.com/office/powerpoint/2010/main" val="7327991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D4D06-90F6-475E-AA6D-BD5FD2A471AF}"/>
              </a:ext>
            </a:extLst>
          </p:cNvPr>
          <p:cNvSpPr>
            <a:spLocks noGrp="1"/>
          </p:cNvSpPr>
          <p:nvPr>
            <p:ph type="title"/>
          </p:nvPr>
        </p:nvSpPr>
        <p:spPr/>
        <p:txBody>
          <a:bodyPr>
            <a:normAutofit fontScale="90000"/>
          </a:bodyPr>
          <a:lstStyle/>
          <a:p>
            <a:pPr algn="ctr"/>
            <a:r>
              <a:rPr lang="en-US" altLang="en-US" sz="6000" b="1" dirty="0">
                <a:latin typeface="Calibri" panose="020F0502020204030204" pitchFamily="34" charset="0"/>
                <a:cs typeface="Times New Roman" panose="02020603050405020304" pitchFamily="18" charset="0"/>
              </a:rPr>
              <a:t>Effects on Endocrine Organs</a:t>
            </a:r>
            <a:br>
              <a:rPr lang="en-US" altLang="en-US" sz="4400" i="1" dirty="0">
                <a:latin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C4FA6191-2753-48CD-88A4-4FC1DBFCAD22}"/>
              </a:ext>
            </a:extLst>
          </p:cNvPr>
          <p:cNvSpPr>
            <a:spLocks noGrp="1"/>
          </p:cNvSpPr>
          <p:nvPr>
            <p:ph idx="1"/>
          </p:nvPr>
        </p:nvSpPr>
        <p:spPr>
          <a:xfrm>
            <a:off x="838200" y="1825624"/>
            <a:ext cx="10515600" cy="4667251"/>
          </a:xfrm>
        </p:spPr>
        <p:txBody>
          <a:bodyPr>
            <a:noAutofit/>
          </a:bodyPr>
          <a:lstStyle/>
          <a:p>
            <a:pPr>
              <a:spcBef>
                <a:spcPct val="0"/>
              </a:spcBef>
            </a:pPr>
            <a:r>
              <a:rPr lang="en-US" altLang="en-US" sz="3200" dirty="0">
                <a:latin typeface="Calibri" panose="020F0502020204030204" pitchFamily="34" charset="0"/>
                <a:cs typeface="Times New Roman" panose="02020603050405020304" pitchFamily="18" charset="0"/>
              </a:rPr>
              <a:t>Estrogens decrease FSH secretion. In some circumstances, estrogens inhibit LH secretion (negative feedback); in others, they increase LH secretion (positive feedback). </a:t>
            </a:r>
          </a:p>
          <a:p>
            <a:pPr>
              <a:spcBef>
                <a:spcPct val="0"/>
              </a:spcBef>
            </a:pPr>
            <a:r>
              <a:rPr lang="en-US" altLang="en-US" sz="3200" dirty="0">
                <a:latin typeface="Calibri" panose="020F0502020204030204" pitchFamily="34" charset="0"/>
                <a:cs typeface="Times New Roman" panose="02020603050405020304" pitchFamily="18" charset="0"/>
              </a:rPr>
              <a:t>Women are sometimes given large doses of estrogens to prevent conception during the fertile period (emergency contraception). </a:t>
            </a:r>
          </a:p>
          <a:p>
            <a:pPr>
              <a:spcBef>
                <a:spcPct val="0"/>
              </a:spcBef>
            </a:pPr>
            <a:r>
              <a:rPr lang="en-US" altLang="en-US" sz="3200" dirty="0">
                <a:latin typeface="Calibri" panose="020F0502020204030204" pitchFamily="34" charset="0"/>
                <a:cs typeface="Times New Roman" panose="02020603050405020304" pitchFamily="18" charset="0"/>
              </a:rPr>
              <a:t>Estrogens cause increased secretion of angiotensinogen and thyroid-binding globulin.</a:t>
            </a:r>
          </a:p>
          <a:p>
            <a:pPr>
              <a:spcBef>
                <a:spcPct val="0"/>
              </a:spcBef>
            </a:pPr>
            <a:r>
              <a:rPr lang="en-US" altLang="en-US" sz="3200" dirty="0">
                <a:latin typeface="Calibri" panose="020F0502020204030204" pitchFamily="34" charset="0"/>
                <a:cs typeface="Times New Roman" panose="02020603050405020304" pitchFamily="18" charset="0"/>
              </a:rPr>
              <a:t> They cause epiphyseal closure in humans.</a:t>
            </a:r>
            <a:endParaRPr lang="en-US" altLang="en-US" sz="3200" dirty="0">
              <a:latin typeface="Calibri" panose="020F0502020204030204" pitchFamily="34" charset="0"/>
              <a:cs typeface="Arial" panose="020B0604020202020204" pitchFamily="34" charset="0"/>
            </a:endParaRPr>
          </a:p>
          <a:p>
            <a:endParaRPr lang="en-US" sz="3200" dirty="0"/>
          </a:p>
        </p:txBody>
      </p:sp>
    </p:spTree>
    <p:extLst>
      <p:ext uri="{BB962C8B-B14F-4D97-AF65-F5344CB8AC3E}">
        <p14:creationId xmlns:p14="http://schemas.microsoft.com/office/powerpoint/2010/main" val="37539292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42DC-0E5F-408A-AE8A-88BFE1AFE33B}"/>
              </a:ext>
            </a:extLst>
          </p:cNvPr>
          <p:cNvSpPr>
            <a:spLocks noGrp="1"/>
          </p:cNvSpPr>
          <p:nvPr>
            <p:ph type="title"/>
          </p:nvPr>
        </p:nvSpPr>
        <p:spPr/>
        <p:txBody>
          <a:bodyPr>
            <a:noAutofit/>
          </a:bodyPr>
          <a:lstStyle/>
          <a:p>
            <a:pPr algn="ctr"/>
            <a:r>
              <a:rPr lang="en-US" altLang="en-US" sz="5400" b="1" dirty="0">
                <a:latin typeface="Calibri" panose="020F0502020204030204" pitchFamily="34" charset="0"/>
                <a:cs typeface="Times New Roman" panose="02020603050405020304" pitchFamily="18" charset="0"/>
              </a:rPr>
              <a:t>Effects on the Breasts</a:t>
            </a:r>
            <a:br>
              <a:rPr lang="en-US" altLang="en-US" sz="5400" dirty="0">
                <a:latin typeface="Calibri" panose="020F0502020204030204" pitchFamily="34" charset="0"/>
                <a:cs typeface="Arial" panose="020B0604020202020204" pitchFamily="34" charset="0"/>
              </a:rPr>
            </a:br>
            <a:endParaRPr lang="en-US" sz="5400" dirty="0"/>
          </a:p>
        </p:txBody>
      </p:sp>
      <p:sp>
        <p:nvSpPr>
          <p:cNvPr id="3" name="Content Placeholder 2">
            <a:extLst>
              <a:ext uri="{FF2B5EF4-FFF2-40B4-BE49-F238E27FC236}">
                <a16:creationId xmlns:a16="http://schemas.microsoft.com/office/drawing/2014/main" id="{5AA8100A-BD54-4166-AC2C-B8648BBBCFF4}"/>
              </a:ext>
            </a:extLst>
          </p:cNvPr>
          <p:cNvSpPr>
            <a:spLocks noGrp="1"/>
          </p:cNvSpPr>
          <p:nvPr>
            <p:ph idx="1"/>
          </p:nvPr>
        </p:nvSpPr>
        <p:spPr>
          <a:xfrm>
            <a:off x="847725" y="1396722"/>
            <a:ext cx="10515600" cy="5461278"/>
          </a:xfrm>
        </p:spPr>
        <p:txBody>
          <a:bodyPr>
            <a:normAutofit lnSpcReduction="10000"/>
          </a:bodyPr>
          <a:lstStyle/>
          <a:p>
            <a:r>
              <a:rPr lang="en-US" altLang="en-US" sz="2800" dirty="0">
                <a:latin typeface="Calibri" panose="020F0502020204030204" pitchFamily="34" charset="0"/>
                <a:cs typeface="Times New Roman" panose="02020603050405020304" pitchFamily="18" charset="0"/>
              </a:rPr>
              <a:t>Estrogens produce </a:t>
            </a:r>
            <a:r>
              <a:rPr lang="en-US" altLang="en-US" sz="2800" dirty="0">
                <a:solidFill>
                  <a:srgbClr val="FF0000"/>
                </a:solidFill>
                <a:latin typeface="Calibri" panose="020F0502020204030204" pitchFamily="34" charset="0"/>
                <a:cs typeface="Times New Roman" panose="02020603050405020304" pitchFamily="18" charset="0"/>
              </a:rPr>
              <a:t>duct growth </a:t>
            </a:r>
            <a:r>
              <a:rPr lang="en-US" altLang="en-US" sz="2800" dirty="0">
                <a:latin typeface="Calibri" panose="020F0502020204030204" pitchFamily="34" charset="0"/>
                <a:cs typeface="Times New Roman" panose="02020603050405020304" pitchFamily="18" charset="0"/>
              </a:rPr>
              <a:t>in the breasts and are largely responsible for breast enlargement at puberty in girls. </a:t>
            </a:r>
          </a:p>
          <a:p>
            <a:r>
              <a:rPr lang="en-US" altLang="en-US" sz="2800" dirty="0">
                <a:latin typeface="Calibri" panose="020F0502020204030204" pitchFamily="34" charset="0"/>
                <a:cs typeface="Times New Roman" panose="02020603050405020304" pitchFamily="18" charset="0"/>
              </a:rPr>
              <a:t>Estrogens are responsible for the pigmentation of the areolas.</a:t>
            </a:r>
          </a:p>
          <a:p>
            <a:pPr algn="ctr" eaLnBrk="1" hangingPunct="1">
              <a:spcBef>
                <a:spcPct val="0"/>
              </a:spcBef>
              <a:buClrTx/>
              <a:buSzTx/>
              <a:buFontTx/>
              <a:buNone/>
            </a:pPr>
            <a:endParaRPr lang="en-US" altLang="en-US" sz="4400" b="1" dirty="0">
              <a:cs typeface="Arial" panose="020B0604020202020204" pitchFamily="34" charset="0"/>
            </a:endParaRPr>
          </a:p>
          <a:p>
            <a:pPr algn="ctr" eaLnBrk="1" hangingPunct="1">
              <a:spcBef>
                <a:spcPct val="0"/>
              </a:spcBef>
              <a:buClrTx/>
              <a:buSzTx/>
              <a:buFontTx/>
              <a:buNone/>
            </a:pPr>
            <a:r>
              <a:rPr lang="en-US" altLang="en-US" sz="4400" b="1" dirty="0">
                <a:cs typeface="Arial" panose="020B0604020202020204" pitchFamily="34" charset="0"/>
              </a:rPr>
              <a:t>Effects on Female Secondary Sex Characteristics</a:t>
            </a:r>
            <a:endParaRPr lang="en-US" altLang="en-US" sz="4400" dirty="0">
              <a:cs typeface="Arial" panose="020B0604020202020204" pitchFamily="34" charset="0"/>
            </a:endParaRPr>
          </a:p>
          <a:p>
            <a:pPr>
              <a:spcBef>
                <a:spcPct val="0"/>
              </a:spcBef>
            </a:pPr>
            <a:r>
              <a:rPr lang="en-US" altLang="en-US" dirty="0">
                <a:cs typeface="Arial" panose="020B0604020202020204" pitchFamily="34" charset="0"/>
              </a:rPr>
              <a:t>Enlargement of the breasts, uterus, and vagina—are due in part to estrogens. </a:t>
            </a:r>
          </a:p>
          <a:p>
            <a:pPr>
              <a:spcBef>
                <a:spcPct val="0"/>
              </a:spcBef>
            </a:pPr>
            <a:r>
              <a:rPr lang="en-US" altLang="en-US" dirty="0">
                <a:cs typeface="Arial" panose="020B0604020202020204" pitchFamily="34" charset="0"/>
              </a:rPr>
              <a:t>The body configuration, plus the female distribution of fat in the breasts and buttocks. </a:t>
            </a:r>
          </a:p>
          <a:p>
            <a:pPr>
              <a:spcBef>
                <a:spcPct val="0"/>
              </a:spcBef>
            </a:pPr>
            <a:r>
              <a:rPr lang="en-US" altLang="en-US" dirty="0">
                <a:cs typeface="Arial" panose="020B0604020202020204" pitchFamily="34" charset="0"/>
              </a:rPr>
              <a:t>The larynx retains its prepubertal proportions and the voice is high-pitched. </a:t>
            </a:r>
          </a:p>
          <a:p>
            <a:pPr>
              <a:spcBef>
                <a:spcPct val="0"/>
              </a:spcBef>
            </a:pPr>
            <a:r>
              <a:rPr lang="en-US" altLang="en-US" dirty="0">
                <a:cs typeface="Arial" panose="020B0604020202020204" pitchFamily="34" charset="0"/>
              </a:rPr>
              <a:t>There is less body hair and more scalp hair.</a:t>
            </a:r>
          </a:p>
          <a:p>
            <a:endParaRPr lang="en-US" dirty="0"/>
          </a:p>
        </p:txBody>
      </p:sp>
    </p:spTree>
    <p:extLst>
      <p:ext uri="{BB962C8B-B14F-4D97-AF65-F5344CB8AC3E}">
        <p14:creationId xmlns:p14="http://schemas.microsoft.com/office/powerpoint/2010/main" val="12390484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A2DD4-3D24-4A58-9CFD-DC4EBC724059}"/>
              </a:ext>
            </a:extLst>
          </p:cNvPr>
          <p:cNvSpPr>
            <a:spLocks noGrp="1"/>
          </p:cNvSpPr>
          <p:nvPr>
            <p:ph type="title"/>
          </p:nvPr>
        </p:nvSpPr>
        <p:spPr/>
        <p:txBody>
          <a:bodyPr>
            <a:noAutofit/>
          </a:bodyPr>
          <a:lstStyle/>
          <a:p>
            <a:pPr algn="ctr"/>
            <a:r>
              <a:rPr lang="en-US" altLang="en-US" sz="5400" b="1" dirty="0">
                <a:latin typeface="Calibri" panose="020F0502020204030204" pitchFamily="34" charset="0"/>
                <a:cs typeface="Times New Roman" panose="02020603050405020304" pitchFamily="18" charset="0"/>
              </a:rPr>
              <a:t>Other Actions of Estrogens</a:t>
            </a:r>
            <a:br>
              <a:rPr lang="en-US" altLang="en-US" sz="5400" dirty="0">
                <a:latin typeface="Calibri" panose="020F0502020204030204" pitchFamily="34" charset="0"/>
                <a:cs typeface="Arial" panose="020B0604020202020204" pitchFamily="34" charset="0"/>
              </a:rPr>
            </a:br>
            <a:endParaRPr lang="en-US" sz="5400" dirty="0"/>
          </a:p>
        </p:txBody>
      </p:sp>
      <p:sp>
        <p:nvSpPr>
          <p:cNvPr id="3" name="Content Placeholder 2">
            <a:extLst>
              <a:ext uri="{FF2B5EF4-FFF2-40B4-BE49-F238E27FC236}">
                <a16:creationId xmlns:a16="http://schemas.microsoft.com/office/drawing/2014/main" id="{F2AC2A4D-2237-44C3-8EDE-E3A85C49855A}"/>
              </a:ext>
            </a:extLst>
          </p:cNvPr>
          <p:cNvSpPr>
            <a:spLocks noGrp="1"/>
          </p:cNvSpPr>
          <p:nvPr>
            <p:ph idx="1"/>
          </p:nvPr>
        </p:nvSpPr>
        <p:spPr>
          <a:xfrm>
            <a:off x="838200" y="1585913"/>
            <a:ext cx="10515600" cy="4906962"/>
          </a:xfrm>
        </p:spPr>
        <p:txBody>
          <a:bodyPr>
            <a:normAutofit fontScale="92500" lnSpcReduction="20000"/>
          </a:bodyPr>
          <a:lstStyle/>
          <a:p>
            <a:pPr>
              <a:spcBef>
                <a:spcPct val="0"/>
              </a:spcBef>
            </a:pPr>
            <a:r>
              <a:rPr lang="en-US" altLang="en-US" sz="3000" dirty="0">
                <a:latin typeface="Calibri" panose="020F0502020204030204" pitchFamily="34" charset="0"/>
                <a:cs typeface="Times New Roman" panose="02020603050405020304" pitchFamily="18" charset="0"/>
              </a:rPr>
              <a:t>Estrogens make sebaceous gland secretions more fluid and thus counter the effect of testosterone and inhibit formation </a:t>
            </a:r>
            <a:r>
              <a:rPr lang="en-US" altLang="en-US" sz="3000" dirty="0">
                <a:solidFill>
                  <a:srgbClr val="FF0000"/>
                </a:solidFill>
                <a:latin typeface="Calibri" panose="020F0502020204030204" pitchFamily="34" charset="0"/>
                <a:cs typeface="Times New Roman" panose="02020603050405020304" pitchFamily="18" charset="0"/>
              </a:rPr>
              <a:t>of </a:t>
            </a:r>
            <a:r>
              <a:rPr lang="en-US" altLang="en-US" sz="3000" b="1" dirty="0" err="1">
                <a:solidFill>
                  <a:srgbClr val="FF0000"/>
                </a:solidFill>
                <a:latin typeface="Calibri" panose="020F0502020204030204" pitchFamily="34" charset="0"/>
                <a:cs typeface="Times New Roman" panose="02020603050405020304" pitchFamily="18" charset="0"/>
              </a:rPr>
              <a:t>comedones</a:t>
            </a:r>
            <a:r>
              <a:rPr lang="en-US" altLang="en-US" sz="3000" dirty="0">
                <a:solidFill>
                  <a:srgbClr val="FF0000"/>
                </a:solidFill>
                <a:latin typeface="Calibri" panose="020F0502020204030204" pitchFamily="34" charset="0"/>
                <a:cs typeface="Times New Roman" panose="02020603050405020304" pitchFamily="18" charset="0"/>
              </a:rPr>
              <a:t> ("blackheads") and acne.</a:t>
            </a:r>
            <a:endParaRPr lang="en-US" altLang="en-US" sz="3000" dirty="0">
              <a:solidFill>
                <a:srgbClr val="FF0000"/>
              </a:solidFill>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000" dirty="0">
              <a:latin typeface="Calibri" panose="020F0502020204030204" pitchFamily="34" charset="0"/>
              <a:cs typeface="Times New Roman" panose="02020603050405020304" pitchFamily="18" charset="0"/>
            </a:endParaRPr>
          </a:p>
          <a:p>
            <a:pPr>
              <a:spcBef>
                <a:spcPct val="0"/>
              </a:spcBef>
            </a:pPr>
            <a:r>
              <a:rPr lang="en-US" altLang="en-US" sz="3000" dirty="0">
                <a:latin typeface="Calibri" panose="020F0502020204030204" pitchFamily="34" charset="0"/>
                <a:cs typeface="Times New Roman" panose="02020603050405020304" pitchFamily="18" charset="0"/>
              </a:rPr>
              <a:t>Estrogens have a significant plasma </a:t>
            </a:r>
            <a:r>
              <a:rPr lang="en-US" altLang="en-US" sz="3000" dirty="0">
                <a:solidFill>
                  <a:srgbClr val="FF0000"/>
                </a:solidFill>
                <a:latin typeface="Calibri" panose="020F0502020204030204" pitchFamily="34" charset="0"/>
                <a:cs typeface="Times New Roman" panose="02020603050405020304" pitchFamily="18" charset="0"/>
              </a:rPr>
              <a:t>cholesterol-lowering action</a:t>
            </a:r>
            <a:r>
              <a:rPr lang="en-US" altLang="en-US" sz="3000" dirty="0">
                <a:latin typeface="Calibri" panose="020F0502020204030204" pitchFamily="34" charset="0"/>
                <a:cs typeface="Times New Roman" panose="02020603050405020304" pitchFamily="18" charset="0"/>
              </a:rPr>
              <a:t>.</a:t>
            </a:r>
            <a:endParaRPr lang="en-US" altLang="en-US" sz="30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000" dirty="0">
              <a:latin typeface="Calibri" panose="020F0502020204030204" pitchFamily="34" charset="0"/>
              <a:cs typeface="Times New Roman" panose="02020603050405020304" pitchFamily="18" charset="0"/>
            </a:endParaRPr>
          </a:p>
          <a:p>
            <a:pPr>
              <a:spcBef>
                <a:spcPct val="0"/>
              </a:spcBef>
            </a:pPr>
            <a:r>
              <a:rPr lang="en-US" altLang="en-US" sz="3000" dirty="0">
                <a:latin typeface="Calibri" panose="020F0502020204030204" pitchFamily="34" charset="0"/>
                <a:cs typeface="Times New Roman" panose="02020603050405020304" pitchFamily="18" charset="0"/>
              </a:rPr>
              <a:t>They produce </a:t>
            </a:r>
            <a:r>
              <a:rPr lang="en-US" altLang="en-US" sz="3000" dirty="0">
                <a:solidFill>
                  <a:srgbClr val="FF0000"/>
                </a:solidFill>
                <a:latin typeface="Calibri" panose="020F0502020204030204" pitchFamily="34" charset="0"/>
                <a:cs typeface="Times New Roman" panose="02020603050405020304" pitchFamily="18" charset="0"/>
              </a:rPr>
              <a:t>vasodilation</a:t>
            </a:r>
            <a:r>
              <a:rPr lang="en-US" altLang="en-US" sz="3000" dirty="0">
                <a:latin typeface="Calibri" panose="020F0502020204030204" pitchFamily="34" charset="0"/>
                <a:cs typeface="Times New Roman" panose="02020603050405020304" pitchFamily="18" charset="0"/>
              </a:rPr>
              <a:t> and inhibit vascular smooth muscle proliferation, possibly by increasing the local production of nitric oxide (NO).</a:t>
            </a:r>
            <a:endParaRPr lang="en-US" altLang="en-US" sz="30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000" dirty="0">
              <a:latin typeface="Calibri" panose="020F0502020204030204" pitchFamily="34" charset="0"/>
              <a:cs typeface="Times New Roman" panose="02020603050405020304" pitchFamily="18" charset="0"/>
            </a:endParaRPr>
          </a:p>
          <a:p>
            <a:pPr>
              <a:spcBef>
                <a:spcPct val="0"/>
              </a:spcBef>
            </a:pPr>
            <a:r>
              <a:rPr lang="en-US" altLang="en-US" sz="3000" dirty="0">
                <a:latin typeface="Calibri" panose="020F0502020204030204" pitchFamily="34" charset="0"/>
                <a:cs typeface="Times New Roman" panose="02020603050405020304" pitchFamily="18" charset="0"/>
              </a:rPr>
              <a:t>Estrogen has also been shown to prevent expression of factors important in the initiation of atherosclerosis.</a:t>
            </a:r>
            <a:endParaRPr lang="en-US" altLang="en-US" sz="30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000" dirty="0">
              <a:latin typeface="Calibri" panose="020F0502020204030204" pitchFamily="34" charset="0"/>
              <a:cs typeface="Times New Roman" panose="02020603050405020304" pitchFamily="18" charset="0"/>
            </a:endParaRPr>
          </a:p>
          <a:p>
            <a:pPr>
              <a:spcBef>
                <a:spcPct val="0"/>
              </a:spcBef>
            </a:pPr>
            <a:r>
              <a:rPr lang="en-US" altLang="en-US" sz="3000" dirty="0">
                <a:latin typeface="Calibri" panose="020F0502020204030204" pitchFamily="34" charset="0"/>
                <a:cs typeface="Times New Roman" panose="02020603050405020304" pitchFamily="18" charset="0"/>
              </a:rPr>
              <a:t>Large doses of oral estrogens also </a:t>
            </a:r>
            <a:r>
              <a:rPr lang="en-US" altLang="en-US" sz="3000" dirty="0">
                <a:solidFill>
                  <a:srgbClr val="FF0000"/>
                </a:solidFill>
                <a:latin typeface="Calibri" panose="020F0502020204030204" pitchFamily="34" charset="0"/>
                <a:cs typeface="Times New Roman" panose="02020603050405020304" pitchFamily="18" charset="0"/>
              </a:rPr>
              <a:t>promote thrombosis</a:t>
            </a:r>
            <a:r>
              <a:rPr lang="en-US" altLang="en-US" sz="3000" dirty="0">
                <a:latin typeface="Calibri" panose="020F0502020204030204" pitchFamily="34" charset="0"/>
                <a:cs typeface="Times New Roman" panose="02020603050405020304" pitchFamily="18" charset="0"/>
              </a:rPr>
              <a:t>, apparently because they reach the liver in high concentrations in the portal blood and alter hepatic production of clotting factors.</a:t>
            </a:r>
            <a:endParaRPr lang="en-US" altLang="en-US" sz="3000" dirty="0">
              <a:latin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0068646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A28C9-AA16-4FA4-BDF3-E53D27E048E6}"/>
              </a:ext>
            </a:extLst>
          </p:cNvPr>
          <p:cNvSpPr>
            <a:spLocks noGrp="1"/>
          </p:cNvSpPr>
          <p:nvPr>
            <p:ph type="title"/>
          </p:nvPr>
        </p:nvSpPr>
        <p:spPr/>
        <p:txBody>
          <a:bodyPr>
            <a:normAutofit fontScale="90000"/>
          </a:bodyPr>
          <a:lstStyle/>
          <a:p>
            <a:pPr algn="ctr"/>
            <a:r>
              <a:rPr lang="en-US" altLang="en-US" sz="6000" b="1" dirty="0">
                <a:latin typeface="Calibri" panose="020F0502020204030204" pitchFamily="34" charset="0"/>
                <a:cs typeface="Times New Roman" panose="02020603050405020304" pitchFamily="18" charset="0"/>
              </a:rPr>
              <a:t>Mechanism of Action</a:t>
            </a:r>
            <a:br>
              <a:rPr lang="en-US" altLang="en-US" sz="4400" i="1" dirty="0">
                <a:latin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0F3C588F-4472-485C-A888-5EFDFB33410A}"/>
              </a:ext>
            </a:extLst>
          </p:cNvPr>
          <p:cNvSpPr>
            <a:spLocks noGrp="1"/>
          </p:cNvSpPr>
          <p:nvPr>
            <p:ph idx="1"/>
          </p:nvPr>
        </p:nvSpPr>
        <p:spPr>
          <a:xfrm>
            <a:off x="838200" y="1690687"/>
            <a:ext cx="10515600" cy="4802187"/>
          </a:xfrm>
        </p:spPr>
        <p:txBody>
          <a:bodyPr>
            <a:normAutofit/>
          </a:bodyPr>
          <a:lstStyle/>
          <a:p>
            <a:pPr>
              <a:spcBef>
                <a:spcPct val="0"/>
              </a:spcBef>
            </a:pPr>
            <a:r>
              <a:rPr lang="en-US" altLang="en-US" sz="3000" dirty="0">
                <a:latin typeface="Calibri" panose="020F0502020204030204" pitchFamily="34" charset="0"/>
                <a:cs typeface="Times New Roman" panose="02020603050405020304" pitchFamily="18" charset="0"/>
              </a:rPr>
              <a:t>The 2 principal types of nuclear estrogen receptors are estrogen receptor- </a:t>
            </a:r>
            <a:r>
              <a:rPr lang="en-US" altLang="en-US" sz="3000" b="1" dirty="0">
                <a:latin typeface="Calibri" panose="020F0502020204030204" pitchFamily="34" charset="0"/>
                <a:cs typeface="Times New Roman" panose="02020603050405020304" pitchFamily="18" charset="0"/>
              </a:rPr>
              <a:t>(ER-alpha</a:t>
            </a:r>
            <a:r>
              <a:rPr lang="en-US" altLang="en-US" sz="3000" dirty="0">
                <a:latin typeface="Calibri" panose="020F0502020204030204" pitchFamily="34" charset="0"/>
                <a:cs typeface="Times New Roman" panose="02020603050405020304" pitchFamily="18" charset="0"/>
              </a:rPr>
              <a:t>), which is encoded by a gene on chromosome 6, and estrogen receptor- </a:t>
            </a:r>
            <a:r>
              <a:rPr lang="en-US" altLang="en-US" sz="3000" b="1" dirty="0">
                <a:latin typeface="Calibri" panose="020F0502020204030204" pitchFamily="34" charset="0"/>
                <a:cs typeface="Times New Roman" panose="02020603050405020304" pitchFamily="18" charset="0"/>
              </a:rPr>
              <a:t>(ER-beta</a:t>
            </a:r>
            <a:r>
              <a:rPr lang="en-US" altLang="en-US" sz="3000" dirty="0">
                <a:latin typeface="Calibri" panose="020F0502020204030204" pitchFamily="34" charset="0"/>
                <a:cs typeface="Times New Roman" panose="02020603050405020304" pitchFamily="18" charset="0"/>
              </a:rPr>
              <a:t>), which is encoded by a gene on chromosome 14.  </a:t>
            </a:r>
          </a:p>
          <a:p>
            <a:pPr>
              <a:spcBef>
                <a:spcPct val="0"/>
              </a:spcBef>
            </a:pPr>
            <a:r>
              <a:rPr lang="en-US" altLang="en-US" sz="3000" dirty="0">
                <a:latin typeface="Calibri" panose="020F0502020204030204" pitchFamily="34" charset="0"/>
                <a:cs typeface="Times New Roman" panose="02020603050405020304" pitchFamily="18" charset="0"/>
              </a:rPr>
              <a:t>Some tissues contain 1 type or the other, but there is also overlap, with some tissues containing both alpha and beta.</a:t>
            </a:r>
          </a:p>
          <a:p>
            <a:pPr>
              <a:spcBef>
                <a:spcPct val="0"/>
              </a:spcBef>
            </a:pPr>
            <a:r>
              <a:rPr lang="en-US" altLang="en-US" sz="3000" dirty="0">
                <a:latin typeface="Calibri" panose="020F0502020204030204" pitchFamily="34" charset="0"/>
                <a:cs typeface="Times New Roman" panose="02020603050405020304" pitchFamily="18" charset="0"/>
              </a:rPr>
              <a:t>ER-alpha is found primarily in the </a:t>
            </a:r>
            <a:r>
              <a:rPr lang="en-US" altLang="en-US" sz="3000" b="1" dirty="0">
                <a:latin typeface="Calibri" panose="020F0502020204030204" pitchFamily="34" charset="0"/>
                <a:cs typeface="Times New Roman" panose="02020603050405020304" pitchFamily="18" charset="0"/>
              </a:rPr>
              <a:t>uterus, kidneys, liver, and heart.</a:t>
            </a:r>
          </a:p>
          <a:p>
            <a:pPr>
              <a:spcBef>
                <a:spcPct val="0"/>
              </a:spcBef>
            </a:pPr>
            <a:r>
              <a:rPr lang="en-US" altLang="en-US" sz="3000" dirty="0">
                <a:latin typeface="Calibri" panose="020F0502020204030204" pitchFamily="34" charset="0"/>
                <a:cs typeface="Times New Roman" panose="02020603050405020304" pitchFamily="18" charset="0"/>
              </a:rPr>
              <a:t>ER-beta is found primarily in the </a:t>
            </a:r>
            <a:r>
              <a:rPr lang="en-US" altLang="en-US" sz="3000" b="1" dirty="0">
                <a:latin typeface="Calibri" panose="020F0502020204030204" pitchFamily="34" charset="0"/>
                <a:cs typeface="Times New Roman" panose="02020603050405020304" pitchFamily="18" charset="0"/>
              </a:rPr>
              <a:t>ovaries, prostate, lungs, gastrointestinal tract, hemopoietic system, and central nervous system.</a:t>
            </a:r>
            <a:endParaRPr lang="en-US" altLang="en-US" sz="3000" b="1"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000" dirty="0">
              <a:latin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7205230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F1F8D-A0C7-4DE1-A741-B98C6FBE4B90}"/>
              </a:ext>
            </a:extLst>
          </p:cNvPr>
          <p:cNvSpPr>
            <a:spLocks noGrp="1"/>
          </p:cNvSpPr>
          <p:nvPr>
            <p:ph type="title"/>
          </p:nvPr>
        </p:nvSpPr>
        <p:spPr/>
        <p:txBody>
          <a:bodyPr>
            <a:noAutofit/>
          </a:bodyPr>
          <a:lstStyle/>
          <a:p>
            <a:pPr algn="ctr"/>
            <a:br>
              <a:rPr lang="en-US" altLang="en-US" sz="5400" b="1" dirty="0">
                <a:latin typeface="Calibri" panose="020F0502020204030204" pitchFamily="34" charset="0"/>
                <a:cs typeface="Times New Roman" panose="02020603050405020304" pitchFamily="18" charset="0"/>
              </a:rPr>
            </a:br>
            <a:r>
              <a:rPr lang="en-US" altLang="en-US" sz="5400" b="1" dirty="0">
                <a:latin typeface="Calibri" panose="020F0502020204030204" pitchFamily="34" charset="0"/>
                <a:cs typeface="Times New Roman" panose="02020603050405020304" pitchFamily="18" charset="0"/>
              </a:rPr>
              <a:t>Chemistry, Biosynthesis, &amp; Metabolism of Progesterone</a:t>
            </a:r>
            <a:br>
              <a:rPr lang="en-US" altLang="en-US" sz="5400" dirty="0">
                <a:latin typeface="Calibri" panose="020F0502020204030204" pitchFamily="34" charset="0"/>
                <a:cs typeface="Arial" panose="020B0604020202020204" pitchFamily="34" charset="0"/>
              </a:rPr>
            </a:br>
            <a:endParaRPr lang="en-US" sz="5400" dirty="0"/>
          </a:p>
        </p:txBody>
      </p:sp>
      <p:sp>
        <p:nvSpPr>
          <p:cNvPr id="3" name="Content Placeholder 2">
            <a:extLst>
              <a:ext uri="{FF2B5EF4-FFF2-40B4-BE49-F238E27FC236}">
                <a16:creationId xmlns:a16="http://schemas.microsoft.com/office/drawing/2014/main" id="{7DE6757E-8334-46F6-A1BB-C81F8CB282D3}"/>
              </a:ext>
            </a:extLst>
          </p:cNvPr>
          <p:cNvSpPr>
            <a:spLocks noGrp="1"/>
          </p:cNvSpPr>
          <p:nvPr>
            <p:ph idx="1"/>
          </p:nvPr>
        </p:nvSpPr>
        <p:spPr>
          <a:xfrm>
            <a:off x="671513" y="1924493"/>
            <a:ext cx="11087099" cy="4568382"/>
          </a:xfrm>
        </p:spPr>
        <p:txBody>
          <a:bodyPr>
            <a:noAutofit/>
          </a:bodyPr>
          <a:lstStyle/>
          <a:p>
            <a:pPr>
              <a:spcBef>
                <a:spcPct val="0"/>
              </a:spcBef>
            </a:pPr>
            <a:r>
              <a:rPr lang="en-US" altLang="en-US" sz="3200" dirty="0">
                <a:cs typeface="Times New Roman" panose="02020603050405020304" pitchFamily="18" charset="0"/>
              </a:rPr>
              <a:t>Progesterone is a C</a:t>
            </a:r>
            <a:r>
              <a:rPr lang="en-US" altLang="en-US" sz="3200" baseline="-30000" dirty="0">
                <a:cs typeface="Times New Roman" panose="02020603050405020304" pitchFamily="18" charset="0"/>
              </a:rPr>
              <a:t>21</a:t>
            </a:r>
            <a:r>
              <a:rPr lang="en-US" altLang="en-US" sz="3200" dirty="0">
                <a:cs typeface="Times New Roman" panose="02020603050405020304" pitchFamily="18" charset="0"/>
              </a:rPr>
              <a:t> steroid secreted in large amounts by the corpus luteum and the placenta.</a:t>
            </a:r>
          </a:p>
          <a:p>
            <a:pPr>
              <a:spcBef>
                <a:spcPct val="0"/>
              </a:spcBef>
            </a:pPr>
            <a:r>
              <a:rPr lang="en-US" altLang="en-US" sz="3200" dirty="0">
                <a:cs typeface="Times New Roman" panose="02020603050405020304" pitchFamily="18" charset="0"/>
              </a:rPr>
              <a:t>About 2% of the progesterone in the circulation is free, 80% is bound to albumin and 18% is bound to corticosteroid-binding globulin.</a:t>
            </a:r>
          </a:p>
          <a:p>
            <a:pPr algn="l" eaLnBrk="1" hangingPunct="1">
              <a:spcBef>
                <a:spcPct val="0"/>
              </a:spcBef>
              <a:buClrTx/>
              <a:buSzTx/>
              <a:buFontTx/>
              <a:buNone/>
            </a:pPr>
            <a:r>
              <a:rPr lang="en-US" altLang="en-US" sz="3200" b="1" u="sng" dirty="0">
                <a:cs typeface="Arial" panose="020B0604020202020204" pitchFamily="34" charset="0"/>
              </a:rPr>
              <a:t>Secretion of Progesterone</a:t>
            </a:r>
            <a:endParaRPr lang="en-US" altLang="en-US" sz="3200" dirty="0">
              <a:cs typeface="Arial" panose="020B0604020202020204" pitchFamily="34" charset="0"/>
            </a:endParaRPr>
          </a:p>
          <a:p>
            <a:pPr>
              <a:spcBef>
                <a:spcPct val="0"/>
              </a:spcBef>
            </a:pPr>
            <a:r>
              <a:rPr lang="en-US" altLang="en-US" sz="3200" dirty="0">
                <a:cs typeface="Arial" panose="020B0604020202020204" pitchFamily="34" charset="0"/>
              </a:rPr>
              <a:t>The plasma progesterone level in women during the follicular phase of the menstrual cycle is approximately 0.9 ng/mL .</a:t>
            </a:r>
          </a:p>
          <a:p>
            <a:pPr>
              <a:spcBef>
                <a:spcPct val="0"/>
              </a:spcBef>
            </a:pPr>
            <a:r>
              <a:rPr lang="en-US" altLang="en-US" sz="3200" dirty="0">
                <a:cs typeface="Arial" panose="020B0604020202020204" pitchFamily="34" charset="0"/>
              </a:rPr>
              <a:t>During the luteal phase, the large amounts secreted by the corpus luteum cause ovarian secretion to increase about 20-fold with a peak value of approximately 18 ng/mL .</a:t>
            </a:r>
          </a:p>
          <a:p>
            <a:endParaRPr lang="en-US" dirty="0"/>
          </a:p>
        </p:txBody>
      </p:sp>
    </p:spTree>
    <p:extLst>
      <p:ext uri="{BB962C8B-B14F-4D97-AF65-F5344CB8AC3E}">
        <p14:creationId xmlns:p14="http://schemas.microsoft.com/office/powerpoint/2010/main" val="4022798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a:latin typeface="+mn-lt"/>
              </a:rPr>
              <a:t>Follicular Growth</a:t>
            </a:r>
            <a:endParaRPr lang="en-US" sz="5400" dirty="0"/>
          </a:p>
        </p:txBody>
      </p:sp>
      <p:sp>
        <p:nvSpPr>
          <p:cNvPr id="3" name="Content Placeholder 2"/>
          <p:cNvSpPr>
            <a:spLocks noGrp="1"/>
          </p:cNvSpPr>
          <p:nvPr>
            <p:ph idx="1"/>
          </p:nvPr>
        </p:nvSpPr>
        <p:spPr>
          <a:xfrm>
            <a:off x="838200" y="1825625"/>
            <a:ext cx="10515600" cy="4800258"/>
          </a:xfrm>
        </p:spPr>
        <p:txBody>
          <a:bodyPr>
            <a:normAutofit fontScale="92500" lnSpcReduction="20000"/>
          </a:bodyPr>
          <a:lstStyle/>
          <a:p>
            <a:pPr>
              <a:spcBef>
                <a:spcPct val="0"/>
              </a:spcBef>
              <a:buFont typeface="Wingdings" panose="05000000000000000000" pitchFamily="2" charset="2"/>
              <a:buChar char="§"/>
            </a:pPr>
            <a:r>
              <a:rPr lang="en-US" b="1" dirty="0"/>
              <a:t>It is the </a:t>
            </a:r>
            <a:r>
              <a:rPr lang="en-US" b="1" dirty="0" err="1"/>
              <a:t>midcycle</a:t>
            </a:r>
            <a:r>
              <a:rPr lang="en-US" b="1" dirty="0"/>
              <a:t> LH</a:t>
            </a:r>
            <a:r>
              <a:rPr lang="en-US" dirty="0"/>
              <a:t> </a:t>
            </a:r>
            <a:r>
              <a:rPr lang="en-US" b="1" dirty="0"/>
              <a:t>surge that initiates the resumption of meiosis­1</a:t>
            </a:r>
            <a:r>
              <a:rPr lang="en-US" dirty="0"/>
              <a:t>.</a:t>
            </a:r>
            <a:br>
              <a:rPr lang="en-US" dirty="0"/>
            </a:br>
            <a:r>
              <a:rPr lang="en-US" dirty="0"/>
              <a:t>The primary oocyte undergoes </a:t>
            </a:r>
            <a:r>
              <a:rPr lang="en-US" b="1" dirty="0"/>
              <a:t>first meiotic division</a:t>
            </a:r>
            <a:r>
              <a:rPr lang="en-US" dirty="0"/>
              <a:t> giving rise to secondary oocyte and </a:t>
            </a:r>
            <a:r>
              <a:rPr lang="en-US" b="1" dirty="0"/>
              <a:t>one polar body</a:t>
            </a:r>
            <a:r>
              <a:rPr lang="en-US" dirty="0"/>
              <a:t>.</a:t>
            </a:r>
            <a:br>
              <a:rPr lang="en-US" dirty="0"/>
            </a:br>
            <a:endParaRPr lang="en-US" altLang="en-US" dirty="0">
              <a:cs typeface="Arial" panose="020B0604020202020204" pitchFamily="34" charset="0"/>
            </a:endParaRPr>
          </a:p>
          <a:p>
            <a:pPr>
              <a:spcBef>
                <a:spcPct val="0"/>
              </a:spcBef>
              <a:buFont typeface="Wingdings" panose="05000000000000000000" pitchFamily="2" charset="2"/>
              <a:buChar char="§"/>
            </a:pPr>
            <a:r>
              <a:rPr lang="en-US" altLang="en-US" dirty="0">
                <a:cs typeface="Arial" panose="020B0604020202020204" pitchFamily="34" charset="0"/>
              </a:rPr>
              <a:t>The secondary oocyte immediately begins the second meiotic division, but this division stops at </a:t>
            </a:r>
            <a:r>
              <a:rPr lang="en-US" altLang="en-US" dirty="0">
                <a:solidFill>
                  <a:srgbClr val="FF0000"/>
                </a:solidFill>
                <a:cs typeface="Arial" panose="020B0604020202020204" pitchFamily="34" charset="0"/>
              </a:rPr>
              <a:t>metaphase</a:t>
            </a:r>
            <a:r>
              <a:rPr lang="en-US" altLang="en-US" dirty="0">
                <a:cs typeface="Arial" panose="020B0604020202020204" pitchFamily="34" charset="0"/>
              </a:rPr>
              <a:t> and is completed only when a sperm penetrates the oocyte.</a:t>
            </a:r>
          </a:p>
          <a:p>
            <a:pPr>
              <a:spcBef>
                <a:spcPct val="0"/>
              </a:spcBef>
              <a:buFont typeface="Wingdings" panose="05000000000000000000" pitchFamily="2" charset="2"/>
              <a:buChar char="§"/>
            </a:pPr>
            <a:endParaRPr lang="en-US" altLang="en-US" dirty="0">
              <a:cs typeface="Arial" panose="020B0604020202020204" pitchFamily="34" charset="0"/>
            </a:endParaRPr>
          </a:p>
          <a:p>
            <a:pPr>
              <a:spcBef>
                <a:spcPct val="0"/>
              </a:spcBef>
              <a:buFont typeface="Wingdings" panose="05000000000000000000" pitchFamily="2" charset="2"/>
              <a:buChar char="§"/>
            </a:pPr>
            <a:r>
              <a:rPr lang="en-US" dirty="0"/>
              <a:t>The division results in the formation of the two unequal daughter cells each possessing 23 chromosomes (23, X). The larger one is called the ovum (female </a:t>
            </a:r>
            <a:r>
              <a:rPr lang="en-US" dirty="0" err="1"/>
              <a:t>pronucleus</a:t>
            </a:r>
            <a:r>
              <a:rPr lang="en-US" dirty="0"/>
              <a:t>) and the smaller one is the </a:t>
            </a:r>
            <a:r>
              <a:rPr lang="en-US" b="1" dirty="0"/>
              <a:t>second polar body</a:t>
            </a:r>
            <a:endParaRPr lang="en-US" dirty="0"/>
          </a:p>
          <a:p>
            <a:pPr>
              <a:spcBef>
                <a:spcPct val="0"/>
              </a:spcBef>
              <a:buFont typeface="Wingdings" panose="05000000000000000000" pitchFamily="2" charset="2"/>
              <a:buChar char="§"/>
            </a:pPr>
            <a:endParaRPr lang="en-US" b="1" dirty="0"/>
          </a:p>
          <a:p>
            <a:pPr>
              <a:spcBef>
                <a:spcPct val="0"/>
              </a:spcBef>
              <a:buFont typeface="Wingdings" panose="05000000000000000000" pitchFamily="2" charset="2"/>
              <a:buChar char="§"/>
            </a:pPr>
            <a:r>
              <a:rPr lang="en-US" b="1" dirty="0"/>
              <a:t>In the absence</a:t>
            </a:r>
            <a:r>
              <a:rPr lang="en-US" dirty="0"/>
              <a:t> </a:t>
            </a:r>
            <a:r>
              <a:rPr lang="en-US" b="1" dirty="0"/>
              <a:t>of fertilization</a:t>
            </a:r>
            <a:r>
              <a:rPr lang="en-US" dirty="0"/>
              <a:t>, </a:t>
            </a:r>
            <a:r>
              <a:rPr lang="en-US" b="1" dirty="0"/>
              <a:t>the secondary oocyte</a:t>
            </a:r>
            <a:r>
              <a:rPr lang="en-US" dirty="0"/>
              <a:t>, </a:t>
            </a:r>
            <a:r>
              <a:rPr lang="en-US" b="1" dirty="0"/>
              <a:t>does not</a:t>
            </a:r>
            <a:r>
              <a:rPr lang="en-US" dirty="0"/>
              <a:t> </a:t>
            </a:r>
            <a:r>
              <a:rPr lang="en-US" b="1" dirty="0"/>
              <a:t>complete the second meiotic division and degenerates</a:t>
            </a:r>
            <a:br>
              <a:rPr lang="en-US" dirty="0"/>
            </a:br>
            <a:endParaRPr lang="en-US" altLang="en-US" dirty="0">
              <a:cs typeface="Arial" panose="020B0604020202020204" pitchFamily="34" charset="0"/>
            </a:endParaRPr>
          </a:p>
          <a:p>
            <a:pPr marL="0" indent="0">
              <a:spcBef>
                <a:spcPct val="0"/>
              </a:spcBef>
              <a:buNone/>
            </a:pPr>
            <a:r>
              <a:rPr lang="en-US" altLang="en-US" dirty="0">
                <a:cs typeface="Arial" panose="020B0604020202020204" pitchFamily="34" charset="0"/>
              </a:rPr>
              <a:t> </a:t>
            </a:r>
          </a:p>
          <a:p>
            <a:pPr marL="0" indent="0">
              <a:buNone/>
            </a:pPr>
            <a:endParaRPr lang="en-US" dirty="0"/>
          </a:p>
        </p:txBody>
      </p:sp>
    </p:spTree>
    <p:extLst>
      <p:ext uri="{BB962C8B-B14F-4D97-AF65-F5344CB8AC3E}">
        <p14:creationId xmlns:p14="http://schemas.microsoft.com/office/powerpoint/2010/main" val="178177586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صورة 1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5843" y="542924"/>
            <a:ext cx="6523808" cy="608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01645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734DC-187B-4219-8B34-62E6E4A784CA}"/>
              </a:ext>
            </a:extLst>
          </p:cNvPr>
          <p:cNvSpPr>
            <a:spLocks noGrp="1"/>
          </p:cNvSpPr>
          <p:nvPr>
            <p:ph type="title"/>
          </p:nvPr>
        </p:nvSpPr>
        <p:spPr/>
        <p:txBody>
          <a:bodyPr>
            <a:noAutofit/>
          </a:bodyPr>
          <a:lstStyle/>
          <a:p>
            <a:pPr algn="ctr"/>
            <a:br>
              <a:rPr lang="en-US" altLang="en-US" sz="5400" b="1" dirty="0">
                <a:latin typeface="Calibri" panose="020F0502020204030204" pitchFamily="34" charset="0"/>
                <a:cs typeface="Times New Roman" panose="02020603050405020304" pitchFamily="18" charset="0"/>
              </a:rPr>
            </a:br>
            <a:r>
              <a:rPr lang="en-US" altLang="en-US" sz="5400" b="1" dirty="0">
                <a:latin typeface="Calibri" panose="020F0502020204030204" pitchFamily="34" charset="0"/>
                <a:cs typeface="Times New Roman" panose="02020603050405020304" pitchFamily="18" charset="0"/>
              </a:rPr>
              <a:t>Actions of Progesterone</a:t>
            </a:r>
            <a:br>
              <a:rPr lang="en-US" altLang="en-US" sz="5400" dirty="0">
                <a:latin typeface="Calibri" panose="020F0502020204030204" pitchFamily="34" charset="0"/>
                <a:cs typeface="Arial" panose="020B0604020202020204" pitchFamily="34" charset="0"/>
              </a:rPr>
            </a:br>
            <a:endParaRPr lang="en-US" sz="5400" dirty="0"/>
          </a:p>
        </p:txBody>
      </p:sp>
      <p:sp>
        <p:nvSpPr>
          <p:cNvPr id="3" name="Content Placeholder 2">
            <a:extLst>
              <a:ext uri="{FF2B5EF4-FFF2-40B4-BE49-F238E27FC236}">
                <a16:creationId xmlns:a16="http://schemas.microsoft.com/office/drawing/2014/main" id="{B0F70175-BAC4-4014-B62A-5D382FF56EB3}"/>
              </a:ext>
            </a:extLst>
          </p:cNvPr>
          <p:cNvSpPr>
            <a:spLocks noGrp="1"/>
          </p:cNvSpPr>
          <p:nvPr>
            <p:ph idx="1"/>
          </p:nvPr>
        </p:nvSpPr>
        <p:spPr>
          <a:xfrm>
            <a:off x="838200" y="1690688"/>
            <a:ext cx="10515600" cy="4938712"/>
          </a:xfrm>
        </p:spPr>
        <p:txBody>
          <a:bodyPr>
            <a:normAutofit fontScale="92500" lnSpcReduction="10000"/>
          </a:bodyPr>
          <a:lstStyle/>
          <a:p>
            <a:pPr>
              <a:spcBef>
                <a:spcPct val="0"/>
              </a:spcBef>
            </a:pPr>
            <a:r>
              <a:rPr lang="en-US" altLang="en-US" sz="3000" dirty="0">
                <a:latin typeface="Calibri" panose="020F0502020204030204" pitchFamily="34" charset="0"/>
                <a:cs typeface="Times New Roman" panose="02020603050405020304" pitchFamily="18" charset="0"/>
              </a:rPr>
              <a:t>Responsible for the </a:t>
            </a:r>
            <a:r>
              <a:rPr lang="en-US" altLang="en-US" sz="3000" dirty="0" err="1">
                <a:latin typeface="Calibri" panose="020F0502020204030204" pitchFamily="34" charset="0"/>
                <a:cs typeface="Times New Roman" panose="02020603050405020304" pitchFamily="18" charset="0"/>
              </a:rPr>
              <a:t>progestational</a:t>
            </a:r>
            <a:r>
              <a:rPr lang="en-US" altLang="en-US" sz="3000" dirty="0">
                <a:latin typeface="Calibri" panose="020F0502020204030204" pitchFamily="34" charset="0"/>
                <a:cs typeface="Times New Roman" panose="02020603050405020304" pitchFamily="18" charset="0"/>
              </a:rPr>
              <a:t> changes in the endometrium and the cyclic changes in the cervix and vagina.</a:t>
            </a:r>
            <a:endParaRPr lang="en-US" altLang="en-US" sz="30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000" dirty="0">
              <a:latin typeface="Calibri" panose="020F0502020204030204" pitchFamily="34" charset="0"/>
              <a:cs typeface="Times New Roman" panose="02020603050405020304" pitchFamily="18" charset="0"/>
            </a:endParaRPr>
          </a:p>
          <a:p>
            <a:pPr>
              <a:spcBef>
                <a:spcPct val="0"/>
              </a:spcBef>
            </a:pPr>
            <a:r>
              <a:rPr lang="en-US" altLang="en-US" sz="3000" dirty="0">
                <a:latin typeface="Calibri" panose="020F0502020204030204" pitchFamily="34" charset="0"/>
                <a:cs typeface="Times New Roman" panose="02020603050405020304" pitchFamily="18" charset="0"/>
              </a:rPr>
              <a:t>It has antiestrogenic effects on the myometrial cells, decreasing their excitability, their sensitivity to oxytocin.</a:t>
            </a:r>
          </a:p>
          <a:p>
            <a:pPr algn="l" rtl="0">
              <a:spcBef>
                <a:spcPct val="0"/>
              </a:spcBef>
              <a:buClrTx/>
              <a:buSzTx/>
            </a:pPr>
            <a:r>
              <a:rPr lang="en-US" altLang="en-US" sz="3000" dirty="0">
                <a:latin typeface="Calibri" panose="020F0502020204030204" pitchFamily="34" charset="0"/>
                <a:cs typeface="Times New Roman" panose="02020603050405020304" pitchFamily="18" charset="0"/>
              </a:rPr>
              <a:t>In the breast, progesterone stimulates the development of lobules and alveoli</a:t>
            </a:r>
            <a:endParaRPr lang="en-US" altLang="en-US" sz="30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000" dirty="0">
              <a:latin typeface="Calibri" panose="020F0502020204030204" pitchFamily="34" charset="0"/>
              <a:cs typeface="Times New Roman" panose="02020603050405020304" pitchFamily="18" charset="0"/>
            </a:endParaRPr>
          </a:p>
          <a:p>
            <a:pPr>
              <a:spcBef>
                <a:spcPct val="0"/>
              </a:spcBef>
            </a:pPr>
            <a:r>
              <a:rPr lang="en-US" altLang="en-US" sz="3000" dirty="0">
                <a:latin typeface="Calibri" panose="020F0502020204030204" pitchFamily="34" charset="0"/>
                <a:cs typeface="Times New Roman" panose="02020603050405020304" pitchFamily="18" charset="0"/>
              </a:rPr>
              <a:t>Large doses of progesterone </a:t>
            </a:r>
            <a:r>
              <a:rPr lang="en-US" altLang="en-US" sz="3000" dirty="0">
                <a:solidFill>
                  <a:srgbClr val="FF0000"/>
                </a:solidFill>
                <a:latin typeface="Calibri" panose="020F0502020204030204" pitchFamily="34" charset="0"/>
                <a:cs typeface="Times New Roman" panose="02020603050405020304" pitchFamily="18" charset="0"/>
              </a:rPr>
              <a:t>inhibit LH secretion</a:t>
            </a:r>
            <a:r>
              <a:rPr lang="en-US" altLang="en-US" sz="3000" dirty="0">
                <a:solidFill>
                  <a:srgbClr val="FF0000"/>
                </a:solidFill>
                <a:latin typeface="Calibri" panose="020F0502020204030204" pitchFamily="34" charset="0"/>
                <a:cs typeface="Arial" panose="020B0604020202020204" pitchFamily="34" charset="0"/>
              </a:rPr>
              <a:t> </a:t>
            </a:r>
          </a:p>
          <a:p>
            <a:pPr>
              <a:spcBef>
                <a:spcPct val="0"/>
              </a:spcBef>
            </a:pPr>
            <a:r>
              <a:rPr lang="en-US" altLang="en-US" sz="3000" dirty="0">
                <a:latin typeface="Calibri" panose="020F0502020204030204" pitchFamily="34" charset="0"/>
                <a:cs typeface="Times New Roman" panose="02020603050405020304" pitchFamily="18" charset="0"/>
              </a:rPr>
              <a:t>Progesterone is </a:t>
            </a:r>
            <a:r>
              <a:rPr lang="en-US" altLang="en-US" sz="3000" dirty="0">
                <a:solidFill>
                  <a:srgbClr val="FF0000"/>
                </a:solidFill>
                <a:latin typeface="Calibri" panose="020F0502020204030204" pitchFamily="34" charset="0"/>
                <a:cs typeface="Times New Roman" panose="02020603050405020304" pitchFamily="18" charset="0"/>
              </a:rPr>
              <a:t>thermogenic</a:t>
            </a:r>
            <a:r>
              <a:rPr lang="en-US" altLang="en-US" sz="3000" dirty="0">
                <a:latin typeface="Calibri" panose="020F0502020204030204" pitchFamily="34" charset="0"/>
                <a:cs typeface="Times New Roman" panose="02020603050405020304" pitchFamily="18" charset="0"/>
              </a:rPr>
              <a:t> and probably is responsible for the rise in basal body temperature at the time of ovulation.</a:t>
            </a:r>
            <a:endParaRPr lang="en-US" altLang="en-US" sz="30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000" dirty="0">
              <a:latin typeface="Calibri" panose="020F0502020204030204" pitchFamily="34" charset="0"/>
              <a:cs typeface="Times New Roman" panose="02020603050405020304" pitchFamily="18" charset="0"/>
            </a:endParaRPr>
          </a:p>
          <a:p>
            <a:pPr>
              <a:spcBef>
                <a:spcPct val="0"/>
              </a:spcBef>
            </a:pPr>
            <a:r>
              <a:rPr lang="en-US" altLang="en-US" sz="3000" dirty="0">
                <a:latin typeface="Calibri" panose="020F0502020204030204" pitchFamily="34" charset="0"/>
                <a:cs typeface="Times New Roman" panose="02020603050405020304" pitchFamily="18" charset="0"/>
              </a:rPr>
              <a:t>Large doses of progesterone produce </a:t>
            </a:r>
            <a:r>
              <a:rPr lang="en-US" altLang="en-US" sz="3000" dirty="0">
                <a:solidFill>
                  <a:srgbClr val="FF0000"/>
                </a:solidFill>
                <a:latin typeface="Calibri" panose="020F0502020204030204" pitchFamily="34" charset="0"/>
                <a:cs typeface="Times New Roman" panose="02020603050405020304" pitchFamily="18" charset="0"/>
              </a:rPr>
              <a:t>natriuresis</a:t>
            </a:r>
            <a:r>
              <a:rPr lang="en-US" altLang="en-US" sz="3000" dirty="0">
                <a:latin typeface="Calibri" panose="020F0502020204030204" pitchFamily="34" charset="0"/>
                <a:cs typeface="Times New Roman" panose="02020603050405020304" pitchFamily="18" charset="0"/>
              </a:rPr>
              <a:t>, probably by blocking the action of aldosterone on the kidney.</a:t>
            </a:r>
            <a:endParaRPr lang="en-US" altLang="en-US" sz="3000" dirty="0">
              <a:latin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7574773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CCB4E-A051-4442-8A60-F408BF84AE0F}"/>
              </a:ext>
            </a:extLst>
          </p:cNvPr>
          <p:cNvSpPr>
            <a:spLocks noGrp="1"/>
          </p:cNvSpPr>
          <p:nvPr>
            <p:ph type="title"/>
          </p:nvPr>
        </p:nvSpPr>
        <p:spPr/>
        <p:txBody>
          <a:bodyPr>
            <a:noAutofit/>
          </a:bodyPr>
          <a:lstStyle/>
          <a:p>
            <a:pPr algn="ctr"/>
            <a:br>
              <a:rPr lang="en-US" altLang="en-US" sz="5400" b="1" dirty="0">
                <a:latin typeface="Calibri" panose="020F0502020204030204" pitchFamily="34" charset="0"/>
                <a:cs typeface="Times New Roman" panose="02020603050405020304" pitchFamily="18" charset="0"/>
              </a:rPr>
            </a:br>
            <a:r>
              <a:rPr lang="en-US" altLang="en-US" sz="5400" b="1" dirty="0">
                <a:latin typeface="Calibri" panose="020F0502020204030204" pitchFamily="34" charset="0"/>
                <a:cs typeface="Times New Roman" panose="02020603050405020304" pitchFamily="18" charset="0"/>
              </a:rPr>
              <a:t>Mechanism of Action</a:t>
            </a:r>
            <a:br>
              <a:rPr lang="en-US" altLang="en-US" sz="5400" dirty="0">
                <a:latin typeface="Calibri" panose="020F0502020204030204" pitchFamily="34" charset="0"/>
                <a:cs typeface="Arial" panose="020B0604020202020204" pitchFamily="34" charset="0"/>
              </a:rPr>
            </a:br>
            <a:endParaRPr lang="en-US" sz="5400" dirty="0"/>
          </a:p>
        </p:txBody>
      </p:sp>
      <p:sp>
        <p:nvSpPr>
          <p:cNvPr id="3" name="Content Placeholder 2">
            <a:extLst>
              <a:ext uri="{FF2B5EF4-FFF2-40B4-BE49-F238E27FC236}">
                <a16:creationId xmlns:a16="http://schemas.microsoft.com/office/drawing/2014/main" id="{1D513365-E931-4171-8D1E-6BB1EFA739EC}"/>
              </a:ext>
            </a:extLst>
          </p:cNvPr>
          <p:cNvSpPr>
            <a:spLocks noGrp="1"/>
          </p:cNvSpPr>
          <p:nvPr>
            <p:ph idx="1"/>
          </p:nvPr>
        </p:nvSpPr>
        <p:spPr>
          <a:xfrm>
            <a:off x="485775" y="1825625"/>
            <a:ext cx="11201399" cy="4560888"/>
          </a:xfrm>
        </p:spPr>
        <p:txBody>
          <a:bodyPr>
            <a:normAutofit lnSpcReduction="10000"/>
          </a:bodyPr>
          <a:lstStyle/>
          <a:p>
            <a:pPr>
              <a:spcBef>
                <a:spcPct val="0"/>
              </a:spcBef>
            </a:pPr>
            <a:r>
              <a:rPr lang="en-US" altLang="en-US" sz="3200" dirty="0">
                <a:latin typeface="Calibri" panose="020F0502020204030204" pitchFamily="34" charset="0"/>
                <a:cs typeface="Times New Roman" panose="02020603050405020304" pitchFamily="18" charset="0"/>
              </a:rPr>
              <a:t>Two isoforms of the progesterone receptor are produced by differential processing from a single gene. </a:t>
            </a:r>
          </a:p>
          <a:p>
            <a:pPr>
              <a:spcBef>
                <a:spcPct val="0"/>
              </a:spcBef>
            </a:pPr>
            <a:r>
              <a:rPr lang="en-US" altLang="en-US" sz="3200" dirty="0">
                <a:latin typeface="Calibri" panose="020F0502020204030204" pitchFamily="34" charset="0"/>
                <a:cs typeface="Times New Roman" panose="02020603050405020304" pitchFamily="18" charset="0"/>
              </a:rPr>
              <a:t>Progesterone receptor </a:t>
            </a:r>
            <a:r>
              <a:rPr lang="en-US" altLang="en-US" sz="3200" dirty="0">
                <a:solidFill>
                  <a:srgbClr val="FF0000"/>
                </a:solidFill>
                <a:latin typeface="Calibri" panose="020F0502020204030204" pitchFamily="34" charset="0"/>
                <a:cs typeface="Times New Roman" panose="02020603050405020304" pitchFamily="18" charset="0"/>
              </a:rPr>
              <a:t>A (PR</a:t>
            </a:r>
            <a:r>
              <a:rPr lang="en-US" altLang="en-US" sz="3200" baseline="-30000" dirty="0">
                <a:solidFill>
                  <a:srgbClr val="FF0000"/>
                </a:solidFill>
                <a:latin typeface="Calibri" panose="020F0502020204030204" pitchFamily="34" charset="0"/>
                <a:cs typeface="Times New Roman" panose="02020603050405020304" pitchFamily="18" charset="0"/>
              </a:rPr>
              <a:t>A</a:t>
            </a:r>
            <a:r>
              <a:rPr lang="en-US" altLang="en-US" sz="3200" dirty="0">
                <a:solidFill>
                  <a:srgbClr val="FF0000"/>
                </a:solidFill>
                <a:latin typeface="Calibri" panose="020F0502020204030204" pitchFamily="34" charset="0"/>
                <a:cs typeface="Times New Roman" panose="02020603050405020304" pitchFamily="18" charset="0"/>
              </a:rPr>
              <a:t>) </a:t>
            </a:r>
            <a:r>
              <a:rPr lang="en-US" altLang="en-US" sz="3200" dirty="0">
                <a:latin typeface="Calibri" panose="020F0502020204030204" pitchFamily="34" charset="0"/>
                <a:cs typeface="Times New Roman" panose="02020603050405020304" pitchFamily="18" charset="0"/>
              </a:rPr>
              <a:t>is a truncated form that when activated is capable of inhibiting some of the actions of progesterone receptor </a:t>
            </a:r>
            <a:r>
              <a:rPr lang="en-US" altLang="en-US" sz="3200" dirty="0">
                <a:solidFill>
                  <a:srgbClr val="FF0000"/>
                </a:solidFill>
                <a:latin typeface="Calibri" panose="020F0502020204030204" pitchFamily="34" charset="0"/>
                <a:cs typeface="Times New Roman" panose="02020603050405020304" pitchFamily="18" charset="0"/>
              </a:rPr>
              <a:t>B (PR</a:t>
            </a:r>
            <a:r>
              <a:rPr lang="en-US" altLang="en-US" sz="3200" baseline="-30000" dirty="0">
                <a:solidFill>
                  <a:srgbClr val="FF0000"/>
                </a:solidFill>
                <a:latin typeface="Calibri" panose="020F0502020204030204" pitchFamily="34" charset="0"/>
                <a:cs typeface="Times New Roman" panose="02020603050405020304" pitchFamily="18" charset="0"/>
              </a:rPr>
              <a:t>B</a:t>
            </a:r>
            <a:r>
              <a:rPr lang="en-US" altLang="en-US" sz="3200" dirty="0">
                <a:solidFill>
                  <a:srgbClr val="FF0000"/>
                </a:solidFill>
                <a:latin typeface="Calibri" panose="020F0502020204030204" pitchFamily="34" charset="0"/>
                <a:cs typeface="Times New Roman" panose="02020603050405020304" pitchFamily="18" charset="0"/>
              </a:rPr>
              <a:t>)</a:t>
            </a:r>
            <a:r>
              <a:rPr lang="en-US" altLang="en-US" sz="3200" dirty="0">
                <a:latin typeface="Calibri" panose="020F0502020204030204" pitchFamily="34" charset="0"/>
                <a:cs typeface="Times New Roman" panose="02020603050405020304" pitchFamily="18" charset="0"/>
              </a:rPr>
              <a:t>.</a:t>
            </a:r>
            <a:endParaRPr lang="en-US" altLang="en-US" sz="32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200" dirty="0">
              <a:latin typeface="Calibri" panose="020F0502020204030204" pitchFamily="34" charset="0"/>
              <a:cs typeface="Times New Roman" panose="02020603050405020304" pitchFamily="18" charset="0"/>
            </a:endParaRPr>
          </a:p>
          <a:p>
            <a:pPr>
              <a:spcBef>
                <a:spcPct val="0"/>
              </a:spcBef>
            </a:pPr>
            <a:r>
              <a:rPr lang="en-US" altLang="en-US" sz="3200" dirty="0">
                <a:latin typeface="Calibri" panose="020F0502020204030204" pitchFamily="34" charset="0"/>
                <a:cs typeface="Times New Roman" panose="02020603050405020304" pitchFamily="18" charset="0"/>
              </a:rPr>
              <a:t>The effects of progesterone  by an action on DNA to initiate synthesis of new mRNA.</a:t>
            </a:r>
            <a:endParaRPr lang="en-US" altLang="en-US" sz="32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200" dirty="0">
              <a:latin typeface="Calibri" panose="020F0502020204030204" pitchFamily="34" charset="0"/>
              <a:cs typeface="Times New Roman" panose="02020603050405020304" pitchFamily="18" charset="0"/>
            </a:endParaRPr>
          </a:p>
          <a:p>
            <a:pPr>
              <a:spcBef>
                <a:spcPct val="0"/>
              </a:spcBef>
            </a:pPr>
            <a:r>
              <a:rPr lang="en-US" altLang="en-US" sz="3200" dirty="0">
                <a:latin typeface="Calibri" panose="020F0502020204030204" pitchFamily="34" charset="0"/>
                <a:cs typeface="Times New Roman" panose="02020603050405020304" pitchFamily="18" charset="0"/>
              </a:rPr>
              <a:t>Substances that mimic the action of progesterone are sometimes called </a:t>
            </a:r>
            <a:r>
              <a:rPr lang="en-US" altLang="en-US" sz="3200" b="1" dirty="0" err="1">
                <a:latin typeface="Calibri" panose="020F0502020204030204" pitchFamily="34" charset="0"/>
                <a:cs typeface="Times New Roman" panose="02020603050405020304" pitchFamily="18" charset="0"/>
              </a:rPr>
              <a:t>progestational</a:t>
            </a:r>
            <a:r>
              <a:rPr lang="en-US" altLang="en-US" sz="3200" b="1" dirty="0">
                <a:latin typeface="Calibri" panose="020F0502020204030204" pitchFamily="34" charset="0"/>
                <a:cs typeface="Times New Roman" panose="02020603050405020304" pitchFamily="18" charset="0"/>
              </a:rPr>
              <a:t> agents, </a:t>
            </a:r>
            <a:r>
              <a:rPr lang="en-US" altLang="en-US" sz="3200" b="1" dirty="0" err="1">
                <a:latin typeface="Calibri" panose="020F0502020204030204" pitchFamily="34" charset="0"/>
                <a:cs typeface="Times New Roman" panose="02020603050405020304" pitchFamily="18" charset="0"/>
              </a:rPr>
              <a:t>gestagens</a:t>
            </a:r>
            <a:r>
              <a:rPr lang="en-US" altLang="en-US" sz="3200" b="1" dirty="0">
                <a:latin typeface="Calibri" panose="020F0502020204030204" pitchFamily="34" charset="0"/>
                <a:cs typeface="Times New Roman" panose="02020603050405020304" pitchFamily="18" charset="0"/>
              </a:rPr>
              <a:t>,</a:t>
            </a:r>
            <a:r>
              <a:rPr lang="en-US" altLang="en-US" sz="3200" dirty="0">
                <a:latin typeface="Calibri" panose="020F0502020204030204" pitchFamily="34" charset="0"/>
                <a:cs typeface="Times New Roman" panose="02020603050405020304" pitchFamily="18" charset="0"/>
              </a:rPr>
              <a:t> or </a:t>
            </a:r>
            <a:r>
              <a:rPr lang="en-US" altLang="en-US" sz="3200" b="1" dirty="0">
                <a:latin typeface="Calibri" panose="020F0502020204030204" pitchFamily="34" charset="0"/>
                <a:cs typeface="Times New Roman" panose="02020603050405020304" pitchFamily="18" charset="0"/>
              </a:rPr>
              <a:t>progestins.</a:t>
            </a:r>
            <a:endParaRPr lang="en-US" altLang="en-US" sz="3200" dirty="0">
              <a:latin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2834241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443037"/>
          </a:xfrm>
        </p:spPr>
        <p:txBody>
          <a:bodyPr>
            <a:normAutofit/>
          </a:bodyPr>
          <a:lstStyle/>
          <a:p>
            <a:pPr algn="ctr"/>
            <a:r>
              <a:rPr lang="en-US" sz="5400" b="1" dirty="0">
                <a:latin typeface="+mn-lt"/>
              </a:rPr>
              <a:t>Inhibin and </a:t>
            </a:r>
            <a:r>
              <a:rPr lang="en-US" sz="5400" b="1" dirty="0" err="1">
                <a:latin typeface="+mn-lt"/>
              </a:rPr>
              <a:t>Activin</a:t>
            </a:r>
            <a:endParaRPr lang="en-US" sz="5400" b="1" dirty="0">
              <a:latin typeface="+mn-lt"/>
            </a:endParaRPr>
          </a:p>
        </p:txBody>
      </p:sp>
      <p:sp>
        <p:nvSpPr>
          <p:cNvPr id="3" name="Content Placeholder 2"/>
          <p:cNvSpPr>
            <a:spLocks noGrp="1"/>
          </p:cNvSpPr>
          <p:nvPr>
            <p:ph idx="1"/>
          </p:nvPr>
        </p:nvSpPr>
        <p:spPr>
          <a:xfrm>
            <a:off x="507206" y="1114425"/>
            <a:ext cx="11177588" cy="5278437"/>
          </a:xfrm>
        </p:spPr>
        <p:txBody>
          <a:bodyPr>
            <a:noAutofit/>
          </a:bodyPr>
          <a:lstStyle/>
          <a:p>
            <a:r>
              <a:rPr lang="en-US" dirty="0"/>
              <a:t>Inhibin is secreted by granulosa cells in response to FSH. </a:t>
            </a:r>
          </a:p>
          <a:p>
            <a:r>
              <a:rPr lang="en-US" dirty="0"/>
              <a:t>Inhibin selectively </a:t>
            </a:r>
            <a:r>
              <a:rPr lang="en-US" dirty="0">
                <a:solidFill>
                  <a:srgbClr val="FF0000"/>
                </a:solidFill>
              </a:rPr>
              <a:t>inhibits FSH </a:t>
            </a:r>
            <a:r>
              <a:rPr lang="en-US" dirty="0"/>
              <a:t>but not LH secretion</a:t>
            </a:r>
          </a:p>
          <a:p>
            <a:r>
              <a:rPr lang="en-US" dirty="0"/>
              <a:t>Inhibin B is predominantly secreted in the follicular phase of the menstrual cycle, whereas inhibin A is predominantly secrete in the luteal phase.</a:t>
            </a:r>
          </a:p>
          <a:p>
            <a:r>
              <a:rPr lang="en-US" dirty="0" err="1"/>
              <a:t>Activin</a:t>
            </a:r>
            <a:r>
              <a:rPr lang="en-US" dirty="0"/>
              <a:t> is also secreted by granulosa cells. Activin </a:t>
            </a:r>
            <a:r>
              <a:rPr lang="en-US" dirty="0">
                <a:solidFill>
                  <a:srgbClr val="FF0000"/>
                </a:solidFill>
              </a:rPr>
              <a:t>augments the secretion of FSH </a:t>
            </a:r>
            <a:r>
              <a:rPr lang="en-US" dirty="0"/>
              <a:t>by the pituitary by enhancing GnRH receptor formation. </a:t>
            </a:r>
            <a:r>
              <a:rPr lang="en-US" dirty="0" err="1"/>
              <a:t>Activin</a:t>
            </a:r>
            <a:r>
              <a:rPr lang="en-US" dirty="0"/>
              <a:t> is also required for synthesis of the FSH </a:t>
            </a:r>
            <a:r>
              <a:rPr lang="el-GR" dirty="0"/>
              <a:t>β </a:t>
            </a:r>
            <a:r>
              <a:rPr lang="en-US" dirty="0"/>
              <a:t>subunit.</a:t>
            </a:r>
          </a:p>
          <a:p>
            <a:r>
              <a:rPr lang="en-US" dirty="0"/>
              <a:t>In the ovary, activin </a:t>
            </a:r>
            <a:r>
              <a:rPr lang="en-US" dirty="0">
                <a:solidFill>
                  <a:srgbClr val="FF0000"/>
                </a:solidFill>
              </a:rPr>
              <a:t>augments FSH action </a:t>
            </a:r>
            <a:r>
              <a:rPr lang="en-US" dirty="0"/>
              <a:t>and stimulates production of </a:t>
            </a:r>
            <a:r>
              <a:rPr lang="en-US" dirty="0" err="1">
                <a:solidFill>
                  <a:srgbClr val="FF0000"/>
                </a:solidFill>
              </a:rPr>
              <a:t>follistatin</a:t>
            </a:r>
            <a:r>
              <a:rPr lang="en-US" dirty="0">
                <a:solidFill>
                  <a:srgbClr val="FF0000"/>
                </a:solidFill>
              </a:rPr>
              <a:t> </a:t>
            </a:r>
            <a:r>
              <a:rPr lang="en-US" i="0" dirty="0">
                <a:solidFill>
                  <a:srgbClr val="231F20"/>
                </a:solidFill>
                <a:effectLst/>
                <a:latin typeface="UtopiaStd-Regular"/>
              </a:rPr>
              <a:t>by granulosa cells.</a:t>
            </a:r>
            <a:endParaRPr lang="en-US" dirty="0">
              <a:solidFill>
                <a:srgbClr val="FF0000"/>
              </a:solidFill>
            </a:endParaRPr>
          </a:p>
          <a:p>
            <a:r>
              <a:rPr lang="en-US" dirty="0"/>
              <a:t>In the circulation, </a:t>
            </a:r>
            <a:r>
              <a:rPr lang="en-US" dirty="0" err="1"/>
              <a:t>follistatin</a:t>
            </a:r>
            <a:r>
              <a:rPr lang="en-US" dirty="0"/>
              <a:t> binds the majority of activin, thereby </a:t>
            </a:r>
            <a:r>
              <a:rPr lang="en-US" dirty="0">
                <a:solidFill>
                  <a:srgbClr val="FF0000"/>
                </a:solidFill>
              </a:rPr>
              <a:t>inhibiting FSH </a:t>
            </a:r>
            <a:r>
              <a:rPr lang="en-US" dirty="0"/>
              <a:t>secretion. </a:t>
            </a:r>
            <a:r>
              <a:rPr lang="en-US" i="0" dirty="0">
                <a:solidFill>
                  <a:srgbClr val="231F20"/>
                </a:solidFill>
                <a:effectLst/>
                <a:latin typeface="UtopiaStd-Regular"/>
              </a:rPr>
              <a:t>It also directly suppresses the synthesis and secretion of FSH by the pituitary</a:t>
            </a:r>
            <a:br>
              <a:rPr lang="en-US" i="0" dirty="0">
                <a:solidFill>
                  <a:srgbClr val="231F20"/>
                </a:solidFill>
                <a:effectLst/>
                <a:latin typeface="UtopiaStd-Regular"/>
              </a:rPr>
            </a:br>
            <a:br>
              <a:rPr lang="en-US" i="0" dirty="0">
                <a:solidFill>
                  <a:srgbClr val="231F20"/>
                </a:solidFill>
                <a:effectLst/>
                <a:latin typeface="UtopiaStd-Regular"/>
              </a:rPr>
            </a:br>
            <a:endParaRPr lang="en-US" dirty="0"/>
          </a:p>
          <a:p>
            <a:endParaRPr lang="en-US" dirty="0"/>
          </a:p>
          <a:p>
            <a:endParaRPr lang="en-US" dirty="0"/>
          </a:p>
        </p:txBody>
      </p:sp>
    </p:spTree>
    <p:extLst>
      <p:ext uri="{BB962C8B-B14F-4D97-AF65-F5344CB8AC3E}">
        <p14:creationId xmlns:p14="http://schemas.microsoft.com/office/powerpoint/2010/main" val="39888930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77769" y="1981847"/>
            <a:ext cx="9889586" cy="4747565"/>
          </a:xfrm>
          <a:prstGeom prst="rect">
            <a:avLst/>
          </a:prstGeom>
        </p:spPr>
      </p:pic>
      <p:sp>
        <p:nvSpPr>
          <p:cNvPr id="3" name="Rectangle 2"/>
          <p:cNvSpPr/>
          <p:nvPr/>
        </p:nvSpPr>
        <p:spPr>
          <a:xfrm>
            <a:off x="171449" y="128588"/>
            <a:ext cx="11744325" cy="3416320"/>
          </a:xfrm>
          <a:prstGeom prst="rect">
            <a:avLst/>
          </a:prstGeom>
        </p:spPr>
        <p:txBody>
          <a:bodyPr wrap="square">
            <a:spAutoFit/>
          </a:bodyPr>
          <a:lstStyle/>
          <a:p>
            <a:pPr algn="ctr"/>
            <a:r>
              <a:rPr lang="en-US" sz="5400" b="1" dirty="0">
                <a:solidFill>
                  <a:srgbClr val="231F20"/>
                </a:solidFill>
              </a:rPr>
              <a:t>Chemical relationships of </a:t>
            </a:r>
            <a:r>
              <a:rPr lang="en-US" sz="5400" b="1" dirty="0" err="1">
                <a:solidFill>
                  <a:srgbClr val="231F20"/>
                </a:solidFill>
              </a:rPr>
              <a:t>inhibins</a:t>
            </a:r>
            <a:r>
              <a:rPr lang="en-US" sz="5400" b="1" dirty="0">
                <a:solidFill>
                  <a:srgbClr val="231F20"/>
                </a:solidFill>
              </a:rPr>
              <a:t> and </a:t>
            </a:r>
            <a:r>
              <a:rPr lang="en-US" sz="5400" b="1" dirty="0" err="1">
                <a:solidFill>
                  <a:srgbClr val="231F20"/>
                </a:solidFill>
              </a:rPr>
              <a:t>activins</a:t>
            </a:r>
            <a:br>
              <a:rPr lang="en-US" sz="5400" b="1" dirty="0">
                <a:solidFill>
                  <a:srgbClr val="231F20"/>
                </a:solidFill>
              </a:rPr>
            </a:br>
            <a:br>
              <a:rPr lang="en-US" sz="5400" b="1" dirty="0">
                <a:solidFill>
                  <a:srgbClr val="231F20"/>
                </a:solidFill>
              </a:rPr>
            </a:br>
            <a:endParaRPr lang="en-US" sz="5400" b="1" dirty="0"/>
          </a:p>
        </p:txBody>
      </p:sp>
    </p:spTree>
    <p:extLst>
      <p:ext uri="{BB962C8B-B14F-4D97-AF65-F5344CB8AC3E}">
        <p14:creationId xmlns:p14="http://schemas.microsoft.com/office/powerpoint/2010/main" val="170510540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088F2-2E9E-44D0-B71E-FB9C487E443B}"/>
              </a:ext>
            </a:extLst>
          </p:cNvPr>
          <p:cNvSpPr>
            <a:spLocks noGrp="1"/>
          </p:cNvSpPr>
          <p:nvPr>
            <p:ph type="title"/>
          </p:nvPr>
        </p:nvSpPr>
        <p:spPr>
          <a:xfrm>
            <a:off x="457200" y="100014"/>
            <a:ext cx="11315700" cy="1357312"/>
          </a:xfrm>
        </p:spPr>
        <p:txBody>
          <a:bodyPr>
            <a:noAutofit/>
          </a:bodyPr>
          <a:lstStyle/>
          <a:p>
            <a:pPr algn="ctr"/>
            <a:r>
              <a:rPr lang="en-US" altLang="en-US" sz="5400" b="1" dirty="0">
                <a:latin typeface="Calibri" panose="020F0502020204030204" pitchFamily="34" charset="0"/>
                <a:cs typeface="Times New Roman" panose="02020603050405020304" pitchFamily="18" charset="0"/>
              </a:rPr>
              <a:t>Pituitary Hormones</a:t>
            </a:r>
            <a:r>
              <a:rPr lang="en-US" altLang="en-US" sz="5400" b="1" dirty="0">
                <a:latin typeface="Calibri" panose="020F0502020204030204" pitchFamily="34" charset="0"/>
                <a:cs typeface="Arial" panose="020B0604020202020204" pitchFamily="34" charset="0"/>
              </a:rPr>
              <a:t> (</a:t>
            </a:r>
            <a:r>
              <a:rPr lang="en-US" altLang="en-US" sz="5400" b="1" dirty="0">
                <a:latin typeface="Calibri" panose="020F0502020204030204" pitchFamily="34" charset="0"/>
                <a:cs typeface="Times New Roman" panose="02020603050405020304" pitchFamily="18" charset="0"/>
              </a:rPr>
              <a:t>Gonadotropins)</a:t>
            </a:r>
            <a:endParaRPr lang="en-US" sz="5400" dirty="0"/>
          </a:p>
        </p:txBody>
      </p:sp>
      <p:sp>
        <p:nvSpPr>
          <p:cNvPr id="3" name="Content Placeholder 2">
            <a:extLst>
              <a:ext uri="{FF2B5EF4-FFF2-40B4-BE49-F238E27FC236}">
                <a16:creationId xmlns:a16="http://schemas.microsoft.com/office/drawing/2014/main" id="{3F6B2AAA-2F6D-4B30-A563-DB2CB708E907}"/>
              </a:ext>
            </a:extLst>
          </p:cNvPr>
          <p:cNvSpPr>
            <a:spLocks noGrp="1"/>
          </p:cNvSpPr>
          <p:nvPr>
            <p:ph idx="1"/>
          </p:nvPr>
        </p:nvSpPr>
        <p:spPr>
          <a:xfrm>
            <a:off x="457199" y="1457326"/>
            <a:ext cx="11315699" cy="5300660"/>
          </a:xfrm>
        </p:spPr>
        <p:txBody>
          <a:bodyPr>
            <a:normAutofit/>
          </a:bodyPr>
          <a:lstStyle/>
          <a:p>
            <a:r>
              <a:rPr lang="en-US" dirty="0"/>
              <a:t>The pituitary gland lies in the </a:t>
            </a:r>
            <a:r>
              <a:rPr lang="en-US" dirty="0" err="1"/>
              <a:t>sella</a:t>
            </a:r>
            <a:r>
              <a:rPr lang="en-US" dirty="0"/>
              <a:t> turcica and is connected to the hypothalamus via the pituitary stalk. The blood supply to the pituitary gland comes from the internal carotid artery.</a:t>
            </a:r>
          </a:p>
          <a:p>
            <a:r>
              <a:rPr lang="en-US" dirty="0"/>
              <a:t>Gonadotrophs comprise only 5% of all the cells in the anterior pituitary gland secrete FSH and LH in response to GnRH.</a:t>
            </a:r>
          </a:p>
          <a:p>
            <a:r>
              <a:rPr lang="en-US" dirty="0"/>
              <a:t> FSH and LH are glycoproteins that share the same α subunit.</a:t>
            </a:r>
          </a:p>
          <a:p>
            <a:r>
              <a:rPr lang="en-US" dirty="0"/>
              <a:t>The half-life of LH is 20 to 30 minutes, FSH is 1 to 4 hours. LH pulse frequency/amplitude </a:t>
            </a:r>
            <a:r>
              <a:rPr lang="en-US" dirty="0">
                <a:solidFill>
                  <a:srgbClr val="FF0000"/>
                </a:solidFill>
              </a:rPr>
              <a:t>correlates closely with GnRH pulse frequency and amplitude</a:t>
            </a:r>
            <a:r>
              <a:rPr lang="en-US" dirty="0"/>
              <a:t>.</a:t>
            </a:r>
          </a:p>
          <a:p>
            <a:r>
              <a:rPr lang="en-US" b="1" dirty="0"/>
              <a:t>FSH</a:t>
            </a:r>
            <a:r>
              <a:rPr lang="en-US" dirty="0"/>
              <a:t> plays a crucial role in </a:t>
            </a:r>
            <a:r>
              <a:rPr lang="en-US" dirty="0" err="1"/>
              <a:t>folliculogenesis</a:t>
            </a:r>
            <a:r>
              <a:rPr lang="en-US" dirty="0"/>
              <a:t>, as well as inducing aromatization of androgens to estrogens. </a:t>
            </a:r>
            <a:r>
              <a:rPr lang="en-US" b="1" dirty="0"/>
              <a:t>LH</a:t>
            </a:r>
            <a:r>
              <a:rPr lang="en-US" dirty="0"/>
              <a:t> plays a crucial role in ovulation and steroidogenesis.</a:t>
            </a:r>
          </a:p>
        </p:txBody>
      </p:sp>
    </p:spTree>
    <p:extLst>
      <p:ext uri="{BB962C8B-B14F-4D97-AF65-F5344CB8AC3E}">
        <p14:creationId xmlns:p14="http://schemas.microsoft.com/office/powerpoint/2010/main" val="1389937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13A1D-2B59-4CA1-BC37-887C10B37382}"/>
              </a:ext>
            </a:extLst>
          </p:cNvPr>
          <p:cNvSpPr>
            <a:spLocks noGrp="1"/>
          </p:cNvSpPr>
          <p:nvPr>
            <p:ph type="title"/>
          </p:nvPr>
        </p:nvSpPr>
        <p:spPr/>
        <p:txBody>
          <a:bodyPr>
            <a:normAutofit fontScale="90000"/>
          </a:bodyPr>
          <a:lstStyle/>
          <a:p>
            <a:pPr algn="ctr"/>
            <a:r>
              <a:rPr lang="en-US" altLang="en-US" sz="6000" b="1" dirty="0">
                <a:latin typeface="Calibri" panose="020F0502020204030204" pitchFamily="34" charset="0"/>
                <a:cs typeface="Times New Roman" panose="02020603050405020304" pitchFamily="18" charset="0"/>
              </a:rPr>
              <a:t>Hypothalamic Hormones</a:t>
            </a:r>
            <a:br>
              <a:rPr lang="en-US" altLang="en-US" sz="4400" i="1" dirty="0">
                <a:latin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EAFA2105-E880-4B36-97BC-851282791812}"/>
              </a:ext>
            </a:extLst>
          </p:cNvPr>
          <p:cNvSpPr>
            <a:spLocks noGrp="1"/>
          </p:cNvSpPr>
          <p:nvPr>
            <p:ph idx="1"/>
          </p:nvPr>
        </p:nvSpPr>
        <p:spPr>
          <a:xfrm>
            <a:off x="514350" y="1414130"/>
            <a:ext cx="11215688" cy="5300995"/>
          </a:xfrm>
        </p:spPr>
        <p:txBody>
          <a:bodyPr>
            <a:noAutofit/>
          </a:bodyPr>
          <a:lstStyle/>
          <a:p>
            <a:pPr>
              <a:spcBef>
                <a:spcPct val="0"/>
              </a:spcBef>
            </a:pPr>
            <a:r>
              <a:rPr lang="en-US" altLang="en-US" sz="3200" dirty="0">
                <a:latin typeface="Calibri" panose="020F0502020204030204" pitchFamily="34" charset="0"/>
                <a:cs typeface="Times New Roman" panose="02020603050405020304" pitchFamily="18" charset="0"/>
              </a:rPr>
              <a:t>Secretion of the anterior pituitary hormones is regulated by the hypothalamic hypophysiotropic hormones.</a:t>
            </a:r>
            <a:endParaRPr lang="en-US" altLang="en-US" sz="32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200" dirty="0">
              <a:latin typeface="Calibri" panose="020F0502020204030204" pitchFamily="34" charset="0"/>
              <a:cs typeface="Times New Roman" panose="02020603050405020304" pitchFamily="18" charset="0"/>
            </a:endParaRPr>
          </a:p>
          <a:p>
            <a:pPr>
              <a:spcBef>
                <a:spcPct val="0"/>
              </a:spcBef>
            </a:pPr>
            <a:r>
              <a:rPr lang="en-US" altLang="en-US" sz="4000" b="1" u="sng" dirty="0">
                <a:latin typeface="Calibri" panose="020F0502020204030204" pitchFamily="34" charset="0"/>
                <a:cs typeface="Times New Roman" panose="02020603050405020304" pitchFamily="18" charset="0"/>
              </a:rPr>
              <a:t>Secretion of hypothalamic hormones</a:t>
            </a:r>
          </a:p>
          <a:p>
            <a:pPr marL="0" indent="0">
              <a:spcBef>
                <a:spcPct val="0"/>
              </a:spcBef>
              <a:buNone/>
            </a:pPr>
            <a:endParaRPr lang="en-US" altLang="en-US" sz="4000" b="1" u="sng" dirty="0">
              <a:latin typeface="Calibri" panose="020F0502020204030204" pitchFamily="34" charset="0"/>
              <a:cs typeface="Arial" panose="020B0604020202020204" pitchFamily="34" charset="0"/>
            </a:endParaRPr>
          </a:p>
          <a:p>
            <a:pPr lvl="1">
              <a:spcBef>
                <a:spcPct val="0"/>
              </a:spcBef>
            </a:pPr>
            <a:r>
              <a:rPr lang="en-US" altLang="en-US" sz="3200" dirty="0">
                <a:latin typeface="Calibri" panose="020F0502020204030204" pitchFamily="34" charset="0"/>
                <a:cs typeface="Times New Roman" panose="02020603050405020304" pitchFamily="18" charset="0"/>
              </a:rPr>
              <a:t>The hormones of the posterior lobe (PL) are released into the general circulation from the endings of </a:t>
            </a:r>
            <a:r>
              <a:rPr lang="en-US" altLang="en-US" sz="3200" dirty="0">
                <a:solidFill>
                  <a:srgbClr val="FF0000"/>
                </a:solidFill>
                <a:latin typeface="Calibri" panose="020F0502020204030204" pitchFamily="34" charset="0"/>
                <a:cs typeface="Times New Roman" panose="02020603050405020304" pitchFamily="18" charset="0"/>
              </a:rPr>
              <a:t>supraoptic </a:t>
            </a:r>
            <a:r>
              <a:rPr lang="en-US" altLang="en-US" sz="3200" dirty="0">
                <a:latin typeface="Calibri" panose="020F0502020204030204" pitchFamily="34" charset="0"/>
                <a:cs typeface="Times New Roman" panose="02020603050405020304" pitchFamily="18" charset="0"/>
              </a:rPr>
              <a:t>and </a:t>
            </a:r>
            <a:r>
              <a:rPr lang="en-US" altLang="en-US" sz="3200" dirty="0">
                <a:solidFill>
                  <a:srgbClr val="FF0000"/>
                </a:solidFill>
                <a:latin typeface="Calibri" panose="020F0502020204030204" pitchFamily="34" charset="0"/>
                <a:cs typeface="Times New Roman" panose="02020603050405020304" pitchFamily="18" charset="0"/>
              </a:rPr>
              <a:t>paraventricular</a:t>
            </a:r>
            <a:r>
              <a:rPr lang="en-US" altLang="en-US" sz="3200" dirty="0">
                <a:latin typeface="Calibri" panose="020F0502020204030204" pitchFamily="34" charset="0"/>
                <a:cs typeface="Times New Roman" panose="02020603050405020304" pitchFamily="18" charset="0"/>
              </a:rPr>
              <a:t> neurons,</a:t>
            </a:r>
          </a:p>
          <a:p>
            <a:pPr lvl="1">
              <a:spcBef>
                <a:spcPct val="0"/>
              </a:spcBef>
            </a:pPr>
            <a:r>
              <a:rPr lang="en-US" altLang="en-US" sz="3200" dirty="0" err="1">
                <a:latin typeface="Calibri" panose="020F0502020204030204" pitchFamily="34" charset="0"/>
                <a:cs typeface="Times New Roman" panose="02020603050405020304" pitchFamily="18" charset="0"/>
              </a:rPr>
              <a:t>Hypophysiotrophic</a:t>
            </a:r>
            <a:r>
              <a:rPr lang="en-US" altLang="en-US" sz="3200" dirty="0">
                <a:latin typeface="Calibri" panose="020F0502020204030204" pitchFamily="34" charset="0"/>
                <a:cs typeface="Times New Roman" panose="02020603050405020304" pitchFamily="18" charset="0"/>
              </a:rPr>
              <a:t> hormones are secreted into the portal hypophysial circulation from the endings of </a:t>
            </a:r>
            <a:r>
              <a:rPr lang="en-US" altLang="en-US" sz="3200" dirty="0">
                <a:solidFill>
                  <a:srgbClr val="FF0000"/>
                </a:solidFill>
                <a:latin typeface="Calibri" panose="020F0502020204030204" pitchFamily="34" charset="0"/>
                <a:cs typeface="Times New Roman" panose="02020603050405020304" pitchFamily="18" charset="0"/>
              </a:rPr>
              <a:t>arcuate</a:t>
            </a:r>
            <a:r>
              <a:rPr lang="en-US" altLang="en-US" sz="3200" dirty="0">
                <a:latin typeface="Calibri" panose="020F0502020204030204" pitchFamily="34" charset="0"/>
                <a:cs typeface="Times New Roman" panose="02020603050405020304" pitchFamily="18" charset="0"/>
              </a:rPr>
              <a:t> and other hypothalamic neurons</a:t>
            </a:r>
            <a:endParaRPr lang="en-US" sz="3200" dirty="0"/>
          </a:p>
        </p:txBody>
      </p:sp>
    </p:spTree>
    <p:extLst>
      <p:ext uri="{BB962C8B-B14F-4D97-AF65-F5344CB8AC3E}">
        <p14:creationId xmlns:p14="http://schemas.microsoft.com/office/powerpoint/2010/main" val="22447076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صورة 14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0375" y="786543"/>
            <a:ext cx="5474960" cy="590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Content Placeholder 3">
            <a:extLst>
              <a:ext uri="{FF2B5EF4-FFF2-40B4-BE49-F238E27FC236}">
                <a16:creationId xmlns:a16="http://schemas.microsoft.com/office/drawing/2014/main" id="{8F7DADE3-F22E-5E5B-30FF-99DFF09614A3}"/>
              </a:ext>
            </a:extLst>
          </p:cNvPr>
          <p:cNvPicPr>
            <a:picLocks noChangeAspect="1"/>
          </p:cNvPicPr>
          <p:nvPr/>
        </p:nvPicPr>
        <p:blipFill>
          <a:blip r:embed="rId3"/>
          <a:stretch>
            <a:fillRect/>
          </a:stretch>
        </p:blipFill>
        <p:spPr>
          <a:xfrm>
            <a:off x="276665" y="830931"/>
            <a:ext cx="6552082" cy="5196137"/>
          </a:xfrm>
          <a:prstGeom prst="rect">
            <a:avLst/>
          </a:prstGeom>
        </p:spPr>
      </p:pic>
    </p:spTree>
    <p:extLst>
      <p:ext uri="{BB962C8B-B14F-4D97-AF65-F5344CB8AC3E}">
        <p14:creationId xmlns:p14="http://schemas.microsoft.com/office/powerpoint/2010/main" val="15511857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91FC9-23DF-4157-B915-536DAE38F637}"/>
              </a:ext>
            </a:extLst>
          </p:cNvPr>
          <p:cNvSpPr>
            <a:spLocks noGrp="1"/>
          </p:cNvSpPr>
          <p:nvPr>
            <p:ph type="title"/>
          </p:nvPr>
        </p:nvSpPr>
        <p:spPr/>
        <p:txBody>
          <a:bodyPr>
            <a:normAutofit fontScale="90000"/>
          </a:bodyPr>
          <a:lstStyle/>
          <a:p>
            <a:pPr algn="ctr"/>
            <a:r>
              <a:rPr lang="en-US" altLang="en-US" sz="6000" b="1" dirty="0">
                <a:latin typeface="Calibri" panose="020F0502020204030204" pitchFamily="34" charset="0"/>
                <a:cs typeface="Times New Roman" panose="02020603050405020304" pitchFamily="18" charset="0"/>
              </a:rPr>
              <a:t>Control of Ovarian Function</a:t>
            </a:r>
            <a:br>
              <a:rPr lang="en-US" altLang="en-US" sz="4400" b="1" i="1" dirty="0">
                <a:latin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229FDCA2-18BF-4F6B-B061-1529D4B6A75F}"/>
              </a:ext>
            </a:extLst>
          </p:cNvPr>
          <p:cNvSpPr>
            <a:spLocks noGrp="1"/>
          </p:cNvSpPr>
          <p:nvPr>
            <p:ph idx="1"/>
          </p:nvPr>
        </p:nvSpPr>
        <p:spPr>
          <a:xfrm>
            <a:off x="471488" y="1690688"/>
            <a:ext cx="11201400" cy="4802187"/>
          </a:xfrm>
        </p:spPr>
        <p:txBody>
          <a:bodyPr>
            <a:normAutofit/>
          </a:bodyPr>
          <a:lstStyle/>
          <a:p>
            <a:pPr>
              <a:spcBef>
                <a:spcPct val="0"/>
              </a:spcBef>
            </a:pPr>
            <a:r>
              <a:rPr lang="en-US" altLang="en-US" sz="3600" dirty="0">
                <a:latin typeface="Calibri" panose="020F0502020204030204" pitchFamily="34" charset="0"/>
                <a:cs typeface="Times New Roman" panose="02020603050405020304" pitchFamily="18" charset="0"/>
              </a:rPr>
              <a:t>FSH from the pituitary is responsible for early maturation of the ovarian follicles, and FSH and LH together are responsible for final follicle maturation.</a:t>
            </a:r>
            <a:endParaRPr lang="en-US" altLang="en-US" sz="36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600" dirty="0">
              <a:latin typeface="Calibri" panose="020F0502020204030204" pitchFamily="34" charset="0"/>
              <a:cs typeface="Times New Roman" panose="02020603050405020304" pitchFamily="18" charset="0"/>
            </a:endParaRPr>
          </a:p>
          <a:p>
            <a:pPr>
              <a:spcBef>
                <a:spcPct val="0"/>
              </a:spcBef>
            </a:pPr>
            <a:r>
              <a:rPr lang="en-US" altLang="en-US" sz="3600" dirty="0">
                <a:latin typeface="Calibri" panose="020F0502020204030204" pitchFamily="34" charset="0"/>
                <a:cs typeface="Times New Roman" panose="02020603050405020304" pitchFamily="18" charset="0"/>
              </a:rPr>
              <a:t> A burst of LH secretion triggers ovulation and the initial formation of the corpus luteum. </a:t>
            </a:r>
            <a:endParaRPr lang="en-US" altLang="en-US" sz="36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600" dirty="0">
              <a:latin typeface="Calibri" panose="020F0502020204030204" pitchFamily="34" charset="0"/>
              <a:cs typeface="Times New Roman" panose="02020603050405020304" pitchFamily="18" charset="0"/>
            </a:endParaRPr>
          </a:p>
          <a:p>
            <a:pPr>
              <a:spcBef>
                <a:spcPct val="0"/>
              </a:spcBef>
            </a:pPr>
            <a:r>
              <a:rPr lang="en-US" altLang="en-US" sz="3600" dirty="0">
                <a:latin typeface="Calibri" panose="020F0502020204030204" pitchFamily="34" charset="0"/>
                <a:cs typeface="Times New Roman" panose="02020603050405020304" pitchFamily="18" charset="0"/>
              </a:rPr>
              <a:t> LH stimulates the secretion of estrogen and progesterone from the corpus luteum.</a:t>
            </a:r>
            <a:endParaRPr lang="en-US" altLang="en-US" sz="3600" dirty="0">
              <a:latin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61138154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E3FB4-D270-4915-9983-81E124932546}"/>
              </a:ext>
            </a:extLst>
          </p:cNvPr>
          <p:cNvSpPr>
            <a:spLocks noGrp="1"/>
          </p:cNvSpPr>
          <p:nvPr>
            <p:ph type="title"/>
          </p:nvPr>
        </p:nvSpPr>
        <p:spPr/>
        <p:txBody>
          <a:bodyPr>
            <a:normAutofit fontScale="90000"/>
          </a:bodyPr>
          <a:lstStyle/>
          <a:p>
            <a:pPr algn="ctr"/>
            <a:r>
              <a:rPr lang="en-US" altLang="en-US" sz="6000" b="1" dirty="0">
                <a:latin typeface="Calibri" panose="020F0502020204030204" pitchFamily="34" charset="0"/>
                <a:cs typeface="Times New Roman" panose="02020603050405020304" pitchFamily="18" charset="0"/>
              </a:rPr>
              <a:t>Hypothalamic Components</a:t>
            </a:r>
            <a:br>
              <a:rPr lang="en-US" altLang="en-US" sz="4400" i="1" dirty="0">
                <a:latin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514B20D7-5CB7-4C90-B406-7611EB3EC4DF}"/>
              </a:ext>
            </a:extLst>
          </p:cNvPr>
          <p:cNvSpPr>
            <a:spLocks noGrp="1"/>
          </p:cNvSpPr>
          <p:nvPr>
            <p:ph idx="1"/>
          </p:nvPr>
        </p:nvSpPr>
        <p:spPr>
          <a:xfrm>
            <a:off x="700088" y="1690688"/>
            <a:ext cx="11029950" cy="5024437"/>
          </a:xfrm>
        </p:spPr>
        <p:txBody>
          <a:bodyPr>
            <a:noAutofit/>
          </a:bodyPr>
          <a:lstStyle/>
          <a:p>
            <a:pPr>
              <a:spcBef>
                <a:spcPct val="0"/>
              </a:spcBef>
            </a:pPr>
            <a:r>
              <a:rPr lang="en-US" altLang="en-US" sz="3600" dirty="0">
                <a:latin typeface="Calibri" panose="020F0502020204030204" pitchFamily="34" charset="0"/>
                <a:cs typeface="Times New Roman" panose="02020603050405020304" pitchFamily="18" charset="0"/>
              </a:rPr>
              <a:t>GnRH stimulates the secretion of FSH as well as LH</a:t>
            </a:r>
            <a:endParaRPr lang="en-US" altLang="en-US" sz="36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3600" dirty="0">
              <a:latin typeface="Calibri" panose="020F0502020204030204" pitchFamily="34" charset="0"/>
              <a:cs typeface="Times New Roman" panose="02020603050405020304" pitchFamily="18" charset="0"/>
            </a:endParaRPr>
          </a:p>
          <a:p>
            <a:pPr>
              <a:spcBef>
                <a:spcPct val="0"/>
              </a:spcBef>
            </a:pPr>
            <a:r>
              <a:rPr lang="en-US" altLang="en-US" sz="3600" dirty="0">
                <a:latin typeface="Calibri" panose="020F0502020204030204" pitchFamily="34" charset="0"/>
                <a:cs typeface="Times New Roman" panose="02020603050405020304" pitchFamily="18" charset="0"/>
              </a:rPr>
              <a:t>GnRH is normally secreted in episodic bursts (</a:t>
            </a:r>
            <a:r>
              <a:rPr lang="en-US" altLang="en-US" sz="3600" b="1" dirty="0" err="1">
                <a:latin typeface="Calibri" panose="020F0502020204030204" pitchFamily="34" charset="0"/>
                <a:cs typeface="Times New Roman" panose="02020603050405020304" pitchFamily="18" charset="0"/>
              </a:rPr>
              <a:t>circhoral</a:t>
            </a:r>
            <a:r>
              <a:rPr lang="en-US" altLang="en-US" sz="3600" b="1" dirty="0">
                <a:latin typeface="Calibri" panose="020F0502020204030204" pitchFamily="34" charset="0"/>
                <a:cs typeface="Times New Roman" panose="02020603050405020304" pitchFamily="18" charset="0"/>
              </a:rPr>
              <a:t> secretion</a:t>
            </a:r>
            <a:r>
              <a:rPr lang="en-US" altLang="en-US" sz="3600" dirty="0">
                <a:latin typeface="Calibri" panose="020F0502020204030204" pitchFamily="34" charset="0"/>
                <a:cs typeface="Times New Roman" panose="02020603050405020304" pitchFamily="18" charset="0"/>
              </a:rPr>
              <a:t>).</a:t>
            </a:r>
            <a:r>
              <a:rPr lang="en-US" altLang="en-US" sz="3600" dirty="0">
                <a:latin typeface="Calibri" panose="020F0502020204030204" pitchFamily="34" charset="0"/>
                <a:cs typeface="Arial" panose="020B0604020202020204" pitchFamily="34" charset="0"/>
              </a:rPr>
              <a:t> </a:t>
            </a:r>
          </a:p>
          <a:p>
            <a:pPr marL="0" indent="0">
              <a:spcBef>
                <a:spcPct val="0"/>
              </a:spcBef>
              <a:buNone/>
            </a:pPr>
            <a:endParaRPr lang="en-US" altLang="en-US" sz="3600" dirty="0">
              <a:latin typeface="Calibri" panose="020F0502020204030204" pitchFamily="34" charset="0"/>
              <a:cs typeface="Arial" panose="020B0604020202020204" pitchFamily="34" charset="0"/>
            </a:endParaRPr>
          </a:p>
          <a:p>
            <a:pPr>
              <a:spcBef>
                <a:spcPct val="0"/>
              </a:spcBef>
            </a:pPr>
            <a:r>
              <a:rPr lang="en-US" altLang="en-US" sz="3600" dirty="0">
                <a:latin typeface="Calibri" panose="020F0502020204030204" pitchFamily="34" charset="0"/>
                <a:cs typeface="Times New Roman" panose="02020603050405020304" pitchFamily="18" charset="0"/>
              </a:rPr>
              <a:t>Episodic secretion of GnRH is a general phenomenon but that </a:t>
            </a:r>
            <a:r>
              <a:rPr lang="en-US" altLang="en-US" sz="3600" dirty="0">
                <a:solidFill>
                  <a:srgbClr val="FF0000"/>
                </a:solidFill>
                <a:latin typeface="Calibri" panose="020F0502020204030204" pitchFamily="34" charset="0"/>
                <a:cs typeface="Times New Roman" panose="02020603050405020304" pitchFamily="18" charset="0"/>
              </a:rPr>
              <a:t>fluctuations</a:t>
            </a:r>
            <a:r>
              <a:rPr lang="en-US" altLang="en-US" sz="3600" dirty="0">
                <a:latin typeface="Calibri" panose="020F0502020204030204" pitchFamily="34" charset="0"/>
                <a:cs typeface="Times New Roman" panose="02020603050405020304" pitchFamily="18" charset="0"/>
              </a:rPr>
              <a:t> in the </a:t>
            </a:r>
            <a:r>
              <a:rPr lang="en-US" altLang="en-US" sz="3600" dirty="0">
                <a:solidFill>
                  <a:srgbClr val="FF0000"/>
                </a:solidFill>
                <a:latin typeface="Calibri" panose="020F0502020204030204" pitchFamily="34" charset="0"/>
                <a:cs typeface="Times New Roman" panose="02020603050405020304" pitchFamily="18" charset="0"/>
              </a:rPr>
              <a:t>frequency</a:t>
            </a:r>
            <a:r>
              <a:rPr lang="en-US" altLang="en-US" sz="3600" dirty="0">
                <a:latin typeface="Calibri" panose="020F0502020204030204" pitchFamily="34" charset="0"/>
                <a:cs typeface="Times New Roman" panose="02020603050405020304" pitchFamily="18" charset="0"/>
              </a:rPr>
              <a:t> and </a:t>
            </a:r>
            <a:r>
              <a:rPr lang="en-US" altLang="en-US" sz="3600" dirty="0">
                <a:solidFill>
                  <a:srgbClr val="FF0000"/>
                </a:solidFill>
                <a:latin typeface="Calibri" panose="020F0502020204030204" pitchFamily="34" charset="0"/>
                <a:cs typeface="Times New Roman" panose="02020603050405020304" pitchFamily="18" charset="0"/>
              </a:rPr>
              <a:t>amplitude</a:t>
            </a:r>
            <a:r>
              <a:rPr lang="en-US" altLang="en-US" sz="3600" dirty="0">
                <a:latin typeface="Calibri" panose="020F0502020204030204" pitchFamily="34" charset="0"/>
                <a:cs typeface="Times New Roman" panose="02020603050405020304" pitchFamily="18" charset="0"/>
              </a:rPr>
              <a:t> of the GnRH bursts are important in generating the other hormonal changes that are responsible for the menstrual cycle</a:t>
            </a:r>
            <a:endParaRPr lang="en-US" sz="3600" dirty="0"/>
          </a:p>
        </p:txBody>
      </p:sp>
    </p:spTree>
    <p:extLst>
      <p:ext uri="{BB962C8B-B14F-4D97-AF65-F5344CB8AC3E}">
        <p14:creationId xmlns:p14="http://schemas.microsoft.com/office/powerpoint/2010/main" val="34283788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5743765-4C0E-490A-AB5B-EE8A03842DD4}"/>
              </a:ext>
            </a:extLst>
          </p:cNvPr>
          <p:cNvPicPr>
            <a:picLocks noChangeAspect="1"/>
          </p:cNvPicPr>
          <p:nvPr/>
        </p:nvPicPr>
        <p:blipFill>
          <a:blip r:embed="rId2"/>
          <a:stretch>
            <a:fillRect/>
          </a:stretch>
        </p:blipFill>
        <p:spPr>
          <a:xfrm>
            <a:off x="4271963" y="139962"/>
            <a:ext cx="5429250" cy="5493124"/>
          </a:xfrm>
          <a:prstGeom prst="rect">
            <a:avLst/>
          </a:prstGeom>
        </p:spPr>
      </p:pic>
      <p:sp>
        <p:nvSpPr>
          <p:cNvPr id="4" name="TextBox 3">
            <a:extLst>
              <a:ext uri="{FF2B5EF4-FFF2-40B4-BE49-F238E27FC236}">
                <a16:creationId xmlns:a16="http://schemas.microsoft.com/office/drawing/2014/main" id="{7F3A05A5-7738-47D3-A202-51AB9A62F946}"/>
              </a:ext>
            </a:extLst>
          </p:cNvPr>
          <p:cNvSpPr txBox="1"/>
          <p:nvPr/>
        </p:nvSpPr>
        <p:spPr>
          <a:xfrm>
            <a:off x="228600" y="5457825"/>
            <a:ext cx="9801225" cy="2246769"/>
          </a:xfrm>
          <a:prstGeom prst="rect">
            <a:avLst/>
          </a:prstGeom>
          <a:noFill/>
        </p:spPr>
        <p:txBody>
          <a:bodyPr wrap="square" rtlCol="0">
            <a:spAutoFit/>
          </a:bodyPr>
          <a:lstStyle/>
          <a:p>
            <a:r>
              <a:rPr lang="en-US" sz="2800" i="0" dirty="0">
                <a:solidFill>
                  <a:srgbClr val="231F20"/>
                </a:solidFill>
                <a:effectLst/>
                <a:latin typeface="Frutiger-Light"/>
              </a:rPr>
              <a:t>Primary oocytes remain in suspended prophase.</a:t>
            </a:r>
            <a:br>
              <a:rPr lang="en-US" sz="2800" i="0" dirty="0">
                <a:solidFill>
                  <a:srgbClr val="231F20"/>
                </a:solidFill>
                <a:effectLst/>
                <a:latin typeface="Frutiger-Light"/>
              </a:rPr>
            </a:br>
            <a:r>
              <a:rPr lang="en-US" sz="2800" i="0" dirty="0">
                <a:solidFill>
                  <a:srgbClr val="231F20"/>
                </a:solidFill>
                <a:effectLst/>
                <a:latin typeface="Frutiger-Light"/>
              </a:rPr>
              <a:t>Meiotic division resumes under stimulation by luteinizing hormone.</a:t>
            </a:r>
            <a:br>
              <a:rPr lang="en-US" sz="2800" i="0" dirty="0">
                <a:solidFill>
                  <a:srgbClr val="231F20"/>
                </a:solidFill>
                <a:effectLst/>
                <a:latin typeface="Frutiger-Light"/>
              </a:rPr>
            </a:br>
            <a:br>
              <a:rPr lang="en-US" sz="2800" i="0" dirty="0">
                <a:solidFill>
                  <a:srgbClr val="231F20"/>
                </a:solidFill>
                <a:effectLst/>
                <a:latin typeface="Frutiger-Light"/>
              </a:rPr>
            </a:br>
            <a:endParaRPr lang="en-US" sz="2800" dirty="0"/>
          </a:p>
        </p:txBody>
      </p:sp>
    </p:spTree>
    <p:extLst>
      <p:ext uri="{BB962C8B-B14F-4D97-AF65-F5344CB8AC3E}">
        <p14:creationId xmlns:p14="http://schemas.microsoft.com/office/powerpoint/2010/main" val="4632662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00967"/>
          </a:xfrm>
        </p:spPr>
        <p:txBody>
          <a:bodyPr>
            <a:normAutofit/>
          </a:bodyPr>
          <a:lstStyle/>
          <a:p>
            <a:pPr algn="ctr"/>
            <a:r>
              <a:rPr lang="en-US" sz="5400" b="1" dirty="0">
                <a:latin typeface="+mn-lt"/>
              </a:rPr>
              <a:t>GNRH</a:t>
            </a:r>
          </a:p>
        </p:txBody>
      </p:sp>
      <p:sp>
        <p:nvSpPr>
          <p:cNvPr id="3" name="Content Placeholder 2"/>
          <p:cNvSpPr>
            <a:spLocks noGrp="1"/>
          </p:cNvSpPr>
          <p:nvPr>
            <p:ph idx="1"/>
          </p:nvPr>
        </p:nvSpPr>
        <p:spPr>
          <a:xfrm>
            <a:off x="478302" y="1416819"/>
            <a:ext cx="11128717" cy="5235190"/>
          </a:xfrm>
        </p:spPr>
        <p:txBody>
          <a:bodyPr>
            <a:noAutofit/>
          </a:bodyPr>
          <a:lstStyle/>
          <a:p>
            <a:r>
              <a:rPr lang="en-US" sz="3200" dirty="0"/>
              <a:t>GnRH-secreting neurons are found predominantly in the </a:t>
            </a:r>
            <a:r>
              <a:rPr lang="en-US" sz="3200" dirty="0">
                <a:solidFill>
                  <a:srgbClr val="FF0000"/>
                </a:solidFill>
              </a:rPr>
              <a:t>arcuate</a:t>
            </a:r>
            <a:r>
              <a:rPr lang="en-US" sz="3200" dirty="0"/>
              <a:t> </a:t>
            </a:r>
            <a:r>
              <a:rPr lang="en-US" sz="3200" dirty="0">
                <a:solidFill>
                  <a:srgbClr val="FF0000"/>
                </a:solidFill>
              </a:rPr>
              <a:t>nucleus</a:t>
            </a:r>
            <a:r>
              <a:rPr lang="en-US" sz="3200" dirty="0"/>
              <a:t> of the hypothalamus. GnRH is released into the portal circulation at the median eminence in a pulsatile fashion and binds to cell membrane receptors in the anterior pituitary.</a:t>
            </a:r>
          </a:p>
          <a:p>
            <a:r>
              <a:rPr lang="en-US" sz="3200" dirty="0"/>
              <a:t>The activity of GnRH-releasing neurons is modiﬁed by a variety of factors, including neurotransmitters, glycoprotein hormones, and steroid hormones.</a:t>
            </a:r>
          </a:p>
          <a:p>
            <a:r>
              <a:rPr lang="en-US" sz="3200" dirty="0"/>
              <a:t> GnRH has an extremely </a:t>
            </a:r>
            <a:r>
              <a:rPr lang="en-US" sz="3200" dirty="0">
                <a:solidFill>
                  <a:srgbClr val="FF0000"/>
                </a:solidFill>
              </a:rPr>
              <a:t>short half-life </a:t>
            </a:r>
            <a:r>
              <a:rPr lang="en-US" sz="3200" dirty="0"/>
              <a:t>(2 to 4 minutes).</a:t>
            </a:r>
          </a:p>
          <a:p>
            <a:r>
              <a:rPr lang="en-US" sz="3200" dirty="0"/>
              <a:t> GnRH agonists and antagonists are characterized by modiﬁcations to the native GnRH decapeptide structure that extend its half-life.</a:t>
            </a:r>
          </a:p>
        </p:txBody>
      </p:sp>
    </p:spTree>
    <p:extLst>
      <p:ext uri="{BB962C8B-B14F-4D97-AF65-F5344CB8AC3E}">
        <p14:creationId xmlns:p14="http://schemas.microsoft.com/office/powerpoint/2010/main" val="38009704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6">
            <a:extLst>
              <a:ext uri="{FF2B5EF4-FFF2-40B4-BE49-F238E27FC236}">
                <a16:creationId xmlns:a16="http://schemas.microsoft.com/office/drawing/2014/main" id="{0C593793-56A2-4551-B929-6ADC29AFE73F}"/>
              </a:ext>
            </a:extLst>
          </p:cNvPr>
          <p:cNvPicPr>
            <a:picLocks noChangeAspect="1"/>
          </p:cNvPicPr>
          <p:nvPr/>
        </p:nvPicPr>
        <p:blipFill>
          <a:blip r:embed="rId2"/>
          <a:stretch>
            <a:fillRect/>
          </a:stretch>
        </p:blipFill>
        <p:spPr>
          <a:xfrm>
            <a:off x="90222" y="1237881"/>
            <a:ext cx="12011555" cy="4382238"/>
          </a:xfrm>
          <a:prstGeom prst="rect">
            <a:avLst/>
          </a:prstGeom>
        </p:spPr>
      </p:pic>
    </p:spTree>
    <p:extLst>
      <p:ext uri="{BB962C8B-B14F-4D97-AF65-F5344CB8AC3E}">
        <p14:creationId xmlns:p14="http://schemas.microsoft.com/office/powerpoint/2010/main" val="410428876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0580"/>
            <a:ext cx="10515600" cy="743578"/>
          </a:xfrm>
        </p:spPr>
        <p:txBody>
          <a:bodyPr>
            <a:normAutofit fontScale="90000"/>
          </a:bodyPr>
          <a:lstStyle/>
          <a:p>
            <a:pPr algn="ctr"/>
            <a:r>
              <a:rPr lang="en-US" sz="5400" b="1" dirty="0">
                <a:latin typeface="+mn-lt"/>
              </a:rPr>
              <a:t>GNRH</a:t>
            </a:r>
            <a:endParaRPr lang="en-US" sz="5400" dirty="0">
              <a:latin typeface="+mn-lt"/>
            </a:endParaRPr>
          </a:p>
        </p:txBody>
      </p:sp>
      <p:sp>
        <p:nvSpPr>
          <p:cNvPr id="3" name="Content Placeholder 2"/>
          <p:cNvSpPr>
            <a:spLocks noGrp="1"/>
          </p:cNvSpPr>
          <p:nvPr>
            <p:ph idx="1"/>
          </p:nvPr>
        </p:nvSpPr>
        <p:spPr>
          <a:xfrm>
            <a:off x="964809" y="1055077"/>
            <a:ext cx="10515600" cy="5514535"/>
          </a:xfrm>
        </p:spPr>
        <p:txBody>
          <a:bodyPr>
            <a:normAutofit/>
          </a:bodyPr>
          <a:lstStyle/>
          <a:p>
            <a:r>
              <a:rPr lang="en-US" sz="3200" dirty="0" err="1"/>
              <a:t>GnRH</a:t>
            </a:r>
            <a:r>
              <a:rPr lang="en-US" sz="3200" dirty="0"/>
              <a:t> </a:t>
            </a:r>
            <a:r>
              <a:rPr lang="en-US" sz="3200" b="1" dirty="0"/>
              <a:t>pulse frequency </a:t>
            </a:r>
            <a:r>
              <a:rPr lang="en-US" sz="3200" dirty="0"/>
              <a:t>and </a:t>
            </a:r>
            <a:r>
              <a:rPr lang="en-US" sz="3200" b="1" dirty="0"/>
              <a:t>amplitude</a:t>
            </a:r>
            <a:r>
              <a:rPr lang="en-US" sz="3200" dirty="0"/>
              <a:t> vary during the menstrual cycle. The follicular phase is characterized by </a:t>
            </a:r>
            <a:r>
              <a:rPr lang="en-US" sz="3200" b="1" dirty="0"/>
              <a:t>high frequency </a:t>
            </a:r>
            <a:r>
              <a:rPr lang="en-US" sz="3200" dirty="0"/>
              <a:t>(q60–90 minutes), </a:t>
            </a:r>
            <a:r>
              <a:rPr lang="en-US" sz="3200" b="1" dirty="0"/>
              <a:t>low-amplitude</a:t>
            </a:r>
            <a:r>
              <a:rPr lang="en-US" sz="3200" dirty="0"/>
              <a:t> pulses; the luteal phase is characterized by </a:t>
            </a:r>
            <a:r>
              <a:rPr lang="en-US" sz="3200" b="1" dirty="0"/>
              <a:t>lower-frequency</a:t>
            </a:r>
            <a:r>
              <a:rPr lang="en-US" sz="3200" dirty="0"/>
              <a:t> (q2–4 hours), </a:t>
            </a:r>
            <a:r>
              <a:rPr lang="en-US" sz="3200" b="1" dirty="0"/>
              <a:t>higher-amplitude</a:t>
            </a:r>
            <a:r>
              <a:rPr lang="en-US" sz="3200" dirty="0"/>
              <a:t> pulses. </a:t>
            </a:r>
          </a:p>
          <a:p>
            <a:r>
              <a:rPr lang="en-US" altLang="en-US" sz="3200" dirty="0">
                <a:latin typeface="Calibri" panose="020F0502020204030204" pitchFamily="34" charset="0"/>
                <a:cs typeface="Times New Roman" panose="02020603050405020304" pitchFamily="18" charset="0"/>
              </a:rPr>
              <a:t>Frequency is increased by estrogens and decreased by progesterone and testosterone.</a:t>
            </a:r>
            <a:endParaRPr lang="en-US" altLang="en-US" sz="3200" dirty="0">
              <a:latin typeface="Calibri" panose="020F0502020204030204" pitchFamily="34" charset="0"/>
              <a:cs typeface="Arial" panose="020B0604020202020204" pitchFamily="34" charset="0"/>
            </a:endParaRPr>
          </a:p>
          <a:p>
            <a:r>
              <a:rPr lang="en-US" altLang="en-US" sz="3200" dirty="0">
                <a:latin typeface="Calibri" panose="020F0502020204030204" pitchFamily="34" charset="0"/>
                <a:cs typeface="Times New Roman" panose="02020603050405020304" pitchFamily="18" charset="0"/>
              </a:rPr>
              <a:t>The frequency increases late in the follicular phase of the cycle, culminating in the LH surge.</a:t>
            </a:r>
            <a:endParaRPr lang="en-US" sz="3200" dirty="0"/>
          </a:p>
          <a:p>
            <a:r>
              <a:rPr lang="en-US" sz="3200" dirty="0"/>
              <a:t>Overall, </a:t>
            </a:r>
            <a:r>
              <a:rPr lang="en-US" sz="3200" dirty="0">
                <a:solidFill>
                  <a:srgbClr val="FF0000"/>
                </a:solidFill>
              </a:rPr>
              <a:t>a low </a:t>
            </a:r>
            <a:r>
              <a:rPr lang="en-US" sz="3200" dirty="0" err="1">
                <a:solidFill>
                  <a:srgbClr val="FF0000"/>
                </a:solidFill>
              </a:rPr>
              <a:t>GnRH</a:t>
            </a:r>
            <a:r>
              <a:rPr lang="en-US" sz="3200" dirty="0">
                <a:solidFill>
                  <a:srgbClr val="FF0000"/>
                </a:solidFill>
              </a:rPr>
              <a:t> pulse frequency favors FSH synthesis, whereas a high </a:t>
            </a:r>
            <a:r>
              <a:rPr lang="en-US" sz="3200" dirty="0" err="1">
                <a:solidFill>
                  <a:srgbClr val="FF0000"/>
                </a:solidFill>
              </a:rPr>
              <a:t>GnRH</a:t>
            </a:r>
            <a:r>
              <a:rPr lang="en-US" sz="3200" dirty="0">
                <a:solidFill>
                  <a:srgbClr val="FF0000"/>
                </a:solidFill>
              </a:rPr>
              <a:t> pulse frequency favors LH synthesis</a:t>
            </a:r>
            <a:r>
              <a:rPr lang="en-US" sz="3200" dirty="0"/>
              <a:t>. </a:t>
            </a:r>
          </a:p>
          <a:p>
            <a:endParaRPr lang="en-US" dirty="0"/>
          </a:p>
        </p:txBody>
      </p:sp>
    </p:spTree>
    <p:extLst>
      <p:ext uri="{BB962C8B-B14F-4D97-AF65-F5344CB8AC3E}">
        <p14:creationId xmlns:p14="http://schemas.microsoft.com/office/powerpoint/2010/main" val="30740211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0F152-8053-4EAE-85A7-935740A2AE58}"/>
              </a:ext>
            </a:extLst>
          </p:cNvPr>
          <p:cNvSpPr>
            <a:spLocks noGrp="1"/>
          </p:cNvSpPr>
          <p:nvPr>
            <p:ph type="title"/>
          </p:nvPr>
        </p:nvSpPr>
        <p:spPr/>
        <p:txBody>
          <a:bodyPr>
            <a:normAutofit fontScale="90000"/>
          </a:bodyPr>
          <a:lstStyle/>
          <a:p>
            <a:pPr algn="ctr"/>
            <a:r>
              <a:rPr lang="en-US" altLang="en-US" sz="6000" b="1" dirty="0">
                <a:latin typeface="Calibri" panose="020F0502020204030204" pitchFamily="34" charset="0"/>
                <a:cs typeface="Times New Roman" panose="02020603050405020304" pitchFamily="18" charset="0"/>
              </a:rPr>
              <a:t>Feedback Effects</a:t>
            </a:r>
            <a:br>
              <a:rPr lang="en-US" altLang="en-US" sz="4400" i="1" dirty="0">
                <a:latin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1F8ECE52-FBEA-4DC7-8987-6FCDF19E1EB3}"/>
              </a:ext>
            </a:extLst>
          </p:cNvPr>
          <p:cNvSpPr>
            <a:spLocks noGrp="1"/>
          </p:cNvSpPr>
          <p:nvPr>
            <p:ph idx="1"/>
          </p:nvPr>
        </p:nvSpPr>
        <p:spPr>
          <a:xfrm>
            <a:off x="500063" y="1571624"/>
            <a:ext cx="11272837" cy="4921251"/>
          </a:xfrm>
        </p:spPr>
        <p:txBody>
          <a:bodyPr>
            <a:normAutofit lnSpcReduction="10000"/>
          </a:bodyPr>
          <a:lstStyle/>
          <a:p>
            <a:pPr>
              <a:spcBef>
                <a:spcPct val="0"/>
              </a:spcBef>
            </a:pPr>
            <a:r>
              <a:rPr lang="en-US" altLang="en-US" sz="2800" dirty="0">
                <a:latin typeface="Calibri" panose="020F0502020204030204" pitchFamily="34" charset="0"/>
                <a:cs typeface="Times New Roman" panose="02020603050405020304" pitchFamily="18" charset="0"/>
              </a:rPr>
              <a:t>At the start of the follicular phase, the inhibin B level is low and the FSH level is modestly elevated, fostering follicular growth.</a:t>
            </a:r>
            <a:endParaRPr lang="en-US" altLang="en-US" sz="28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2800" dirty="0">
              <a:latin typeface="Calibri" panose="020F0502020204030204" pitchFamily="34" charset="0"/>
              <a:cs typeface="Times New Roman" panose="02020603050405020304" pitchFamily="18" charset="0"/>
            </a:endParaRPr>
          </a:p>
          <a:p>
            <a:pPr>
              <a:spcBef>
                <a:spcPct val="0"/>
              </a:spcBef>
            </a:pPr>
            <a:r>
              <a:rPr lang="en-US" altLang="en-US" sz="2800" dirty="0">
                <a:latin typeface="Calibri" panose="020F0502020204030204" pitchFamily="34" charset="0"/>
                <a:cs typeface="Times New Roman" panose="02020603050405020304" pitchFamily="18" charset="0"/>
              </a:rPr>
              <a:t> LH secretion is held in check by the negative feedback effect of the rising plasma estrogen level.</a:t>
            </a:r>
            <a:endParaRPr lang="en-US" altLang="en-US" sz="28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2800" dirty="0">
              <a:latin typeface="Calibri" panose="020F0502020204030204" pitchFamily="34" charset="0"/>
              <a:cs typeface="Times New Roman" panose="02020603050405020304" pitchFamily="18" charset="0"/>
            </a:endParaRPr>
          </a:p>
          <a:p>
            <a:pPr>
              <a:spcBef>
                <a:spcPct val="0"/>
              </a:spcBef>
            </a:pPr>
            <a:r>
              <a:rPr lang="en-US" altLang="en-US" sz="2800" dirty="0">
                <a:latin typeface="Calibri" panose="020F0502020204030204" pitchFamily="34" charset="0"/>
                <a:cs typeface="Times New Roman" panose="02020603050405020304" pitchFamily="18" charset="0"/>
              </a:rPr>
              <a:t> At 36–48 hours before ovulation, the estrogen feedback effect becomes positive, which initiates the burst of LH secretion (LH surge) that produces ovulation.</a:t>
            </a:r>
            <a:r>
              <a:rPr lang="en-US" altLang="en-US" sz="2800" dirty="0">
                <a:solidFill>
                  <a:srgbClr val="FF0000"/>
                </a:solidFill>
                <a:latin typeface="Calibri" panose="020F0502020204030204" pitchFamily="34" charset="0"/>
                <a:cs typeface="Times New Roman" panose="02020603050405020304" pitchFamily="18" charset="0"/>
              </a:rPr>
              <a:t> Ovulation occurs about 9-12 hours after the LH peak</a:t>
            </a:r>
            <a:r>
              <a:rPr lang="en-US" altLang="en-US" sz="2800" dirty="0">
                <a:latin typeface="Calibri" panose="020F0502020204030204" pitchFamily="34" charset="0"/>
                <a:cs typeface="Times New Roman" panose="02020603050405020304" pitchFamily="18" charset="0"/>
              </a:rPr>
              <a:t>.</a:t>
            </a:r>
            <a:endParaRPr lang="en-US" altLang="en-US" sz="2800" dirty="0">
              <a:latin typeface="Calibri" panose="020F0502020204030204" pitchFamily="34" charset="0"/>
              <a:cs typeface="Arial" panose="020B0604020202020204" pitchFamily="34" charset="0"/>
            </a:endParaRPr>
          </a:p>
          <a:p>
            <a:pPr algn="l" rtl="0">
              <a:spcBef>
                <a:spcPct val="0"/>
              </a:spcBef>
              <a:buClrTx/>
              <a:buSzTx/>
              <a:buFontTx/>
              <a:buNone/>
            </a:pPr>
            <a:endParaRPr lang="en-US" altLang="en-US" sz="2800" dirty="0">
              <a:latin typeface="Calibri" panose="020F0502020204030204" pitchFamily="34" charset="0"/>
              <a:cs typeface="Times New Roman" panose="02020603050405020304" pitchFamily="18" charset="0"/>
            </a:endParaRPr>
          </a:p>
          <a:p>
            <a:pPr>
              <a:spcBef>
                <a:spcPct val="0"/>
              </a:spcBef>
            </a:pPr>
            <a:r>
              <a:rPr lang="en-US" altLang="en-US" sz="2800" dirty="0">
                <a:latin typeface="Calibri" panose="020F0502020204030204" pitchFamily="34" charset="0"/>
                <a:cs typeface="Times New Roman" panose="02020603050405020304" pitchFamily="18" charset="0"/>
              </a:rPr>
              <a:t>It should be emphasized that </a:t>
            </a:r>
            <a:r>
              <a:rPr lang="en-US" altLang="en-US" sz="2800" dirty="0">
                <a:solidFill>
                  <a:srgbClr val="FF0000"/>
                </a:solidFill>
                <a:latin typeface="Calibri" panose="020F0502020204030204" pitchFamily="34" charset="0"/>
                <a:cs typeface="Times New Roman" panose="02020603050405020304" pitchFamily="18" charset="0"/>
              </a:rPr>
              <a:t>a moderate, constant level of circulating estrogen exerts a negative feedback effect on LH secretion, whereas an elevated estrogen level exerts a positive feedback effect and stimulates LH secretion.</a:t>
            </a:r>
            <a:endParaRPr lang="en-US" altLang="en-US" sz="2800" dirty="0">
              <a:solidFill>
                <a:srgbClr val="FF0000"/>
              </a:solidFill>
              <a:latin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22420312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8F1E1D-FBE8-9283-58C8-73FEFAB30169}"/>
              </a:ext>
            </a:extLst>
          </p:cNvPr>
          <p:cNvPicPr>
            <a:picLocks noChangeAspect="1"/>
          </p:cNvPicPr>
          <p:nvPr/>
        </p:nvPicPr>
        <p:blipFill>
          <a:blip r:embed="rId2"/>
          <a:stretch>
            <a:fillRect/>
          </a:stretch>
        </p:blipFill>
        <p:spPr>
          <a:xfrm>
            <a:off x="864142" y="1428576"/>
            <a:ext cx="10044863" cy="5419890"/>
          </a:xfrm>
          <a:prstGeom prst="rect">
            <a:avLst/>
          </a:prstGeom>
        </p:spPr>
      </p:pic>
      <p:sp>
        <p:nvSpPr>
          <p:cNvPr id="4" name="TextBox 3">
            <a:extLst>
              <a:ext uri="{FF2B5EF4-FFF2-40B4-BE49-F238E27FC236}">
                <a16:creationId xmlns:a16="http://schemas.microsoft.com/office/drawing/2014/main" id="{8BF082CC-1B69-0987-CB2A-3032CD8662A6}"/>
              </a:ext>
            </a:extLst>
          </p:cNvPr>
          <p:cNvSpPr txBox="1"/>
          <p:nvPr/>
        </p:nvSpPr>
        <p:spPr>
          <a:xfrm>
            <a:off x="1499190" y="361507"/>
            <a:ext cx="8949709" cy="1938992"/>
          </a:xfrm>
          <a:prstGeom prst="rect">
            <a:avLst/>
          </a:prstGeom>
          <a:noFill/>
        </p:spPr>
        <p:txBody>
          <a:bodyPr wrap="square" rtlCol="0">
            <a:spAutoFit/>
          </a:bodyPr>
          <a:lstStyle/>
          <a:p>
            <a:r>
              <a:rPr lang="en-US" sz="4000" b="1" i="0" dirty="0">
                <a:solidFill>
                  <a:srgbClr val="231F20"/>
                </a:solidFill>
                <a:effectLst/>
                <a:latin typeface="MyriadPro-Bold"/>
              </a:rPr>
              <a:t>Female hormonal axis (follicular phase)</a:t>
            </a:r>
            <a:br>
              <a:rPr lang="en-US" sz="4000" i="0" dirty="0">
                <a:solidFill>
                  <a:srgbClr val="231F20"/>
                </a:solidFill>
                <a:effectLst/>
                <a:latin typeface="MyriadPro-Bold"/>
              </a:rPr>
            </a:br>
            <a:br>
              <a:rPr lang="en-US" sz="4000" i="0" dirty="0">
                <a:solidFill>
                  <a:srgbClr val="231F20"/>
                </a:solidFill>
                <a:effectLst/>
                <a:latin typeface="MyriadPro-Bold"/>
              </a:rPr>
            </a:br>
            <a:endParaRPr lang="en-US" sz="4000" dirty="0"/>
          </a:p>
        </p:txBody>
      </p:sp>
    </p:spTree>
    <p:extLst>
      <p:ext uri="{BB962C8B-B14F-4D97-AF65-F5344CB8AC3E}">
        <p14:creationId xmlns:p14="http://schemas.microsoft.com/office/powerpoint/2010/main" val="34401123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81822" y="221551"/>
            <a:ext cx="4684541" cy="6261828"/>
          </a:xfrm>
          <a:prstGeom prst="rect">
            <a:avLst/>
          </a:prstGeom>
        </p:spPr>
      </p:pic>
      <p:sp>
        <p:nvSpPr>
          <p:cNvPr id="3" name="Rectangle 2"/>
          <p:cNvSpPr/>
          <p:nvPr/>
        </p:nvSpPr>
        <p:spPr>
          <a:xfrm>
            <a:off x="436098" y="900332"/>
            <a:ext cx="5345724" cy="5632311"/>
          </a:xfrm>
          <a:prstGeom prst="rect">
            <a:avLst/>
          </a:prstGeom>
        </p:spPr>
        <p:txBody>
          <a:bodyPr wrap="square">
            <a:spAutoFit/>
          </a:bodyPr>
          <a:lstStyle/>
          <a:p>
            <a:r>
              <a:rPr lang="en-US" sz="3600" dirty="0">
                <a:solidFill>
                  <a:srgbClr val="231F20"/>
                </a:solidFill>
                <a:latin typeface="FrescoSansPro-Normal"/>
              </a:rPr>
              <a:t>The rapidly acting negative feedback loop of steroids on </a:t>
            </a:r>
            <a:r>
              <a:rPr lang="en-US" sz="3600" dirty="0" err="1">
                <a:solidFill>
                  <a:srgbClr val="231F20"/>
                </a:solidFill>
                <a:latin typeface="FrescoSansPro-Normal"/>
              </a:rPr>
              <a:t>GnRH</a:t>
            </a:r>
            <a:r>
              <a:rPr lang="en-US" sz="3600" dirty="0">
                <a:solidFill>
                  <a:srgbClr val="231F20"/>
                </a:solidFill>
                <a:latin typeface="FrescoSansPro-Normal"/>
              </a:rPr>
              <a:t> and both gonadotropins release is supplemented by a slower-acting negative feedback loop by the </a:t>
            </a:r>
            <a:r>
              <a:rPr lang="en-US" sz="3600" dirty="0" err="1">
                <a:solidFill>
                  <a:srgbClr val="231F20"/>
                </a:solidFill>
                <a:latin typeface="FrescoSansPro-Normal"/>
              </a:rPr>
              <a:t>inhibins</a:t>
            </a:r>
            <a:r>
              <a:rPr lang="en-US" sz="3600" dirty="0">
                <a:solidFill>
                  <a:srgbClr val="231F20"/>
                </a:solidFill>
                <a:latin typeface="FrescoSansPro-Normal"/>
              </a:rPr>
              <a:t>.</a:t>
            </a:r>
            <a:br>
              <a:rPr lang="en-US" sz="3600" dirty="0">
                <a:solidFill>
                  <a:srgbClr val="231F20"/>
                </a:solidFill>
                <a:latin typeface="FrescoSansPro-Normal"/>
              </a:rPr>
            </a:br>
            <a:br>
              <a:rPr lang="en-US" sz="3600" dirty="0">
                <a:solidFill>
                  <a:srgbClr val="231F20"/>
                </a:solidFill>
                <a:latin typeface="FrescoSansPro-Normal"/>
              </a:rPr>
            </a:br>
            <a:endParaRPr lang="en-US" sz="3600" dirty="0"/>
          </a:p>
        </p:txBody>
      </p:sp>
    </p:spTree>
    <p:extLst>
      <p:ext uri="{BB962C8B-B14F-4D97-AF65-F5344CB8AC3E}">
        <p14:creationId xmlns:p14="http://schemas.microsoft.com/office/powerpoint/2010/main" val="104783308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5385" y="-28555"/>
            <a:ext cx="6096488" cy="6886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ستطيل 1"/>
          <p:cNvSpPr/>
          <p:nvPr/>
        </p:nvSpPr>
        <p:spPr>
          <a:xfrm>
            <a:off x="128953" y="480645"/>
            <a:ext cx="5000259" cy="5078313"/>
          </a:xfrm>
          <a:prstGeom prst="rect">
            <a:avLst/>
          </a:prstGeom>
        </p:spPr>
        <p:txBody>
          <a:bodyPr wrap="square">
            <a:spAutoFit/>
          </a:bodyPr>
          <a:lstStyle/>
          <a:p>
            <a:r>
              <a:rPr lang="en-US" sz="3600" b="1" dirty="0"/>
              <a:t>Gonadotropin-releasing</a:t>
            </a:r>
            <a:r>
              <a:rPr lang="ar-SA" sz="3600" b="1" dirty="0"/>
              <a:t> </a:t>
            </a:r>
            <a:r>
              <a:rPr lang="en-US" sz="3600" b="1" dirty="0"/>
              <a:t>hormone (GnRH)pulses from the hypothalamus</a:t>
            </a:r>
            <a:r>
              <a:rPr lang="ar-SA" sz="3600" b="1" dirty="0"/>
              <a:t> </a:t>
            </a:r>
            <a:r>
              <a:rPr lang="en-US" sz="3600" b="1" dirty="0"/>
              <a:t>stimulate Luteinizing hormone(LH)and follicle-stimulating hormone (FSH)secretion.</a:t>
            </a:r>
          </a:p>
          <a:p>
            <a:r>
              <a:rPr lang="en-US" sz="3600" b="1" dirty="0"/>
              <a:t>E2, estradiol;</a:t>
            </a:r>
            <a:r>
              <a:rPr lang="ar-SA" sz="3600" b="1" dirty="0"/>
              <a:t> </a:t>
            </a:r>
            <a:r>
              <a:rPr lang="en-US" sz="3600" b="1" dirty="0"/>
              <a:t> </a:t>
            </a:r>
            <a:r>
              <a:rPr lang="en-US" sz="3600" b="1" dirty="0" err="1"/>
              <a:t>P,progesterone</a:t>
            </a:r>
            <a:r>
              <a:rPr lang="en-US" dirty="0"/>
              <a:t>.</a:t>
            </a:r>
          </a:p>
        </p:txBody>
      </p:sp>
    </p:spTree>
    <p:extLst>
      <p:ext uri="{BB962C8B-B14F-4D97-AF65-F5344CB8AC3E}">
        <p14:creationId xmlns:p14="http://schemas.microsoft.com/office/powerpoint/2010/main" val="37819980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9637" y="888023"/>
            <a:ext cx="7882363" cy="5366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ستطيل 1"/>
          <p:cNvSpPr/>
          <p:nvPr/>
        </p:nvSpPr>
        <p:spPr>
          <a:xfrm>
            <a:off x="154745" y="126609"/>
            <a:ext cx="4154892" cy="6370975"/>
          </a:xfrm>
          <a:prstGeom prst="rect">
            <a:avLst/>
          </a:prstGeom>
        </p:spPr>
        <p:txBody>
          <a:bodyPr wrap="square">
            <a:spAutoFit/>
          </a:bodyPr>
          <a:lstStyle/>
          <a:p>
            <a:r>
              <a:rPr lang="en-US" sz="2400" dirty="0"/>
              <a:t>The pituitary responds to gonadotropin-releasing</a:t>
            </a:r>
            <a:r>
              <a:rPr lang="ar-SA" sz="2400" dirty="0"/>
              <a:t> </a:t>
            </a:r>
            <a:r>
              <a:rPr lang="en-US" sz="2400" dirty="0"/>
              <a:t>hormone(</a:t>
            </a:r>
            <a:r>
              <a:rPr lang="en-US" sz="2400" dirty="0" err="1"/>
              <a:t>GnRH</a:t>
            </a:r>
            <a:r>
              <a:rPr lang="en-US" sz="2400" dirty="0"/>
              <a:t>)</a:t>
            </a:r>
            <a:r>
              <a:rPr lang="ar-SA" sz="2400" dirty="0"/>
              <a:t> </a:t>
            </a:r>
            <a:r>
              <a:rPr lang="en-US" sz="2400" dirty="0"/>
              <a:t>stimulation by releasing follicle stimulating hormone(FSH) and luteinizing hormone(LH) to stimulate follicular development in the ovary. The ovary secretes estradiol and progesterone that provides feedback to the pituitary and hypothalamus. Estradiol</a:t>
            </a:r>
            <a:r>
              <a:rPr lang="ar-SA" sz="2400" dirty="0"/>
              <a:t> </a:t>
            </a:r>
            <a:r>
              <a:rPr lang="en-US" sz="2400" dirty="0"/>
              <a:t>has</a:t>
            </a:r>
            <a:r>
              <a:rPr lang="ar-SA" sz="2400" dirty="0"/>
              <a:t> </a:t>
            </a:r>
            <a:r>
              <a:rPr lang="en-US" sz="2400" dirty="0"/>
              <a:t>both</a:t>
            </a:r>
            <a:r>
              <a:rPr lang="ar-SA" sz="2400" dirty="0"/>
              <a:t> </a:t>
            </a:r>
            <a:r>
              <a:rPr lang="en-US" sz="2400" dirty="0"/>
              <a:t>inhibitory</a:t>
            </a:r>
            <a:r>
              <a:rPr lang="ar-SA" sz="2400" dirty="0"/>
              <a:t> </a:t>
            </a:r>
            <a:r>
              <a:rPr lang="en-US" sz="2400" dirty="0"/>
              <a:t>and</a:t>
            </a:r>
            <a:r>
              <a:rPr lang="ar-SA" sz="2400" dirty="0"/>
              <a:t> </a:t>
            </a:r>
            <a:r>
              <a:rPr lang="en-US" sz="2400" dirty="0"/>
              <a:t>stimulatory</a:t>
            </a:r>
            <a:r>
              <a:rPr lang="ar-SA" sz="2400" dirty="0"/>
              <a:t> </a:t>
            </a:r>
            <a:r>
              <a:rPr lang="en-US" sz="2400" dirty="0"/>
              <a:t>properties</a:t>
            </a:r>
            <a:r>
              <a:rPr lang="ar-SA" sz="2400" dirty="0"/>
              <a:t> </a:t>
            </a:r>
            <a:r>
              <a:rPr lang="en-US" sz="2400" dirty="0"/>
              <a:t>on</a:t>
            </a:r>
            <a:r>
              <a:rPr lang="ar-SA" sz="2400" dirty="0"/>
              <a:t> </a:t>
            </a:r>
            <a:r>
              <a:rPr lang="en-US" sz="2400" dirty="0"/>
              <a:t>the</a:t>
            </a:r>
            <a:r>
              <a:rPr lang="ar-SA" sz="2400" dirty="0"/>
              <a:t> </a:t>
            </a:r>
            <a:r>
              <a:rPr lang="en-US" sz="2400" dirty="0"/>
              <a:t>secretion</a:t>
            </a:r>
            <a:r>
              <a:rPr lang="ar-SA" sz="2400" dirty="0"/>
              <a:t> </a:t>
            </a:r>
            <a:r>
              <a:rPr lang="en-US" sz="2400" dirty="0"/>
              <a:t>and</a:t>
            </a:r>
            <a:r>
              <a:rPr lang="ar-SA" sz="2400" dirty="0"/>
              <a:t> </a:t>
            </a:r>
            <a:r>
              <a:rPr lang="en-US" sz="2400" dirty="0"/>
              <a:t>release</a:t>
            </a:r>
            <a:r>
              <a:rPr lang="ar-SA" sz="2400" dirty="0"/>
              <a:t> </a:t>
            </a:r>
            <a:r>
              <a:rPr lang="en-US" sz="2400" dirty="0"/>
              <a:t>of</a:t>
            </a:r>
            <a:r>
              <a:rPr lang="ar-SA" sz="2400" dirty="0"/>
              <a:t> </a:t>
            </a:r>
            <a:r>
              <a:rPr lang="en-US" sz="2400" dirty="0"/>
              <a:t>GnRH, LH</a:t>
            </a:r>
            <a:r>
              <a:rPr lang="ar-SA" sz="2400" dirty="0"/>
              <a:t> </a:t>
            </a:r>
            <a:r>
              <a:rPr lang="en-US" sz="2400" dirty="0"/>
              <a:t>and</a:t>
            </a:r>
            <a:r>
              <a:rPr lang="ar-SA" sz="2400" dirty="0"/>
              <a:t> </a:t>
            </a:r>
            <a:r>
              <a:rPr lang="en-US" sz="2400" dirty="0"/>
              <a:t>FSH.</a:t>
            </a:r>
            <a:r>
              <a:rPr lang="ar-SA" sz="2400" dirty="0"/>
              <a:t> </a:t>
            </a:r>
            <a:r>
              <a:rPr lang="en-US" sz="2400" dirty="0"/>
              <a:t>The</a:t>
            </a:r>
            <a:r>
              <a:rPr lang="ar-SA" sz="2400" dirty="0"/>
              <a:t> </a:t>
            </a:r>
            <a:r>
              <a:rPr lang="en-US" sz="2400" dirty="0"/>
              <a:t>effects</a:t>
            </a:r>
            <a:r>
              <a:rPr lang="ar-SA" sz="2400" dirty="0"/>
              <a:t> </a:t>
            </a:r>
            <a:r>
              <a:rPr lang="en-US" sz="2400" dirty="0"/>
              <a:t>depend</a:t>
            </a:r>
            <a:r>
              <a:rPr lang="ar-SA" sz="2400" dirty="0"/>
              <a:t> </a:t>
            </a:r>
            <a:r>
              <a:rPr lang="en-US" sz="2400" dirty="0"/>
              <a:t>on</a:t>
            </a:r>
            <a:r>
              <a:rPr lang="ar-SA" sz="2400" dirty="0"/>
              <a:t> </a:t>
            </a:r>
            <a:r>
              <a:rPr lang="en-US" sz="2400" dirty="0"/>
              <a:t>cycle</a:t>
            </a:r>
            <a:r>
              <a:rPr lang="ar-SA" sz="2400" dirty="0"/>
              <a:t> </a:t>
            </a:r>
            <a:r>
              <a:rPr lang="en-US" sz="2400" dirty="0"/>
              <a:t>phase</a:t>
            </a:r>
            <a:r>
              <a:rPr lang="ar-SA" sz="2400" dirty="0"/>
              <a:t> </a:t>
            </a:r>
            <a:r>
              <a:rPr lang="en-US" sz="2400" dirty="0"/>
              <a:t>and</a:t>
            </a:r>
            <a:r>
              <a:rPr lang="ar-SA" sz="2400" dirty="0"/>
              <a:t> </a:t>
            </a:r>
            <a:r>
              <a:rPr lang="en-US" sz="2400" dirty="0"/>
              <a:t>rate</a:t>
            </a:r>
            <a:r>
              <a:rPr lang="ar-SA" sz="2400" dirty="0"/>
              <a:t> </a:t>
            </a:r>
            <a:r>
              <a:rPr lang="en-US" sz="2400" dirty="0"/>
              <a:t>of</a:t>
            </a:r>
            <a:r>
              <a:rPr lang="ar-SA" sz="2400" dirty="0"/>
              <a:t> </a:t>
            </a:r>
            <a:r>
              <a:rPr lang="en-US" sz="2400" dirty="0"/>
              <a:t>rise</a:t>
            </a:r>
            <a:r>
              <a:rPr lang="ar-SA" sz="2400" dirty="0"/>
              <a:t> </a:t>
            </a:r>
            <a:r>
              <a:rPr lang="en-US" sz="2400" dirty="0"/>
              <a:t>of</a:t>
            </a:r>
            <a:r>
              <a:rPr lang="ar-SA" sz="2400" dirty="0"/>
              <a:t> </a:t>
            </a:r>
            <a:r>
              <a:rPr lang="en-US" sz="2400" dirty="0"/>
              <a:t>estradiol.</a:t>
            </a:r>
          </a:p>
        </p:txBody>
      </p:sp>
    </p:spTree>
    <p:extLst>
      <p:ext uri="{BB962C8B-B14F-4D97-AF65-F5344CB8AC3E}">
        <p14:creationId xmlns:p14="http://schemas.microsoft.com/office/powerpoint/2010/main" val="2741437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44529" y="94603"/>
            <a:ext cx="5092505" cy="67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14300" y="214313"/>
            <a:ext cx="6230229" cy="7248465"/>
          </a:xfrm>
          <a:prstGeom prst="rect">
            <a:avLst/>
          </a:prstGeom>
        </p:spPr>
        <p:txBody>
          <a:bodyPr wrap="square">
            <a:spAutoFit/>
          </a:bodyPr>
          <a:lstStyle/>
          <a:p>
            <a:pPr>
              <a:defRPr/>
            </a:pPr>
            <a:r>
              <a:rPr lang="en-US" sz="2800" dirty="0" err="1">
                <a:solidFill>
                  <a:srgbClr val="000000"/>
                </a:solidFill>
                <a:latin typeface="Cambria" panose="02040503050406030204" pitchFamily="18" charset="0"/>
                <a:ea typeface="Cambria" panose="02040503050406030204" pitchFamily="18" charset="0"/>
              </a:rPr>
              <a:t>Oogonia</a:t>
            </a:r>
            <a:r>
              <a:rPr lang="en-US" sz="2800" dirty="0">
                <a:solidFill>
                  <a:srgbClr val="000000"/>
                </a:solidFill>
                <a:latin typeface="Cambria" panose="02040503050406030204" pitchFamily="18" charset="0"/>
                <a:ea typeface="Cambria" panose="02040503050406030204" pitchFamily="18" charset="0"/>
              </a:rPr>
              <a:t> undergo mitotic divisions during fetal life to become primary oocytes encased in primordial follicles, which populate the ovary by birth. The primary oocytes begin meiosis I and arrest in prophase. They will remain in this state until their follicle matures and becomes a </a:t>
            </a:r>
            <a:r>
              <a:rPr lang="en-US" sz="2800" dirty="0" err="1">
                <a:solidFill>
                  <a:srgbClr val="000000"/>
                </a:solidFill>
                <a:latin typeface="Cambria" panose="02040503050406030204" pitchFamily="18" charset="0"/>
                <a:ea typeface="Cambria" panose="02040503050406030204" pitchFamily="18" charset="0"/>
              </a:rPr>
              <a:t>preovulatory</a:t>
            </a:r>
            <a:r>
              <a:rPr lang="en-US" sz="2800" dirty="0">
                <a:solidFill>
                  <a:srgbClr val="000000"/>
                </a:solidFill>
                <a:latin typeface="Cambria" panose="02040503050406030204" pitchFamily="18" charset="0"/>
                <a:ea typeface="Cambria" panose="02040503050406030204" pitchFamily="18" charset="0"/>
              </a:rPr>
              <a:t> follicle. Only the oocyte in the </a:t>
            </a:r>
            <a:r>
              <a:rPr lang="en-US" sz="2800" dirty="0" err="1">
                <a:solidFill>
                  <a:srgbClr val="000000"/>
                </a:solidFill>
                <a:latin typeface="Cambria" panose="02040503050406030204" pitchFamily="18" charset="0"/>
                <a:ea typeface="Cambria" panose="02040503050406030204" pitchFamily="18" charset="0"/>
              </a:rPr>
              <a:t>preovulatory</a:t>
            </a:r>
            <a:r>
              <a:rPr lang="en-US" sz="2800" dirty="0">
                <a:solidFill>
                  <a:srgbClr val="000000"/>
                </a:solidFill>
                <a:latin typeface="Cambria" panose="02040503050406030204" pitchFamily="18" charset="0"/>
                <a:ea typeface="Cambria" panose="02040503050406030204" pitchFamily="18" charset="0"/>
              </a:rPr>
              <a:t> follicle will complete meiosis I in response to the </a:t>
            </a:r>
            <a:r>
              <a:rPr lang="en-US" sz="2800" dirty="0" err="1">
                <a:solidFill>
                  <a:srgbClr val="000000"/>
                </a:solidFill>
                <a:latin typeface="Cambria" panose="02040503050406030204" pitchFamily="18" charset="0"/>
                <a:ea typeface="Cambria" panose="02040503050406030204" pitchFamily="18" charset="0"/>
              </a:rPr>
              <a:t>midcycle</a:t>
            </a:r>
            <a:r>
              <a:rPr lang="en-US" sz="2800" dirty="0">
                <a:solidFill>
                  <a:srgbClr val="000000"/>
                </a:solidFill>
                <a:latin typeface="Cambria" panose="02040503050406030204" pitchFamily="18" charset="0"/>
                <a:ea typeface="Cambria" panose="02040503050406030204" pitchFamily="18" charset="0"/>
              </a:rPr>
              <a:t> luteinizing hormone (LH) surge. Thus, follicle growth is occurring (from primordial through </a:t>
            </a:r>
            <a:r>
              <a:rPr lang="en-US" sz="2800" dirty="0" err="1">
                <a:solidFill>
                  <a:srgbClr val="000000"/>
                </a:solidFill>
                <a:latin typeface="Cambria" panose="02040503050406030204" pitchFamily="18" charset="0"/>
                <a:ea typeface="Cambria" panose="02040503050406030204" pitchFamily="18" charset="0"/>
              </a:rPr>
              <a:t>preovulatory</a:t>
            </a:r>
            <a:r>
              <a:rPr lang="en-US" sz="2800" dirty="0">
                <a:solidFill>
                  <a:srgbClr val="000000"/>
                </a:solidFill>
                <a:latin typeface="Cambria" panose="02040503050406030204" pitchFamily="18" charset="0"/>
                <a:ea typeface="Cambria" panose="02040503050406030204" pitchFamily="18" charset="0"/>
              </a:rPr>
              <a:t>) while oocyte maturation has halted</a:t>
            </a:r>
            <a:br>
              <a:rPr lang="en-US" sz="2800" dirty="0">
                <a:solidFill>
                  <a:srgbClr val="000000"/>
                </a:solidFill>
                <a:latin typeface="Cambria" panose="02040503050406030204" pitchFamily="18" charset="0"/>
                <a:ea typeface="Cambria" panose="02040503050406030204" pitchFamily="18" charset="0"/>
              </a:rPr>
            </a:br>
            <a:endParaRPr lang="en-US" sz="2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888250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4139</TotalTime>
  <Words>5493</Words>
  <Application>Microsoft Office PowerPoint</Application>
  <PresentationFormat>Widescreen</PresentationFormat>
  <Paragraphs>376</Paragraphs>
  <Slides>87</Slides>
  <Notes>5</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87</vt:i4>
      </vt:variant>
    </vt:vector>
  </HeadingPairs>
  <TitlesOfParts>
    <vt:vector size="106" baseType="lpstr">
      <vt:lpstr>Arial</vt:lpstr>
      <vt:lpstr>Brush Script MT</vt:lpstr>
      <vt:lpstr>Calibri</vt:lpstr>
      <vt:lpstr>Calibri Light</vt:lpstr>
      <vt:lpstr>Cambria</vt:lpstr>
      <vt:lpstr>FrescoSansPro-Normal</vt:lpstr>
      <vt:lpstr>Frutiger-Light</vt:lpstr>
      <vt:lpstr>MuseoSansCond-900</vt:lpstr>
      <vt:lpstr>MyriadPro-Bold</vt:lpstr>
      <vt:lpstr>Script MT Bold</vt:lpstr>
      <vt:lpstr>ThiemeGulliver2008-Regular</vt:lpstr>
      <vt:lpstr>TimesNewRomanPS-BoldMT</vt:lpstr>
      <vt:lpstr>TimesNewRomanPSMT</vt:lpstr>
      <vt:lpstr>UtopiaStd-Italic</vt:lpstr>
      <vt:lpstr>UtopiaStd-Regular</vt:lpstr>
      <vt:lpstr>Wingdings</vt:lpstr>
      <vt:lpstr>Wingdings 2</vt:lpstr>
      <vt:lpstr>Wingdings2</vt:lpstr>
      <vt:lpstr>Office Theme</vt:lpstr>
      <vt:lpstr>Menstrual Cycle</vt:lpstr>
      <vt:lpstr>Menstruation</vt:lpstr>
      <vt:lpstr>THE MENOPAUSE AND THE CLIMACTERIC</vt:lpstr>
      <vt:lpstr> Follicular Growth and Atresia</vt:lpstr>
      <vt:lpstr>Follicular Growth and Atresia</vt:lpstr>
      <vt:lpstr>PowerPoint Presentation</vt:lpstr>
      <vt:lpstr>Follicular Growth</vt:lpstr>
      <vt:lpstr>PowerPoint Presentation</vt:lpstr>
      <vt:lpstr>PowerPoint Presentation</vt:lpstr>
      <vt:lpstr>PowerPoint Presentation</vt:lpstr>
      <vt:lpstr> Morphological features of the primary oocyte before ovulation </vt:lpstr>
      <vt:lpstr>PowerPoint Presentation</vt:lpstr>
      <vt:lpstr>PowerPoint Presentation</vt:lpstr>
      <vt:lpstr> Recruitment of groups of follicles (Preantral phase) </vt:lpstr>
      <vt:lpstr>PowerPoint Presentation</vt:lpstr>
      <vt:lpstr>  Selection of a dominant follicle and its maturation </vt:lpstr>
      <vt:lpstr>PowerPoint Presentation</vt:lpstr>
      <vt:lpstr> The fully mature Graafian follicle </vt:lpstr>
      <vt:lpstr>PowerPoint Presentation</vt:lpstr>
      <vt:lpstr> Color Doppler (TV) sonogram showing a mature Graafian follicle prior to ovulation </vt:lpstr>
      <vt:lpstr>PowerPoint Presentation</vt:lpstr>
      <vt:lpstr> Preovulatory Follicle  </vt:lpstr>
      <vt:lpstr>Ovulation </vt:lpstr>
      <vt:lpstr>Causes of ovulation </vt:lpstr>
      <vt:lpstr>Luteal phase </vt:lpstr>
      <vt:lpstr> Luteal Phase </vt:lpstr>
      <vt:lpstr> Corpus Luteum  </vt:lpstr>
      <vt:lpstr>PowerPoint Presentation</vt:lpstr>
      <vt:lpstr>PowerPoint Presentation</vt:lpstr>
      <vt:lpstr>  Ovarian reserve   </vt:lpstr>
      <vt:lpstr>PowerPoint Presentation</vt:lpstr>
      <vt:lpstr>PowerPoint Presentation</vt:lpstr>
      <vt:lpstr>Uterine Cycle (Endometrial Cycle)</vt:lpstr>
      <vt:lpstr>Uterine Cycle (Endometrial Cycle)</vt:lpstr>
      <vt:lpstr>PowerPoint Presentation</vt:lpstr>
      <vt:lpstr>Proliferative Phase</vt:lpstr>
      <vt:lpstr>PowerPoint Presentation</vt:lpstr>
      <vt:lpstr>PowerPoint Presentation</vt:lpstr>
      <vt:lpstr>Secretory Phase </vt:lpstr>
      <vt:lpstr>Secretory phase </vt:lpstr>
      <vt:lpstr>PowerPoint Presentation</vt:lpstr>
      <vt:lpstr> Mechanism of Menstrual Bleeding  </vt:lpstr>
      <vt:lpstr>Normal Menstruation </vt:lpstr>
      <vt:lpstr>THE MYOMETRIAL CYCLE</vt:lpstr>
      <vt:lpstr>CYCLICAL CHANGES IN THE TUBE</vt:lpstr>
      <vt:lpstr>Cyclic Changes in the Uterine Cervix </vt:lpstr>
      <vt:lpstr>PowerPoint Presentation</vt:lpstr>
      <vt:lpstr>PowerPoint Presentation</vt:lpstr>
      <vt:lpstr>THE VAGINAL CYCLE</vt:lpstr>
      <vt:lpstr>PowerPoint Presentation</vt:lpstr>
      <vt:lpstr>PowerPoint Presentation</vt:lpstr>
      <vt:lpstr>PowerPoint Presentation</vt:lpstr>
      <vt:lpstr>PowerPoint Presentation</vt:lpstr>
      <vt:lpstr>Indicators of Ovulation </vt:lpstr>
      <vt:lpstr>Ovarian Hormones </vt:lpstr>
      <vt:lpstr>PowerPoint Presentation</vt:lpstr>
      <vt:lpstr>PowerPoint Presentation</vt:lpstr>
      <vt:lpstr>PowerPoint Presentation</vt:lpstr>
      <vt:lpstr>Schematic diagram of the two-cell theory DHAE, dehydroepiandrosterone; R, receptor; HSD, hydroxysteroid dehydrogenase; P450arom, androgen aromatase; CYP, cytochrome P450 enzyme; LH, luteinizing hormone; FSH, follicle-stimulating hormone; cAMP, cyclic AMP </vt:lpstr>
      <vt:lpstr>Ovarian Hormones</vt:lpstr>
      <vt:lpstr>Ovarian Hormones</vt:lpstr>
      <vt:lpstr>PowerPoint Presentation</vt:lpstr>
      <vt:lpstr> Secretion of Estrogens </vt:lpstr>
      <vt:lpstr> Estrogen Effects on Female Genitalia </vt:lpstr>
      <vt:lpstr>Effects on Endocrine Organs </vt:lpstr>
      <vt:lpstr>Effects on the Breasts </vt:lpstr>
      <vt:lpstr>Other Actions of Estrogens </vt:lpstr>
      <vt:lpstr>Mechanism of Action </vt:lpstr>
      <vt:lpstr> Chemistry, Biosynthesis, &amp; Metabolism of Progesterone </vt:lpstr>
      <vt:lpstr>PowerPoint Presentation</vt:lpstr>
      <vt:lpstr> Actions of Progesterone </vt:lpstr>
      <vt:lpstr> Mechanism of Action </vt:lpstr>
      <vt:lpstr>Inhibin and Activin</vt:lpstr>
      <vt:lpstr>PowerPoint Presentation</vt:lpstr>
      <vt:lpstr>Pituitary Hormones (Gonadotropins)</vt:lpstr>
      <vt:lpstr>Hypothalamic Hormones </vt:lpstr>
      <vt:lpstr>PowerPoint Presentation</vt:lpstr>
      <vt:lpstr>Control of Ovarian Function </vt:lpstr>
      <vt:lpstr>Hypothalamic Components </vt:lpstr>
      <vt:lpstr>GNRH</vt:lpstr>
      <vt:lpstr>PowerPoint Presentation</vt:lpstr>
      <vt:lpstr>GNRH</vt:lpstr>
      <vt:lpstr>Feedback Effects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Hani Mahdi</dc:creator>
  <cp:lastModifiedBy>Hani Mahdi</cp:lastModifiedBy>
  <cp:revision>104</cp:revision>
  <dcterms:created xsi:type="dcterms:W3CDTF">2016-08-29T16:18:29Z</dcterms:created>
  <dcterms:modified xsi:type="dcterms:W3CDTF">2023-02-04T08:56:38Z</dcterms:modified>
</cp:coreProperties>
</file>