
<file path=[Content_Types].xml><?xml version="1.0" encoding="utf-8"?>
<Types xmlns="http://schemas.openxmlformats.org/package/2006/content-types">
  <Default Extension="emf" ContentType="image/x-emf"/>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67" r:id="rId3"/>
    <p:sldId id="380" r:id="rId4"/>
    <p:sldId id="372" r:id="rId5"/>
    <p:sldId id="381" r:id="rId6"/>
    <p:sldId id="383" r:id="rId7"/>
    <p:sldId id="371" r:id="rId8"/>
    <p:sldId id="260" r:id="rId9"/>
    <p:sldId id="262" r:id="rId10"/>
    <p:sldId id="263" r:id="rId11"/>
    <p:sldId id="264" r:id="rId12"/>
    <p:sldId id="265" r:id="rId13"/>
    <p:sldId id="266" r:id="rId14"/>
    <p:sldId id="335" r:id="rId15"/>
    <p:sldId id="269" r:id="rId16"/>
    <p:sldId id="270" r:id="rId17"/>
    <p:sldId id="271" r:id="rId18"/>
    <p:sldId id="384" r:id="rId19"/>
    <p:sldId id="272" r:id="rId20"/>
    <p:sldId id="273" r:id="rId21"/>
    <p:sldId id="274" r:id="rId22"/>
    <p:sldId id="275" r:id="rId23"/>
    <p:sldId id="276" r:id="rId24"/>
    <p:sldId id="277" r:id="rId25"/>
    <p:sldId id="278" r:id="rId26"/>
    <p:sldId id="279" r:id="rId27"/>
    <p:sldId id="386" r:id="rId28"/>
    <p:sldId id="385" r:id="rId29"/>
    <p:sldId id="353" r:id="rId30"/>
    <p:sldId id="388" r:id="rId31"/>
    <p:sldId id="282" r:id="rId32"/>
    <p:sldId id="373" r:id="rId33"/>
    <p:sldId id="285" r:id="rId34"/>
    <p:sldId id="338" r:id="rId35"/>
    <p:sldId id="287" r:id="rId36"/>
    <p:sldId id="396" r:id="rId37"/>
    <p:sldId id="328" r:id="rId38"/>
    <p:sldId id="392" r:id="rId39"/>
    <p:sldId id="355" r:id="rId40"/>
    <p:sldId id="327" r:id="rId41"/>
    <p:sldId id="302" r:id="rId42"/>
    <p:sldId id="377" r:id="rId43"/>
    <p:sldId id="303" r:id="rId44"/>
    <p:sldId id="369" r:id="rId45"/>
    <p:sldId id="304" r:id="rId46"/>
    <p:sldId id="308" r:id="rId47"/>
    <p:sldId id="309" r:id="rId48"/>
    <p:sldId id="400" r:id="rId49"/>
    <p:sldId id="313" r:id="rId50"/>
    <p:sldId id="314" r:id="rId51"/>
    <p:sldId id="370" r:id="rId52"/>
    <p:sldId id="361" r:id="rId53"/>
    <p:sldId id="363" r:id="rId54"/>
    <p:sldId id="341" r:id="rId55"/>
    <p:sldId id="378" r:id="rId56"/>
    <p:sldId id="379" r:id="rId57"/>
    <p:sldId id="321" r:id="rId58"/>
    <p:sldId id="324" r:id="rId59"/>
    <p:sldId id="366"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8" d="100"/>
          <a:sy n="78" d="100"/>
        </p:scale>
        <p:origin x="878"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6946724-F77E-435D-9B05-4431C3E02C0F}"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3683555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946724-F77E-435D-9B05-4431C3E02C0F}"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3183635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946724-F77E-435D-9B05-4431C3E02C0F}"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1753717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158751"/>
            <a:ext cx="10972800" cy="597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09600" y="6243638"/>
            <a:ext cx="2844800" cy="45720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8737600" y="6243638"/>
            <a:ext cx="2844800" cy="457200"/>
          </a:xfrm>
        </p:spPr>
        <p:txBody>
          <a:bodyPr/>
          <a:lstStyle>
            <a:lvl1pPr>
              <a:defRPr smtClean="0"/>
            </a:lvl1pPr>
          </a:lstStyle>
          <a:p>
            <a:pPr>
              <a:defRPr/>
            </a:pPr>
            <a:fld id="{50D31C7B-F31B-4812-9987-2031B0F98F10}" type="slidenum">
              <a:rPr lang="ar-SA" altLang="en-US"/>
              <a:pPr>
                <a:defRPr/>
              </a:pPr>
              <a:t>‹#›</a:t>
            </a:fld>
            <a:endParaRPr lang="en-US" altLang="en-US"/>
          </a:p>
        </p:txBody>
      </p:sp>
    </p:spTree>
    <p:extLst>
      <p:ext uri="{BB962C8B-B14F-4D97-AF65-F5344CB8AC3E}">
        <p14:creationId xmlns:p14="http://schemas.microsoft.com/office/powerpoint/2010/main" val="865087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6946724-F77E-435D-9B05-4431C3E02C0F}"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1752311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6946724-F77E-435D-9B05-4431C3E02C0F}"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3045745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6946724-F77E-435D-9B05-4431C3E02C0F}"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1856384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6946724-F77E-435D-9B05-4431C3E02C0F}" type="datetimeFigureOut">
              <a:rPr lang="en-US" smtClean="0"/>
              <a:t>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2764211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6946724-F77E-435D-9B05-4431C3E02C0F}" type="datetimeFigureOut">
              <a:rPr lang="en-US" smtClean="0"/>
              <a:t>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1124973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946724-F77E-435D-9B05-4431C3E02C0F}" type="datetimeFigureOut">
              <a:rPr lang="en-US" smtClean="0"/>
              <a:t>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2969611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6946724-F77E-435D-9B05-4431C3E02C0F}"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1829322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6946724-F77E-435D-9B05-4431C3E02C0F}"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75803-3F4D-42CA-AD5B-A94EF86C8744}" type="slidenum">
              <a:rPr lang="en-US" smtClean="0"/>
              <a:t>‹#›</a:t>
            </a:fld>
            <a:endParaRPr lang="en-US"/>
          </a:p>
        </p:txBody>
      </p:sp>
    </p:spTree>
    <p:extLst>
      <p:ext uri="{BB962C8B-B14F-4D97-AF65-F5344CB8AC3E}">
        <p14:creationId xmlns:p14="http://schemas.microsoft.com/office/powerpoint/2010/main" val="266571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946724-F77E-435D-9B05-4431C3E02C0F}" type="datetimeFigureOut">
              <a:rPr lang="en-US" smtClean="0"/>
              <a:t>2/8/2023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975803-3F4D-42CA-AD5B-A94EF86C8744}" type="slidenum">
              <a:rPr lang="en-US" smtClean="0"/>
              <a:t>‹#›</a:t>
            </a:fld>
            <a:endParaRPr lang="en-US"/>
          </a:p>
        </p:txBody>
      </p:sp>
    </p:spTree>
    <p:extLst>
      <p:ext uri="{BB962C8B-B14F-4D97-AF65-F5344CB8AC3E}">
        <p14:creationId xmlns:p14="http://schemas.microsoft.com/office/powerpoint/2010/main" val="3450840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8.jfi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jf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jf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p:txBody>
          <a:bodyPr>
            <a:normAutofit/>
          </a:bodyPr>
          <a:lstStyle/>
          <a:p>
            <a:pPr>
              <a:defRPr/>
            </a:pPr>
            <a:r>
              <a:rPr lang="en-US" sz="7200" dirty="0">
                <a:latin typeface="Bauhaus 93" panose="04030905020B02020C02" pitchFamily="82" charset="0"/>
              </a:rPr>
              <a:t>DR. HANI MAHDI</a:t>
            </a:r>
          </a:p>
          <a:p>
            <a:pPr>
              <a:defRPr/>
            </a:pPr>
            <a:r>
              <a:rPr lang="en-US" sz="2000" dirty="0"/>
              <a:t>Modified Feb. 2023</a:t>
            </a:r>
          </a:p>
        </p:txBody>
      </p:sp>
      <p:sp>
        <p:nvSpPr>
          <p:cNvPr id="14339" name="Rectangle 2"/>
          <p:cNvSpPr>
            <a:spLocks noGrp="1" noChangeArrowheads="1"/>
          </p:cNvSpPr>
          <p:nvPr>
            <p:ph type="ctrTitle"/>
          </p:nvPr>
        </p:nvSpPr>
        <p:spPr>
          <a:xfrm>
            <a:off x="1524000" y="1122363"/>
            <a:ext cx="9144000" cy="1764528"/>
          </a:xfrm>
        </p:spPr>
        <p:txBody>
          <a:bodyPr>
            <a:normAutofit/>
          </a:bodyPr>
          <a:lstStyle/>
          <a:p>
            <a:pPr eaLnBrk="1" hangingPunct="1"/>
            <a:r>
              <a:rPr lang="en-US" altLang="en-US" sz="7200" b="1" dirty="0">
                <a:latin typeface="+mn-lt"/>
                <a:cs typeface="Arial" panose="020B0604020202020204" pitchFamily="34" charset="0"/>
              </a:rPr>
              <a:t>CONTRACEPTION</a:t>
            </a:r>
          </a:p>
        </p:txBody>
      </p:sp>
    </p:spTree>
    <p:extLst>
      <p:ext uri="{BB962C8B-B14F-4D97-AF65-F5344CB8AC3E}">
        <p14:creationId xmlns:p14="http://schemas.microsoft.com/office/powerpoint/2010/main" val="82060900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pPr algn="ctr" eaLnBrk="1" hangingPunct="1"/>
            <a:r>
              <a:rPr lang="en-US" altLang="en-US" sz="5400" b="1" dirty="0">
                <a:solidFill>
                  <a:schemeClr val="tx1"/>
                </a:solidFill>
                <a:latin typeface="+mn-lt"/>
                <a:cs typeface="Arial" panose="020B0604020202020204" pitchFamily="34" charset="0"/>
              </a:rPr>
              <a:t>Permanent Methods</a:t>
            </a:r>
          </a:p>
        </p:txBody>
      </p:sp>
      <p:sp>
        <p:nvSpPr>
          <p:cNvPr id="20483" name="Rectangle 3"/>
          <p:cNvSpPr>
            <a:spLocks noGrp="1" noChangeArrowheads="1"/>
          </p:cNvSpPr>
          <p:nvPr>
            <p:ph sz="quarter" idx="1"/>
          </p:nvPr>
        </p:nvSpPr>
        <p:spPr>
          <a:xfrm>
            <a:off x="1847850" y="1628776"/>
            <a:ext cx="8540750" cy="4422775"/>
          </a:xfrm>
        </p:spPr>
        <p:txBody>
          <a:bodyPr>
            <a:normAutofit/>
          </a:bodyPr>
          <a:lstStyle/>
          <a:p>
            <a:pPr eaLnBrk="1" hangingPunct="1"/>
            <a:endParaRPr lang="ar-JO" altLang="en-US" sz="4400" b="1" u="sng" dirty="0">
              <a:cs typeface="Times New Roman" panose="02020603050405020304" pitchFamily="18" charset="0"/>
            </a:endParaRPr>
          </a:p>
          <a:p>
            <a:pPr eaLnBrk="1" hangingPunct="1"/>
            <a:r>
              <a:rPr lang="en-US" altLang="en-US" sz="4800" b="1" u="sng" dirty="0">
                <a:cs typeface="Times New Roman" panose="02020603050405020304" pitchFamily="18" charset="0"/>
              </a:rPr>
              <a:t>Sterilization :</a:t>
            </a:r>
          </a:p>
          <a:p>
            <a:pPr eaLnBrk="1" hangingPunct="1"/>
            <a:endParaRPr lang="en-US" altLang="en-US" sz="4400" b="1" u="sng" dirty="0">
              <a:cs typeface="Times New Roman" panose="02020603050405020304" pitchFamily="18" charset="0"/>
            </a:endParaRPr>
          </a:p>
          <a:p>
            <a:pPr eaLnBrk="1" hangingPunct="1">
              <a:buFont typeface="Wingdings" panose="05000000000000000000" pitchFamily="2" charset="2"/>
              <a:buChar char="Ø"/>
            </a:pPr>
            <a:r>
              <a:rPr lang="ar-JO" altLang="en-US" sz="4400" b="1" dirty="0">
                <a:cs typeface="Times New Roman" panose="02020603050405020304" pitchFamily="18" charset="0"/>
              </a:rPr>
              <a:t>      </a:t>
            </a:r>
            <a:r>
              <a:rPr lang="en-US" altLang="en-US" sz="4400" b="1" dirty="0">
                <a:cs typeface="Times New Roman" panose="02020603050405020304" pitchFamily="18" charset="0"/>
              </a:rPr>
              <a:t>Female sterilization</a:t>
            </a:r>
          </a:p>
          <a:p>
            <a:pPr marL="0" indent="0" eaLnBrk="1" hangingPunct="1">
              <a:buNone/>
            </a:pPr>
            <a:endParaRPr lang="ar-JO" altLang="en-US" sz="4400" b="1" dirty="0">
              <a:cs typeface="Times New Roman" panose="02020603050405020304" pitchFamily="18" charset="0"/>
            </a:endParaRPr>
          </a:p>
          <a:p>
            <a:pPr eaLnBrk="1" hangingPunct="1">
              <a:buFont typeface="Wingdings" panose="05000000000000000000" pitchFamily="2" charset="2"/>
              <a:buChar char="Ø"/>
            </a:pPr>
            <a:r>
              <a:rPr lang="ar-JO" altLang="en-US" sz="4400" b="1" dirty="0">
                <a:cs typeface="Times New Roman" panose="02020603050405020304" pitchFamily="18" charset="0"/>
              </a:rPr>
              <a:t>     </a:t>
            </a:r>
            <a:r>
              <a:rPr lang="en-US" altLang="en-US" sz="4400" b="1" dirty="0">
                <a:cs typeface="Times New Roman" panose="02020603050405020304" pitchFamily="18" charset="0"/>
              </a:rPr>
              <a:t>Male sterilization: Vasectomy</a:t>
            </a:r>
          </a:p>
          <a:p>
            <a:pPr eaLnBrk="1" hangingPunct="1"/>
            <a:endParaRPr lang="en-US" altLang="en-US" sz="4400" b="1" dirty="0">
              <a:cs typeface="Times New Roman" panose="02020603050405020304" pitchFamily="18" charset="0"/>
            </a:endParaRPr>
          </a:p>
        </p:txBody>
      </p:sp>
    </p:spTree>
    <p:extLst>
      <p:ext uri="{BB962C8B-B14F-4D97-AF65-F5344CB8AC3E}">
        <p14:creationId xmlns:p14="http://schemas.microsoft.com/office/powerpoint/2010/main" val="392148294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Non Hormonal</a:t>
            </a:r>
          </a:p>
        </p:txBody>
      </p:sp>
      <p:sp>
        <p:nvSpPr>
          <p:cNvPr id="21507" name="Rectangle 3"/>
          <p:cNvSpPr>
            <a:spLocks noGrp="1" noChangeArrowheads="1"/>
          </p:cNvSpPr>
          <p:nvPr>
            <p:ph sz="quarter" idx="1"/>
          </p:nvPr>
        </p:nvSpPr>
        <p:spPr>
          <a:xfrm>
            <a:off x="1825625" y="1527175"/>
            <a:ext cx="8504238" cy="4572000"/>
          </a:xfrm>
        </p:spPr>
        <p:txBody>
          <a:bodyPr/>
          <a:lstStyle/>
          <a:p>
            <a:pPr eaLnBrk="1" hangingPunct="1"/>
            <a:endParaRPr lang="ar-JO" altLang="en-US" sz="4400" b="1" u="sng" dirty="0">
              <a:cs typeface="Times New Roman" panose="02020603050405020304" pitchFamily="18" charset="0"/>
            </a:endParaRPr>
          </a:p>
          <a:p>
            <a:pPr eaLnBrk="1" hangingPunct="1"/>
            <a:r>
              <a:rPr lang="en-US" altLang="en-US" sz="4400" b="1" u="sng" dirty="0">
                <a:cs typeface="Times New Roman" panose="02020603050405020304" pitchFamily="18" charset="0"/>
              </a:rPr>
              <a:t>Barrier methods</a:t>
            </a:r>
          </a:p>
          <a:p>
            <a:pPr eaLnBrk="1" hangingPunct="1"/>
            <a:r>
              <a:rPr lang="en-US" altLang="en-US" sz="4400" b="1" u="sng" dirty="0">
                <a:cs typeface="Times New Roman" panose="02020603050405020304" pitchFamily="18" charset="0"/>
              </a:rPr>
              <a:t>Intra uterine contraceptive devices   </a:t>
            </a:r>
          </a:p>
          <a:p>
            <a:pPr eaLnBrk="1" hangingPunct="1"/>
            <a:r>
              <a:rPr lang="en-US" altLang="en-US" sz="4400" b="1" u="sng" dirty="0">
                <a:cs typeface="Times New Roman" panose="02020603050405020304" pitchFamily="18" charset="0"/>
              </a:rPr>
              <a:t>Natural regulation of fertility </a:t>
            </a:r>
          </a:p>
          <a:p>
            <a:pPr eaLnBrk="1" hangingPunct="1"/>
            <a:r>
              <a:rPr lang="en-US" altLang="en-US" sz="4400" b="1" u="sng" dirty="0">
                <a:cs typeface="Times New Roman" panose="02020603050405020304" pitchFamily="18" charset="0"/>
              </a:rPr>
              <a:t>Sterilization</a:t>
            </a:r>
            <a:endParaRPr lang="en-US" altLang="en-US" sz="4400" u="sng" dirty="0">
              <a:cs typeface="Times New Roman" panose="02020603050405020304" pitchFamily="18" charset="0"/>
            </a:endParaRPr>
          </a:p>
          <a:p>
            <a:pPr eaLnBrk="1" hangingPunct="1"/>
            <a:endParaRPr lang="en-US" altLang="en-US" b="1" u="sng" dirty="0">
              <a:cs typeface="Times New Roman" panose="02020603050405020304" pitchFamily="18" charset="0"/>
            </a:endParaRPr>
          </a:p>
          <a:p>
            <a:pPr eaLnBrk="1" hangingPunct="1"/>
            <a:endParaRPr lang="en-US" altLang="en-US" b="1" u="sng" dirty="0">
              <a:cs typeface="Times New Roman" panose="02020603050405020304" pitchFamily="18" charset="0"/>
            </a:endParaRPr>
          </a:p>
          <a:p>
            <a:pPr eaLnBrk="1" hangingPunct="1"/>
            <a:endParaRPr lang="en-US" altLang="en-US" dirty="0">
              <a:cs typeface="Times New Roman" panose="02020603050405020304" pitchFamily="18" charset="0"/>
            </a:endParaRPr>
          </a:p>
        </p:txBody>
      </p:sp>
    </p:spTree>
    <p:extLst>
      <p:ext uri="{BB962C8B-B14F-4D97-AF65-F5344CB8AC3E}">
        <p14:creationId xmlns:p14="http://schemas.microsoft.com/office/powerpoint/2010/main" val="175789632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Hormonal</a:t>
            </a:r>
          </a:p>
        </p:txBody>
      </p:sp>
      <p:sp>
        <p:nvSpPr>
          <p:cNvPr id="22531" name="Rectangle 3"/>
          <p:cNvSpPr>
            <a:spLocks noGrp="1" noChangeArrowheads="1"/>
          </p:cNvSpPr>
          <p:nvPr>
            <p:ph sz="quarter" idx="1"/>
          </p:nvPr>
        </p:nvSpPr>
        <p:spPr>
          <a:xfrm>
            <a:off x="1825624" y="1527175"/>
            <a:ext cx="9029609" cy="4572000"/>
          </a:xfrm>
        </p:spPr>
        <p:txBody>
          <a:bodyPr>
            <a:normAutofit/>
          </a:bodyPr>
          <a:lstStyle/>
          <a:p>
            <a:pPr eaLnBrk="1" hangingPunct="1"/>
            <a:r>
              <a:rPr lang="en-US" altLang="en-US" sz="4000" b="1" u="sng" dirty="0">
                <a:solidFill>
                  <a:schemeClr val="bg1"/>
                </a:solidFill>
                <a:cs typeface="Times New Roman" panose="02020603050405020304" pitchFamily="18" charset="0"/>
              </a:rPr>
              <a:t>STEROID CONTRACEPTION</a:t>
            </a:r>
          </a:p>
          <a:p>
            <a:pPr eaLnBrk="1" hangingPunct="1"/>
            <a:r>
              <a:rPr lang="en-US" altLang="en-US" sz="4000" b="1" dirty="0" err="1">
                <a:cs typeface="Times New Roman" panose="02020603050405020304" pitchFamily="18" charset="0"/>
              </a:rPr>
              <a:t>Minipills</a:t>
            </a:r>
            <a:r>
              <a:rPr lang="en-US" altLang="en-US" sz="4000" b="1" dirty="0">
                <a:cs typeface="Times New Roman" panose="02020603050405020304" pitchFamily="18" charset="0"/>
              </a:rPr>
              <a:t> </a:t>
            </a:r>
          </a:p>
          <a:p>
            <a:pPr eaLnBrk="1" hangingPunct="1"/>
            <a:r>
              <a:rPr lang="en-US" altLang="en-US" sz="4000" b="1" dirty="0">
                <a:cs typeface="Times New Roman" panose="02020603050405020304" pitchFamily="18" charset="0"/>
              </a:rPr>
              <a:t>Combined oral contraceptive pills</a:t>
            </a:r>
          </a:p>
          <a:p>
            <a:pPr eaLnBrk="1" hangingPunct="1"/>
            <a:r>
              <a:rPr lang="en-US" altLang="en-US" sz="4000" b="1" dirty="0">
                <a:cs typeface="Times New Roman" panose="02020603050405020304" pitchFamily="18" charset="0"/>
              </a:rPr>
              <a:t>Injectable hormones</a:t>
            </a:r>
          </a:p>
          <a:p>
            <a:r>
              <a:rPr lang="en-US" altLang="en-US" sz="4000" b="1" dirty="0">
                <a:cs typeface="Times New Roman" panose="02020603050405020304" pitchFamily="18" charset="0"/>
              </a:rPr>
              <a:t>Implants</a:t>
            </a:r>
          </a:p>
          <a:p>
            <a:pPr eaLnBrk="1" hangingPunct="1"/>
            <a:endParaRPr lang="en-US" altLang="en-US" sz="4000" b="1" dirty="0">
              <a:cs typeface="Times New Roman" panose="02020603050405020304" pitchFamily="18" charset="0"/>
            </a:endParaRPr>
          </a:p>
        </p:txBody>
      </p:sp>
    </p:spTree>
    <p:extLst>
      <p:ext uri="{BB962C8B-B14F-4D97-AF65-F5344CB8AC3E}">
        <p14:creationId xmlns:p14="http://schemas.microsoft.com/office/powerpoint/2010/main" val="229955684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Natural Regulation of Fertility</a:t>
            </a:r>
          </a:p>
        </p:txBody>
      </p:sp>
      <p:sp>
        <p:nvSpPr>
          <p:cNvPr id="20483" name="Rectangle 3"/>
          <p:cNvSpPr>
            <a:spLocks noGrp="1" noChangeArrowheads="1"/>
          </p:cNvSpPr>
          <p:nvPr>
            <p:ph sz="quarter" idx="1"/>
          </p:nvPr>
        </p:nvSpPr>
        <p:spPr>
          <a:xfrm>
            <a:off x="1750422" y="1959429"/>
            <a:ext cx="9496697" cy="4139746"/>
          </a:xfrm>
        </p:spPr>
        <p:txBody>
          <a:bodyPr>
            <a:noAutofit/>
          </a:bodyPr>
          <a:lstStyle/>
          <a:p>
            <a:pPr marL="0" indent="0">
              <a:buNone/>
              <a:defRPr/>
            </a:pPr>
            <a:r>
              <a:rPr lang="en-US" sz="4400" b="1" i="1" u="sng" dirty="0">
                <a:solidFill>
                  <a:schemeClr val="accent1">
                    <a:lumMod val="50000"/>
                  </a:schemeClr>
                </a:solidFill>
              </a:rPr>
              <a:t>1-Natural family planning techniques</a:t>
            </a:r>
          </a:p>
          <a:p>
            <a:pPr marL="274320" indent="-274320">
              <a:buFont typeface="Wingdings 2"/>
              <a:buChar char=""/>
              <a:defRPr/>
            </a:pPr>
            <a:r>
              <a:rPr lang="en-US" sz="4400" b="1" dirty="0">
                <a:solidFill>
                  <a:schemeClr val="accent1">
                    <a:lumMod val="50000"/>
                  </a:schemeClr>
                </a:solidFill>
              </a:rPr>
              <a:t>( Fertility Awareness Methods )</a:t>
            </a:r>
          </a:p>
          <a:p>
            <a:pPr marL="0" indent="0">
              <a:buNone/>
              <a:defRPr/>
            </a:pPr>
            <a:endParaRPr lang="en-US" sz="4400" b="1" i="1" u="sng" dirty="0">
              <a:solidFill>
                <a:schemeClr val="accent1">
                  <a:lumMod val="50000"/>
                </a:schemeClr>
              </a:solidFill>
            </a:endParaRPr>
          </a:p>
          <a:p>
            <a:pPr marL="0" indent="0">
              <a:buNone/>
              <a:defRPr/>
            </a:pPr>
            <a:r>
              <a:rPr lang="en-US" sz="4400" b="1" i="1" u="sng" dirty="0">
                <a:solidFill>
                  <a:schemeClr val="accent1">
                    <a:lumMod val="50000"/>
                  </a:schemeClr>
                </a:solidFill>
              </a:rPr>
              <a:t>2-Contraceptive effect of breast feeding</a:t>
            </a:r>
          </a:p>
          <a:p>
            <a:pPr marL="274320" indent="-274320">
              <a:buFont typeface="Wingdings 2"/>
              <a:buChar char=""/>
              <a:defRPr/>
            </a:pPr>
            <a:r>
              <a:rPr lang="en-US" sz="4400" b="1" dirty="0">
                <a:solidFill>
                  <a:schemeClr val="accent1">
                    <a:lumMod val="50000"/>
                  </a:schemeClr>
                </a:solidFill>
              </a:rPr>
              <a:t>( Lactational Amenorrhea Method)</a:t>
            </a:r>
          </a:p>
          <a:p>
            <a:pPr marL="274320" indent="-274320">
              <a:buFont typeface="Wingdings 2"/>
              <a:buChar char=""/>
              <a:defRPr/>
            </a:pPr>
            <a:endParaRPr lang="en-US" sz="4400" dirty="0">
              <a:solidFill>
                <a:schemeClr val="accent1">
                  <a:lumMod val="50000"/>
                </a:schemeClr>
              </a:solidFill>
            </a:endParaRPr>
          </a:p>
        </p:txBody>
      </p:sp>
    </p:spTree>
    <p:extLst>
      <p:ext uri="{BB962C8B-B14F-4D97-AF65-F5344CB8AC3E}">
        <p14:creationId xmlns:p14="http://schemas.microsoft.com/office/powerpoint/2010/main" val="118628653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8957" y="1272209"/>
            <a:ext cx="10419238" cy="3139321"/>
          </a:xfrm>
          <a:prstGeom prst="rect">
            <a:avLst/>
          </a:prstGeom>
        </p:spPr>
        <p:txBody>
          <a:bodyPr wrap="square">
            <a:spAutoFit/>
          </a:bodyPr>
          <a:lstStyle/>
          <a:p>
            <a:pPr>
              <a:defRPr/>
            </a:pPr>
            <a:r>
              <a:rPr lang="en-US" sz="5400" b="1" dirty="0">
                <a:solidFill>
                  <a:srgbClr val="FF0000"/>
                </a:solidFill>
              </a:rPr>
              <a:t>Natural Family Planning Techniques</a:t>
            </a:r>
          </a:p>
          <a:p>
            <a:pPr>
              <a:defRPr/>
            </a:pPr>
            <a:endParaRPr lang="en-US" sz="4800" b="1" i="1" dirty="0">
              <a:solidFill>
                <a:schemeClr val="bg2">
                  <a:lumMod val="25000"/>
                </a:schemeClr>
              </a:solidFill>
            </a:endParaRPr>
          </a:p>
          <a:p>
            <a:pPr>
              <a:defRPr/>
            </a:pPr>
            <a:r>
              <a:rPr lang="en-US" sz="4800" b="1" u="sng" dirty="0">
                <a:solidFill>
                  <a:schemeClr val="bg2">
                    <a:lumMod val="25000"/>
                  </a:schemeClr>
                </a:solidFill>
              </a:rPr>
              <a:t>OR/ ( Fertility Awareness Methods )</a:t>
            </a:r>
          </a:p>
          <a:p>
            <a:pPr marL="274320" indent="-274320">
              <a:buFont typeface="Wingdings 2"/>
              <a:buChar char=""/>
              <a:defRPr/>
            </a:pPr>
            <a:endParaRPr lang="en-US" sz="4800" dirty="0">
              <a:solidFill>
                <a:schemeClr val="bg2">
                  <a:lumMod val="25000"/>
                </a:schemeClr>
              </a:solidFill>
            </a:endParaRPr>
          </a:p>
        </p:txBody>
      </p:sp>
      <p:sp>
        <p:nvSpPr>
          <p:cNvPr id="4" name="TextBox 3">
            <a:extLst>
              <a:ext uri="{FF2B5EF4-FFF2-40B4-BE49-F238E27FC236}">
                <a16:creationId xmlns:a16="http://schemas.microsoft.com/office/drawing/2014/main" id="{302287BF-B582-4E4C-9081-FD1A40C88919}"/>
              </a:ext>
            </a:extLst>
          </p:cNvPr>
          <p:cNvSpPr txBox="1"/>
          <p:nvPr/>
        </p:nvSpPr>
        <p:spPr>
          <a:xfrm>
            <a:off x="1258957" y="3856382"/>
            <a:ext cx="10124660" cy="3416320"/>
          </a:xfrm>
          <a:prstGeom prst="rect">
            <a:avLst/>
          </a:prstGeom>
          <a:noFill/>
        </p:spPr>
        <p:txBody>
          <a:bodyPr wrap="square">
            <a:spAutoFit/>
          </a:bodyPr>
          <a:lstStyle/>
          <a:p>
            <a:r>
              <a:rPr lang="en-US" sz="3600" i="1" dirty="0">
                <a:solidFill>
                  <a:srgbClr val="231F20"/>
                </a:solidFill>
                <a:effectLst/>
                <a:latin typeface="UtopiaStd-Italic"/>
              </a:rPr>
              <a:t>Failure rate of natural family planning method is</a:t>
            </a:r>
            <a:r>
              <a:rPr lang="en-US" sz="3600" dirty="0">
                <a:solidFill>
                  <a:srgbClr val="231F20"/>
                </a:solidFill>
                <a:latin typeface="UtopiaStd-Italic"/>
              </a:rPr>
              <a:t> </a:t>
            </a:r>
            <a:r>
              <a:rPr lang="en-US" sz="3600" i="1" dirty="0">
                <a:solidFill>
                  <a:srgbClr val="231F20"/>
                </a:solidFill>
                <a:effectLst/>
                <a:latin typeface="UtopiaStd-Italic"/>
              </a:rPr>
              <a:t>18–25 pregnancies </a:t>
            </a:r>
            <a:r>
              <a:rPr lang="en-US" sz="3600" i="0" dirty="0">
                <a:solidFill>
                  <a:srgbClr val="231F20"/>
                </a:solidFill>
                <a:effectLst/>
                <a:latin typeface="UtopiaStd-Regular"/>
              </a:rPr>
              <a:t>per HWY. This is because the time of ovulation varies even in regularly menstruating women.</a:t>
            </a:r>
            <a:br>
              <a:rPr lang="en-US" sz="3600" i="0" dirty="0">
                <a:solidFill>
                  <a:srgbClr val="231F20"/>
                </a:solidFill>
                <a:effectLst/>
                <a:latin typeface="UtopiaStd-Italic"/>
              </a:rPr>
            </a:br>
            <a:br>
              <a:rPr lang="en-US" sz="3600" i="0" dirty="0">
                <a:solidFill>
                  <a:srgbClr val="231F20"/>
                </a:solidFill>
                <a:effectLst/>
                <a:latin typeface="UtopiaStd-Italic"/>
              </a:rPr>
            </a:br>
            <a:endParaRPr lang="en-US" sz="3600" dirty="0"/>
          </a:p>
        </p:txBody>
      </p:sp>
    </p:spTree>
    <p:extLst>
      <p:ext uri="{BB962C8B-B14F-4D97-AF65-F5344CB8AC3E}">
        <p14:creationId xmlns:p14="http://schemas.microsoft.com/office/powerpoint/2010/main" val="3837408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The Calendar Method</a:t>
            </a:r>
          </a:p>
        </p:txBody>
      </p:sp>
      <p:sp>
        <p:nvSpPr>
          <p:cNvPr id="26627" name="Rectangle 3"/>
          <p:cNvSpPr>
            <a:spLocks noGrp="1" noChangeArrowheads="1"/>
          </p:cNvSpPr>
          <p:nvPr>
            <p:ph sz="quarter" idx="1"/>
          </p:nvPr>
        </p:nvSpPr>
        <p:spPr>
          <a:xfrm>
            <a:off x="689114" y="1690687"/>
            <a:ext cx="10515600" cy="4408487"/>
          </a:xfrm>
        </p:spPr>
        <p:txBody>
          <a:bodyPr>
            <a:noAutofit/>
          </a:bodyPr>
          <a:lstStyle/>
          <a:p>
            <a:pPr eaLnBrk="1" hangingPunct="1">
              <a:lnSpc>
                <a:spcPct val="90000"/>
              </a:lnSpc>
            </a:pPr>
            <a:r>
              <a:rPr lang="en-US" altLang="en-US" sz="4000" dirty="0">
                <a:cs typeface="Times New Roman" panose="02020603050405020304" pitchFamily="18" charset="0"/>
              </a:rPr>
              <a:t>The calendar method is based on 3 assumptions as follows:</a:t>
            </a:r>
          </a:p>
          <a:p>
            <a:pPr marL="457200" lvl="1" indent="0">
              <a:buNone/>
            </a:pPr>
            <a:r>
              <a:rPr lang="en-US" altLang="en-US" sz="3600" dirty="0">
                <a:cs typeface="Times New Roman" panose="02020603050405020304" pitchFamily="18" charset="0"/>
              </a:rPr>
              <a:t>(1) A human ovum is capable of fertilization only for approximately 24 hours after ovulation, </a:t>
            </a:r>
          </a:p>
          <a:p>
            <a:pPr marL="457200" lvl="1" indent="0">
              <a:buNone/>
            </a:pPr>
            <a:r>
              <a:rPr lang="en-US" altLang="en-US" sz="3600" dirty="0">
                <a:cs typeface="Times New Roman" panose="02020603050405020304" pitchFamily="18" charset="0"/>
              </a:rPr>
              <a:t>(2) spermatozoa can retain their fertilizing ability for only 72 hours after coitus, and </a:t>
            </a:r>
          </a:p>
          <a:p>
            <a:pPr marL="457200" lvl="1" indent="0">
              <a:buNone/>
            </a:pPr>
            <a:r>
              <a:rPr lang="en-US" altLang="en-US" sz="3600" dirty="0">
                <a:cs typeface="Times New Roman" panose="02020603050405020304" pitchFamily="18" charset="0"/>
              </a:rPr>
              <a:t>(3) ovulation usually occurs 12-16 days before the onset of the subsequent menses </a:t>
            </a:r>
          </a:p>
        </p:txBody>
      </p:sp>
    </p:spTree>
    <p:extLst>
      <p:ext uri="{BB962C8B-B14F-4D97-AF65-F5344CB8AC3E}">
        <p14:creationId xmlns:p14="http://schemas.microsoft.com/office/powerpoint/2010/main" val="354256707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صورة1"/>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981200" y="819151"/>
            <a:ext cx="8229600" cy="465137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1" name="Rectangle 3"/>
          <p:cNvSpPr>
            <a:spLocks noGrp="1" noChangeArrowheads="1"/>
          </p:cNvSpPr>
          <p:nvPr>
            <p:ph type="body" idx="4294967295"/>
          </p:nvPr>
        </p:nvSpPr>
        <p:spPr>
          <a:xfrm>
            <a:off x="1524000" y="1676401"/>
            <a:ext cx="8540750" cy="4422775"/>
          </a:xfrm>
        </p:spPr>
        <p:txBody>
          <a:bodyPr/>
          <a:lstStyle/>
          <a:p>
            <a:pPr eaLnBrk="1" hangingPunct="1">
              <a:buFont typeface="Wingdings" panose="05000000000000000000" pitchFamily="2" charset="2"/>
              <a:buNone/>
            </a:pPr>
            <a:endParaRPr lang="en-US" altLang="en-US" sz="2400" b="1">
              <a:solidFill>
                <a:srgbClr val="000000"/>
              </a:solidFill>
              <a:cs typeface="Times New Roman" panose="02020603050405020304" pitchFamily="18" charset="0"/>
            </a:endParaRPr>
          </a:p>
          <a:p>
            <a:pPr eaLnBrk="1" hangingPunct="1"/>
            <a:endParaRPr lang="en-US" altLang="en-US" sz="2400" b="1">
              <a:cs typeface="Times New Roman" panose="02020603050405020304" pitchFamily="18" charset="0"/>
            </a:endParaRPr>
          </a:p>
          <a:p>
            <a:pPr eaLnBrk="1" hangingPunct="1"/>
            <a:endParaRPr lang="en-US" altLang="en-US" sz="2000">
              <a:cs typeface="Times New Roman" panose="02020603050405020304" pitchFamily="18" charset="0"/>
            </a:endParaRPr>
          </a:p>
        </p:txBody>
      </p:sp>
    </p:spTree>
    <p:extLst>
      <p:ext uri="{BB962C8B-B14F-4D97-AF65-F5344CB8AC3E}">
        <p14:creationId xmlns:p14="http://schemas.microsoft.com/office/powerpoint/2010/main" val="378041428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descr="صورة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795130" y="1684657"/>
            <a:ext cx="9933444" cy="4755331"/>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5" name="Rectangle 2"/>
          <p:cNvSpPr>
            <a:spLocks noGrp="1" noChangeArrowheads="1"/>
          </p:cNvSpPr>
          <p:nvPr>
            <p:ph type="title" idx="4294967295"/>
          </p:nvPr>
        </p:nvSpPr>
        <p:spPr>
          <a:xfrm>
            <a:off x="278296" y="225286"/>
            <a:ext cx="11582400" cy="1303067"/>
          </a:xfrm>
        </p:spPr>
        <p:txBody>
          <a:bodyPr>
            <a:noAutofit/>
          </a:bodyPr>
          <a:lstStyle/>
          <a:p>
            <a:pPr algn="ctr" eaLnBrk="1" hangingPunct="1"/>
            <a:r>
              <a:rPr lang="en-US" altLang="en-US" sz="5400" b="1" dirty="0">
                <a:latin typeface="+mn-lt"/>
                <a:cs typeface="Arial" panose="020B0604020202020204" pitchFamily="34" charset="0"/>
              </a:rPr>
              <a:t>For the Calendar Method (</a:t>
            </a:r>
            <a:r>
              <a:rPr lang="en-US" altLang="en-US" sz="5400" b="1" dirty="0" err="1">
                <a:latin typeface="+mn-lt"/>
                <a:cs typeface="Arial" panose="020B0604020202020204" pitchFamily="34" charset="0"/>
              </a:rPr>
              <a:t>Ogina</a:t>
            </a:r>
            <a:r>
              <a:rPr lang="en-US" altLang="en-US" sz="5400" b="1" dirty="0">
                <a:latin typeface="+mn-lt"/>
                <a:cs typeface="Arial" panose="020B0604020202020204" pitchFamily="34" charset="0"/>
              </a:rPr>
              <a:t>-Knaves Method) </a:t>
            </a:r>
          </a:p>
        </p:txBody>
      </p:sp>
    </p:spTree>
    <p:extLst>
      <p:ext uri="{BB962C8B-B14F-4D97-AF65-F5344CB8AC3E}">
        <p14:creationId xmlns:p14="http://schemas.microsoft.com/office/powerpoint/2010/main" val="158702388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A3854E-63D7-4E6A-96B9-40F567C0C11E}"/>
              </a:ext>
            </a:extLst>
          </p:cNvPr>
          <p:cNvSpPr>
            <a:spLocks noGrp="1"/>
          </p:cNvSpPr>
          <p:nvPr>
            <p:ph/>
          </p:nvPr>
        </p:nvSpPr>
        <p:spPr>
          <a:xfrm>
            <a:off x="689112" y="1696278"/>
            <a:ext cx="10893287" cy="4434648"/>
          </a:xfrm>
        </p:spPr>
        <p:txBody>
          <a:bodyPr/>
          <a:lstStyle/>
          <a:p>
            <a:r>
              <a:rPr lang="en-US" sz="4400" i="1" dirty="0">
                <a:solidFill>
                  <a:srgbClr val="231F20"/>
                </a:solidFill>
                <a:effectLst/>
                <a:latin typeface="UtopiaStd-Italic"/>
              </a:rPr>
              <a:t>Disadvantage: </a:t>
            </a:r>
            <a:r>
              <a:rPr lang="en-US" sz="4400" i="0" dirty="0">
                <a:solidFill>
                  <a:srgbClr val="231F20"/>
                </a:solidFill>
                <a:effectLst/>
                <a:latin typeface="UtopiaStd-Regular"/>
              </a:rPr>
              <a:t>Woman with irregular cycles cannot use this method.</a:t>
            </a:r>
            <a:br>
              <a:rPr lang="en-US" sz="4400" i="0" dirty="0">
                <a:solidFill>
                  <a:srgbClr val="231F20"/>
                </a:solidFill>
                <a:effectLst/>
                <a:latin typeface="UtopiaStd-Regular"/>
              </a:rPr>
            </a:br>
            <a:br>
              <a:rPr lang="en-US" sz="1800" i="0" dirty="0">
                <a:solidFill>
                  <a:srgbClr val="231F20"/>
                </a:solidFill>
                <a:effectLst/>
                <a:latin typeface="UtopiaStd-Regular"/>
              </a:rPr>
            </a:br>
            <a:endParaRPr lang="en-US" dirty="0"/>
          </a:p>
        </p:txBody>
      </p:sp>
    </p:spTree>
    <p:extLst>
      <p:ext uri="{BB962C8B-B14F-4D97-AF65-F5344CB8AC3E}">
        <p14:creationId xmlns:p14="http://schemas.microsoft.com/office/powerpoint/2010/main" val="552149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صورة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808376" y="2574789"/>
            <a:ext cx="9174892" cy="3055302"/>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0" name="Rectangle 2"/>
          <p:cNvSpPr>
            <a:spLocks noGrp="1" noChangeArrowheads="1"/>
          </p:cNvSpPr>
          <p:nvPr>
            <p:ph type="title" idx="4294967295"/>
          </p:nvPr>
        </p:nvSpPr>
        <p:spPr>
          <a:xfrm>
            <a:off x="1345473" y="228601"/>
            <a:ext cx="9457509" cy="1574073"/>
          </a:xfrm>
        </p:spPr>
        <p:txBody>
          <a:bodyPr>
            <a:noAutofit/>
          </a:bodyPr>
          <a:lstStyle/>
          <a:p>
            <a:pPr algn="ctr">
              <a:defRPr/>
            </a:pPr>
            <a:r>
              <a:rPr lang="en-US" sz="5400" b="1" dirty="0">
                <a:solidFill>
                  <a:schemeClr val="bg2">
                    <a:lumMod val="25000"/>
                  </a:schemeClr>
                </a:solidFill>
                <a:latin typeface="+mn-lt"/>
              </a:rPr>
              <a:t>Basal Body Temperature Method (BBT)</a:t>
            </a:r>
          </a:p>
        </p:txBody>
      </p:sp>
    </p:spTree>
    <p:extLst>
      <p:ext uri="{BB962C8B-B14F-4D97-AF65-F5344CB8AC3E}">
        <p14:creationId xmlns:p14="http://schemas.microsoft.com/office/powerpoint/2010/main" val="149986012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37806" y="141330"/>
            <a:ext cx="8112033" cy="6578870"/>
          </a:xfrm>
          <a:prstGeom prst="rect">
            <a:avLst/>
          </a:prstGeom>
        </p:spPr>
      </p:pic>
    </p:spTree>
    <p:extLst>
      <p:ext uri="{BB962C8B-B14F-4D97-AF65-F5344CB8AC3E}">
        <p14:creationId xmlns:p14="http://schemas.microsoft.com/office/powerpoint/2010/main" val="31287387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BBT</a:t>
            </a:r>
          </a:p>
        </p:txBody>
      </p:sp>
      <p:sp>
        <p:nvSpPr>
          <p:cNvPr id="29699" name="Rectangle 3"/>
          <p:cNvSpPr>
            <a:spLocks noGrp="1" noChangeArrowheads="1"/>
          </p:cNvSpPr>
          <p:nvPr>
            <p:ph sz="quarter" idx="1"/>
          </p:nvPr>
        </p:nvSpPr>
        <p:spPr>
          <a:xfrm>
            <a:off x="1345475" y="2103119"/>
            <a:ext cx="9313816" cy="3996055"/>
          </a:xfrm>
        </p:spPr>
        <p:txBody>
          <a:bodyPr>
            <a:normAutofit/>
          </a:bodyPr>
          <a:lstStyle/>
          <a:p>
            <a:pPr marL="274320" indent="-274320">
              <a:buFont typeface="Wingdings 2"/>
              <a:buChar char=""/>
              <a:defRPr/>
            </a:pPr>
            <a:r>
              <a:rPr lang="en-US" sz="4400" b="1" u="sng" dirty="0">
                <a:solidFill>
                  <a:schemeClr val="bg2">
                    <a:lumMod val="25000"/>
                  </a:schemeClr>
                </a:solidFill>
              </a:rPr>
              <a:t>When to take temperature?</a:t>
            </a:r>
          </a:p>
          <a:p>
            <a:pPr marL="0" indent="0">
              <a:buNone/>
              <a:defRPr/>
            </a:pPr>
            <a:r>
              <a:rPr lang="en-US" sz="4400" b="1" dirty="0"/>
              <a:t>	</a:t>
            </a:r>
          </a:p>
          <a:p>
            <a:pPr marL="274320" indent="-274320">
              <a:buFont typeface="Wingdings 2"/>
              <a:buChar char=""/>
              <a:defRPr/>
            </a:pPr>
            <a:r>
              <a:rPr lang="en-US" sz="4400" b="1" dirty="0">
                <a:solidFill>
                  <a:schemeClr val="bg2">
                    <a:lumMod val="25000"/>
                  </a:schemeClr>
                </a:solidFill>
              </a:rPr>
              <a:t>Every morning before getting out of bed &amp; before any kind of activity (talking, eating, drinking, smoking , or sexual activity).</a:t>
            </a:r>
            <a:endParaRPr lang="en-US" sz="4400" b="1" dirty="0">
              <a:solidFill>
                <a:srgbClr val="00FFFF"/>
              </a:solidFill>
            </a:endParaRPr>
          </a:p>
          <a:p>
            <a:pPr marL="274320" indent="-274320">
              <a:buFont typeface="Wingdings 2"/>
              <a:buChar char=""/>
              <a:defRPr/>
            </a:pPr>
            <a:endParaRPr lang="en-US" dirty="0"/>
          </a:p>
        </p:txBody>
      </p:sp>
    </p:spTree>
    <p:extLst>
      <p:ext uri="{BB962C8B-B14F-4D97-AF65-F5344CB8AC3E}">
        <p14:creationId xmlns:p14="http://schemas.microsoft.com/office/powerpoint/2010/main" val="345611179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BBT</a:t>
            </a:r>
          </a:p>
        </p:txBody>
      </p:sp>
      <p:sp>
        <p:nvSpPr>
          <p:cNvPr id="30723" name="Rectangle 3"/>
          <p:cNvSpPr>
            <a:spLocks noGrp="1" noChangeArrowheads="1"/>
          </p:cNvSpPr>
          <p:nvPr>
            <p:ph sz="quarter" idx="1"/>
          </p:nvPr>
        </p:nvSpPr>
        <p:spPr>
          <a:xfrm>
            <a:off x="838200" y="2116183"/>
            <a:ext cx="10187609" cy="3982992"/>
          </a:xfrm>
        </p:spPr>
        <p:txBody>
          <a:bodyPr>
            <a:normAutofit/>
          </a:bodyPr>
          <a:lstStyle/>
          <a:p>
            <a:pPr marL="274320" indent="-274320">
              <a:buFont typeface="Wingdings 2"/>
              <a:buChar char=""/>
              <a:defRPr/>
            </a:pPr>
            <a:r>
              <a:rPr lang="en-US" sz="5400" b="1" dirty="0">
                <a:solidFill>
                  <a:schemeClr val="bg2">
                    <a:lumMod val="25000"/>
                  </a:schemeClr>
                </a:solidFill>
              </a:rPr>
              <a:t>Fertile days are over when BBT 0.2 to 0,5C for three full days.</a:t>
            </a:r>
            <a:r>
              <a:rPr lang="en-US" sz="1800" i="0" dirty="0">
                <a:solidFill>
                  <a:srgbClr val="231F20"/>
                </a:solidFill>
                <a:effectLst/>
                <a:latin typeface="UtopiaStd-Regular"/>
              </a:rPr>
              <a:t> </a:t>
            </a:r>
          </a:p>
          <a:p>
            <a:pPr marL="274320" indent="-274320">
              <a:buFont typeface="Wingdings 2"/>
              <a:buChar char=""/>
              <a:defRPr/>
            </a:pPr>
            <a:r>
              <a:rPr lang="en-US" sz="3600" i="0" dirty="0">
                <a:solidFill>
                  <a:srgbClr val="231F20"/>
                </a:solidFill>
                <a:effectLst/>
                <a:latin typeface="UtopiaStd-Regular"/>
              </a:rPr>
              <a:t>The couple avoids sex from first day of menses until the woman’s temperature has risen above her regular temperature and stayed up for 3 full days.</a:t>
            </a:r>
            <a:endParaRPr lang="en-US" b="1" u="sng" dirty="0">
              <a:solidFill>
                <a:schemeClr val="bg2">
                  <a:lumMod val="25000"/>
                </a:schemeClr>
              </a:solidFill>
            </a:endParaRPr>
          </a:p>
          <a:p>
            <a:pPr marL="274320" indent="-274320">
              <a:buFont typeface="Wingdings 2"/>
              <a:buChar char=""/>
              <a:defRPr/>
            </a:pPr>
            <a:endParaRPr lang="en-US" b="1" u="sng" dirty="0">
              <a:solidFill>
                <a:schemeClr val="bg2">
                  <a:lumMod val="25000"/>
                </a:schemeClr>
              </a:solidFill>
            </a:endParaRPr>
          </a:p>
          <a:p>
            <a:pPr marL="274320" indent="-274320">
              <a:buFont typeface="Wingdings 2"/>
              <a:buChar char=""/>
              <a:defRPr/>
            </a:pPr>
            <a:endParaRPr lang="en-US" b="1" dirty="0">
              <a:solidFill>
                <a:schemeClr val="bg2">
                  <a:lumMod val="25000"/>
                </a:schemeClr>
              </a:solidFill>
            </a:endParaRPr>
          </a:p>
          <a:p>
            <a:pPr marL="274320" indent="-274320">
              <a:buFont typeface="Wingdings 2"/>
              <a:buChar char=""/>
              <a:defRPr/>
            </a:pPr>
            <a:endParaRPr lang="en-US" dirty="0">
              <a:solidFill>
                <a:schemeClr val="bg2">
                  <a:lumMod val="25000"/>
                </a:schemeClr>
              </a:solidFill>
            </a:endParaRPr>
          </a:p>
          <a:p>
            <a:pPr marL="274320" indent="-274320">
              <a:buFont typeface="Wingdings 2"/>
              <a:buChar char=""/>
              <a:defRPr/>
            </a:pPr>
            <a:endParaRPr lang="en-US" dirty="0">
              <a:solidFill>
                <a:schemeClr val="bg2">
                  <a:lumMod val="25000"/>
                </a:schemeClr>
              </a:solidFill>
            </a:endParaRPr>
          </a:p>
        </p:txBody>
      </p:sp>
    </p:spTree>
    <p:extLst>
      <p:ext uri="{BB962C8B-B14F-4D97-AF65-F5344CB8AC3E}">
        <p14:creationId xmlns:p14="http://schemas.microsoft.com/office/powerpoint/2010/main" val="120787513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Cervical Mucus Method</a:t>
            </a:r>
          </a:p>
        </p:txBody>
      </p:sp>
      <p:sp>
        <p:nvSpPr>
          <p:cNvPr id="31747" name="Rectangle 3"/>
          <p:cNvSpPr>
            <a:spLocks noGrp="1" noChangeArrowheads="1"/>
          </p:cNvSpPr>
          <p:nvPr>
            <p:ph sz="quarter" idx="1"/>
          </p:nvPr>
        </p:nvSpPr>
        <p:spPr>
          <a:xfrm>
            <a:off x="980662" y="2076993"/>
            <a:ext cx="10070516" cy="4232367"/>
          </a:xfrm>
        </p:spPr>
        <p:txBody>
          <a:bodyPr>
            <a:normAutofit fontScale="92500" lnSpcReduction="20000"/>
          </a:bodyPr>
          <a:lstStyle/>
          <a:p>
            <a:pPr>
              <a:spcBef>
                <a:spcPct val="0"/>
              </a:spcBef>
              <a:defRPr/>
            </a:pPr>
            <a:r>
              <a:rPr lang="en-US" sz="4200" b="1" dirty="0">
                <a:solidFill>
                  <a:schemeClr val="bg2">
                    <a:lumMod val="25000"/>
                  </a:schemeClr>
                </a:solidFill>
              </a:rPr>
              <a:t>As the </a:t>
            </a:r>
            <a:r>
              <a:rPr lang="en-US" sz="4200" b="1" u="sng" dirty="0">
                <a:solidFill>
                  <a:schemeClr val="bg2">
                    <a:lumMod val="25000"/>
                  </a:schemeClr>
                </a:solidFill>
              </a:rPr>
              <a:t>fertile time approaches</a:t>
            </a:r>
            <a:r>
              <a:rPr lang="en-US" sz="4200" b="1" dirty="0">
                <a:solidFill>
                  <a:schemeClr val="bg2">
                    <a:lumMod val="25000"/>
                  </a:schemeClr>
                </a:solidFill>
              </a:rPr>
              <a:t>, the mucus increases in amount, becomes clearer in color, wetter, stretchy, and slippery </a:t>
            </a:r>
          </a:p>
          <a:p>
            <a:pPr marL="274320" indent="-274320">
              <a:buFont typeface="Wingdings 2"/>
              <a:buChar char=""/>
              <a:defRPr/>
            </a:pPr>
            <a:r>
              <a:rPr lang="en-US" sz="4200" b="1" dirty="0">
                <a:solidFill>
                  <a:schemeClr val="bg2">
                    <a:lumMod val="25000"/>
                  </a:schemeClr>
                </a:solidFill>
              </a:rPr>
              <a:t>After the fertile time, mucus usually becomes sticky and pasty, decreased in amount. </a:t>
            </a:r>
          </a:p>
          <a:p>
            <a:pPr marL="274320" indent="-274320">
              <a:buFont typeface="Wingdings 2"/>
              <a:buChar char=""/>
              <a:defRPr/>
            </a:pPr>
            <a:r>
              <a:rPr lang="en-US" sz="4200" b="1" u="sng" dirty="0">
                <a:solidFill>
                  <a:schemeClr val="bg2">
                    <a:lumMod val="25000"/>
                  </a:schemeClr>
                </a:solidFill>
              </a:rPr>
              <a:t>Or</a:t>
            </a:r>
            <a:r>
              <a:rPr lang="en-US" sz="4200" b="1" dirty="0">
                <a:solidFill>
                  <a:schemeClr val="bg2">
                    <a:lumMod val="25000"/>
                  </a:schemeClr>
                </a:solidFill>
              </a:rPr>
              <a:t> no mucus. </a:t>
            </a:r>
          </a:p>
          <a:p>
            <a:pPr marL="274320" indent="-274320">
              <a:buFont typeface="Wingdings 2"/>
              <a:buChar char=""/>
              <a:defRPr/>
            </a:pPr>
            <a:r>
              <a:rPr lang="en-US" sz="4200" b="1" i="0" dirty="0">
                <a:solidFill>
                  <a:srgbClr val="231F20"/>
                </a:solidFill>
                <a:effectLst/>
              </a:rPr>
              <a:t>The couple avoids sex, uses withdrawal or barrier methods until 4 days after the peak day.</a:t>
            </a:r>
            <a:endParaRPr lang="en-US" sz="4200" b="1" dirty="0">
              <a:solidFill>
                <a:schemeClr val="bg2">
                  <a:lumMod val="25000"/>
                </a:schemeClr>
              </a:solidFill>
            </a:endParaRPr>
          </a:p>
          <a:p>
            <a:pPr marL="274320" indent="-274320">
              <a:buFont typeface="Wingdings 2"/>
              <a:buChar char=""/>
              <a:defRPr/>
            </a:pPr>
            <a:endParaRPr lang="en-US" dirty="0">
              <a:solidFill>
                <a:schemeClr val="bg2">
                  <a:lumMod val="25000"/>
                </a:schemeClr>
              </a:solidFill>
            </a:endParaRPr>
          </a:p>
        </p:txBody>
      </p:sp>
    </p:spTree>
    <p:extLst>
      <p:ext uri="{BB962C8B-B14F-4D97-AF65-F5344CB8AC3E}">
        <p14:creationId xmlns:p14="http://schemas.microsoft.com/office/powerpoint/2010/main" val="24425429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pPr algn="ctr" eaLnBrk="1" hangingPunct="1"/>
            <a:br>
              <a:rPr lang="en-US" sz="6000" b="1" i="0" dirty="0">
                <a:solidFill>
                  <a:srgbClr val="231F20"/>
                </a:solidFill>
                <a:effectLst/>
                <a:latin typeface="+mn-lt"/>
              </a:rPr>
            </a:br>
            <a:r>
              <a:rPr lang="en-US" sz="6000" b="1" i="0" dirty="0" err="1">
                <a:solidFill>
                  <a:srgbClr val="231F20"/>
                </a:solidFill>
                <a:effectLst/>
                <a:latin typeface="+mn-lt"/>
              </a:rPr>
              <a:t>Symptothermal</a:t>
            </a:r>
            <a:r>
              <a:rPr lang="en-US" sz="6000" b="1" i="0" dirty="0">
                <a:solidFill>
                  <a:srgbClr val="231F20"/>
                </a:solidFill>
                <a:effectLst/>
                <a:latin typeface="+mn-lt"/>
              </a:rPr>
              <a:t> Method</a:t>
            </a:r>
            <a:br>
              <a:rPr lang="en-US" sz="1800" i="0" dirty="0">
                <a:solidFill>
                  <a:srgbClr val="231F20"/>
                </a:solidFill>
                <a:effectLst/>
                <a:latin typeface="UtopiaStd-Regular"/>
              </a:rPr>
            </a:br>
            <a:br>
              <a:rPr lang="en-US" sz="1800" i="0" dirty="0">
                <a:solidFill>
                  <a:srgbClr val="231F20"/>
                </a:solidFill>
                <a:effectLst/>
                <a:latin typeface="UtopiaStd-Regular"/>
              </a:rPr>
            </a:br>
            <a:endParaRPr lang="en-US" altLang="en-US" sz="5400" b="1" dirty="0">
              <a:cs typeface="Arial" panose="020B0604020202020204" pitchFamily="34" charset="0"/>
            </a:endParaRPr>
          </a:p>
        </p:txBody>
      </p:sp>
      <p:sp>
        <p:nvSpPr>
          <p:cNvPr id="33795" name="Rectangle 3"/>
          <p:cNvSpPr>
            <a:spLocks noGrp="1" noChangeArrowheads="1"/>
          </p:cNvSpPr>
          <p:nvPr>
            <p:ph sz="quarter" idx="1"/>
          </p:nvPr>
        </p:nvSpPr>
        <p:spPr>
          <a:xfrm>
            <a:off x="1136470" y="2050868"/>
            <a:ext cx="10084524" cy="4545875"/>
          </a:xfrm>
        </p:spPr>
        <p:txBody>
          <a:bodyPr>
            <a:noAutofit/>
          </a:bodyPr>
          <a:lstStyle/>
          <a:p>
            <a:pPr eaLnBrk="1" hangingPunct="1"/>
            <a:r>
              <a:rPr lang="en-US" altLang="en-US" sz="3600" dirty="0">
                <a:cs typeface="Times New Roman" panose="02020603050405020304" pitchFamily="18" charset="0"/>
              </a:rPr>
              <a:t>The </a:t>
            </a:r>
            <a:r>
              <a:rPr lang="en-US" altLang="en-US" sz="3600" dirty="0" err="1">
                <a:cs typeface="Times New Roman" panose="02020603050405020304" pitchFamily="18" charset="0"/>
              </a:rPr>
              <a:t>symptothermal</a:t>
            </a:r>
            <a:r>
              <a:rPr lang="en-US" altLang="en-US" sz="3600" dirty="0">
                <a:cs typeface="Times New Roman" panose="02020603050405020304" pitchFamily="18" charset="0"/>
              </a:rPr>
              <a:t> method predicts the first day of abstinence by using either the calendar method or the first day mucus is detected, whichever is noted first. The end of the fertile period is predicted by measuring basal body temperature </a:t>
            </a:r>
          </a:p>
          <a:p>
            <a:pPr eaLnBrk="1" hangingPunct="1"/>
            <a:r>
              <a:rPr lang="en-US" altLang="en-US" sz="3600" b="1" dirty="0">
                <a:cs typeface="Times New Roman" panose="02020603050405020304" pitchFamily="18" charset="0"/>
              </a:rPr>
              <a:t>Efficacy </a:t>
            </a:r>
          </a:p>
          <a:p>
            <a:pPr eaLnBrk="1" hangingPunct="1"/>
            <a:r>
              <a:rPr lang="en-US" altLang="en-US" sz="3600" dirty="0">
                <a:cs typeface="Times New Roman" panose="02020603050405020304" pitchFamily="18" charset="0"/>
              </a:rPr>
              <a:t>The failure rate in typical use is estimated to be approximately 25%. </a:t>
            </a:r>
          </a:p>
        </p:txBody>
      </p:sp>
    </p:spTree>
    <p:extLst>
      <p:ext uri="{BB962C8B-B14F-4D97-AF65-F5344CB8AC3E}">
        <p14:creationId xmlns:p14="http://schemas.microsoft.com/office/powerpoint/2010/main" val="29902297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Standard Days Method</a:t>
            </a:r>
          </a:p>
        </p:txBody>
      </p:sp>
      <p:sp>
        <p:nvSpPr>
          <p:cNvPr id="32771" name="Rectangle 3"/>
          <p:cNvSpPr>
            <a:spLocks noGrp="1" noChangeArrowheads="1"/>
          </p:cNvSpPr>
          <p:nvPr>
            <p:ph sz="quarter" idx="1"/>
          </p:nvPr>
        </p:nvSpPr>
        <p:spPr>
          <a:xfrm>
            <a:off x="1404730" y="2246810"/>
            <a:ext cx="9633383" cy="4219303"/>
          </a:xfrm>
        </p:spPr>
        <p:txBody>
          <a:bodyPr>
            <a:noAutofit/>
          </a:bodyPr>
          <a:lstStyle/>
          <a:p>
            <a:pPr marL="274320" indent="-274320">
              <a:buFont typeface="Wingdings 2"/>
              <a:buChar char=""/>
              <a:defRPr/>
            </a:pPr>
            <a:r>
              <a:rPr lang="en-US" sz="4400" b="1" dirty="0">
                <a:solidFill>
                  <a:schemeClr val="bg2">
                    <a:lumMod val="25000"/>
                  </a:schemeClr>
                </a:solidFill>
              </a:rPr>
              <a:t>For women with menstrual cycles between </a:t>
            </a:r>
            <a:r>
              <a:rPr lang="en-US" sz="4400" b="1" u="sng" dirty="0">
                <a:solidFill>
                  <a:schemeClr val="bg2">
                    <a:lumMod val="25000"/>
                  </a:schemeClr>
                </a:solidFill>
              </a:rPr>
              <a:t>  26</a:t>
            </a:r>
            <a:r>
              <a:rPr lang="en-US" sz="4400" b="1" dirty="0">
                <a:solidFill>
                  <a:schemeClr val="bg2">
                    <a:lumMod val="25000"/>
                  </a:schemeClr>
                </a:solidFill>
              </a:rPr>
              <a:t> &amp; </a:t>
            </a:r>
            <a:r>
              <a:rPr lang="en-US" sz="4400" b="1" u="sng" dirty="0">
                <a:solidFill>
                  <a:schemeClr val="bg2">
                    <a:lumMod val="25000"/>
                  </a:schemeClr>
                </a:solidFill>
              </a:rPr>
              <a:t>32</a:t>
            </a:r>
            <a:r>
              <a:rPr lang="en-US" sz="4400" b="1" dirty="0">
                <a:solidFill>
                  <a:schemeClr val="bg2">
                    <a:lumMod val="25000"/>
                  </a:schemeClr>
                </a:solidFill>
              </a:rPr>
              <a:t> days.</a:t>
            </a:r>
          </a:p>
          <a:p>
            <a:pPr marL="0" indent="0">
              <a:buNone/>
              <a:defRPr/>
            </a:pPr>
            <a:endParaRPr lang="en-US" sz="4400" b="1" dirty="0">
              <a:solidFill>
                <a:schemeClr val="bg2">
                  <a:lumMod val="25000"/>
                </a:schemeClr>
              </a:solidFill>
            </a:endParaRPr>
          </a:p>
          <a:p>
            <a:pPr marL="274320" indent="-274320">
              <a:buFont typeface="Wingdings 2"/>
              <a:buChar char=""/>
              <a:defRPr/>
            </a:pPr>
            <a:r>
              <a:rPr lang="en-US" sz="4400" b="1" dirty="0">
                <a:solidFill>
                  <a:schemeClr val="bg2">
                    <a:lumMod val="25000"/>
                  </a:schemeClr>
                </a:solidFill>
              </a:rPr>
              <a:t>Avoiding unprotected sexual intercourse on days </a:t>
            </a:r>
            <a:r>
              <a:rPr lang="en-US" sz="4400" b="1" u="sng" dirty="0">
                <a:solidFill>
                  <a:schemeClr val="bg2">
                    <a:lumMod val="25000"/>
                  </a:schemeClr>
                </a:solidFill>
              </a:rPr>
              <a:t>8</a:t>
            </a:r>
            <a:r>
              <a:rPr lang="en-US" sz="4400" b="1" dirty="0">
                <a:solidFill>
                  <a:schemeClr val="bg2">
                    <a:lumMod val="25000"/>
                  </a:schemeClr>
                </a:solidFill>
              </a:rPr>
              <a:t> through </a:t>
            </a:r>
            <a:r>
              <a:rPr lang="en-US" sz="4400" b="1" u="sng" dirty="0">
                <a:solidFill>
                  <a:schemeClr val="bg2">
                    <a:lumMod val="25000"/>
                  </a:schemeClr>
                </a:solidFill>
              </a:rPr>
              <a:t>19</a:t>
            </a:r>
            <a:r>
              <a:rPr lang="en-US" sz="4400" dirty="0">
                <a:solidFill>
                  <a:schemeClr val="bg2">
                    <a:lumMod val="25000"/>
                  </a:schemeClr>
                </a:solidFill>
              </a:rPr>
              <a:t> </a:t>
            </a:r>
          </a:p>
          <a:p>
            <a:pPr marL="274320" indent="-274320">
              <a:buFont typeface="Wingdings 2"/>
              <a:buChar char=""/>
              <a:defRPr/>
            </a:pPr>
            <a:endParaRPr lang="en-US" sz="4400" dirty="0">
              <a:solidFill>
                <a:schemeClr val="bg2">
                  <a:lumMod val="25000"/>
                </a:schemeClr>
              </a:solidFill>
            </a:endParaRPr>
          </a:p>
        </p:txBody>
      </p:sp>
    </p:spTree>
    <p:extLst>
      <p:ext uri="{BB962C8B-B14F-4D97-AF65-F5344CB8AC3E}">
        <p14:creationId xmlns:p14="http://schemas.microsoft.com/office/powerpoint/2010/main" val="328036160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Periodic Abstinence </a:t>
            </a:r>
          </a:p>
        </p:txBody>
      </p:sp>
      <p:sp>
        <p:nvSpPr>
          <p:cNvPr id="35843" name="Rectangle 3"/>
          <p:cNvSpPr>
            <a:spLocks noGrp="1" noChangeArrowheads="1"/>
          </p:cNvSpPr>
          <p:nvPr>
            <p:ph sz="quarter" idx="1"/>
          </p:nvPr>
        </p:nvSpPr>
        <p:spPr>
          <a:xfrm>
            <a:off x="967410" y="2063931"/>
            <a:ext cx="10386390" cy="4035244"/>
          </a:xfrm>
        </p:spPr>
        <p:txBody>
          <a:bodyPr>
            <a:normAutofit fontScale="92500" lnSpcReduction="10000"/>
          </a:bodyPr>
          <a:lstStyle/>
          <a:p>
            <a:pPr eaLnBrk="1" hangingPunct="1"/>
            <a:r>
              <a:rPr lang="en-US" altLang="en-US" sz="3900" b="1" dirty="0">
                <a:cs typeface="Times New Roman" panose="02020603050405020304" pitchFamily="18" charset="0"/>
              </a:rPr>
              <a:t>Coitus interruptus </a:t>
            </a:r>
            <a:r>
              <a:rPr lang="en-US" sz="3900" b="1" i="0" dirty="0">
                <a:solidFill>
                  <a:srgbClr val="231F20"/>
                </a:solidFill>
                <a:effectLst/>
                <a:latin typeface="MyriadPro-Bold"/>
              </a:rPr>
              <a:t>(Withdrawal Method)</a:t>
            </a:r>
            <a:br>
              <a:rPr lang="en-US" sz="3900" i="0" dirty="0">
                <a:solidFill>
                  <a:srgbClr val="231F20"/>
                </a:solidFill>
                <a:effectLst/>
                <a:latin typeface="MyriadPro-Bold"/>
              </a:rPr>
            </a:br>
            <a:r>
              <a:rPr lang="en-US" sz="3800" i="0" dirty="0">
                <a:solidFill>
                  <a:srgbClr val="231F20"/>
                </a:solidFill>
                <a:effectLst/>
                <a:latin typeface="UtopiaStd-Regular"/>
              </a:rPr>
              <a:t>It means discharge of semen outside the female genitalia at the end of intercourse.</a:t>
            </a:r>
            <a:endParaRPr lang="en-US" altLang="en-US" sz="3600" b="1" dirty="0">
              <a:cs typeface="Times New Roman" panose="02020603050405020304" pitchFamily="18" charset="0"/>
            </a:endParaRPr>
          </a:p>
          <a:p>
            <a:pPr eaLnBrk="1" hangingPunct="1"/>
            <a:r>
              <a:rPr lang="en-US" altLang="en-US" sz="3600" b="1" dirty="0">
                <a:cs typeface="Times New Roman" panose="02020603050405020304" pitchFamily="18" charset="0"/>
              </a:rPr>
              <a:t>Efficacy:</a:t>
            </a:r>
          </a:p>
          <a:p>
            <a:pPr eaLnBrk="1" hangingPunct="1"/>
            <a:r>
              <a:rPr lang="en-US" altLang="en-US" sz="3600" b="1" dirty="0">
                <a:cs typeface="Times New Roman" panose="02020603050405020304" pitchFamily="18" charset="0"/>
              </a:rPr>
              <a:t>The failure rate is estimated to be approximately 4% in the first year of perfect use. </a:t>
            </a:r>
          </a:p>
          <a:p>
            <a:pPr eaLnBrk="1" hangingPunct="1"/>
            <a:r>
              <a:rPr lang="en-US" altLang="en-US" sz="3600" b="1" dirty="0">
                <a:cs typeface="Times New Roman" panose="02020603050405020304" pitchFamily="18" charset="0"/>
              </a:rPr>
              <a:t>In typical use, the rate is approximately 19%- 25% during the first year of use.</a:t>
            </a:r>
            <a:r>
              <a:rPr lang="en-US" altLang="en-US" sz="3600" dirty="0">
                <a:cs typeface="Times New Roman" panose="02020603050405020304" pitchFamily="18" charset="0"/>
              </a:rPr>
              <a:t> </a:t>
            </a:r>
          </a:p>
          <a:p>
            <a:pPr marL="0" indent="0" eaLnBrk="1" hangingPunct="1">
              <a:buNone/>
            </a:pPr>
            <a:endParaRPr lang="en-US" altLang="en-US" sz="3600" dirty="0">
              <a:cs typeface="Times New Roman" panose="02020603050405020304" pitchFamily="18" charset="0"/>
            </a:endParaRPr>
          </a:p>
        </p:txBody>
      </p:sp>
    </p:spTree>
    <p:extLst>
      <p:ext uri="{BB962C8B-B14F-4D97-AF65-F5344CB8AC3E}">
        <p14:creationId xmlns:p14="http://schemas.microsoft.com/office/powerpoint/2010/main" val="400388405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Lactational Amenorrhea</a:t>
            </a:r>
          </a:p>
        </p:txBody>
      </p:sp>
      <p:sp>
        <p:nvSpPr>
          <p:cNvPr id="36867" name="Rectangle 3"/>
          <p:cNvSpPr>
            <a:spLocks noGrp="1" noChangeArrowheads="1"/>
          </p:cNvSpPr>
          <p:nvPr>
            <p:ph sz="quarter" idx="1"/>
          </p:nvPr>
        </p:nvSpPr>
        <p:spPr>
          <a:xfrm>
            <a:off x="993912" y="2063931"/>
            <a:ext cx="10359887" cy="4035244"/>
          </a:xfrm>
        </p:spPr>
        <p:txBody>
          <a:bodyPr>
            <a:noAutofit/>
          </a:bodyPr>
          <a:lstStyle/>
          <a:p>
            <a:pPr marL="0" indent="0">
              <a:buNone/>
            </a:pPr>
            <a:r>
              <a:rPr lang="en-US" sz="4400" i="0" dirty="0">
                <a:solidFill>
                  <a:srgbClr val="231F20"/>
                </a:solidFill>
                <a:effectLst/>
                <a:latin typeface="UtopiaStd-Regular"/>
              </a:rPr>
              <a:t>If a breastfeeding woman meets three criteria, her risk of pregnancy in first 6 months is 2% HWY.</a:t>
            </a:r>
            <a:endParaRPr lang="en-US" sz="4400" dirty="0">
              <a:solidFill>
                <a:srgbClr val="231F20"/>
              </a:solidFill>
              <a:latin typeface="UtopiaStd-Regular"/>
            </a:endParaRPr>
          </a:p>
          <a:p>
            <a:pPr>
              <a:buFont typeface="Wingdings" panose="05000000000000000000" pitchFamily="2" charset="2"/>
              <a:buChar char="Ø"/>
            </a:pPr>
            <a:r>
              <a:rPr lang="en-US" sz="3200" i="0" dirty="0" err="1">
                <a:solidFill>
                  <a:srgbClr val="231F20"/>
                </a:solidFill>
                <a:effectLst/>
                <a:latin typeface="UtopiaStd-Regular"/>
              </a:rPr>
              <a:t>Lactional</a:t>
            </a:r>
            <a:r>
              <a:rPr lang="en-US" sz="3200" i="0" dirty="0">
                <a:solidFill>
                  <a:srgbClr val="231F20"/>
                </a:solidFill>
                <a:effectLst/>
                <a:latin typeface="UtopiaStd-Regular"/>
              </a:rPr>
              <a:t> </a:t>
            </a:r>
            <a:r>
              <a:rPr lang="en-US" sz="3200" i="0" dirty="0" err="1">
                <a:solidFill>
                  <a:srgbClr val="231F20"/>
                </a:solidFill>
                <a:effectLst/>
                <a:latin typeface="UtopiaStd-Regular"/>
              </a:rPr>
              <a:t>amenorrhoea</a:t>
            </a:r>
            <a:endParaRPr lang="en-US" sz="3200" dirty="0">
              <a:solidFill>
                <a:srgbClr val="231F20"/>
              </a:solidFill>
              <a:latin typeface="UtopiaStd-Regular"/>
            </a:endParaRPr>
          </a:p>
          <a:p>
            <a:pPr>
              <a:buFont typeface="Wingdings" panose="05000000000000000000" pitchFamily="2" charset="2"/>
              <a:buChar char="Ø"/>
            </a:pPr>
            <a:r>
              <a:rPr lang="en-US" sz="3200" i="0" dirty="0">
                <a:solidFill>
                  <a:srgbClr val="231F20"/>
                </a:solidFill>
                <a:effectLst/>
                <a:latin typeface="UtopiaStd-Regular"/>
              </a:rPr>
              <a:t>Exclusive breastfeeding or nearly full breastfeeding, day and night on demand of baby</a:t>
            </a:r>
          </a:p>
          <a:p>
            <a:pPr>
              <a:buFont typeface="Wingdings" panose="05000000000000000000" pitchFamily="2" charset="2"/>
              <a:buChar char="Ø"/>
            </a:pPr>
            <a:r>
              <a:rPr lang="en-US" sz="3200" i="0" dirty="0">
                <a:solidFill>
                  <a:srgbClr val="231F20"/>
                </a:solidFill>
                <a:effectLst/>
                <a:latin typeface="UtopiaStd-Regular"/>
              </a:rPr>
              <a:t>Less than 6 months postpartum</a:t>
            </a:r>
            <a:endParaRPr lang="en-US" altLang="en-US" sz="3200" dirty="0">
              <a:cs typeface="Times New Roman" panose="02020603050405020304" pitchFamily="18" charset="0"/>
            </a:endParaRPr>
          </a:p>
        </p:txBody>
      </p:sp>
    </p:spTree>
    <p:extLst>
      <p:ext uri="{BB962C8B-B14F-4D97-AF65-F5344CB8AC3E}">
        <p14:creationId xmlns:p14="http://schemas.microsoft.com/office/powerpoint/2010/main" val="398529801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Lactational Amenorrhea</a:t>
            </a:r>
          </a:p>
        </p:txBody>
      </p:sp>
      <p:sp>
        <p:nvSpPr>
          <p:cNvPr id="36867" name="Rectangle 3"/>
          <p:cNvSpPr>
            <a:spLocks noGrp="1" noChangeArrowheads="1"/>
          </p:cNvSpPr>
          <p:nvPr>
            <p:ph sz="quarter" idx="1"/>
          </p:nvPr>
        </p:nvSpPr>
        <p:spPr>
          <a:xfrm>
            <a:off x="993913" y="2063931"/>
            <a:ext cx="10174830" cy="4035244"/>
          </a:xfrm>
        </p:spPr>
        <p:txBody>
          <a:bodyPr>
            <a:noAutofit/>
          </a:bodyPr>
          <a:lstStyle/>
          <a:p>
            <a:pPr eaLnBrk="1" hangingPunct="1"/>
            <a:r>
              <a:rPr lang="en-US" altLang="en-US" sz="4400" b="1" dirty="0">
                <a:cs typeface="Times New Roman" panose="02020603050405020304" pitchFamily="18" charset="0"/>
              </a:rPr>
              <a:t>Efficacy</a:t>
            </a:r>
            <a:r>
              <a:rPr lang="en-US" altLang="en-US" sz="4400" dirty="0">
                <a:cs typeface="Times New Roman" panose="02020603050405020304" pitchFamily="18" charset="0"/>
              </a:rPr>
              <a:t> </a:t>
            </a:r>
          </a:p>
          <a:p>
            <a:pPr eaLnBrk="1" hangingPunct="1"/>
            <a:r>
              <a:rPr lang="en-US" altLang="en-US" sz="4400" dirty="0">
                <a:cs typeface="Times New Roman" panose="02020603050405020304" pitchFamily="18" charset="0"/>
              </a:rPr>
              <a:t>The perfect-use failure rate within the first 6 months is 0.5%. </a:t>
            </a:r>
          </a:p>
          <a:p>
            <a:pPr eaLnBrk="1" hangingPunct="1"/>
            <a:r>
              <a:rPr lang="en-US" altLang="en-US" sz="4400" dirty="0">
                <a:cs typeface="Times New Roman" panose="02020603050405020304" pitchFamily="18" charset="0"/>
              </a:rPr>
              <a:t>The typical-use failure rate within the first 6 months is 2%. </a:t>
            </a:r>
          </a:p>
          <a:p>
            <a:pPr eaLnBrk="1" hangingPunct="1"/>
            <a:r>
              <a:rPr lang="en-US" altLang="en-US" sz="4400" b="1" dirty="0">
                <a:cs typeface="Times New Roman" panose="02020603050405020304" pitchFamily="18" charset="0"/>
              </a:rPr>
              <a:t>Advantages: </a:t>
            </a:r>
            <a:r>
              <a:rPr lang="en-US" altLang="en-US" sz="4000" dirty="0">
                <a:cs typeface="Times New Roman" panose="02020603050405020304" pitchFamily="18" charset="0"/>
              </a:rPr>
              <a:t>no cost, effective, physiological</a:t>
            </a:r>
          </a:p>
        </p:txBody>
      </p:sp>
    </p:spTree>
    <p:extLst>
      <p:ext uri="{BB962C8B-B14F-4D97-AF65-F5344CB8AC3E}">
        <p14:creationId xmlns:p14="http://schemas.microsoft.com/office/powerpoint/2010/main" val="24364973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4D268-4092-4CBD-9B96-7583595F30DA}"/>
              </a:ext>
            </a:extLst>
          </p:cNvPr>
          <p:cNvSpPr>
            <a:spLocks noGrp="1"/>
          </p:cNvSpPr>
          <p:nvPr>
            <p:ph type="title"/>
          </p:nvPr>
        </p:nvSpPr>
        <p:spPr/>
        <p:txBody>
          <a:bodyPr>
            <a:normAutofit fontScale="90000"/>
          </a:bodyPr>
          <a:lstStyle/>
          <a:p>
            <a:pPr algn="ctr"/>
            <a:r>
              <a:rPr lang="en-US" sz="5400" b="1" i="0" dirty="0">
                <a:solidFill>
                  <a:srgbClr val="231F20"/>
                </a:solidFill>
                <a:effectLst/>
                <a:latin typeface="+mn-lt"/>
              </a:rPr>
              <a:t>Advantages of Natural Family Planning</a:t>
            </a:r>
            <a:br>
              <a:rPr lang="en-US" sz="1800" i="0" dirty="0">
                <a:solidFill>
                  <a:srgbClr val="231F20"/>
                </a:solidFill>
                <a:effectLst/>
                <a:latin typeface="MyriadPro-Bold"/>
              </a:rPr>
            </a:br>
            <a:br>
              <a:rPr lang="en-US" sz="1800" i="0" dirty="0">
                <a:solidFill>
                  <a:srgbClr val="231F20"/>
                </a:solidFill>
                <a:effectLst/>
                <a:latin typeface="MyriadPro-Bold"/>
              </a:rPr>
            </a:br>
            <a:endParaRPr lang="en-US" dirty="0"/>
          </a:p>
        </p:txBody>
      </p:sp>
      <p:sp>
        <p:nvSpPr>
          <p:cNvPr id="3" name="Content Placeholder 2">
            <a:extLst>
              <a:ext uri="{FF2B5EF4-FFF2-40B4-BE49-F238E27FC236}">
                <a16:creationId xmlns:a16="http://schemas.microsoft.com/office/drawing/2014/main" id="{38518D4A-42B5-4ED0-BD69-78BC4EF71C21}"/>
              </a:ext>
            </a:extLst>
          </p:cNvPr>
          <p:cNvSpPr>
            <a:spLocks noGrp="1"/>
          </p:cNvSpPr>
          <p:nvPr>
            <p:ph idx="1"/>
          </p:nvPr>
        </p:nvSpPr>
        <p:spPr>
          <a:xfrm>
            <a:off x="838200" y="1431235"/>
            <a:ext cx="10515600" cy="5327374"/>
          </a:xfrm>
        </p:spPr>
        <p:txBody>
          <a:bodyPr>
            <a:normAutofit fontScale="77500" lnSpcReduction="20000"/>
          </a:bodyPr>
          <a:lstStyle/>
          <a:p>
            <a:pPr marL="0" indent="0">
              <a:lnSpc>
                <a:spcPct val="100000"/>
              </a:lnSpc>
              <a:buNone/>
            </a:pPr>
            <a:r>
              <a:rPr lang="en-US" i="0" dirty="0">
                <a:solidFill>
                  <a:srgbClr val="231F20"/>
                </a:solidFill>
                <a:effectLst/>
                <a:latin typeface="UtopiaStd-Regular"/>
              </a:rPr>
              <a:t>• </a:t>
            </a:r>
            <a:r>
              <a:rPr lang="en-US" sz="3300" i="0" dirty="0">
                <a:solidFill>
                  <a:srgbClr val="231F20"/>
                </a:solidFill>
                <a:effectLst/>
                <a:latin typeface="UtopiaStd-Regular"/>
              </a:rPr>
              <a:t>No physical side effect</a:t>
            </a:r>
            <a:br>
              <a:rPr lang="en-US" sz="3300" i="0" dirty="0">
                <a:solidFill>
                  <a:srgbClr val="231F20"/>
                </a:solidFill>
                <a:effectLst/>
                <a:latin typeface="UtopiaStd-Regular"/>
              </a:rPr>
            </a:br>
            <a:r>
              <a:rPr lang="en-US" sz="3300" i="0" dirty="0">
                <a:solidFill>
                  <a:srgbClr val="231F20"/>
                </a:solidFill>
                <a:effectLst/>
                <a:latin typeface="UtopiaStd-Regular"/>
              </a:rPr>
              <a:t>• No financial cost</a:t>
            </a:r>
            <a:br>
              <a:rPr lang="en-US" sz="3300" i="0" dirty="0">
                <a:solidFill>
                  <a:srgbClr val="231F20"/>
                </a:solidFill>
                <a:effectLst/>
                <a:latin typeface="UtopiaStd-Regular"/>
              </a:rPr>
            </a:br>
            <a:r>
              <a:rPr lang="en-US" sz="3300" i="0" dirty="0">
                <a:solidFill>
                  <a:srgbClr val="231F20"/>
                </a:solidFill>
                <a:effectLst/>
                <a:latin typeface="UtopiaStd-Regular"/>
              </a:rPr>
              <a:t>• Increases self-awareness and knowledge</a:t>
            </a:r>
            <a:br>
              <a:rPr lang="en-US" sz="3300" i="0" dirty="0">
                <a:solidFill>
                  <a:srgbClr val="231F20"/>
                </a:solidFill>
                <a:effectLst/>
                <a:latin typeface="UtopiaStd-Regular"/>
              </a:rPr>
            </a:br>
            <a:r>
              <a:rPr lang="en-US" sz="3300" i="0" dirty="0">
                <a:solidFill>
                  <a:srgbClr val="231F20"/>
                </a:solidFill>
                <a:effectLst/>
                <a:latin typeface="UtopiaStd-Regular"/>
              </a:rPr>
              <a:t>• It can be provided by trained natural family planning teacher and not </a:t>
            </a:r>
          </a:p>
          <a:p>
            <a:pPr marL="0" indent="0">
              <a:lnSpc>
                <a:spcPct val="100000"/>
              </a:lnSpc>
              <a:buNone/>
            </a:pPr>
            <a:r>
              <a:rPr lang="en-US" sz="3300" dirty="0">
                <a:solidFill>
                  <a:srgbClr val="231F20"/>
                </a:solidFill>
                <a:latin typeface="UtopiaStd-Regular"/>
              </a:rPr>
              <a:t>   </a:t>
            </a:r>
            <a:r>
              <a:rPr lang="en-US" sz="3300" i="0" dirty="0">
                <a:solidFill>
                  <a:srgbClr val="231F20"/>
                </a:solidFill>
                <a:effectLst/>
                <a:latin typeface="UtopiaStd-Regular"/>
              </a:rPr>
              <a:t>necessarily by highly skilled medical personnel.</a:t>
            </a:r>
          </a:p>
          <a:p>
            <a:pPr marL="0" indent="0">
              <a:lnSpc>
                <a:spcPct val="100000"/>
              </a:lnSpc>
              <a:buNone/>
            </a:pPr>
            <a:br>
              <a:rPr lang="en-US" dirty="0"/>
            </a:br>
            <a:r>
              <a:rPr lang="en-US" dirty="0"/>
              <a:t>                                     </a:t>
            </a:r>
            <a:r>
              <a:rPr lang="en-US" sz="5800" b="1" i="0" dirty="0">
                <a:solidFill>
                  <a:srgbClr val="231F20"/>
                </a:solidFill>
                <a:effectLst/>
                <a:latin typeface="MyriadPro-Bold"/>
              </a:rPr>
              <a:t>Disadvantages</a:t>
            </a:r>
          </a:p>
          <a:p>
            <a:pPr marL="0" indent="0" algn="l">
              <a:lnSpc>
                <a:spcPct val="100000"/>
              </a:lnSpc>
              <a:buNone/>
            </a:pPr>
            <a:br>
              <a:rPr lang="en-US" sz="1800" i="0" dirty="0">
                <a:solidFill>
                  <a:srgbClr val="231F20"/>
                </a:solidFill>
                <a:effectLst/>
                <a:latin typeface="MyriadPro-Bold"/>
              </a:rPr>
            </a:br>
            <a:r>
              <a:rPr lang="en-US" sz="3000" i="0" dirty="0">
                <a:solidFill>
                  <a:srgbClr val="231F20"/>
                </a:solidFill>
                <a:effectLst/>
                <a:latin typeface="UtopiaStd-Regular"/>
              </a:rPr>
              <a:t>• </a:t>
            </a:r>
            <a:r>
              <a:rPr lang="en-US" sz="3300" i="0" dirty="0">
                <a:solidFill>
                  <a:srgbClr val="231F20"/>
                </a:solidFill>
                <a:effectLst/>
                <a:latin typeface="UtopiaStd-Regular"/>
              </a:rPr>
              <a:t>Do not provide protection against HIV and STDs.</a:t>
            </a:r>
            <a:br>
              <a:rPr lang="en-US" sz="3300" i="0" dirty="0">
                <a:solidFill>
                  <a:srgbClr val="231F20"/>
                </a:solidFill>
                <a:effectLst/>
                <a:latin typeface="UtopiaStd-Regular"/>
              </a:rPr>
            </a:br>
            <a:r>
              <a:rPr lang="en-US" sz="3300" i="0" dirty="0">
                <a:solidFill>
                  <a:srgbClr val="231F20"/>
                </a:solidFill>
                <a:effectLst/>
                <a:latin typeface="UtopiaStd-Regular"/>
              </a:rPr>
              <a:t>• There may be emotional stress due to abstinence of 10–12 days/cycle.</a:t>
            </a:r>
            <a:br>
              <a:rPr lang="en-US" sz="3300" i="0" dirty="0">
                <a:solidFill>
                  <a:srgbClr val="231F20"/>
                </a:solidFill>
                <a:effectLst/>
                <a:latin typeface="UtopiaStd-Regular"/>
              </a:rPr>
            </a:br>
            <a:r>
              <a:rPr lang="en-US" sz="3300" i="0" dirty="0">
                <a:solidFill>
                  <a:srgbClr val="231F20"/>
                </a:solidFill>
                <a:effectLst/>
                <a:latin typeface="UtopiaStd-Regular"/>
              </a:rPr>
              <a:t>• Involvement of both partners is essential.</a:t>
            </a:r>
          </a:p>
          <a:p>
            <a:pPr marL="0" indent="0" algn="l">
              <a:lnSpc>
                <a:spcPct val="100000"/>
              </a:lnSpc>
              <a:buNone/>
            </a:pPr>
            <a:r>
              <a:rPr lang="en-US" sz="3300" i="0" dirty="0">
                <a:solidFill>
                  <a:srgbClr val="231F20"/>
                </a:solidFill>
                <a:effectLst/>
                <a:latin typeface="UtopiaStd-Regular"/>
              </a:rPr>
              <a:t>• Needs several months for training</a:t>
            </a:r>
            <a:br>
              <a:rPr lang="en-US" sz="3300" i="0" dirty="0">
                <a:solidFill>
                  <a:srgbClr val="231F20"/>
                </a:solidFill>
                <a:effectLst/>
                <a:latin typeface="UtopiaStd-Regular"/>
              </a:rPr>
            </a:br>
            <a:r>
              <a:rPr lang="en-US" sz="3300" i="0" dirty="0">
                <a:solidFill>
                  <a:srgbClr val="231F20"/>
                </a:solidFill>
                <a:effectLst/>
                <a:latin typeface="UtopiaStd-Regular"/>
              </a:rPr>
              <a:t>• High failure rate: 20 – 30 (HWY)</a:t>
            </a:r>
            <a:endParaRPr lang="en-US" sz="3300" dirty="0"/>
          </a:p>
        </p:txBody>
      </p:sp>
    </p:spTree>
    <p:extLst>
      <p:ext uri="{BB962C8B-B14F-4D97-AF65-F5344CB8AC3E}">
        <p14:creationId xmlns:p14="http://schemas.microsoft.com/office/powerpoint/2010/main" val="3426574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0835" y="1593669"/>
            <a:ext cx="8135131" cy="2308324"/>
          </a:xfrm>
          <a:prstGeom prst="rect">
            <a:avLst/>
          </a:prstGeom>
        </p:spPr>
        <p:txBody>
          <a:bodyPr wrap="square">
            <a:spAutoFit/>
          </a:bodyPr>
          <a:lstStyle/>
          <a:p>
            <a:pPr algn="ctr"/>
            <a:r>
              <a:rPr lang="en-US" sz="7200" b="1" dirty="0">
                <a:solidFill>
                  <a:srgbClr val="FF0000"/>
                </a:solidFill>
                <a:cs typeface="Arial" charset="0"/>
              </a:rPr>
              <a:t>BARRIER METHODS</a:t>
            </a:r>
            <a:br>
              <a:rPr lang="en-US" sz="7200" b="1" dirty="0">
                <a:solidFill>
                  <a:srgbClr val="FF0000"/>
                </a:solidFill>
                <a:cs typeface="Arial" charset="0"/>
              </a:rPr>
            </a:br>
            <a:endParaRPr lang="en-US" sz="7200" b="1" dirty="0">
              <a:solidFill>
                <a:srgbClr val="FF0000"/>
              </a:solidFill>
            </a:endParaRPr>
          </a:p>
        </p:txBody>
      </p:sp>
    </p:spTree>
    <p:extLst>
      <p:ext uri="{BB962C8B-B14F-4D97-AF65-F5344CB8AC3E}">
        <p14:creationId xmlns:p14="http://schemas.microsoft.com/office/powerpoint/2010/main" val="2880733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18FCE9A-1DB7-4972-AF96-A3FC56FCD743}"/>
              </a:ext>
            </a:extLst>
          </p:cNvPr>
          <p:cNvPicPr>
            <a:picLocks noChangeAspect="1"/>
          </p:cNvPicPr>
          <p:nvPr/>
        </p:nvPicPr>
        <p:blipFill>
          <a:blip r:embed="rId2"/>
          <a:stretch>
            <a:fillRect/>
          </a:stretch>
        </p:blipFill>
        <p:spPr>
          <a:xfrm>
            <a:off x="1997751" y="152658"/>
            <a:ext cx="8405206" cy="6393916"/>
          </a:xfrm>
          <a:prstGeom prst="rect">
            <a:avLst/>
          </a:prstGeom>
        </p:spPr>
      </p:pic>
    </p:spTree>
    <p:extLst>
      <p:ext uri="{BB962C8B-B14F-4D97-AF65-F5344CB8AC3E}">
        <p14:creationId xmlns:p14="http://schemas.microsoft.com/office/powerpoint/2010/main" val="2568704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825625" y="169817"/>
            <a:ext cx="8534400" cy="1354183"/>
          </a:xfrm>
        </p:spPr>
        <p:txBody>
          <a:bodyPr>
            <a:noAutofit/>
          </a:bodyPr>
          <a:lstStyle/>
          <a:p>
            <a:pPr algn="ctr" eaLnBrk="1" hangingPunct="1">
              <a:defRPr/>
            </a:pPr>
            <a:r>
              <a:rPr lang="en-US" sz="5400" b="1" dirty="0">
                <a:latin typeface="+mn-lt"/>
                <a:cs typeface="Arial" charset="0"/>
              </a:rPr>
              <a:t> </a:t>
            </a:r>
            <a:r>
              <a:rPr lang="en-US" sz="5400" b="1" dirty="0">
                <a:latin typeface="+mn-lt"/>
                <a:cs typeface="Times New Roman" pitchFamily="18" charset="0"/>
              </a:rPr>
              <a:t>A- Spermicides</a:t>
            </a:r>
            <a:endParaRPr lang="en-US" sz="5400" b="1" dirty="0">
              <a:latin typeface="+mn-lt"/>
              <a:cs typeface="Arial" charset="0"/>
            </a:endParaRPr>
          </a:p>
        </p:txBody>
      </p:sp>
      <p:sp>
        <p:nvSpPr>
          <p:cNvPr id="37891" name="Rectangle 3"/>
          <p:cNvSpPr>
            <a:spLocks noGrp="1" noChangeArrowheads="1"/>
          </p:cNvSpPr>
          <p:nvPr>
            <p:ph sz="quarter" idx="1"/>
          </p:nvPr>
        </p:nvSpPr>
        <p:spPr>
          <a:xfrm>
            <a:off x="384314" y="1523999"/>
            <a:ext cx="11184834" cy="5164183"/>
          </a:xfrm>
        </p:spPr>
        <p:txBody>
          <a:bodyPr>
            <a:noAutofit/>
          </a:bodyPr>
          <a:lstStyle/>
          <a:p>
            <a:pPr eaLnBrk="1" hangingPunct="1">
              <a:lnSpc>
                <a:spcPct val="90000"/>
              </a:lnSpc>
            </a:pPr>
            <a:r>
              <a:rPr lang="en-US" altLang="en-US" dirty="0">
                <a:cs typeface="Times New Roman" panose="02020603050405020304" pitchFamily="18" charset="0"/>
              </a:rPr>
              <a:t>Types : creams, jellies, foams ,tablets and suppositories.</a:t>
            </a:r>
          </a:p>
          <a:p>
            <a:r>
              <a:rPr lang="en-US" i="0" dirty="0">
                <a:solidFill>
                  <a:srgbClr val="231F20"/>
                </a:solidFill>
                <a:effectLst/>
                <a:latin typeface="UtopiaStd-Regular"/>
              </a:rPr>
              <a:t>The agents currently used are :</a:t>
            </a:r>
            <a:br>
              <a:rPr lang="en-US" i="0" dirty="0">
                <a:solidFill>
                  <a:srgbClr val="231F20"/>
                </a:solidFill>
                <a:effectLst/>
                <a:latin typeface="UtopiaStd-Regular"/>
              </a:rPr>
            </a:br>
            <a:r>
              <a:rPr lang="en-US" i="0" dirty="0">
                <a:solidFill>
                  <a:srgbClr val="231F20"/>
                </a:solidFill>
                <a:effectLst/>
                <a:latin typeface="UtopiaStd-Regular"/>
              </a:rPr>
              <a:t>– Non-oxynol-9</a:t>
            </a:r>
            <a:br>
              <a:rPr lang="en-US" i="0" dirty="0">
                <a:solidFill>
                  <a:srgbClr val="231F20"/>
                </a:solidFill>
                <a:effectLst/>
                <a:latin typeface="UtopiaStd-Regular"/>
              </a:rPr>
            </a:br>
            <a:r>
              <a:rPr lang="en-US" i="0" dirty="0">
                <a:solidFill>
                  <a:srgbClr val="231F20"/>
                </a:solidFill>
                <a:effectLst/>
                <a:latin typeface="UtopiaStd-Regular"/>
              </a:rPr>
              <a:t>– Octoxynol-9</a:t>
            </a:r>
            <a:br>
              <a:rPr lang="en-US" i="0" dirty="0">
                <a:solidFill>
                  <a:srgbClr val="231F20"/>
                </a:solidFill>
                <a:effectLst/>
                <a:latin typeface="UtopiaStd-Regular"/>
              </a:rPr>
            </a:br>
            <a:r>
              <a:rPr lang="en-US" i="0" dirty="0">
                <a:solidFill>
                  <a:srgbClr val="231F20"/>
                </a:solidFill>
                <a:effectLst/>
                <a:latin typeface="UtopiaStd-Regular"/>
              </a:rPr>
              <a:t>– Benzalkonium </a:t>
            </a:r>
            <a:r>
              <a:rPr lang="en-US" i="0" dirty="0" err="1">
                <a:solidFill>
                  <a:srgbClr val="231F20"/>
                </a:solidFill>
                <a:effectLst/>
                <a:latin typeface="UtopiaStd-Regular"/>
              </a:rPr>
              <a:t>choride</a:t>
            </a:r>
            <a:br>
              <a:rPr lang="en-US" i="0" dirty="0">
                <a:solidFill>
                  <a:srgbClr val="231F20"/>
                </a:solidFill>
                <a:effectLst/>
                <a:latin typeface="UtopiaStd-Regular"/>
              </a:rPr>
            </a:br>
            <a:r>
              <a:rPr lang="en-US" i="0" dirty="0">
                <a:solidFill>
                  <a:srgbClr val="231F20"/>
                </a:solidFill>
                <a:effectLst/>
                <a:latin typeface="UtopiaStd-Regular"/>
              </a:rPr>
              <a:t>– </a:t>
            </a:r>
            <a:r>
              <a:rPr lang="en-US" i="0" dirty="0" err="1">
                <a:solidFill>
                  <a:srgbClr val="231F20"/>
                </a:solidFill>
                <a:effectLst/>
                <a:latin typeface="UtopiaStd-Regular"/>
              </a:rPr>
              <a:t>Menfegol</a:t>
            </a:r>
            <a:endParaRPr lang="en-US" dirty="0">
              <a:solidFill>
                <a:srgbClr val="231F20"/>
              </a:solidFill>
              <a:latin typeface="UtopiaStd-Regular"/>
            </a:endParaRPr>
          </a:p>
          <a:p>
            <a:r>
              <a:rPr lang="en-US" sz="2800" i="0" dirty="0">
                <a:solidFill>
                  <a:srgbClr val="231F20"/>
                </a:solidFill>
                <a:effectLst/>
                <a:latin typeface="UtopiaStd-Regular"/>
              </a:rPr>
              <a:t>Most preparations contain 60–100 mg of these agents in each vaginal application, with concentration ranging from 2% to 12.5%.</a:t>
            </a:r>
          </a:p>
          <a:p>
            <a:r>
              <a:rPr lang="en-US" altLang="en-US" dirty="0">
                <a:cs typeface="Times New Roman" panose="02020603050405020304" pitchFamily="18" charset="0"/>
              </a:rPr>
              <a:t>They disrupt the integrity of sperm membrane, </a:t>
            </a:r>
            <a:r>
              <a:rPr lang="en-US" i="0" dirty="0">
                <a:solidFill>
                  <a:srgbClr val="231F20"/>
                </a:solidFill>
                <a:effectLst/>
                <a:latin typeface="UtopiaStd-Regular"/>
              </a:rPr>
              <a:t>this same action occurs with bacteria and viruses explaining the protection against STDs.</a:t>
            </a:r>
            <a:endParaRPr lang="en-US" dirty="0">
              <a:solidFill>
                <a:srgbClr val="231F20"/>
              </a:solidFill>
              <a:latin typeface="UtopiaStd-Regular"/>
            </a:endParaRPr>
          </a:p>
          <a:p>
            <a:r>
              <a:rPr lang="en-US" i="0" dirty="0">
                <a:solidFill>
                  <a:srgbClr val="231F20"/>
                </a:solidFill>
                <a:effectLst/>
                <a:latin typeface="UtopiaStd-Regular"/>
              </a:rPr>
              <a:t>“Advantage 24” is a contraceptive gel that adheres to the vaginal mucosa and provide longer availability of nonoxynol-9 effective for 24 hrs.</a:t>
            </a:r>
            <a:br>
              <a:rPr lang="en-US" i="0" dirty="0">
                <a:solidFill>
                  <a:srgbClr val="231F20"/>
                </a:solidFill>
                <a:effectLst/>
                <a:latin typeface="UtopiaStd-Regular"/>
              </a:rPr>
            </a:br>
            <a:br>
              <a:rPr lang="en-US" sz="1800" i="0" dirty="0">
                <a:solidFill>
                  <a:srgbClr val="231F20"/>
                </a:solidFill>
                <a:effectLst/>
                <a:latin typeface="UtopiaStd-Regular"/>
              </a:rPr>
            </a:br>
            <a:endParaRPr lang="en-US" altLang="en-US" sz="3600" dirty="0">
              <a:cs typeface="Times New Roman" panose="02020603050405020304" pitchFamily="18" charset="0"/>
            </a:endParaRPr>
          </a:p>
        </p:txBody>
      </p:sp>
    </p:spTree>
    <p:extLst>
      <p:ext uri="{BB962C8B-B14F-4D97-AF65-F5344CB8AC3E}">
        <p14:creationId xmlns:p14="http://schemas.microsoft.com/office/powerpoint/2010/main" val="217821879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9829800" cy="1470991"/>
          </a:xfrm>
        </p:spPr>
        <p:txBody>
          <a:bodyPr>
            <a:normAutofit/>
          </a:bodyPr>
          <a:lstStyle/>
          <a:p>
            <a:pPr algn="ctr">
              <a:defRPr/>
            </a:pPr>
            <a:r>
              <a:rPr lang="en-US" sz="5400" b="1" dirty="0">
                <a:latin typeface="+mn-lt"/>
              </a:rPr>
              <a:t>B- Condoms</a:t>
            </a:r>
            <a:endParaRPr lang="en-US" sz="5400" dirty="0">
              <a:latin typeface="+mn-lt"/>
            </a:endParaRPr>
          </a:p>
        </p:txBody>
      </p:sp>
      <p:sp>
        <p:nvSpPr>
          <p:cNvPr id="39939" name="Content Placeholder 2"/>
          <p:cNvSpPr>
            <a:spLocks noGrp="1"/>
          </p:cNvSpPr>
          <p:nvPr>
            <p:ph sz="quarter" idx="1"/>
          </p:nvPr>
        </p:nvSpPr>
        <p:spPr>
          <a:xfrm>
            <a:off x="238539" y="1338471"/>
            <a:ext cx="11115261" cy="4929808"/>
          </a:xfrm>
        </p:spPr>
        <p:txBody>
          <a:bodyPr>
            <a:normAutofit fontScale="92500" lnSpcReduction="20000"/>
          </a:bodyPr>
          <a:lstStyle/>
          <a:p>
            <a:pPr eaLnBrk="1" hangingPunct="1"/>
            <a:r>
              <a:rPr lang="en-US" altLang="en-US" sz="3600" dirty="0">
                <a:cs typeface="Times New Roman" panose="02020603050405020304" pitchFamily="18" charset="0"/>
              </a:rPr>
              <a:t>Condoms are made of latex which can be damaged by oil-based spermicidal agents; therefore, water-based spermicides should be used</a:t>
            </a:r>
            <a:r>
              <a:rPr lang="en-US" altLang="en-US" sz="3500" dirty="0">
                <a:cs typeface="Times New Roman" panose="02020603050405020304" pitchFamily="18" charset="0"/>
              </a:rPr>
              <a:t>.</a:t>
            </a:r>
          </a:p>
          <a:p>
            <a:pPr eaLnBrk="1" hangingPunct="1"/>
            <a:r>
              <a:rPr lang="en-US" altLang="en-US" sz="3500" dirty="0">
                <a:cs typeface="Times New Roman" panose="02020603050405020304" pitchFamily="18" charset="0"/>
              </a:rPr>
              <a:t> </a:t>
            </a:r>
            <a:r>
              <a:rPr lang="en-US" sz="3500" i="0" dirty="0">
                <a:solidFill>
                  <a:srgbClr val="231F20"/>
                </a:solidFill>
                <a:effectLst/>
                <a:latin typeface="UtopiaStd-Regular"/>
              </a:rPr>
              <a:t>Polyurethane and silicon rubber condoms are also available</a:t>
            </a:r>
            <a:endParaRPr lang="en-US" altLang="en-US" sz="3500" dirty="0">
              <a:cs typeface="Times New Roman" panose="02020603050405020304" pitchFamily="18" charset="0"/>
            </a:endParaRPr>
          </a:p>
          <a:p>
            <a:pPr eaLnBrk="1" hangingPunct="1"/>
            <a:r>
              <a:rPr lang="en-US" altLang="en-US" sz="3600" dirty="0">
                <a:cs typeface="Times New Roman" panose="02020603050405020304" pitchFamily="18" charset="0"/>
              </a:rPr>
              <a:t>Latex condoms prevent sexually transmitted diseases (STD) such as HIV, but are less protective against STD transmitted from skin-to-skin contact such as human papilloma virus and herpes virus. </a:t>
            </a:r>
          </a:p>
          <a:p>
            <a:pPr eaLnBrk="1" hangingPunct="1"/>
            <a:r>
              <a:rPr lang="en-US" sz="3500" i="0" dirty="0">
                <a:solidFill>
                  <a:srgbClr val="231F20"/>
                </a:solidFill>
                <a:effectLst/>
                <a:latin typeface="UtopiaStd-Regular"/>
              </a:rPr>
              <a:t>Types</a:t>
            </a:r>
          </a:p>
          <a:p>
            <a:pPr lvl="1"/>
            <a:r>
              <a:rPr lang="en-US" sz="3500" i="0" dirty="0">
                <a:solidFill>
                  <a:srgbClr val="231F20"/>
                </a:solidFill>
                <a:effectLst/>
                <a:latin typeface="UtopiaStd-Regular"/>
              </a:rPr>
              <a:t>Dry type</a:t>
            </a:r>
          </a:p>
          <a:p>
            <a:pPr lvl="1"/>
            <a:r>
              <a:rPr lang="en-US" sz="3500" i="0" dirty="0">
                <a:solidFill>
                  <a:srgbClr val="231F20"/>
                </a:solidFill>
                <a:effectLst/>
                <a:latin typeface="UtopiaStd-Regular"/>
              </a:rPr>
              <a:t>Pre-lubricated</a:t>
            </a:r>
          </a:p>
          <a:p>
            <a:pPr lvl="1"/>
            <a:r>
              <a:rPr lang="en-US" sz="3500" i="0" dirty="0">
                <a:solidFill>
                  <a:srgbClr val="231F20"/>
                </a:solidFill>
                <a:effectLst/>
                <a:latin typeface="UtopiaStd-Regular"/>
              </a:rPr>
              <a:t>Medicated—Coated with nonoxynol-9</a:t>
            </a:r>
            <a:endParaRPr lang="en-US" altLang="en-US" sz="3200" dirty="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7712765" y="4195868"/>
            <a:ext cx="4055165" cy="2596247"/>
          </a:xfrm>
          <a:prstGeom prst="rect">
            <a:avLst/>
          </a:prstGeom>
        </p:spPr>
      </p:pic>
    </p:spTree>
    <p:extLst>
      <p:ext uri="{BB962C8B-B14F-4D97-AF65-F5344CB8AC3E}">
        <p14:creationId xmlns:p14="http://schemas.microsoft.com/office/powerpoint/2010/main" val="3315910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F29F5-EFDA-41DF-9F2D-11D8B378B1EC}"/>
              </a:ext>
            </a:extLst>
          </p:cNvPr>
          <p:cNvSpPr>
            <a:spLocks noGrp="1"/>
          </p:cNvSpPr>
          <p:nvPr>
            <p:ph type="title"/>
          </p:nvPr>
        </p:nvSpPr>
        <p:spPr/>
        <p:txBody>
          <a:bodyPr>
            <a:noAutofit/>
          </a:bodyPr>
          <a:lstStyle/>
          <a:p>
            <a:pPr algn="ctr"/>
            <a:r>
              <a:rPr lang="en-US" sz="5400" b="1" dirty="0">
                <a:latin typeface="+mn-lt"/>
              </a:rPr>
              <a:t>Future Development in Barrier Methods</a:t>
            </a:r>
          </a:p>
        </p:txBody>
      </p:sp>
      <p:sp>
        <p:nvSpPr>
          <p:cNvPr id="3" name="Content Placeholder 2">
            <a:extLst>
              <a:ext uri="{FF2B5EF4-FFF2-40B4-BE49-F238E27FC236}">
                <a16:creationId xmlns:a16="http://schemas.microsoft.com/office/drawing/2014/main" id="{C55A9891-D5E8-4144-B325-015DC718ED8B}"/>
              </a:ext>
            </a:extLst>
          </p:cNvPr>
          <p:cNvSpPr>
            <a:spLocks noGrp="1"/>
          </p:cNvSpPr>
          <p:nvPr>
            <p:ph idx="1"/>
          </p:nvPr>
        </p:nvSpPr>
        <p:spPr/>
        <p:txBody>
          <a:bodyPr>
            <a:normAutofit/>
          </a:bodyPr>
          <a:lstStyle/>
          <a:p>
            <a:endParaRPr lang="en-US" sz="3600" dirty="0"/>
          </a:p>
          <a:p>
            <a:r>
              <a:rPr lang="en-US" sz="3600" dirty="0"/>
              <a:t>The </a:t>
            </a:r>
            <a:r>
              <a:rPr lang="en-US" sz="3600" dirty="0" err="1"/>
              <a:t>Ovaprene</a:t>
            </a:r>
            <a:r>
              <a:rPr lang="en-US" sz="3600" dirty="0"/>
              <a:t> ring is a nonhormonal “one-size-fits-all” intravaginal organic silicone ring.</a:t>
            </a:r>
          </a:p>
          <a:p>
            <a:r>
              <a:rPr lang="en-US" sz="3600" dirty="0"/>
              <a:t> It continuously releases </a:t>
            </a:r>
            <a:r>
              <a:rPr lang="en-US" sz="3600" dirty="0" err="1"/>
              <a:t>spermiostatic</a:t>
            </a:r>
            <a:r>
              <a:rPr lang="en-US" sz="3600" dirty="0"/>
              <a:t> and spermicidal agents over a 4-week period.</a:t>
            </a:r>
          </a:p>
          <a:p>
            <a:r>
              <a:rPr lang="en-US" sz="3600" dirty="0"/>
              <a:t> The phase II trial demonstrated patient acceptability and safety </a:t>
            </a:r>
          </a:p>
        </p:txBody>
      </p:sp>
      <p:pic>
        <p:nvPicPr>
          <p:cNvPr id="1026" name="Picture 2" descr="Ovaprene® holds promise as non-hormonal contraceptive">
            <a:extLst>
              <a:ext uri="{FF2B5EF4-FFF2-40B4-BE49-F238E27FC236}">
                <a16:creationId xmlns:a16="http://schemas.microsoft.com/office/drawing/2014/main" id="{896E6661-E7FD-4F03-8E81-88F50BCD62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1015" y="5274364"/>
            <a:ext cx="2148054" cy="1411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986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201782" y="365125"/>
            <a:ext cx="10152017" cy="1325563"/>
          </a:xfrm>
        </p:spPr>
        <p:txBody>
          <a:bodyPr>
            <a:normAutofit/>
          </a:bodyPr>
          <a:lstStyle/>
          <a:p>
            <a:pPr algn="ctr" eaLnBrk="1" hangingPunct="1"/>
            <a:r>
              <a:rPr lang="en-US" altLang="en-US" sz="5400" b="1" dirty="0">
                <a:latin typeface="+mn-lt"/>
                <a:cs typeface="Arial" panose="020B0604020202020204" pitchFamily="34" charset="0"/>
              </a:rPr>
              <a:t>Intrauterine Devices</a:t>
            </a:r>
          </a:p>
        </p:txBody>
      </p:sp>
      <p:sp>
        <p:nvSpPr>
          <p:cNvPr id="43011" name="Rectangle 3"/>
          <p:cNvSpPr>
            <a:spLocks noGrp="1" noChangeArrowheads="1"/>
          </p:cNvSpPr>
          <p:nvPr>
            <p:ph sz="quarter" idx="1"/>
          </p:nvPr>
        </p:nvSpPr>
        <p:spPr>
          <a:xfrm>
            <a:off x="1554480" y="2037805"/>
            <a:ext cx="9575073" cy="4061369"/>
          </a:xfrm>
        </p:spPr>
        <p:txBody>
          <a:bodyPr>
            <a:noAutofit/>
          </a:bodyPr>
          <a:lstStyle/>
          <a:p>
            <a:pPr eaLnBrk="1" hangingPunct="1">
              <a:lnSpc>
                <a:spcPct val="90000"/>
              </a:lnSpc>
            </a:pPr>
            <a:r>
              <a:rPr lang="en-US" altLang="en-US" sz="4000" b="1" dirty="0">
                <a:cs typeface="Times New Roman" panose="02020603050405020304" pitchFamily="18" charset="0"/>
              </a:rPr>
              <a:t>Types of IUCDs</a:t>
            </a:r>
            <a:r>
              <a:rPr lang="en-US" altLang="en-US" sz="4000" dirty="0">
                <a:cs typeface="Times New Roman" panose="02020603050405020304" pitchFamily="18" charset="0"/>
              </a:rPr>
              <a:t>:</a:t>
            </a:r>
            <a:endParaRPr lang="en-US" altLang="en-US" sz="4000" dirty="0">
              <a:latin typeface="Arial" panose="020B0604020202020204" pitchFamily="34" charset="0"/>
              <a:cs typeface="Times New Roman" panose="02020603050405020304" pitchFamily="18" charset="0"/>
            </a:endParaRPr>
          </a:p>
          <a:p>
            <a:pPr eaLnBrk="1" hangingPunct="1">
              <a:lnSpc>
                <a:spcPct val="90000"/>
              </a:lnSpc>
            </a:pPr>
            <a:r>
              <a:rPr lang="en-US" altLang="en-US" sz="4000" dirty="0">
                <a:cs typeface="Times New Roman" panose="02020603050405020304" pitchFamily="18" charset="0"/>
              </a:rPr>
              <a:t> </a:t>
            </a:r>
            <a:r>
              <a:rPr lang="en-US" altLang="en-US" sz="4000" dirty="0" err="1">
                <a:cs typeface="Times New Roman" panose="02020603050405020304" pitchFamily="18" charset="0"/>
              </a:rPr>
              <a:t>Lippes</a:t>
            </a:r>
            <a:r>
              <a:rPr lang="en-US" altLang="en-US" sz="4000" dirty="0">
                <a:cs typeface="Times New Roman" panose="02020603050405020304" pitchFamily="18" charset="0"/>
              </a:rPr>
              <a:t> loop,</a:t>
            </a:r>
          </a:p>
          <a:p>
            <a:r>
              <a:rPr lang="en-US" altLang="en-US" sz="4000" dirty="0">
                <a:cs typeface="Times New Roman" panose="02020603050405020304" pitchFamily="18" charset="0"/>
              </a:rPr>
              <a:t> Copper </a:t>
            </a:r>
            <a:r>
              <a:rPr lang="en-US" altLang="en-US" sz="4000" dirty="0">
                <a:latin typeface="Arial" panose="020B0604020202020204" pitchFamily="34" charset="0"/>
                <a:cs typeface="Times New Roman" panose="02020603050405020304" pitchFamily="18" charset="0"/>
              </a:rPr>
              <a:t>–</a:t>
            </a:r>
            <a:r>
              <a:rPr lang="en-US" altLang="en-US" sz="4000" dirty="0">
                <a:cs typeface="Times New Roman" panose="02020603050405020304" pitchFamily="18" charset="0"/>
              </a:rPr>
              <a:t>bearing devices: copperT380 T-shaped), </a:t>
            </a:r>
            <a:r>
              <a:rPr lang="en-US" sz="4000" i="0" dirty="0">
                <a:solidFill>
                  <a:srgbClr val="231F20"/>
                </a:solidFill>
                <a:effectLst/>
                <a:latin typeface="UtopiaStd-Regular"/>
              </a:rPr>
              <a:t>Multiload Cu 375.</a:t>
            </a:r>
            <a:endParaRPr lang="en-US" altLang="en-US" sz="4000" dirty="0">
              <a:cs typeface="Times New Roman" panose="02020603050405020304" pitchFamily="18" charset="0"/>
            </a:endParaRPr>
          </a:p>
          <a:p>
            <a:r>
              <a:rPr lang="en-US" altLang="en-US" sz="4000" dirty="0">
                <a:cs typeface="Times New Roman" panose="02020603050405020304" pitchFamily="18" charset="0"/>
              </a:rPr>
              <a:t> Progesterone-releasing IUD </a:t>
            </a:r>
            <a:r>
              <a:rPr lang="en-US" altLang="en-US" sz="4000" dirty="0" err="1">
                <a:cs typeface="Times New Roman" panose="02020603050405020304" pitchFamily="18" charset="0"/>
              </a:rPr>
              <a:t>Progestasert</a:t>
            </a:r>
            <a:r>
              <a:rPr lang="en-US" altLang="en-US" sz="4000" dirty="0">
                <a:cs typeface="Times New Roman" panose="02020603050405020304" pitchFamily="18" charset="0"/>
              </a:rPr>
              <a:t>, </a:t>
            </a:r>
            <a:r>
              <a:rPr lang="en-US" altLang="en-US" sz="4000" dirty="0" err="1">
                <a:cs typeface="Times New Roman" panose="02020603050405020304" pitchFamily="18" charset="0"/>
              </a:rPr>
              <a:t>Mirena</a:t>
            </a:r>
            <a:r>
              <a:rPr lang="en-US" altLang="en-US" sz="4000" dirty="0">
                <a:cs typeface="Times New Roman" panose="02020603050405020304" pitchFamily="18" charset="0"/>
              </a:rPr>
              <a:t> with </a:t>
            </a:r>
            <a:r>
              <a:rPr lang="en-US" altLang="en-US" sz="4000" dirty="0" err="1">
                <a:cs typeface="Times New Roman" panose="02020603050405020304" pitchFamily="18" charset="0"/>
              </a:rPr>
              <a:t>levonorgestrel</a:t>
            </a:r>
            <a:r>
              <a:rPr lang="en-US" altLang="en-US" sz="4000" dirty="0">
                <a:cs typeface="Times New Roman" panose="02020603050405020304" pitchFamily="18" charset="0"/>
              </a:rPr>
              <a:t> ). </a:t>
            </a:r>
          </a:p>
        </p:txBody>
      </p:sp>
      <p:pic>
        <p:nvPicPr>
          <p:cNvPr id="3" name="Picture 2">
            <a:extLst>
              <a:ext uri="{FF2B5EF4-FFF2-40B4-BE49-F238E27FC236}">
                <a16:creationId xmlns:a16="http://schemas.microsoft.com/office/drawing/2014/main" id="{C8EC54B6-B5BE-481F-B3D0-CFC24ECD38DA}"/>
              </a:ext>
            </a:extLst>
          </p:cNvPr>
          <p:cNvPicPr>
            <a:picLocks noChangeAspect="1"/>
          </p:cNvPicPr>
          <p:nvPr/>
        </p:nvPicPr>
        <p:blipFill>
          <a:blip r:embed="rId2"/>
          <a:stretch>
            <a:fillRect/>
          </a:stretch>
        </p:blipFill>
        <p:spPr>
          <a:xfrm>
            <a:off x="134708" y="159331"/>
            <a:ext cx="1419772" cy="1926833"/>
          </a:xfrm>
          <a:prstGeom prst="rect">
            <a:avLst/>
          </a:prstGeom>
        </p:spPr>
      </p:pic>
      <p:pic>
        <p:nvPicPr>
          <p:cNvPr id="5" name="Picture 4">
            <a:extLst>
              <a:ext uri="{FF2B5EF4-FFF2-40B4-BE49-F238E27FC236}">
                <a16:creationId xmlns:a16="http://schemas.microsoft.com/office/drawing/2014/main" id="{3279BB1C-05BF-4F44-A227-F0D0807E2A13}"/>
              </a:ext>
            </a:extLst>
          </p:cNvPr>
          <p:cNvPicPr>
            <a:picLocks noChangeAspect="1"/>
          </p:cNvPicPr>
          <p:nvPr/>
        </p:nvPicPr>
        <p:blipFill>
          <a:blip r:embed="rId3"/>
          <a:stretch>
            <a:fillRect/>
          </a:stretch>
        </p:blipFill>
        <p:spPr>
          <a:xfrm>
            <a:off x="8963073" y="1418405"/>
            <a:ext cx="2981739" cy="1904566"/>
          </a:xfrm>
          <a:prstGeom prst="rect">
            <a:avLst/>
          </a:prstGeom>
        </p:spPr>
      </p:pic>
    </p:spTree>
    <p:extLst>
      <p:ext uri="{BB962C8B-B14F-4D97-AF65-F5344CB8AC3E}">
        <p14:creationId xmlns:p14="http://schemas.microsoft.com/office/powerpoint/2010/main" val="59615786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0D0279-07BB-470D-AAFE-CE8DD4BC9731}"/>
              </a:ext>
            </a:extLst>
          </p:cNvPr>
          <p:cNvPicPr>
            <a:picLocks noChangeAspect="1"/>
          </p:cNvPicPr>
          <p:nvPr/>
        </p:nvPicPr>
        <p:blipFill>
          <a:blip r:embed="rId2"/>
          <a:stretch>
            <a:fillRect/>
          </a:stretch>
        </p:blipFill>
        <p:spPr>
          <a:xfrm>
            <a:off x="1722782" y="530956"/>
            <a:ext cx="8322365" cy="6107287"/>
          </a:xfrm>
          <a:prstGeom prst="rect">
            <a:avLst/>
          </a:prstGeom>
        </p:spPr>
      </p:pic>
    </p:spTree>
    <p:extLst>
      <p:ext uri="{BB962C8B-B14F-4D97-AF65-F5344CB8AC3E}">
        <p14:creationId xmlns:p14="http://schemas.microsoft.com/office/powerpoint/2010/main" val="3530639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2766"/>
            <a:ext cx="10515600" cy="1325218"/>
          </a:xfrm>
        </p:spPr>
        <p:txBody>
          <a:bodyPr>
            <a:normAutofit/>
          </a:bodyPr>
          <a:lstStyle/>
          <a:p>
            <a:pPr algn="ctr" eaLnBrk="1" hangingPunct="1">
              <a:defRPr/>
            </a:pPr>
            <a:r>
              <a:rPr lang="en-US" sz="5400" b="1" dirty="0">
                <a:latin typeface="+mn-lt"/>
              </a:rPr>
              <a:t>Progesterone Releasing Devices</a:t>
            </a:r>
          </a:p>
        </p:txBody>
      </p:sp>
      <p:sp>
        <p:nvSpPr>
          <p:cNvPr id="45059" name="Content Placeholder 2"/>
          <p:cNvSpPr>
            <a:spLocks noGrp="1"/>
          </p:cNvSpPr>
          <p:nvPr>
            <p:ph sz="quarter" idx="1"/>
          </p:nvPr>
        </p:nvSpPr>
        <p:spPr>
          <a:xfrm>
            <a:off x="470263" y="1417984"/>
            <a:ext cx="11364686" cy="5440015"/>
          </a:xfrm>
        </p:spPr>
        <p:txBody>
          <a:bodyPr>
            <a:noAutofit/>
          </a:bodyPr>
          <a:lstStyle/>
          <a:p>
            <a:r>
              <a:rPr lang="en-US" sz="3200" i="1" dirty="0"/>
              <a:t>LNG‐IUS</a:t>
            </a:r>
            <a:r>
              <a:rPr lang="en-US" sz="3200" dirty="0"/>
              <a:t>: there are three types of LNG‐IUS, a 52‐mg, a 19.5 mg </a:t>
            </a:r>
            <a:r>
              <a:rPr lang="en-US" dirty="0"/>
              <a:t>(</a:t>
            </a:r>
            <a:r>
              <a:rPr lang="en-US" dirty="0" err="1"/>
              <a:t>kyleena</a:t>
            </a:r>
            <a:r>
              <a:rPr lang="en-US" dirty="0"/>
              <a:t>)</a:t>
            </a:r>
            <a:r>
              <a:rPr lang="en-US" sz="3200" dirty="0"/>
              <a:t> and a 13.5‐mg </a:t>
            </a:r>
            <a:r>
              <a:rPr lang="en-US" dirty="0"/>
              <a:t>(</a:t>
            </a:r>
            <a:r>
              <a:rPr lang="en-US" dirty="0" err="1"/>
              <a:t>Jaydess</a:t>
            </a:r>
            <a:r>
              <a:rPr lang="en-US" dirty="0"/>
              <a:t>®)</a:t>
            </a:r>
            <a:r>
              <a:rPr lang="en-US" sz="3200" dirty="0"/>
              <a:t>device. </a:t>
            </a:r>
            <a:endParaRPr lang="en-US" altLang="en-US" sz="3200" dirty="0">
              <a:cs typeface="Times New Roman" panose="02020603050405020304" pitchFamily="18" charset="0"/>
            </a:endParaRPr>
          </a:p>
          <a:p>
            <a:pPr eaLnBrk="1" hangingPunct="1"/>
            <a:r>
              <a:rPr lang="en-US" altLang="en-US" sz="3200" dirty="0">
                <a:cs typeface="Times New Roman" panose="02020603050405020304" pitchFamily="18" charset="0"/>
              </a:rPr>
              <a:t>Mirena contains 52 mg LNG, eluting 20 </a:t>
            </a:r>
            <a:r>
              <a:rPr lang="en-US" altLang="en-US" sz="3200" dirty="0" err="1">
                <a:cs typeface="Times New Roman" panose="02020603050405020304" pitchFamily="18" charset="0"/>
              </a:rPr>
              <a:t>μg</a:t>
            </a:r>
            <a:r>
              <a:rPr lang="en-US" altLang="en-US" sz="3200" dirty="0">
                <a:cs typeface="Times New Roman" panose="02020603050405020304" pitchFamily="18" charset="0"/>
              </a:rPr>
              <a:t> daily. It can be retained for 5- 7 years, with a failure rate of 0.1 to 0.4 per 100 woman years.</a:t>
            </a:r>
          </a:p>
          <a:p>
            <a:pPr eaLnBrk="1" hangingPunct="1"/>
            <a:r>
              <a:rPr lang="en-US" altLang="en-US" sz="3200" dirty="0">
                <a:cs typeface="Times New Roman" panose="02020603050405020304" pitchFamily="18" charset="0"/>
              </a:rPr>
              <a:t>The hormone released in the uterus forms a thick plug of mucus at the cervical </a:t>
            </a:r>
            <a:r>
              <a:rPr lang="en-US" altLang="en-US" sz="3200" dirty="0" err="1">
                <a:cs typeface="Times New Roman" panose="02020603050405020304" pitchFamily="18" charset="0"/>
              </a:rPr>
              <a:t>os</a:t>
            </a:r>
            <a:r>
              <a:rPr lang="en-US" altLang="en-US" sz="3200" dirty="0">
                <a:cs typeface="Times New Roman" panose="02020603050405020304" pitchFamily="18" charset="0"/>
              </a:rPr>
              <a:t> which prevents penetration by the sperms and thus exerts an added contraceptive effect.</a:t>
            </a:r>
          </a:p>
          <a:p>
            <a:pPr eaLnBrk="1" hangingPunct="1"/>
            <a:r>
              <a:rPr lang="en-US" altLang="en-US" sz="3200" dirty="0">
                <a:cs typeface="Times New Roman" panose="02020603050405020304" pitchFamily="18" charset="0"/>
              </a:rPr>
              <a:t> Menstrual problems like menorrhagia and </a:t>
            </a:r>
            <a:r>
              <a:rPr lang="en-US" altLang="en-US" sz="3200" dirty="0" err="1">
                <a:cs typeface="Times New Roman" panose="02020603050405020304" pitchFamily="18" charset="0"/>
              </a:rPr>
              <a:t>dysmenorrhoea</a:t>
            </a:r>
            <a:r>
              <a:rPr lang="en-US" altLang="en-US" sz="3200" dirty="0">
                <a:cs typeface="Times New Roman" panose="02020603050405020304" pitchFamily="18" charset="0"/>
              </a:rPr>
              <a:t> noticed with Copper T are less with this device (40% reduction). </a:t>
            </a:r>
          </a:p>
        </p:txBody>
      </p:sp>
    </p:spTree>
    <p:extLst>
      <p:ext uri="{BB962C8B-B14F-4D97-AF65-F5344CB8AC3E}">
        <p14:creationId xmlns:p14="http://schemas.microsoft.com/office/powerpoint/2010/main" val="41995452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30A9F0-6C87-4AF8-BBF3-8A4FC668A1B7}"/>
              </a:ext>
            </a:extLst>
          </p:cNvPr>
          <p:cNvPicPr>
            <a:picLocks noChangeAspect="1"/>
          </p:cNvPicPr>
          <p:nvPr/>
        </p:nvPicPr>
        <p:blipFill>
          <a:blip r:embed="rId2"/>
          <a:stretch>
            <a:fillRect/>
          </a:stretch>
        </p:blipFill>
        <p:spPr>
          <a:xfrm>
            <a:off x="2902226" y="1252537"/>
            <a:ext cx="5512903" cy="5371848"/>
          </a:xfrm>
          <a:prstGeom prst="rect">
            <a:avLst/>
          </a:prstGeom>
        </p:spPr>
      </p:pic>
      <p:sp>
        <p:nvSpPr>
          <p:cNvPr id="4" name="TextBox 3">
            <a:extLst>
              <a:ext uri="{FF2B5EF4-FFF2-40B4-BE49-F238E27FC236}">
                <a16:creationId xmlns:a16="http://schemas.microsoft.com/office/drawing/2014/main" id="{50CCA585-554F-46DC-AD04-98336B6DFF95}"/>
              </a:ext>
            </a:extLst>
          </p:cNvPr>
          <p:cNvSpPr txBox="1"/>
          <p:nvPr/>
        </p:nvSpPr>
        <p:spPr>
          <a:xfrm>
            <a:off x="4015409" y="233615"/>
            <a:ext cx="2570921" cy="1477328"/>
          </a:xfrm>
          <a:prstGeom prst="rect">
            <a:avLst/>
          </a:prstGeom>
          <a:noFill/>
        </p:spPr>
        <p:txBody>
          <a:bodyPr wrap="square" rtlCol="0">
            <a:spAutoFit/>
          </a:bodyPr>
          <a:lstStyle/>
          <a:p>
            <a:pPr algn="ctr"/>
            <a:r>
              <a:rPr lang="en-US" sz="5400" b="1" i="0" dirty="0">
                <a:solidFill>
                  <a:srgbClr val="231F20"/>
                </a:solidFill>
                <a:effectLst/>
              </a:rPr>
              <a:t>Mirena</a:t>
            </a:r>
            <a:br>
              <a:rPr lang="en-US" sz="1800" b="1" i="0" dirty="0">
                <a:solidFill>
                  <a:srgbClr val="231F20"/>
                </a:solidFill>
                <a:effectLst/>
                <a:latin typeface="MyriadPro-Regular"/>
              </a:rPr>
            </a:br>
            <a:br>
              <a:rPr lang="en-US" sz="1800" b="1" i="0" dirty="0">
                <a:solidFill>
                  <a:srgbClr val="231F20"/>
                </a:solidFill>
                <a:effectLst/>
                <a:latin typeface="MyriadPro-Regular"/>
              </a:rPr>
            </a:br>
            <a:endParaRPr lang="en-US" b="1" dirty="0"/>
          </a:p>
        </p:txBody>
      </p:sp>
    </p:spTree>
    <p:extLst>
      <p:ext uri="{BB962C8B-B14F-4D97-AF65-F5344CB8AC3E}">
        <p14:creationId xmlns:p14="http://schemas.microsoft.com/office/powerpoint/2010/main" val="38017575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br>
              <a:rPr lang="en-US" sz="5400" b="1" dirty="0"/>
            </a:br>
            <a:r>
              <a:rPr lang="en-US" sz="5400" b="1" dirty="0">
                <a:latin typeface="+mn-lt"/>
              </a:rPr>
              <a:t>Uses of IUCD </a:t>
            </a:r>
            <a:br>
              <a:rPr lang="en-US" sz="5400" b="1" dirty="0"/>
            </a:br>
            <a:endParaRPr lang="en-US" sz="5400" dirty="0"/>
          </a:p>
        </p:txBody>
      </p:sp>
      <p:sp>
        <p:nvSpPr>
          <p:cNvPr id="3" name="Content Placeholder 2"/>
          <p:cNvSpPr>
            <a:spLocks noGrp="1"/>
          </p:cNvSpPr>
          <p:nvPr>
            <p:ph idx="1"/>
          </p:nvPr>
        </p:nvSpPr>
        <p:spPr/>
        <p:txBody>
          <a:bodyPr>
            <a:normAutofit lnSpcReduction="10000"/>
          </a:bodyPr>
          <a:lstStyle/>
          <a:p>
            <a:pPr>
              <a:buFont typeface="Arial"/>
              <a:buChar char="•"/>
            </a:pPr>
            <a:r>
              <a:rPr lang="en-US" sz="3200" dirty="0"/>
              <a:t>As a contraceptive </a:t>
            </a:r>
          </a:p>
          <a:p>
            <a:pPr>
              <a:buFont typeface="Arial"/>
              <a:buChar char="•"/>
            </a:pPr>
            <a:r>
              <a:rPr lang="en-US" sz="3200" dirty="0" err="1"/>
              <a:t>Postcoital</a:t>
            </a:r>
            <a:r>
              <a:rPr lang="en-US" sz="3200" dirty="0"/>
              <a:t> contraception (emergency contraception) </a:t>
            </a:r>
          </a:p>
          <a:p>
            <a:pPr>
              <a:buFont typeface="Arial"/>
              <a:buChar char="•"/>
            </a:pPr>
            <a:r>
              <a:rPr lang="en-US" sz="3200" dirty="0"/>
              <a:t>Following excision of uterine septum, </a:t>
            </a:r>
            <a:r>
              <a:rPr lang="en-US" sz="3200" dirty="0" err="1"/>
              <a:t>Asherman's</a:t>
            </a:r>
            <a:r>
              <a:rPr lang="en-US" sz="3200" dirty="0"/>
              <a:t> syndrome </a:t>
            </a:r>
          </a:p>
          <a:p>
            <a:pPr>
              <a:buFont typeface="Arial"/>
              <a:buChar char="•"/>
            </a:pPr>
            <a:r>
              <a:rPr lang="en-US" sz="3200" dirty="0"/>
              <a:t>Hormonal IUCD (Mirena) in:</a:t>
            </a:r>
          </a:p>
          <a:p>
            <a:pPr lvl="1">
              <a:buFont typeface="Arial"/>
              <a:buChar char="•"/>
            </a:pPr>
            <a:r>
              <a:rPr lang="en-US" sz="3200" dirty="0">
                <a:solidFill>
                  <a:schemeClr val="tx1">
                    <a:lumMod val="85000"/>
                    <a:lumOff val="15000"/>
                  </a:schemeClr>
                </a:solidFill>
              </a:rPr>
              <a:t> Heavy menstrual bleeding</a:t>
            </a:r>
            <a:endParaRPr lang="en-US" sz="3200" dirty="0"/>
          </a:p>
          <a:p>
            <a:pPr lvl="1">
              <a:buFont typeface="Arial"/>
              <a:buChar char="•"/>
            </a:pPr>
            <a:r>
              <a:rPr lang="en-US" sz="3200" dirty="0"/>
              <a:t> dysmenorrhea</a:t>
            </a:r>
          </a:p>
          <a:p>
            <a:pPr lvl="1">
              <a:buFont typeface="Arial"/>
              <a:buChar char="•"/>
            </a:pPr>
            <a:r>
              <a:rPr lang="en-US" sz="3200" dirty="0"/>
              <a:t> hormonal replacement therapy in menopausal women </a:t>
            </a:r>
          </a:p>
          <a:p>
            <a:pPr lvl="1">
              <a:buFont typeface="Arial"/>
              <a:buChar char="•"/>
            </a:pPr>
            <a:r>
              <a:rPr lang="en-US" sz="3200" dirty="0"/>
              <a:t>In a woman on tamoxifen for breast cancer, it can be used to counteract endometrial hyperplasia. </a:t>
            </a:r>
          </a:p>
          <a:p>
            <a:endParaRPr lang="en-US" dirty="0"/>
          </a:p>
        </p:txBody>
      </p:sp>
    </p:spTree>
    <p:extLst>
      <p:ext uri="{BB962C8B-B14F-4D97-AF65-F5344CB8AC3E}">
        <p14:creationId xmlns:p14="http://schemas.microsoft.com/office/powerpoint/2010/main" val="9571299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58E981-9AA0-49E0-B62B-067FD019F35D}"/>
              </a:ext>
            </a:extLst>
          </p:cNvPr>
          <p:cNvPicPr>
            <a:picLocks noChangeAspect="1"/>
          </p:cNvPicPr>
          <p:nvPr/>
        </p:nvPicPr>
        <p:blipFill>
          <a:blip r:embed="rId2"/>
          <a:stretch>
            <a:fillRect/>
          </a:stretch>
        </p:blipFill>
        <p:spPr>
          <a:xfrm>
            <a:off x="4819855" y="27282"/>
            <a:ext cx="5821639" cy="6803435"/>
          </a:xfrm>
          <a:prstGeom prst="rect">
            <a:avLst/>
          </a:prstGeom>
        </p:spPr>
      </p:pic>
      <p:sp>
        <p:nvSpPr>
          <p:cNvPr id="4" name="TextBox 3">
            <a:extLst>
              <a:ext uri="{FF2B5EF4-FFF2-40B4-BE49-F238E27FC236}">
                <a16:creationId xmlns:a16="http://schemas.microsoft.com/office/drawing/2014/main" id="{9EED6A69-2804-49B6-BCD7-976C2DC7A2A5}"/>
              </a:ext>
            </a:extLst>
          </p:cNvPr>
          <p:cNvSpPr txBox="1"/>
          <p:nvPr/>
        </p:nvSpPr>
        <p:spPr>
          <a:xfrm>
            <a:off x="304800" y="1272209"/>
            <a:ext cx="4744278" cy="923330"/>
          </a:xfrm>
          <a:prstGeom prst="rect">
            <a:avLst/>
          </a:prstGeom>
          <a:noFill/>
        </p:spPr>
        <p:txBody>
          <a:bodyPr wrap="square" rtlCol="0">
            <a:spAutoFit/>
          </a:bodyPr>
          <a:lstStyle/>
          <a:p>
            <a:pPr algn="ctr"/>
            <a:r>
              <a:rPr lang="en-US" sz="5400" b="1" dirty="0"/>
              <a:t>Insertion of IUD</a:t>
            </a:r>
          </a:p>
        </p:txBody>
      </p:sp>
    </p:spTree>
    <p:extLst>
      <p:ext uri="{BB962C8B-B14F-4D97-AF65-F5344CB8AC3E}">
        <p14:creationId xmlns:p14="http://schemas.microsoft.com/office/powerpoint/2010/main" val="17839096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358536"/>
          </a:xfrm>
        </p:spPr>
        <p:txBody>
          <a:bodyPr>
            <a:noAutofit/>
          </a:bodyPr>
          <a:lstStyle/>
          <a:p>
            <a:pPr algn="ctr"/>
            <a:br>
              <a:rPr lang="en-US" sz="5400" b="1" dirty="0">
                <a:latin typeface="+mn-lt"/>
              </a:rPr>
            </a:br>
            <a:r>
              <a:rPr lang="en-US" sz="5400" b="1" dirty="0">
                <a:latin typeface="+mn-lt"/>
              </a:rPr>
              <a:t>Patient Selection </a:t>
            </a:r>
            <a:endParaRPr lang="en-US" sz="5400" dirty="0">
              <a:latin typeface="+mn-lt"/>
            </a:endParaRPr>
          </a:p>
        </p:txBody>
      </p:sp>
      <p:sp>
        <p:nvSpPr>
          <p:cNvPr id="3" name="Content Placeholder 2"/>
          <p:cNvSpPr>
            <a:spLocks noGrp="1"/>
          </p:cNvSpPr>
          <p:nvPr>
            <p:ph idx="1"/>
          </p:nvPr>
        </p:nvSpPr>
        <p:spPr>
          <a:xfrm>
            <a:off x="587829" y="1802297"/>
            <a:ext cx="11116491" cy="4784034"/>
          </a:xfrm>
        </p:spPr>
        <p:txBody>
          <a:bodyPr>
            <a:noAutofit/>
          </a:bodyPr>
          <a:lstStyle/>
          <a:p>
            <a:pPr marL="0" indent="0" fontAlgn="ctr">
              <a:buNone/>
            </a:pPr>
            <a:r>
              <a:rPr lang="en-US" sz="3200" b="1" dirty="0"/>
              <a:t>IUCDs are a good choice for the following groups of women: </a:t>
            </a:r>
            <a:endParaRPr lang="en-US" sz="3200" dirty="0"/>
          </a:p>
          <a:p>
            <a:pPr fontAlgn="ctr"/>
            <a:r>
              <a:rPr lang="en-US" sz="3200" dirty="0"/>
              <a:t>   Low risk of STD </a:t>
            </a:r>
          </a:p>
          <a:p>
            <a:pPr fontAlgn="ctr"/>
            <a:r>
              <a:rPr lang="en-US" sz="3200" dirty="0"/>
              <a:t>   Multiparous woman </a:t>
            </a:r>
          </a:p>
          <a:p>
            <a:pPr fontAlgn="ctr"/>
            <a:r>
              <a:rPr lang="en-US" sz="3200" dirty="0"/>
              <a:t>   Monogamous relationship </a:t>
            </a:r>
          </a:p>
          <a:p>
            <a:pPr fontAlgn="ctr"/>
            <a:r>
              <a:rPr lang="en-US" sz="3200" dirty="0"/>
              <a:t>   Desirous of long-term reversible method of contraception  </a:t>
            </a:r>
          </a:p>
          <a:p>
            <a:pPr fontAlgn="ctr"/>
            <a:r>
              <a:rPr lang="en-US" sz="3200" dirty="0"/>
              <a:t>   Desirous of permanent sterilization </a:t>
            </a:r>
          </a:p>
          <a:p>
            <a:pPr fontAlgn="ctr"/>
            <a:r>
              <a:rPr lang="en-US" sz="3200" dirty="0"/>
              <a:t>   Unhappy or unreliable users of oral contraception or barrier    </a:t>
            </a:r>
          </a:p>
          <a:p>
            <a:pPr marL="0" indent="0" fontAlgn="ctr">
              <a:buNone/>
            </a:pPr>
            <a:r>
              <a:rPr lang="en-US" sz="3200" dirty="0"/>
              <a:t>      contraception. </a:t>
            </a:r>
          </a:p>
          <a:p>
            <a:endParaRPr lang="en-US" sz="3200" dirty="0"/>
          </a:p>
        </p:txBody>
      </p:sp>
    </p:spTree>
    <p:extLst>
      <p:ext uri="{BB962C8B-B14F-4D97-AF65-F5344CB8AC3E}">
        <p14:creationId xmlns:p14="http://schemas.microsoft.com/office/powerpoint/2010/main" val="675331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D9B9A-188D-4F18-AEF3-030B68210DCD}"/>
              </a:ext>
            </a:extLst>
          </p:cNvPr>
          <p:cNvSpPr>
            <a:spLocks noGrp="1"/>
          </p:cNvSpPr>
          <p:nvPr>
            <p:ph type="title"/>
          </p:nvPr>
        </p:nvSpPr>
        <p:spPr/>
        <p:txBody>
          <a:bodyPr>
            <a:normAutofit/>
          </a:bodyPr>
          <a:lstStyle/>
          <a:p>
            <a:pPr algn="ctr"/>
            <a:r>
              <a:rPr lang="en-US" sz="5400" b="1" dirty="0">
                <a:latin typeface="+mn-lt"/>
              </a:rPr>
              <a:t>Effectiveness</a:t>
            </a:r>
          </a:p>
        </p:txBody>
      </p:sp>
      <p:sp>
        <p:nvSpPr>
          <p:cNvPr id="3" name="Content Placeholder 2">
            <a:extLst>
              <a:ext uri="{FF2B5EF4-FFF2-40B4-BE49-F238E27FC236}">
                <a16:creationId xmlns:a16="http://schemas.microsoft.com/office/drawing/2014/main" id="{D660189E-078C-435D-A797-DD119AA57505}"/>
              </a:ext>
            </a:extLst>
          </p:cNvPr>
          <p:cNvSpPr>
            <a:spLocks noGrp="1"/>
          </p:cNvSpPr>
          <p:nvPr>
            <p:ph idx="1"/>
          </p:nvPr>
        </p:nvSpPr>
        <p:spPr>
          <a:xfrm>
            <a:off x="838200" y="1825625"/>
            <a:ext cx="10515600" cy="4773958"/>
          </a:xfrm>
        </p:spPr>
        <p:txBody>
          <a:bodyPr>
            <a:noAutofit/>
          </a:bodyPr>
          <a:lstStyle/>
          <a:p>
            <a:r>
              <a:rPr lang="en-US" sz="3600" b="1" dirty="0"/>
              <a:t>Perfect use failure rates</a:t>
            </a:r>
            <a:r>
              <a:rPr lang="en-US" sz="3600" dirty="0"/>
              <a:t> reflect pregnancies that occurred with individuals even though they always use their contraception correctly and consistently.</a:t>
            </a:r>
          </a:p>
          <a:p>
            <a:r>
              <a:rPr lang="en-US" sz="3600" b="1" dirty="0"/>
              <a:t>Typical use failure rates:</a:t>
            </a:r>
            <a:r>
              <a:rPr lang="en-US" sz="3600" dirty="0"/>
              <a:t> These rates apply to folks who became pregnant while not always using their contraception correctly and/or consistently.</a:t>
            </a:r>
          </a:p>
          <a:p>
            <a:r>
              <a:rPr lang="en-US" sz="3600" dirty="0"/>
              <a:t>Failure rate per hundred women- years of exposure (HWY)</a:t>
            </a:r>
          </a:p>
          <a:p>
            <a:pPr marL="0" indent="0">
              <a:buNone/>
            </a:pPr>
            <a:endParaRPr lang="en-US" sz="3600" dirty="0"/>
          </a:p>
        </p:txBody>
      </p:sp>
    </p:spTree>
    <p:extLst>
      <p:ext uri="{BB962C8B-B14F-4D97-AF65-F5344CB8AC3E}">
        <p14:creationId xmlns:p14="http://schemas.microsoft.com/office/powerpoint/2010/main" val="5934917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1"/>
            <a:ext cx="10515600" cy="1599248"/>
          </a:xfrm>
        </p:spPr>
        <p:txBody>
          <a:bodyPr>
            <a:normAutofit/>
          </a:bodyPr>
          <a:lstStyle/>
          <a:p>
            <a:pPr algn="ctr"/>
            <a:r>
              <a:rPr lang="en-US" sz="5400" b="1" dirty="0">
                <a:latin typeface="+mn-lt"/>
              </a:rPr>
              <a:t>Complications of </a:t>
            </a:r>
            <a:r>
              <a:rPr lang="en-US" sz="5400" b="1" dirty="0">
                <a:latin typeface="+mn-lt"/>
                <a:cs typeface="Arial" charset="0"/>
              </a:rPr>
              <a:t>IUCD</a:t>
            </a:r>
            <a:endParaRPr lang="en-US" sz="5400" b="1" dirty="0">
              <a:latin typeface="+mn-lt"/>
            </a:endParaRPr>
          </a:p>
        </p:txBody>
      </p:sp>
      <p:sp>
        <p:nvSpPr>
          <p:cNvPr id="3" name="Content Placeholder 2"/>
          <p:cNvSpPr>
            <a:spLocks noGrp="1"/>
          </p:cNvSpPr>
          <p:nvPr>
            <p:ph sz="half" idx="1"/>
          </p:nvPr>
        </p:nvSpPr>
        <p:spPr>
          <a:xfrm>
            <a:off x="365760" y="1476102"/>
            <a:ext cx="5806440" cy="5290457"/>
          </a:xfrm>
        </p:spPr>
        <p:txBody>
          <a:bodyPr>
            <a:noAutofit/>
          </a:bodyPr>
          <a:lstStyle/>
          <a:p>
            <a:pPr>
              <a:defRPr/>
            </a:pPr>
            <a:r>
              <a:rPr lang="en-US" b="1" dirty="0">
                <a:solidFill>
                  <a:schemeClr val="tx1">
                    <a:lumMod val="85000"/>
                    <a:lumOff val="15000"/>
                  </a:schemeClr>
                </a:solidFill>
              </a:rPr>
              <a:t>Immediate</a:t>
            </a:r>
            <a:r>
              <a:rPr lang="en-US" dirty="0">
                <a:solidFill>
                  <a:schemeClr val="tx1">
                    <a:lumMod val="85000"/>
                    <a:lumOff val="15000"/>
                  </a:schemeClr>
                </a:solidFill>
              </a:rPr>
              <a:t> </a:t>
            </a:r>
          </a:p>
          <a:p>
            <a:pPr lvl="1">
              <a:defRPr/>
            </a:pPr>
            <a:r>
              <a:rPr lang="en-US" sz="2800" dirty="0">
                <a:solidFill>
                  <a:schemeClr val="tx1">
                    <a:lumMod val="85000"/>
                    <a:lumOff val="15000"/>
                  </a:schemeClr>
                </a:solidFill>
              </a:rPr>
              <a:t>Difficulty in insertion </a:t>
            </a:r>
          </a:p>
          <a:p>
            <a:pPr lvl="1">
              <a:defRPr/>
            </a:pPr>
            <a:r>
              <a:rPr lang="en-US" sz="2800" dirty="0">
                <a:solidFill>
                  <a:schemeClr val="tx1">
                    <a:lumMod val="85000"/>
                    <a:lumOff val="15000"/>
                  </a:schemeClr>
                </a:solidFill>
              </a:rPr>
              <a:t>Vasovagal attack </a:t>
            </a:r>
          </a:p>
          <a:p>
            <a:pPr lvl="1">
              <a:defRPr/>
            </a:pPr>
            <a:r>
              <a:rPr lang="en-US" sz="2800" dirty="0">
                <a:solidFill>
                  <a:schemeClr val="tx1">
                    <a:lumMod val="85000"/>
                    <a:lumOff val="15000"/>
                  </a:schemeClr>
                </a:solidFill>
              </a:rPr>
              <a:t>Uterine cramps </a:t>
            </a:r>
          </a:p>
          <a:p>
            <a:pPr>
              <a:defRPr/>
            </a:pPr>
            <a:r>
              <a:rPr lang="en-US" b="1" dirty="0">
                <a:solidFill>
                  <a:schemeClr val="tx1">
                    <a:lumMod val="85000"/>
                    <a:lumOff val="15000"/>
                  </a:schemeClr>
                </a:solidFill>
              </a:rPr>
              <a:t>Early</a:t>
            </a:r>
            <a:r>
              <a:rPr lang="en-US" dirty="0">
                <a:solidFill>
                  <a:schemeClr val="tx1">
                    <a:lumMod val="85000"/>
                    <a:lumOff val="15000"/>
                  </a:schemeClr>
                </a:solidFill>
              </a:rPr>
              <a:t> </a:t>
            </a:r>
          </a:p>
          <a:p>
            <a:pPr lvl="1">
              <a:defRPr/>
            </a:pPr>
            <a:r>
              <a:rPr lang="en-US" sz="2800" dirty="0">
                <a:solidFill>
                  <a:schemeClr val="tx1">
                    <a:lumMod val="85000"/>
                    <a:lumOff val="15000"/>
                  </a:schemeClr>
                </a:solidFill>
              </a:rPr>
              <a:t>Expulsion (2 to 5%) </a:t>
            </a:r>
          </a:p>
          <a:p>
            <a:pPr lvl="1">
              <a:defRPr/>
            </a:pPr>
            <a:r>
              <a:rPr lang="en-US" sz="2800" dirty="0">
                <a:solidFill>
                  <a:schemeClr val="tx1">
                    <a:lumMod val="85000"/>
                    <a:lumOff val="15000"/>
                  </a:schemeClr>
                </a:solidFill>
              </a:rPr>
              <a:t>Perforation (1 to 2%) </a:t>
            </a:r>
          </a:p>
          <a:p>
            <a:pPr lvl="1">
              <a:defRPr/>
            </a:pPr>
            <a:r>
              <a:rPr lang="en-US" sz="2800" dirty="0">
                <a:solidFill>
                  <a:schemeClr val="tx1">
                    <a:lumMod val="85000"/>
                    <a:lumOff val="15000"/>
                  </a:schemeClr>
                </a:solidFill>
              </a:rPr>
              <a:t>Spotting, menorrhagia (2 to 10%) </a:t>
            </a:r>
          </a:p>
          <a:p>
            <a:pPr lvl="1">
              <a:defRPr/>
            </a:pPr>
            <a:r>
              <a:rPr lang="en-US" sz="2800" dirty="0" err="1">
                <a:solidFill>
                  <a:schemeClr val="tx1">
                    <a:lumMod val="85000"/>
                    <a:lumOff val="15000"/>
                  </a:schemeClr>
                </a:solidFill>
              </a:rPr>
              <a:t>Dysmenorrhoea</a:t>
            </a:r>
            <a:r>
              <a:rPr lang="en-US" sz="2800" dirty="0">
                <a:solidFill>
                  <a:schemeClr val="tx1">
                    <a:lumMod val="85000"/>
                    <a:lumOff val="15000"/>
                  </a:schemeClr>
                </a:solidFill>
              </a:rPr>
              <a:t> (2 to 10%) </a:t>
            </a:r>
          </a:p>
          <a:p>
            <a:pPr lvl="1">
              <a:defRPr/>
            </a:pPr>
            <a:r>
              <a:rPr lang="en-US" sz="2800" dirty="0">
                <a:solidFill>
                  <a:schemeClr val="tx1">
                    <a:lumMod val="85000"/>
                    <a:lumOff val="15000"/>
                  </a:schemeClr>
                </a:solidFill>
              </a:rPr>
              <a:t>Vaginal infection </a:t>
            </a:r>
          </a:p>
          <a:p>
            <a:pPr lvl="1">
              <a:defRPr/>
            </a:pPr>
            <a:r>
              <a:rPr lang="en-US" sz="2800" dirty="0" err="1">
                <a:solidFill>
                  <a:schemeClr val="tx1">
                    <a:lumMod val="85000"/>
                    <a:lumOff val="15000"/>
                  </a:schemeClr>
                </a:solidFill>
              </a:rPr>
              <a:t>Actinomycosis</a:t>
            </a:r>
            <a:r>
              <a:rPr lang="en-US" sz="2800" dirty="0">
                <a:solidFill>
                  <a:schemeClr val="tx1">
                    <a:lumMod val="85000"/>
                    <a:lumOff val="15000"/>
                  </a:schemeClr>
                </a:solidFill>
              </a:rPr>
              <a:t> </a:t>
            </a:r>
          </a:p>
          <a:p>
            <a:endParaRPr lang="en-US" dirty="0"/>
          </a:p>
        </p:txBody>
      </p:sp>
      <p:sp>
        <p:nvSpPr>
          <p:cNvPr id="4" name="Content Placeholder 3"/>
          <p:cNvSpPr>
            <a:spLocks noGrp="1"/>
          </p:cNvSpPr>
          <p:nvPr>
            <p:ph sz="half" idx="2"/>
          </p:nvPr>
        </p:nvSpPr>
        <p:spPr>
          <a:xfrm>
            <a:off x="6061167" y="1476102"/>
            <a:ext cx="5292634" cy="4700861"/>
          </a:xfrm>
        </p:spPr>
        <p:txBody>
          <a:bodyPr>
            <a:normAutofit fontScale="92500" lnSpcReduction="20000"/>
          </a:bodyPr>
          <a:lstStyle/>
          <a:p>
            <a:pPr>
              <a:defRPr/>
            </a:pPr>
            <a:r>
              <a:rPr lang="en-US" b="1" dirty="0">
                <a:solidFill>
                  <a:schemeClr val="tx1">
                    <a:lumMod val="85000"/>
                    <a:lumOff val="15000"/>
                  </a:schemeClr>
                </a:solidFill>
              </a:rPr>
              <a:t>Late</a:t>
            </a:r>
            <a:r>
              <a:rPr lang="en-US" dirty="0">
                <a:solidFill>
                  <a:schemeClr val="tx1">
                    <a:lumMod val="85000"/>
                    <a:lumOff val="15000"/>
                  </a:schemeClr>
                </a:solidFill>
              </a:rPr>
              <a:t> </a:t>
            </a:r>
          </a:p>
          <a:p>
            <a:pPr lvl="1">
              <a:defRPr/>
            </a:pPr>
            <a:r>
              <a:rPr lang="en-US" sz="2800" dirty="0">
                <a:solidFill>
                  <a:schemeClr val="tx1">
                    <a:lumMod val="85000"/>
                    <a:lumOff val="15000"/>
                  </a:schemeClr>
                </a:solidFill>
              </a:rPr>
              <a:t>PID-2 to 5%. IUCD does not prevent transmission of HIV. </a:t>
            </a:r>
          </a:p>
          <a:p>
            <a:pPr lvl="1">
              <a:defRPr/>
            </a:pPr>
            <a:r>
              <a:rPr lang="en-US" sz="2800" dirty="0">
                <a:solidFill>
                  <a:schemeClr val="tx1">
                    <a:lumMod val="85000"/>
                    <a:lumOff val="15000"/>
                  </a:schemeClr>
                </a:solidFill>
              </a:rPr>
              <a:t>Pregnancy-1 to 3 per 100 woman years (failure rate) </a:t>
            </a:r>
          </a:p>
          <a:p>
            <a:pPr lvl="1">
              <a:defRPr/>
            </a:pPr>
            <a:r>
              <a:rPr lang="en-US" sz="2800" dirty="0">
                <a:solidFill>
                  <a:schemeClr val="tx1">
                    <a:lumMod val="85000"/>
                    <a:lumOff val="15000"/>
                  </a:schemeClr>
                </a:solidFill>
              </a:rPr>
              <a:t>Ectopic pregnancy </a:t>
            </a:r>
          </a:p>
          <a:p>
            <a:pPr lvl="1">
              <a:defRPr/>
            </a:pPr>
            <a:r>
              <a:rPr lang="en-US" sz="2800" dirty="0">
                <a:solidFill>
                  <a:schemeClr val="tx1">
                    <a:lumMod val="85000"/>
                    <a:lumOff val="15000"/>
                  </a:schemeClr>
                </a:solidFill>
              </a:rPr>
              <a:t>Perforation </a:t>
            </a:r>
          </a:p>
          <a:p>
            <a:pPr lvl="1">
              <a:defRPr/>
            </a:pPr>
            <a:r>
              <a:rPr lang="en-US" sz="2800" dirty="0">
                <a:solidFill>
                  <a:schemeClr val="tx1">
                    <a:lumMod val="85000"/>
                    <a:lumOff val="15000"/>
                  </a:schemeClr>
                </a:solidFill>
              </a:rPr>
              <a:t>Heavy menstrual bleeding (HMB)</a:t>
            </a:r>
          </a:p>
          <a:p>
            <a:pPr lvl="1">
              <a:defRPr/>
            </a:pPr>
            <a:r>
              <a:rPr lang="en-US" sz="2800" dirty="0" err="1">
                <a:solidFill>
                  <a:schemeClr val="tx1">
                    <a:lumMod val="85000"/>
                    <a:lumOff val="15000"/>
                  </a:schemeClr>
                </a:solidFill>
              </a:rPr>
              <a:t>Dysmenorrhoea</a:t>
            </a:r>
            <a:endParaRPr lang="en-US" sz="2800" dirty="0">
              <a:solidFill>
                <a:schemeClr val="tx1">
                  <a:lumMod val="85000"/>
                  <a:lumOff val="15000"/>
                </a:schemeClr>
              </a:solidFill>
            </a:endParaRPr>
          </a:p>
          <a:p>
            <a:pPr lvl="1">
              <a:defRPr/>
            </a:pPr>
            <a:r>
              <a:rPr lang="en-US" sz="3000" i="0" dirty="0">
                <a:solidFill>
                  <a:srgbClr val="231F20"/>
                </a:solidFill>
                <a:effectLst/>
              </a:rPr>
              <a:t>Spontaneous expulsion occurs during the first year in 2–10% of cases</a:t>
            </a:r>
            <a:br>
              <a:rPr lang="en-US" sz="1800" i="0" dirty="0">
                <a:solidFill>
                  <a:srgbClr val="231F20"/>
                </a:solidFill>
                <a:effectLst/>
                <a:latin typeface="UtopiaStd-Regular"/>
              </a:rPr>
            </a:br>
            <a:br>
              <a:rPr lang="en-US" sz="1800" i="0" dirty="0">
                <a:solidFill>
                  <a:srgbClr val="231F20"/>
                </a:solidFill>
                <a:effectLst/>
                <a:latin typeface="UtopiaStd-Regular"/>
              </a:rPr>
            </a:br>
            <a:endParaRPr lang="en-US" sz="2800" dirty="0">
              <a:solidFill>
                <a:schemeClr val="tx1">
                  <a:lumMod val="85000"/>
                  <a:lumOff val="15000"/>
                </a:schemeClr>
              </a:solidFill>
            </a:endParaRPr>
          </a:p>
          <a:p>
            <a:endParaRPr lang="en-US" sz="2400" dirty="0"/>
          </a:p>
        </p:txBody>
      </p:sp>
    </p:spTree>
    <p:extLst>
      <p:ext uri="{BB962C8B-B14F-4D97-AF65-F5344CB8AC3E}">
        <p14:creationId xmlns:p14="http://schemas.microsoft.com/office/powerpoint/2010/main" val="20205956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38200" y="365125"/>
            <a:ext cx="10709366" cy="1325563"/>
          </a:xfrm>
        </p:spPr>
        <p:txBody>
          <a:bodyPr>
            <a:normAutofit/>
          </a:bodyPr>
          <a:lstStyle/>
          <a:p>
            <a:pPr>
              <a:defRPr/>
            </a:pPr>
            <a:r>
              <a:rPr lang="en-US" sz="5400" b="1" dirty="0">
                <a:latin typeface="+mn-lt"/>
              </a:rPr>
              <a:t>Hormonal Contraceptives:</a:t>
            </a:r>
            <a:r>
              <a:rPr lang="en-US" sz="5400" dirty="0">
                <a:latin typeface="+mn-lt"/>
              </a:rPr>
              <a:t> </a:t>
            </a:r>
            <a:r>
              <a:rPr lang="en-US" altLang="en-US" sz="5400" b="1" u="sng" dirty="0">
                <a:latin typeface="+mn-lt"/>
                <a:cs typeface="Times New Roman" panose="02020603050405020304" pitchFamily="18" charset="0"/>
              </a:rPr>
              <a:t>Implants</a:t>
            </a:r>
            <a:endParaRPr lang="en-US" sz="5400" dirty="0">
              <a:latin typeface="+mn-lt"/>
            </a:endParaRPr>
          </a:p>
        </p:txBody>
      </p:sp>
      <p:sp>
        <p:nvSpPr>
          <p:cNvPr id="60419" name="Rectangle 3"/>
          <p:cNvSpPr>
            <a:spLocks noGrp="1" noChangeArrowheads="1"/>
          </p:cNvSpPr>
          <p:nvPr>
            <p:ph sz="quarter" idx="1"/>
          </p:nvPr>
        </p:nvSpPr>
        <p:spPr>
          <a:xfrm>
            <a:off x="940526" y="1527175"/>
            <a:ext cx="10607040" cy="4572000"/>
          </a:xfrm>
        </p:spPr>
        <p:txBody>
          <a:bodyPr>
            <a:normAutofit/>
          </a:bodyPr>
          <a:lstStyle/>
          <a:p>
            <a:r>
              <a:rPr lang="en-US" altLang="en-US" sz="3600" b="1" dirty="0">
                <a:cs typeface="Times New Roman" panose="02020603050405020304" pitchFamily="18" charset="0"/>
              </a:rPr>
              <a:t>Norplant:</a:t>
            </a:r>
            <a:endParaRPr lang="en-US" altLang="en-US" sz="3600" b="1" i="1" u="sng" dirty="0">
              <a:cs typeface="Times New Roman" panose="02020603050405020304" pitchFamily="18" charset="0"/>
            </a:endParaRPr>
          </a:p>
          <a:p>
            <a:r>
              <a:rPr lang="en-US" altLang="en-US" sz="3200" dirty="0">
                <a:cs typeface="Times New Roman" panose="02020603050405020304" pitchFamily="18" charset="0"/>
              </a:rPr>
              <a:t>This method consists of 6 silicone rubber rods, each measuring 34 mm long and 2.4 mm in diameter and each containing 36 mg of levonorgestrel. The implant releases approximately 80 mcg of levonorgestrel per 24 hours during the first year of use</a:t>
            </a:r>
          </a:p>
          <a:p>
            <a:r>
              <a:rPr lang="en-US" altLang="en-US" sz="3200" dirty="0">
                <a:cs typeface="Times New Roman" panose="02020603050405020304" pitchFamily="18" charset="0"/>
              </a:rPr>
              <a:t>It </a:t>
            </a:r>
            <a:r>
              <a:rPr lang="en-US" sz="3200" dirty="0"/>
              <a:t>was replaced with a two-rod version (</a:t>
            </a:r>
            <a:r>
              <a:rPr lang="en-US" sz="3200" dirty="0" err="1"/>
              <a:t>Jadelle</a:t>
            </a:r>
            <a:r>
              <a:rPr lang="en-US" sz="3200" dirty="0"/>
              <a:t>),</a:t>
            </a:r>
            <a:endParaRPr lang="en-US" altLang="en-US" sz="3200" dirty="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4360736" y="5330825"/>
            <a:ext cx="7677150" cy="1228725"/>
          </a:xfrm>
          <a:prstGeom prst="rect">
            <a:avLst/>
          </a:prstGeom>
        </p:spPr>
      </p:pic>
      <p:pic>
        <p:nvPicPr>
          <p:cNvPr id="4" name="Picture 3">
            <a:extLst>
              <a:ext uri="{FF2B5EF4-FFF2-40B4-BE49-F238E27FC236}">
                <a16:creationId xmlns:a16="http://schemas.microsoft.com/office/drawing/2014/main" id="{8B258A8F-2BB5-4D51-A590-293CCE3DA5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597" y="5092505"/>
            <a:ext cx="2285540" cy="1705364"/>
          </a:xfrm>
          <a:prstGeom prst="rect">
            <a:avLst/>
          </a:prstGeom>
        </p:spPr>
      </p:pic>
    </p:spTree>
    <p:extLst>
      <p:ext uri="{BB962C8B-B14F-4D97-AF65-F5344CB8AC3E}">
        <p14:creationId xmlns:p14="http://schemas.microsoft.com/office/powerpoint/2010/main" val="1776363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0C91E-5A69-48E1-8A49-1DD87D0E7ECC}"/>
              </a:ext>
            </a:extLst>
          </p:cNvPr>
          <p:cNvSpPr>
            <a:spLocks noGrp="1"/>
          </p:cNvSpPr>
          <p:nvPr>
            <p:ph type="title"/>
          </p:nvPr>
        </p:nvSpPr>
        <p:spPr>
          <a:xfrm>
            <a:off x="838200" y="147961"/>
            <a:ext cx="10515600" cy="1144589"/>
          </a:xfrm>
        </p:spPr>
        <p:txBody>
          <a:bodyPr>
            <a:normAutofit/>
          </a:bodyPr>
          <a:lstStyle/>
          <a:p>
            <a:pPr algn="ctr"/>
            <a:r>
              <a:rPr lang="en-US" sz="5400" b="1" dirty="0">
                <a:latin typeface="+mn-lt"/>
              </a:rPr>
              <a:t>Nexplanon</a:t>
            </a:r>
          </a:p>
        </p:txBody>
      </p:sp>
      <p:sp>
        <p:nvSpPr>
          <p:cNvPr id="3" name="Content Placeholder 2">
            <a:extLst>
              <a:ext uri="{FF2B5EF4-FFF2-40B4-BE49-F238E27FC236}">
                <a16:creationId xmlns:a16="http://schemas.microsoft.com/office/drawing/2014/main" id="{C61E4572-17F1-42FF-B8BE-8A9BC35CEBFA}"/>
              </a:ext>
            </a:extLst>
          </p:cNvPr>
          <p:cNvSpPr>
            <a:spLocks noGrp="1"/>
          </p:cNvSpPr>
          <p:nvPr>
            <p:ph idx="1"/>
          </p:nvPr>
        </p:nvSpPr>
        <p:spPr>
          <a:xfrm>
            <a:off x="838200" y="1292550"/>
            <a:ext cx="10515600" cy="4884413"/>
          </a:xfrm>
        </p:spPr>
        <p:txBody>
          <a:bodyPr>
            <a:normAutofit/>
          </a:bodyPr>
          <a:lstStyle/>
          <a:p>
            <a:r>
              <a:rPr lang="en-US" sz="3200" dirty="0"/>
              <a:t>Nexplanon (or </a:t>
            </a:r>
            <a:r>
              <a:rPr lang="en-US" sz="3200" dirty="0" err="1"/>
              <a:t>Implanon</a:t>
            </a:r>
            <a:r>
              <a:rPr lang="en-US" sz="3200" dirty="0"/>
              <a:t>-NXT) is a single-rod system containing </a:t>
            </a:r>
            <a:r>
              <a:rPr lang="en-US" sz="3200" dirty="0" err="1"/>
              <a:t>etonogestrel</a:t>
            </a:r>
            <a:r>
              <a:rPr lang="en-US" sz="3200" dirty="0"/>
              <a:t>, the active metabolite of </a:t>
            </a:r>
            <a:r>
              <a:rPr lang="en-US" sz="3200" dirty="0" err="1"/>
              <a:t>desogestrel</a:t>
            </a:r>
            <a:r>
              <a:rPr lang="en-US" sz="3200" dirty="0"/>
              <a:t>.</a:t>
            </a:r>
          </a:p>
          <a:p>
            <a:r>
              <a:rPr lang="en-US" sz="3200" dirty="0"/>
              <a:t> It was first approved in 2006 as </a:t>
            </a:r>
            <a:r>
              <a:rPr lang="en-US" sz="3200" dirty="0" err="1"/>
              <a:t>Implanon</a:t>
            </a:r>
            <a:r>
              <a:rPr lang="en-US" sz="3200" dirty="0"/>
              <a:t>. </a:t>
            </a:r>
          </a:p>
          <a:p>
            <a:r>
              <a:rPr lang="en-US" sz="3200" dirty="0"/>
              <a:t>In 2011, Merck replaced </a:t>
            </a:r>
            <a:r>
              <a:rPr lang="en-US" sz="3200" dirty="0" err="1"/>
              <a:t>Implanon</a:t>
            </a:r>
            <a:r>
              <a:rPr lang="en-US" sz="3200" dirty="0"/>
              <a:t> with Nexplanon, which contains 15 mg of barium sulfate to create a radiopaque quality and utilizes a simpler applicator for easier, and potentially safer insertion</a:t>
            </a:r>
          </a:p>
        </p:txBody>
      </p:sp>
      <p:pic>
        <p:nvPicPr>
          <p:cNvPr id="5" name="Picture 4">
            <a:extLst>
              <a:ext uri="{FF2B5EF4-FFF2-40B4-BE49-F238E27FC236}">
                <a16:creationId xmlns:a16="http://schemas.microsoft.com/office/drawing/2014/main" id="{0501C6ED-1DF8-405F-8C7C-9542467F52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8764" y="4767802"/>
            <a:ext cx="3869635" cy="2041264"/>
          </a:xfrm>
          <a:prstGeom prst="rect">
            <a:avLst/>
          </a:prstGeom>
        </p:spPr>
      </p:pic>
    </p:spTree>
    <p:extLst>
      <p:ext uri="{BB962C8B-B14F-4D97-AF65-F5344CB8AC3E}">
        <p14:creationId xmlns:p14="http://schemas.microsoft.com/office/powerpoint/2010/main" val="15760666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838200" y="265042"/>
            <a:ext cx="10515600" cy="1152941"/>
          </a:xfrm>
        </p:spPr>
        <p:txBody>
          <a:bodyPr>
            <a:normAutofit/>
          </a:bodyPr>
          <a:lstStyle/>
          <a:p>
            <a:pPr algn="ctr"/>
            <a:r>
              <a:rPr lang="en-US" altLang="en-US" sz="5400" b="1" u="sng" dirty="0">
                <a:latin typeface="+mn-lt"/>
                <a:cs typeface="Arial" panose="020B0604020202020204" pitchFamily="34" charset="0"/>
              </a:rPr>
              <a:t>Implants</a:t>
            </a:r>
            <a:r>
              <a:rPr lang="en-US" altLang="en-US" sz="5400" b="1" dirty="0">
                <a:cs typeface="Arial" panose="020B0604020202020204" pitchFamily="34" charset="0"/>
              </a:rPr>
              <a:t> </a:t>
            </a:r>
            <a:r>
              <a:rPr lang="en-US" altLang="en-US" sz="2800" b="1" dirty="0">
                <a:cs typeface="Arial" panose="020B0604020202020204" pitchFamily="34" charset="0"/>
              </a:rPr>
              <a:t>cont</a:t>
            </a:r>
            <a:r>
              <a:rPr lang="en-US" altLang="en-US" sz="5400" b="1" dirty="0">
                <a:cs typeface="Arial" panose="020B0604020202020204" pitchFamily="34" charset="0"/>
              </a:rPr>
              <a:t>.</a:t>
            </a:r>
          </a:p>
        </p:txBody>
      </p:sp>
      <p:sp>
        <p:nvSpPr>
          <p:cNvPr id="61443" name="Rectangle 3"/>
          <p:cNvSpPr>
            <a:spLocks noGrp="1" noChangeArrowheads="1"/>
          </p:cNvSpPr>
          <p:nvPr>
            <p:ph sz="quarter" idx="1"/>
          </p:nvPr>
        </p:nvSpPr>
        <p:spPr>
          <a:xfrm>
            <a:off x="470264" y="1775790"/>
            <a:ext cx="11586754" cy="5082209"/>
          </a:xfrm>
        </p:spPr>
        <p:txBody>
          <a:bodyPr>
            <a:noAutofit/>
          </a:bodyPr>
          <a:lstStyle/>
          <a:p>
            <a:pPr eaLnBrk="1" hangingPunct="1">
              <a:lnSpc>
                <a:spcPct val="90000"/>
              </a:lnSpc>
            </a:pPr>
            <a:r>
              <a:rPr lang="en-US" altLang="en-US" sz="3600" b="1" dirty="0">
                <a:cs typeface="Times New Roman" panose="02020603050405020304" pitchFamily="18" charset="0"/>
              </a:rPr>
              <a:t>The mechanism of action is:</a:t>
            </a:r>
          </a:p>
          <a:p>
            <a:pPr lvl="1"/>
            <a:r>
              <a:rPr lang="en-US" altLang="en-US" dirty="0">
                <a:cs typeface="Times New Roman" panose="02020603050405020304" pitchFamily="18" charset="0"/>
              </a:rPr>
              <a:t> </a:t>
            </a:r>
            <a:r>
              <a:rPr lang="en-US" altLang="en-US" sz="3200" dirty="0">
                <a:cs typeface="Times New Roman" panose="02020603050405020304" pitchFamily="18" charset="0"/>
              </a:rPr>
              <a:t>A combination of suppression of the LH surge, suppression of ovulation.</a:t>
            </a:r>
          </a:p>
          <a:p>
            <a:pPr lvl="1"/>
            <a:r>
              <a:rPr lang="en-US" altLang="en-US" sz="3200" dirty="0">
                <a:cs typeface="Times New Roman" panose="02020603050405020304" pitchFamily="18" charset="0"/>
              </a:rPr>
              <a:t>Development of viscous and scant cervical mucus to deter sperm penetration</a:t>
            </a:r>
          </a:p>
          <a:p>
            <a:pPr lvl="1"/>
            <a:r>
              <a:rPr lang="en-US" altLang="en-US" sz="3200" dirty="0">
                <a:cs typeface="Times New Roman" panose="02020603050405020304" pitchFamily="18" charset="0"/>
              </a:rPr>
              <a:t>Prevention of endometrial growth and development. </a:t>
            </a:r>
          </a:p>
          <a:p>
            <a:r>
              <a:rPr lang="en-US" sz="3600" b="1" dirty="0"/>
              <a:t>Insertion: </a:t>
            </a:r>
            <a:r>
              <a:rPr lang="en-US" sz="3600" dirty="0"/>
              <a:t>The capsule is inserted </a:t>
            </a:r>
            <a:r>
              <a:rPr lang="en-US" sz="3600" dirty="0" err="1"/>
              <a:t>subdermally</a:t>
            </a:r>
            <a:r>
              <a:rPr lang="en-US" sz="3600" dirty="0"/>
              <a:t>, in the inner aspect of the </a:t>
            </a:r>
            <a:r>
              <a:rPr lang="en-US" sz="3600" dirty="0" err="1"/>
              <a:t>nondominant</a:t>
            </a:r>
            <a:r>
              <a:rPr lang="en-US" sz="3600" dirty="0"/>
              <a:t> arm, 6–8 cm above the elbow fold. It is inserted between biceps and triceps muscles.</a:t>
            </a:r>
            <a:endParaRPr lang="en-US" altLang="en-US" sz="3600" dirty="0">
              <a:cs typeface="Times New Roman" panose="02020603050405020304" pitchFamily="18" charset="0"/>
            </a:endParaRPr>
          </a:p>
        </p:txBody>
      </p:sp>
    </p:spTree>
    <p:extLst>
      <p:ext uri="{BB962C8B-B14F-4D97-AF65-F5344CB8AC3E}">
        <p14:creationId xmlns:p14="http://schemas.microsoft.com/office/powerpoint/2010/main" val="66259363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F2738-8A27-4AA4-BC80-EFE06E5946F3}"/>
              </a:ext>
            </a:extLst>
          </p:cNvPr>
          <p:cNvSpPr>
            <a:spLocks noGrp="1"/>
          </p:cNvSpPr>
          <p:nvPr>
            <p:ph type="title"/>
          </p:nvPr>
        </p:nvSpPr>
        <p:spPr/>
        <p:txBody>
          <a:bodyPr>
            <a:normAutofit/>
          </a:bodyPr>
          <a:lstStyle/>
          <a:p>
            <a:pPr algn="ctr"/>
            <a:r>
              <a:rPr lang="en-US" altLang="en-US" sz="5400" b="1" u="sng" dirty="0">
                <a:latin typeface="+mn-lt"/>
                <a:cs typeface="Arial" panose="020B0604020202020204" pitchFamily="34" charset="0"/>
              </a:rPr>
              <a:t>Implants</a:t>
            </a:r>
            <a:r>
              <a:rPr lang="en-US" altLang="en-US" sz="5400" b="1" dirty="0">
                <a:cs typeface="Arial" panose="020B0604020202020204" pitchFamily="34" charset="0"/>
              </a:rPr>
              <a:t> </a:t>
            </a:r>
            <a:r>
              <a:rPr lang="en-US" altLang="en-US" sz="2800" b="1" dirty="0">
                <a:cs typeface="Arial" panose="020B0604020202020204" pitchFamily="34" charset="0"/>
              </a:rPr>
              <a:t>cont</a:t>
            </a:r>
            <a:r>
              <a:rPr lang="en-US" altLang="en-US" sz="5400" b="1" dirty="0">
                <a:cs typeface="Arial" panose="020B0604020202020204" pitchFamily="34" charset="0"/>
              </a:rPr>
              <a:t>.</a:t>
            </a:r>
            <a:endParaRPr lang="en-US" sz="5400" dirty="0"/>
          </a:p>
        </p:txBody>
      </p:sp>
      <p:sp>
        <p:nvSpPr>
          <p:cNvPr id="3" name="Content Placeholder 2">
            <a:extLst>
              <a:ext uri="{FF2B5EF4-FFF2-40B4-BE49-F238E27FC236}">
                <a16:creationId xmlns:a16="http://schemas.microsoft.com/office/drawing/2014/main" id="{88BDC738-27E3-42EB-8CB0-73589121F5F6}"/>
              </a:ext>
            </a:extLst>
          </p:cNvPr>
          <p:cNvSpPr>
            <a:spLocks noGrp="1"/>
          </p:cNvSpPr>
          <p:nvPr>
            <p:ph idx="1"/>
          </p:nvPr>
        </p:nvSpPr>
        <p:spPr>
          <a:xfrm>
            <a:off x="493643" y="1375052"/>
            <a:ext cx="10515600" cy="4667250"/>
          </a:xfrm>
        </p:spPr>
        <p:txBody>
          <a:bodyPr>
            <a:normAutofit/>
          </a:bodyPr>
          <a:lstStyle/>
          <a:p>
            <a:r>
              <a:rPr lang="en-US" altLang="en-US" sz="3200" i="1" u="sng" dirty="0">
                <a:cs typeface="Times New Roman" panose="02020603050405020304" pitchFamily="18" charset="0"/>
              </a:rPr>
              <a:t>Advantages and disadvantage:</a:t>
            </a:r>
            <a:endParaRPr lang="en-US" altLang="en-US" sz="3200" dirty="0"/>
          </a:p>
          <a:p>
            <a:r>
              <a:rPr lang="en-US" sz="3200" b="1" dirty="0"/>
              <a:t>Efficacy of </a:t>
            </a:r>
            <a:r>
              <a:rPr lang="en-US" sz="3200" b="1" dirty="0" err="1"/>
              <a:t>implanon</a:t>
            </a:r>
            <a:r>
              <a:rPr lang="en-US" sz="3200" b="1" dirty="0"/>
              <a:t> </a:t>
            </a:r>
            <a:r>
              <a:rPr lang="en-US" sz="3200" dirty="0"/>
              <a:t>is extremely high with Pearl indices of 0.05. </a:t>
            </a:r>
          </a:p>
          <a:p>
            <a:r>
              <a:rPr lang="en-US" sz="3200" dirty="0"/>
              <a:t>This safe and effective method is considered as ‘reversible sterilization’.</a:t>
            </a:r>
          </a:p>
          <a:p>
            <a:r>
              <a:rPr lang="en-US" sz="3200" dirty="0"/>
              <a:t> </a:t>
            </a:r>
            <a:r>
              <a:rPr lang="en-US" sz="3200" b="1" dirty="0"/>
              <a:t>Drawbacks:</a:t>
            </a:r>
            <a:endParaRPr lang="en-US" sz="3200" dirty="0"/>
          </a:p>
          <a:p>
            <a:pPr lvl="1"/>
            <a:r>
              <a:rPr lang="en-US" sz="2800" dirty="0"/>
              <a:t>Frequent irregular menstrual bleeding, </a:t>
            </a:r>
          </a:p>
          <a:p>
            <a:pPr lvl="1"/>
            <a:r>
              <a:rPr lang="en-US" sz="2800" dirty="0"/>
              <a:t>Spotting and amenorrhea are common.</a:t>
            </a:r>
          </a:p>
          <a:p>
            <a:pPr lvl="1"/>
            <a:r>
              <a:rPr lang="en-US" sz="2800" dirty="0"/>
              <a:t>Difficulty in removal is felt occasionally. </a:t>
            </a:r>
            <a:endParaRPr lang="en-US" altLang="en-US" sz="2800" i="1" u="sng" dirty="0">
              <a:cs typeface="Times New Roman" panose="02020603050405020304" pitchFamily="18" charset="0"/>
            </a:endParaRPr>
          </a:p>
          <a:p>
            <a:endParaRPr lang="en-US" dirty="0"/>
          </a:p>
        </p:txBody>
      </p:sp>
      <p:pic>
        <p:nvPicPr>
          <p:cNvPr id="5" name="Picture 4">
            <a:extLst>
              <a:ext uri="{FF2B5EF4-FFF2-40B4-BE49-F238E27FC236}">
                <a16:creationId xmlns:a16="http://schemas.microsoft.com/office/drawing/2014/main" id="{F94AEFEE-E906-479D-B0EB-C766A91344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2521" y="3538330"/>
            <a:ext cx="4290392" cy="3213652"/>
          </a:xfrm>
          <a:prstGeom prst="rect">
            <a:avLst/>
          </a:prstGeom>
        </p:spPr>
      </p:pic>
    </p:spTree>
    <p:extLst>
      <p:ext uri="{BB962C8B-B14F-4D97-AF65-F5344CB8AC3E}">
        <p14:creationId xmlns:p14="http://schemas.microsoft.com/office/powerpoint/2010/main" val="4158918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849085" y="0"/>
            <a:ext cx="10659291" cy="1311966"/>
          </a:xfrm>
        </p:spPr>
        <p:txBody>
          <a:bodyPr>
            <a:noAutofit/>
          </a:bodyPr>
          <a:lstStyle/>
          <a:p>
            <a:pPr algn="ctr">
              <a:defRPr/>
            </a:pPr>
            <a:br>
              <a:rPr lang="en-US" sz="5400" b="1" dirty="0"/>
            </a:br>
            <a:r>
              <a:rPr lang="en-US" sz="5400" b="1" dirty="0">
                <a:latin typeface="+mn-lt"/>
              </a:rPr>
              <a:t>Injectable Depo Medroxyprogesterone Acetate</a:t>
            </a:r>
          </a:p>
        </p:txBody>
      </p:sp>
      <p:sp>
        <p:nvSpPr>
          <p:cNvPr id="62467" name="Rectangle 3"/>
          <p:cNvSpPr>
            <a:spLocks noGrp="1" noChangeArrowheads="1"/>
          </p:cNvSpPr>
          <p:nvPr>
            <p:ph sz="quarter" idx="1"/>
          </p:nvPr>
        </p:nvSpPr>
        <p:spPr>
          <a:xfrm>
            <a:off x="596349" y="2027583"/>
            <a:ext cx="11107972" cy="4306956"/>
          </a:xfrm>
        </p:spPr>
        <p:txBody>
          <a:bodyPr>
            <a:noAutofit/>
          </a:bodyPr>
          <a:lstStyle/>
          <a:p>
            <a:pPr>
              <a:lnSpc>
                <a:spcPct val="80000"/>
              </a:lnSpc>
            </a:pPr>
            <a:r>
              <a:rPr lang="en-US" sz="3600" dirty="0"/>
              <a:t>Long‐acting depot medroxyprogesterone acetate (DMPA)</a:t>
            </a:r>
            <a:br>
              <a:rPr lang="en-US" sz="3600" dirty="0"/>
            </a:br>
            <a:r>
              <a:rPr lang="en-US" sz="3600" dirty="0"/>
              <a:t>is available as a formulation:</a:t>
            </a:r>
          </a:p>
          <a:p>
            <a:pPr lvl="1">
              <a:lnSpc>
                <a:spcPct val="80000"/>
              </a:lnSpc>
            </a:pPr>
            <a:r>
              <a:rPr lang="en-US" sz="3200" dirty="0"/>
              <a:t>given by deep intramuscular injection (150 mg) every 13 weeks (</a:t>
            </a:r>
            <a:r>
              <a:rPr lang="en-US" sz="3200" dirty="0" err="1"/>
              <a:t>Depoprovera</a:t>
            </a:r>
            <a:r>
              <a:rPr lang="en-US" sz="3200" dirty="0"/>
              <a:t>®)</a:t>
            </a:r>
          </a:p>
          <a:p>
            <a:pPr lvl="1">
              <a:lnSpc>
                <a:spcPct val="80000"/>
              </a:lnSpc>
            </a:pPr>
            <a:r>
              <a:rPr lang="en-US" sz="3200" dirty="0"/>
              <a:t>a micronized (104 mg) preparation that is administered subcutaneously (</a:t>
            </a:r>
            <a:r>
              <a:rPr lang="en-US" sz="3200" dirty="0" err="1"/>
              <a:t>Sayana</a:t>
            </a:r>
            <a:r>
              <a:rPr lang="en-US" sz="3200" dirty="0"/>
              <a:t>®) at the same interval. </a:t>
            </a:r>
          </a:p>
          <a:p>
            <a:pPr>
              <a:lnSpc>
                <a:spcPct val="80000"/>
              </a:lnSpc>
            </a:pPr>
            <a:r>
              <a:rPr lang="en-US" sz="3600" dirty="0"/>
              <a:t>Approximately 1 in 10 women may develop some lipoatrophy at the subcutaneous injection site (dimpling or nodule of skin) </a:t>
            </a:r>
          </a:p>
        </p:txBody>
      </p:sp>
    </p:spTree>
    <p:extLst>
      <p:ext uri="{BB962C8B-B14F-4D97-AF65-F5344CB8AC3E}">
        <p14:creationId xmlns:p14="http://schemas.microsoft.com/office/powerpoint/2010/main" val="66566029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332411" y="188913"/>
            <a:ext cx="9027614" cy="1338262"/>
          </a:xfrm>
        </p:spPr>
        <p:txBody>
          <a:bodyPr>
            <a:normAutofit/>
          </a:bodyPr>
          <a:lstStyle/>
          <a:p>
            <a:pPr algn="ctr"/>
            <a:r>
              <a:rPr lang="en-US" altLang="en-US" sz="5400" b="1" dirty="0">
                <a:latin typeface="+mn-lt"/>
                <a:cs typeface="Arial" panose="020B0604020202020204" pitchFamily="34" charset="0"/>
              </a:rPr>
              <a:t>Progestin-only Pills (Minipills)</a:t>
            </a:r>
          </a:p>
        </p:txBody>
      </p:sp>
      <p:sp>
        <p:nvSpPr>
          <p:cNvPr id="66563" name="Rectangle 3"/>
          <p:cNvSpPr>
            <a:spLocks noGrp="1" noChangeArrowheads="1"/>
          </p:cNvSpPr>
          <p:nvPr>
            <p:ph sz="quarter" idx="1"/>
          </p:nvPr>
        </p:nvSpPr>
        <p:spPr>
          <a:xfrm>
            <a:off x="755374" y="1527176"/>
            <a:ext cx="11078817" cy="4873624"/>
          </a:xfrm>
        </p:spPr>
        <p:txBody>
          <a:bodyPr>
            <a:normAutofit fontScale="85000" lnSpcReduction="20000"/>
          </a:bodyPr>
          <a:lstStyle/>
          <a:p>
            <a:pPr eaLnBrk="1" hangingPunct="1"/>
            <a:r>
              <a:rPr lang="en-US" altLang="en-US" sz="3600" dirty="0">
                <a:cs typeface="Times New Roman" panose="02020603050405020304" pitchFamily="18" charset="0"/>
              </a:rPr>
              <a:t>Candidates for use include women who are breastfeeding and women with contraindications to estrogen use.</a:t>
            </a:r>
          </a:p>
          <a:p>
            <a:pPr eaLnBrk="1" hangingPunct="1"/>
            <a:r>
              <a:rPr lang="en-US" altLang="en-US" sz="3600" dirty="0">
                <a:cs typeface="Times New Roman" panose="02020603050405020304" pitchFamily="18" charset="0"/>
              </a:rPr>
              <a:t> Two formulations are available: </a:t>
            </a:r>
          </a:p>
          <a:p>
            <a:r>
              <a:rPr lang="en-US" altLang="en-US" sz="3600" dirty="0">
                <a:cs typeface="Times New Roman" panose="02020603050405020304" pitchFamily="18" charset="0"/>
              </a:rPr>
              <a:t>One formulation contains 75 mcg of </a:t>
            </a:r>
            <a:r>
              <a:rPr lang="en-US" sz="3600" b="1" dirty="0" err="1"/>
              <a:t>desogestrel</a:t>
            </a:r>
            <a:endParaRPr lang="en-US" altLang="en-US" sz="3600" b="1" dirty="0">
              <a:cs typeface="Times New Roman" panose="02020603050405020304" pitchFamily="18" charset="0"/>
            </a:endParaRPr>
          </a:p>
          <a:p>
            <a:pPr eaLnBrk="1" hangingPunct="1"/>
            <a:r>
              <a:rPr lang="en-US" altLang="en-US" sz="3600" dirty="0">
                <a:cs typeface="Times New Roman" panose="02020603050405020304" pitchFamily="18" charset="0"/>
              </a:rPr>
              <a:t>The other has 350 mcg of </a:t>
            </a:r>
            <a:r>
              <a:rPr lang="en-US" altLang="en-US" sz="3600" b="1" dirty="0">
                <a:cs typeface="Times New Roman" panose="02020603050405020304" pitchFamily="18" charset="0"/>
              </a:rPr>
              <a:t>norethindrone. </a:t>
            </a:r>
          </a:p>
          <a:p>
            <a:pPr marL="0" indent="0" eaLnBrk="1" hangingPunct="1">
              <a:buNone/>
            </a:pPr>
            <a:endParaRPr lang="en-US" altLang="en-US" sz="3600" b="1" dirty="0">
              <a:cs typeface="Times New Roman" panose="02020603050405020304" pitchFamily="18" charset="0"/>
            </a:endParaRPr>
          </a:p>
          <a:p>
            <a:pPr eaLnBrk="1" hangingPunct="1">
              <a:lnSpc>
                <a:spcPct val="90000"/>
              </a:lnSpc>
            </a:pPr>
            <a:r>
              <a:rPr lang="en-US" altLang="en-US" sz="3900" b="1" i="1" u="sng" dirty="0">
                <a:cs typeface="Times New Roman" panose="02020603050405020304" pitchFamily="18" charset="0"/>
              </a:rPr>
              <a:t>Efficacy</a:t>
            </a:r>
          </a:p>
          <a:p>
            <a:pPr lvl="1"/>
            <a:r>
              <a:rPr lang="en-US" altLang="en-US" sz="3500" dirty="0">
                <a:cs typeface="Times New Roman" panose="02020603050405020304" pitchFamily="18" charset="0"/>
              </a:rPr>
              <a:t>Failure rates with typical use are estimated to be 7% in the first year of use.</a:t>
            </a:r>
          </a:p>
          <a:p>
            <a:pPr lvl="1"/>
            <a:r>
              <a:rPr lang="en-US" sz="3500" i="0" dirty="0">
                <a:solidFill>
                  <a:srgbClr val="231F20"/>
                </a:solidFill>
                <a:effectLst/>
              </a:rPr>
              <a:t>Pills containing 75 </a:t>
            </a:r>
            <a:r>
              <a:rPr lang="en-US" sz="3500" i="0" dirty="0" err="1">
                <a:solidFill>
                  <a:srgbClr val="231F20"/>
                </a:solidFill>
                <a:effectLst/>
              </a:rPr>
              <a:t>μg</a:t>
            </a:r>
            <a:r>
              <a:rPr lang="en-US" sz="3500" i="0" dirty="0">
                <a:solidFill>
                  <a:srgbClr val="231F20"/>
                </a:solidFill>
                <a:effectLst/>
              </a:rPr>
              <a:t> </a:t>
            </a:r>
            <a:r>
              <a:rPr lang="en-US" sz="3500" i="0" dirty="0" err="1">
                <a:solidFill>
                  <a:srgbClr val="231F20"/>
                </a:solidFill>
                <a:effectLst/>
              </a:rPr>
              <a:t>desogestrel</a:t>
            </a:r>
            <a:r>
              <a:rPr lang="en-US" sz="3500" dirty="0">
                <a:solidFill>
                  <a:srgbClr val="231F20"/>
                </a:solidFill>
              </a:rPr>
              <a:t> </a:t>
            </a:r>
            <a:r>
              <a:rPr lang="en-US" sz="3500" i="0" dirty="0">
                <a:solidFill>
                  <a:srgbClr val="231F20"/>
                </a:solidFill>
                <a:effectLst/>
              </a:rPr>
              <a:t>inhibit ovulation in 97–99% of the cycles, resulting in efficacy similar to combined oral </a:t>
            </a:r>
            <a:r>
              <a:rPr lang="en-US" sz="3500" i="0" dirty="0">
                <a:solidFill>
                  <a:srgbClr val="231F20"/>
                </a:solidFill>
                <a:effectLst/>
                <a:latin typeface="UtopiaStd-Regular"/>
              </a:rPr>
              <a:t>pills</a:t>
            </a:r>
            <a:endParaRPr lang="en-US" altLang="en-US" sz="3500" b="1" dirty="0">
              <a:cs typeface="Times New Roman" panose="02020603050405020304" pitchFamily="18" charset="0"/>
            </a:endParaRPr>
          </a:p>
        </p:txBody>
      </p:sp>
    </p:spTree>
    <p:extLst>
      <p:ext uri="{BB962C8B-B14F-4D97-AF65-F5344CB8AC3E}">
        <p14:creationId xmlns:p14="http://schemas.microsoft.com/office/powerpoint/2010/main" val="31928762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838200" y="365125"/>
            <a:ext cx="10515600" cy="863174"/>
          </a:xfrm>
        </p:spPr>
        <p:txBody>
          <a:bodyPr>
            <a:normAutofit/>
          </a:bodyPr>
          <a:lstStyle/>
          <a:p>
            <a:pPr algn="ctr" eaLnBrk="1" hangingPunct="1"/>
            <a:r>
              <a:rPr lang="en-US" altLang="en-US" sz="5400" b="1" dirty="0">
                <a:latin typeface="+mn-lt"/>
                <a:cs typeface="Arial" panose="020B0604020202020204" pitchFamily="34" charset="0"/>
              </a:rPr>
              <a:t>Minipills</a:t>
            </a:r>
            <a:endParaRPr lang="en-US" altLang="en-US" sz="5400" b="1" dirty="0">
              <a:cs typeface="Arial" panose="020B0604020202020204" pitchFamily="34" charset="0"/>
            </a:endParaRPr>
          </a:p>
        </p:txBody>
      </p:sp>
      <p:sp>
        <p:nvSpPr>
          <p:cNvPr id="67587" name="Rectangle 3"/>
          <p:cNvSpPr>
            <a:spLocks noGrp="1" noChangeArrowheads="1"/>
          </p:cNvSpPr>
          <p:nvPr>
            <p:ph sz="quarter" idx="1"/>
          </p:nvPr>
        </p:nvSpPr>
        <p:spPr>
          <a:xfrm>
            <a:off x="955343" y="1569491"/>
            <a:ext cx="10822675" cy="4995081"/>
          </a:xfrm>
        </p:spPr>
        <p:txBody>
          <a:bodyPr>
            <a:noAutofit/>
          </a:bodyPr>
          <a:lstStyle/>
          <a:p>
            <a:pPr eaLnBrk="1" hangingPunct="1">
              <a:lnSpc>
                <a:spcPct val="80000"/>
              </a:lnSpc>
            </a:pPr>
            <a:r>
              <a:rPr lang="en-US" altLang="en-US" sz="4000" b="1" i="1" u="sng" dirty="0">
                <a:cs typeface="Times New Roman" panose="02020603050405020304" pitchFamily="18" charset="0"/>
              </a:rPr>
              <a:t>Mechanisms of action:</a:t>
            </a:r>
          </a:p>
          <a:p>
            <a:pPr eaLnBrk="1" hangingPunct="1">
              <a:lnSpc>
                <a:spcPct val="80000"/>
              </a:lnSpc>
            </a:pPr>
            <a:r>
              <a:rPr lang="en-US" altLang="en-US" sz="3200" dirty="0">
                <a:cs typeface="Times New Roman" panose="02020603050405020304" pitchFamily="18" charset="0"/>
              </a:rPr>
              <a:t> (1) suppression of ovulation in </a:t>
            </a:r>
            <a:r>
              <a:rPr lang="en-US" sz="3200" i="0" dirty="0">
                <a:solidFill>
                  <a:srgbClr val="231F20"/>
                </a:solidFill>
                <a:effectLst/>
              </a:rPr>
              <a:t>15–40% of cycles</a:t>
            </a:r>
            <a:endParaRPr lang="en-US" altLang="en-US" sz="3200" dirty="0">
              <a:cs typeface="Times New Roman" panose="02020603050405020304" pitchFamily="18" charset="0"/>
            </a:endParaRPr>
          </a:p>
          <a:p>
            <a:pPr eaLnBrk="1" hangingPunct="1">
              <a:lnSpc>
                <a:spcPct val="80000"/>
              </a:lnSpc>
            </a:pPr>
            <a:r>
              <a:rPr lang="en-US" altLang="en-US" sz="3200" dirty="0">
                <a:cs typeface="Times New Roman" panose="02020603050405020304" pitchFamily="18" charset="0"/>
              </a:rPr>
              <a:t> (2) a variable dampening effect on the </a:t>
            </a:r>
            <a:r>
              <a:rPr lang="en-US" altLang="en-US" sz="3200" dirty="0" err="1">
                <a:cs typeface="Times New Roman" panose="02020603050405020304" pitchFamily="18" charset="0"/>
              </a:rPr>
              <a:t>midcycle</a:t>
            </a:r>
            <a:r>
              <a:rPr lang="en-US" altLang="en-US" sz="3200" dirty="0">
                <a:cs typeface="Times New Roman" panose="02020603050405020304" pitchFamily="18" charset="0"/>
              </a:rPr>
              <a:t> peaks of LH and FSH;</a:t>
            </a:r>
          </a:p>
          <a:p>
            <a:pPr eaLnBrk="1" hangingPunct="1">
              <a:lnSpc>
                <a:spcPct val="80000"/>
              </a:lnSpc>
            </a:pPr>
            <a:r>
              <a:rPr lang="en-US" altLang="en-US" sz="3200" dirty="0">
                <a:cs typeface="Times New Roman" panose="02020603050405020304" pitchFamily="18" charset="0"/>
              </a:rPr>
              <a:t> (3) an increase in cervical mucus viscosity by a reduction in its volume and an alteration of its structure; </a:t>
            </a:r>
          </a:p>
          <a:p>
            <a:pPr eaLnBrk="1" hangingPunct="1">
              <a:lnSpc>
                <a:spcPct val="80000"/>
              </a:lnSpc>
            </a:pPr>
            <a:r>
              <a:rPr lang="en-US" altLang="en-US" sz="3200" dirty="0">
                <a:cs typeface="Times New Roman" panose="02020603050405020304" pitchFamily="18" charset="0"/>
              </a:rPr>
              <a:t>(4) a reduction in the number and size of endometrial glands, leading to an atrophic endometrium not suitable for ovum implantation; and </a:t>
            </a:r>
          </a:p>
          <a:p>
            <a:pPr eaLnBrk="1" hangingPunct="1">
              <a:lnSpc>
                <a:spcPct val="80000"/>
              </a:lnSpc>
            </a:pPr>
            <a:r>
              <a:rPr lang="en-US" altLang="en-US" sz="3200" dirty="0">
                <a:cs typeface="Times New Roman" panose="02020603050405020304" pitchFamily="18" charset="0"/>
              </a:rPr>
              <a:t>(5) a reduction in cilia motility in the fallopian tube, thus slowing the rate of ovum transport. </a:t>
            </a:r>
          </a:p>
        </p:txBody>
      </p:sp>
    </p:spTree>
    <p:extLst>
      <p:ext uri="{BB962C8B-B14F-4D97-AF65-F5344CB8AC3E}">
        <p14:creationId xmlns:p14="http://schemas.microsoft.com/office/powerpoint/2010/main" val="421518097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819944" y="365125"/>
            <a:ext cx="10515600" cy="1325563"/>
          </a:xfrm>
        </p:spPr>
        <p:txBody>
          <a:bodyPr>
            <a:normAutofit/>
          </a:bodyPr>
          <a:lstStyle/>
          <a:p>
            <a:pPr algn="ctr" eaLnBrk="1" hangingPunct="1"/>
            <a:r>
              <a:rPr lang="en-US" altLang="en-US" sz="5400" b="1" dirty="0">
                <a:latin typeface="+mn-lt"/>
                <a:cs typeface="Arial" panose="020B0604020202020204" pitchFamily="34" charset="0"/>
              </a:rPr>
              <a:t>Combination OCs</a:t>
            </a:r>
          </a:p>
        </p:txBody>
      </p:sp>
      <p:sp>
        <p:nvSpPr>
          <p:cNvPr id="69635" name="Rectangle 3"/>
          <p:cNvSpPr>
            <a:spLocks noGrp="1" noChangeArrowheads="1"/>
          </p:cNvSpPr>
          <p:nvPr>
            <p:ph sz="quarter" idx="1"/>
          </p:nvPr>
        </p:nvSpPr>
        <p:spPr>
          <a:xfrm>
            <a:off x="609600" y="1842051"/>
            <a:ext cx="10986052" cy="4650823"/>
          </a:xfrm>
        </p:spPr>
        <p:txBody>
          <a:bodyPr>
            <a:noAutofit/>
          </a:bodyPr>
          <a:lstStyle/>
          <a:p>
            <a:pPr eaLnBrk="1" hangingPunct="1">
              <a:lnSpc>
                <a:spcPct val="80000"/>
              </a:lnSpc>
            </a:pPr>
            <a:r>
              <a:rPr lang="en-US" altLang="en-US" dirty="0" err="1">
                <a:cs typeface="Times New Roman" panose="02020603050405020304" pitchFamily="18" charset="0"/>
              </a:rPr>
              <a:t>Ethinyl</a:t>
            </a:r>
            <a:r>
              <a:rPr lang="en-US" altLang="en-US" dirty="0">
                <a:cs typeface="Times New Roman" panose="02020603050405020304" pitchFamily="18" charset="0"/>
              </a:rPr>
              <a:t> estradiol is used in all preparations containing 35 mcg or less of estrogen </a:t>
            </a:r>
          </a:p>
          <a:p>
            <a:pPr eaLnBrk="1" hangingPunct="1">
              <a:lnSpc>
                <a:spcPct val="80000"/>
              </a:lnSpc>
            </a:pPr>
            <a:r>
              <a:rPr lang="en-US" altLang="en-US" dirty="0">
                <a:cs typeface="Times New Roman" panose="02020603050405020304" pitchFamily="18" charset="0"/>
              </a:rPr>
              <a:t>The other major new development is the reduction in the dosage of ethinyl estradiol to 20 mcg </a:t>
            </a:r>
          </a:p>
          <a:p>
            <a:pPr eaLnBrk="1" hangingPunct="1">
              <a:lnSpc>
                <a:spcPct val="100000"/>
              </a:lnSpc>
            </a:pPr>
            <a:r>
              <a:rPr lang="en-US" i="1" dirty="0">
                <a:solidFill>
                  <a:srgbClr val="231F20"/>
                </a:solidFill>
                <a:effectLst/>
              </a:rPr>
              <a:t>Four groups of progestogens are currently available in OCs: </a:t>
            </a:r>
            <a:br>
              <a:rPr lang="en-US" i="0" dirty="0">
                <a:solidFill>
                  <a:srgbClr val="231F20"/>
                </a:solidFill>
                <a:effectLst/>
                <a:latin typeface="UtopiaStd-Italic"/>
              </a:rPr>
            </a:br>
            <a:r>
              <a:rPr lang="en-US" sz="2400" i="0" dirty="0">
                <a:solidFill>
                  <a:srgbClr val="231F20"/>
                </a:solidFill>
                <a:effectLst/>
                <a:latin typeface="UtopiaStd-Regular"/>
              </a:rPr>
              <a:t>1. First generation progestogens = Norethindrone group.</a:t>
            </a:r>
            <a:br>
              <a:rPr lang="en-US" sz="2400" i="0" dirty="0">
                <a:solidFill>
                  <a:srgbClr val="231F20"/>
                </a:solidFill>
                <a:effectLst/>
                <a:latin typeface="UtopiaStd-Regular"/>
              </a:rPr>
            </a:br>
            <a:r>
              <a:rPr lang="en-US" sz="2400" i="0" dirty="0">
                <a:solidFill>
                  <a:srgbClr val="231F20"/>
                </a:solidFill>
                <a:effectLst/>
                <a:latin typeface="UtopiaStd-Regular"/>
              </a:rPr>
              <a:t>2. Second generation progestogens = </a:t>
            </a:r>
            <a:r>
              <a:rPr lang="en-US" sz="2400" i="0" dirty="0" err="1">
                <a:solidFill>
                  <a:srgbClr val="231F20"/>
                </a:solidFill>
                <a:effectLst/>
                <a:latin typeface="UtopiaStd-Regular"/>
              </a:rPr>
              <a:t>Norgestrel</a:t>
            </a:r>
            <a:r>
              <a:rPr lang="en-US" sz="2400" i="0" dirty="0">
                <a:solidFill>
                  <a:srgbClr val="231F20"/>
                </a:solidFill>
                <a:effectLst/>
                <a:latin typeface="UtopiaStd-Regular"/>
              </a:rPr>
              <a:t> group. 0.05 – 0.25 mg of levonorgestrel which is an active isomer of </a:t>
            </a:r>
            <a:r>
              <a:rPr lang="en-US" sz="2400" i="0" dirty="0" err="1">
                <a:solidFill>
                  <a:srgbClr val="231F20"/>
                </a:solidFill>
                <a:effectLst/>
                <a:latin typeface="UtopiaStd-Regular"/>
              </a:rPr>
              <a:t>norgestrel</a:t>
            </a:r>
            <a:br>
              <a:rPr lang="en-US" sz="2400" i="0" dirty="0">
                <a:solidFill>
                  <a:srgbClr val="231F20"/>
                </a:solidFill>
                <a:effectLst/>
                <a:latin typeface="UtopiaStd-Regular"/>
              </a:rPr>
            </a:br>
            <a:r>
              <a:rPr lang="en-US" sz="2400" i="0" dirty="0">
                <a:solidFill>
                  <a:srgbClr val="231F20"/>
                </a:solidFill>
                <a:effectLst/>
                <a:latin typeface="UtopiaStd-Regular"/>
              </a:rPr>
              <a:t>3. Third generation progestogens = </a:t>
            </a:r>
            <a:r>
              <a:rPr lang="en-US" sz="2400" i="0" dirty="0" err="1">
                <a:solidFill>
                  <a:srgbClr val="231F20"/>
                </a:solidFill>
                <a:effectLst/>
                <a:latin typeface="UtopiaStd-Regular"/>
              </a:rPr>
              <a:t>gestodene</a:t>
            </a:r>
            <a:r>
              <a:rPr lang="en-US" sz="2400" i="0" dirty="0">
                <a:solidFill>
                  <a:srgbClr val="231F20"/>
                </a:solidFill>
                <a:effectLst/>
                <a:latin typeface="UtopiaStd-Regular"/>
              </a:rPr>
              <a:t> 0.075 mg, </a:t>
            </a:r>
            <a:r>
              <a:rPr lang="en-US" sz="2400" i="0" dirty="0" err="1">
                <a:solidFill>
                  <a:srgbClr val="231F20"/>
                </a:solidFill>
                <a:effectLst/>
                <a:latin typeface="UtopiaStd-Regular"/>
              </a:rPr>
              <a:t>desogestrel</a:t>
            </a:r>
            <a:r>
              <a:rPr lang="en-US" sz="2400" i="0" dirty="0">
                <a:solidFill>
                  <a:srgbClr val="231F20"/>
                </a:solidFill>
                <a:effectLst/>
                <a:latin typeface="UtopiaStd-Regular"/>
              </a:rPr>
              <a:t> 0.15 mg, </a:t>
            </a:r>
            <a:r>
              <a:rPr lang="en-US" sz="2400" i="0" dirty="0" err="1">
                <a:solidFill>
                  <a:srgbClr val="231F20"/>
                </a:solidFill>
                <a:effectLst/>
                <a:latin typeface="UtopiaStd-Regular"/>
              </a:rPr>
              <a:t>norgestimate</a:t>
            </a:r>
            <a:r>
              <a:rPr lang="en-US" sz="2400" i="0" dirty="0">
                <a:solidFill>
                  <a:srgbClr val="231F20"/>
                </a:solidFill>
                <a:effectLst/>
                <a:latin typeface="UtopiaStd-Regular"/>
              </a:rPr>
              <a:t> 0.25 mg</a:t>
            </a:r>
            <a:br>
              <a:rPr lang="en-US" sz="2400" i="0" dirty="0">
                <a:solidFill>
                  <a:srgbClr val="231F20"/>
                </a:solidFill>
                <a:effectLst/>
                <a:latin typeface="UtopiaStd-Regular"/>
              </a:rPr>
            </a:br>
            <a:r>
              <a:rPr lang="en-US" sz="2400" i="0" dirty="0">
                <a:solidFill>
                  <a:srgbClr val="231F20"/>
                </a:solidFill>
                <a:effectLst/>
                <a:latin typeface="UtopiaStd-Regular"/>
              </a:rPr>
              <a:t>4. Newest progestogens—</a:t>
            </a:r>
            <a:r>
              <a:rPr lang="en-US" sz="2400" i="0" dirty="0" err="1">
                <a:solidFill>
                  <a:srgbClr val="231F20"/>
                </a:solidFill>
                <a:effectLst/>
                <a:latin typeface="UtopiaStd-Regular"/>
              </a:rPr>
              <a:t>drospirenone</a:t>
            </a:r>
            <a:r>
              <a:rPr lang="en-US" sz="2400" i="0" dirty="0">
                <a:solidFill>
                  <a:srgbClr val="231F20"/>
                </a:solidFill>
                <a:effectLst/>
                <a:latin typeface="UtopiaStd-Regular"/>
              </a:rPr>
              <a:t> has antiandrogenic and </a:t>
            </a:r>
            <a:r>
              <a:rPr lang="en-US" sz="2400" i="0" dirty="0" err="1">
                <a:solidFill>
                  <a:srgbClr val="231F20"/>
                </a:solidFill>
                <a:effectLst/>
                <a:latin typeface="UtopiaStd-Regular"/>
              </a:rPr>
              <a:t>antimineralocorticoid</a:t>
            </a:r>
            <a:r>
              <a:rPr lang="en-US" sz="2400" i="0" dirty="0">
                <a:solidFill>
                  <a:srgbClr val="231F20"/>
                </a:solidFill>
                <a:effectLst/>
                <a:latin typeface="UtopiaStd-Regular"/>
              </a:rPr>
              <a:t> activity.</a:t>
            </a:r>
            <a:endParaRPr lang="en-US" altLang="en-US" sz="2400" dirty="0">
              <a:cs typeface="Times New Roman" panose="02020603050405020304" pitchFamily="18" charset="0"/>
            </a:endParaRPr>
          </a:p>
        </p:txBody>
      </p:sp>
    </p:spTree>
    <p:extLst>
      <p:ext uri="{BB962C8B-B14F-4D97-AF65-F5344CB8AC3E}">
        <p14:creationId xmlns:p14="http://schemas.microsoft.com/office/powerpoint/2010/main" val="159821717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5400" b="1" dirty="0">
                <a:latin typeface="+mn-lt"/>
              </a:rPr>
              <a:t>COCs</a:t>
            </a:r>
          </a:p>
        </p:txBody>
      </p:sp>
      <p:sp>
        <p:nvSpPr>
          <p:cNvPr id="3" name="Content Placeholder 2"/>
          <p:cNvSpPr>
            <a:spLocks noGrp="1"/>
          </p:cNvSpPr>
          <p:nvPr>
            <p:ph sz="quarter" idx="1"/>
          </p:nvPr>
        </p:nvSpPr>
        <p:spPr>
          <a:xfrm>
            <a:off x="1099930" y="1690687"/>
            <a:ext cx="10369259" cy="4840741"/>
          </a:xfrm>
        </p:spPr>
        <p:txBody>
          <a:bodyPr>
            <a:normAutofit/>
          </a:bodyPr>
          <a:lstStyle/>
          <a:p>
            <a:pPr>
              <a:defRPr/>
            </a:pPr>
            <a:r>
              <a:rPr lang="en-US" sz="3600" b="1" dirty="0"/>
              <a:t>Multiple methods may be used to start COCs:</a:t>
            </a:r>
          </a:p>
          <a:p>
            <a:pPr lvl="1">
              <a:defRPr/>
            </a:pPr>
            <a:r>
              <a:rPr lang="en-US" sz="3600" dirty="0"/>
              <a:t>“</a:t>
            </a:r>
            <a:r>
              <a:rPr lang="en-US" sz="3600" dirty="0">
                <a:solidFill>
                  <a:schemeClr val="tx1">
                    <a:lumMod val="95000"/>
                    <a:lumOff val="5000"/>
                  </a:schemeClr>
                </a:solidFill>
              </a:rPr>
              <a:t>Quick start” method—starting on the day of counseling</a:t>
            </a:r>
          </a:p>
          <a:p>
            <a:pPr lvl="1">
              <a:defRPr/>
            </a:pPr>
            <a:r>
              <a:rPr lang="en-US" sz="3600" dirty="0">
                <a:solidFill>
                  <a:schemeClr val="tx1">
                    <a:lumMod val="95000"/>
                    <a:lumOff val="5000"/>
                  </a:schemeClr>
                </a:solidFill>
              </a:rPr>
              <a:t>“Sunday start” method—starting on the 1st Sunday after starting menses</a:t>
            </a:r>
          </a:p>
          <a:p>
            <a:pPr lvl="1">
              <a:defRPr/>
            </a:pPr>
            <a:r>
              <a:rPr lang="en-US" sz="3600" dirty="0">
                <a:solidFill>
                  <a:schemeClr val="tx1">
                    <a:lumMod val="95000"/>
                    <a:lumOff val="5000"/>
                  </a:schemeClr>
                </a:solidFill>
              </a:rPr>
              <a:t>“Day one start” method—starting the pills on the first day of menses</a:t>
            </a:r>
          </a:p>
          <a:p>
            <a:pPr lvl="1">
              <a:defRPr/>
            </a:pPr>
            <a:r>
              <a:rPr lang="en-US" sz="3600" dirty="0">
                <a:solidFill>
                  <a:schemeClr val="tx1">
                    <a:lumMod val="95000"/>
                    <a:lumOff val="5000"/>
                  </a:schemeClr>
                </a:solidFill>
              </a:rPr>
              <a:t>A week of backup contraception is recommended after all initiation methods</a:t>
            </a:r>
          </a:p>
          <a:p>
            <a:pPr>
              <a:defRPr/>
            </a:pPr>
            <a:endParaRPr lang="en-US" sz="3600" dirty="0"/>
          </a:p>
        </p:txBody>
      </p:sp>
    </p:spTree>
    <p:extLst>
      <p:ext uri="{BB962C8B-B14F-4D97-AF65-F5344CB8AC3E}">
        <p14:creationId xmlns:p14="http://schemas.microsoft.com/office/powerpoint/2010/main" val="767728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9AE59AD-D3E2-4E93-8A03-6B1BF24678B9}"/>
              </a:ext>
            </a:extLst>
          </p:cNvPr>
          <p:cNvPicPr>
            <a:picLocks noChangeAspect="1"/>
          </p:cNvPicPr>
          <p:nvPr/>
        </p:nvPicPr>
        <p:blipFill>
          <a:blip r:embed="rId2"/>
          <a:stretch>
            <a:fillRect/>
          </a:stretch>
        </p:blipFill>
        <p:spPr>
          <a:xfrm>
            <a:off x="5685183" y="269686"/>
            <a:ext cx="6095999" cy="6529217"/>
          </a:xfrm>
          <a:prstGeom prst="rect">
            <a:avLst/>
          </a:prstGeom>
        </p:spPr>
      </p:pic>
      <p:sp>
        <p:nvSpPr>
          <p:cNvPr id="3" name="Rectangle 2">
            <a:extLst>
              <a:ext uri="{FF2B5EF4-FFF2-40B4-BE49-F238E27FC236}">
                <a16:creationId xmlns:a16="http://schemas.microsoft.com/office/drawing/2014/main" id="{2BDC58D1-5308-4009-B58B-232195FF4FC9}"/>
              </a:ext>
            </a:extLst>
          </p:cNvPr>
          <p:cNvSpPr/>
          <p:nvPr/>
        </p:nvSpPr>
        <p:spPr>
          <a:xfrm>
            <a:off x="225287" y="477079"/>
            <a:ext cx="5181600" cy="6186309"/>
          </a:xfrm>
          <a:prstGeom prst="rect">
            <a:avLst/>
          </a:prstGeom>
        </p:spPr>
        <p:txBody>
          <a:bodyPr wrap="square">
            <a:spAutoFit/>
          </a:bodyPr>
          <a:lstStyle/>
          <a:p>
            <a:r>
              <a:rPr lang="en-US" sz="3600" dirty="0">
                <a:solidFill>
                  <a:srgbClr val="000000"/>
                </a:solidFill>
                <a:latin typeface="MyriadPro-Regular"/>
              </a:rPr>
              <a:t>Effectiveness of contraceptive methods: percentage of women experiencing an unintended pregnancy during the first year of use and percentage continuing use at the end of the first year (USA)</a:t>
            </a:r>
            <a:br>
              <a:rPr lang="en-US" sz="3600" dirty="0">
                <a:solidFill>
                  <a:srgbClr val="000000"/>
                </a:solidFill>
                <a:latin typeface="MyriadPro-Regular"/>
              </a:rPr>
            </a:br>
            <a:br>
              <a:rPr lang="en-US" sz="3600" dirty="0">
                <a:solidFill>
                  <a:srgbClr val="000000"/>
                </a:solidFill>
                <a:latin typeface="MyriadPro-Regular"/>
              </a:rPr>
            </a:br>
            <a:endParaRPr lang="en-US" sz="3600" dirty="0"/>
          </a:p>
        </p:txBody>
      </p:sp>
    </p:spTree>
    <p:extLst>
      <p:ext uri="{BB962C8B-B14F-4D97-AF65-F5344CB8AC3E}">
        <p14:creationId xmlns:p14="http://schemas.microsoft.com/office/powerpoint/2010/main" val="2143872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942703" y="201612"/>
            <a:ext cx="10515600" cy="908731"/>
          </a:xfrm>
        </p:spPr>
        <p:txBody>
          <a:bodyPr/>
          <a:lstStyle/>
          <a:p>
            <a:pPr algn="ctr" eaLnBrk="1" hangingPunct="1"/>
            <a:r>
              <a:rPr lang="en-US" altLang="en-US" sz="5400" b="1" dirty="0">
                <a:latin typeface="+mn-lt"/>
                <a:cs typeface="Arial" panose="020B0604020202020204" pitchFamily="34" charset="0"/>
              </a:rPr>
              <a:t>Advantages</a:t>
            </a:r>
            <a:r>
              <a:rPr lang="en-US" altLang="en-US" sz="4000" dirty="0">
                <a:solidFill>
                  <a:srgbClr val="7B9899"/>
                </a:solidFill>
                <a:cs typeface="Arial" panose="020B0604020202020204" pitchFamily="34" charset="0"/>
              </a:rPr>
              <a:t> </a:t>
            </a:r>
          </a:p>
        </p:txBody>
      </p:sp>
      <p:sp>
        <p:nvSpPr>
          <p:cNvPr id="72707" name="Rectangle 3"/>
          <p:cNvSpPr>
            <a:spLocks noGrp="1" noChangeArrowheads="1"/>
          </p:cNvSpPr>
          <p:nvPr>
            <p:ph sz="quarter" idx="1"/>
          </p:nvPr>
        </p:nvSpPr>
        <p:spPr>
          <a:xfrm>
            <a:off x="653142" y="1254034"/>
            <a:ext cx="11181807" cy="5486400"/>
          </a:xfrm>
        </p:spPr>
        <p:txBody>
          <a:bodyPr>
            <a:noAutofit/>
          </a:bodyPr>
          <a:lstStyle/>
          <a:p>
            <a:pPr eaLnBrk="1" hangingPunct="1">
              <a:lnSpc>
                <a:spcPct val="80000"/>
              </a:lnSpc>
            </a:pPr>
            <a:r>
              <a:rPr lang="en-US" altLang="en-US" dirty="0">
                <a:cs typeface="Times New Roman" panose="02020603050405020304" pitchFamily="18" charset="0"/>
              </a:rPr>
              <a:t>OCs are used as treatment for menstrual irregularity</a:t>
            </a:r>
          </a:p>
          <a:p>
            <a:pPr eaLnBrk="1" hangingPunct="1">
              <a:lnSpc>
                <a:spcPct val="80000"/>
              </a:lnSpc>
            </a:pPr>
            <a:r>
              <a:rPr lang="en-US" altLang="en-US" dirty="0">
                <a:cs typeface="Times New Roman" panose="02020603050405020304" pitchFamily="18" charset="0"/>
              </a:rPr>
              <a:t> In the prevention of ovulation, OCs can reduce and sometimes eliminate </a:t>
            </a:r>
            <a:r>
              <a:rPr lang="en-US" altLang="en-US" dirty="0" err="1">
                <a:cs typeface="Times New Roman" panose="02020603050405020304" pitchFamily="18" charset="0"/>
              </a:rPr>
              <a:t>mittelschmerz</a:t>
            </a:r>
            <a:r>
              <a:rPr lang="en-US" altLang="en-US" dirty="0">
                <a:cs typeface="Times New Roman" panose="02020603050405020304" pitchFamily="18" charset="0"/>
              </a:rPr>
              <a:t>.</a:t>
            </a:r>
          </a:p>
          <a:p>
            <a:pPr eaLnBrk="1" hangingPunct="1">
              <a:lnSpc>
                <a:spcPct val="80000"/>
              </a:lnSpc>
            </a:pPr>
            <a:r>
              <a:rPr lang="en-US" altLang="en-US" dirty="0">
                <a:cs typeface="Times New Roman" panose="02020603050405020304" pitchFamily="18" charset="0"/>
              </a:rPr>
              <a:t> Women with anemia secondary to menorrhagia increase their iron stores.</a:t>
            </a:r>
          </a:p>
          <a:p>
            <a:pPr eaLnBrk="1" hangingPunct="1">
              <a:lnSpc>
                <a:spcPct val="80000"/>
              </a:lnSpc>
            </a:pPr>
            <a:r>
              <a:rPr lang="en-US" altLang="en-US" dirty="0">
                <a:cs typeface="Times New Roman" panose="02020603050405020304" pitchFamily="18" charset="0"/>
              </a:rPr>
              <a:t> Women can manipulate the cycle to avoid menses during certain events, by extending the number intake days of hormonally active pills. </a:t>
            </a:r>
          </a:p>
          <a:p>
            <a:pPr eaLnBrk="1" hangingPunct="1">
              <a:lnSpc>
                <a:spcPct val="80000"/>
              </a:lnSpc>
            </a:pPr>
            <a:r>
              <a:rPr lang="en-US" altLang="en-US" dirty="0">
                <a:cs typeface="Times New Roman" panose="02020603050405020304" pitchFamily="18" charset="0"/>
              </a:rPr>
              <a:t>OCs prevent benign conditions, such as benign breast disease, pelvic inflammatory disease (PID), and functional cysts.</a:t>
            </a:r>
          </a:p>
          <a:p>
            <a:pPr eaLnBrk="1" hangingPunct="1">
              <a:lnSpc>
                <a:spcPct val="80000"/>
              </a:lnSpc>
            </a:pPr>
            <a:r>
              <a:rPr lang="en-US" altLang="en-US" dirty="0">
                <a:cs typeface="Times New Roman" panose="02020603050405020304" pitchFamily="18" charset="0"/>
              </a:rPr>
              <a:t> Functional cysts are reduced by the suppression of stimulation of the ovaries by FSH and LH. </a:t>
            </a:r>
          </a:p>
          <a:p>
            <a:pPr eaLnBrk="1" hangingPunct="1">
              <a:lnSpc>
                <a:spcPct val="80000"/>
              </a:lnSpc>
            </a:pPr>
            <a:r>
              <a:rPr lang="en-US" altLang="en-US" dirty="0">
                <a:cs typeface="Times New Roman" panose="02020603050405020304" pitchFamily="18" charset="0"/>
              </a:rPr>
              <a:t>Ectopic pregnancies are prevented by the cessation of ovulation. </a:t>
            </a:r>
          </a:p>
          <a:p>
            <a:pPr eaLnBrk="1" hangingPunct="1">
              <a:lnSpc>
                <a:spcPct val="80000"/>
              </a:lnSpc>
            </a:pPr>
            <a:r>
              <a:rPr lang="en-US" altLang="en-US" dirty="0">
                <a:cs typeface="Times New Roman" panose="02020603050405020304" pitchFamily="18" charset="0"/>
              </a:rPr>
              <a:t>OCs are noted to prevent epithelial ovarian and endometrial carcinoma(40% and 50% respectively). </a:t>
            </a:r>
          </a:p>
        </p:txBody>
      </p:sp>
    </p:spTree>
    <p:extLst>
      <p:ext uri="{BB962C8B-B14F-4D97-AF65-F5344CB8AC3E}">
        <p14:creationId xmlns:p14="http://schemas.microsoft.com/office/powerpoint/2010/main" val="2524527976"/>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54614-793F-4FC6-9F5D-EAD50BB8F761}"/>
              </a:ext>
            </a:extLst>
          </p:cNvPr>
          <p:cNvSpPr>
            <a:spLocks noGrp="1"/>
          </p:cNvSpPr>
          <p:nvPr>
            <p:ph type="title"/>
          </p:nvPr>
        </p:nvSpPr>
        <p:spPr>
          <a:xfrm>
            <a:off x="838200" y="92766"/>
            <a:ext cx="10515600" cy="1391478"/>
          </a:xfrm>
        </p:spPr>
        <p:txBody>
          <a:bodyPr>
            <a:normAutofit/>
          </a:bodyPr>
          <a:lstStyle/>
          <a:p>
            <a:pPr algn="ctr"/>
            <a:r>
              <a:rPr lang="en-US" altLang="en-US" sz="5400" b="1" dirty="0">
                <a:latin typeface="+mn-lt"/>
                <a:cs typeface="Arial" panose="020B0604020202020204" pitchFamily="34" charset="0"/>
              </a:rPr>
              <a:t>Contraindications</a:t>
            </a:r>
            <a:endParaRPr lang="en-US" sz="5400" dirty="0">
              <a:latin typeface="+mn-lt"/>
            </a:endParaRPr>
          </a:p>
        </p:txBody>
      </p:sp>
      <p:sp>
        <p:nvSpPr>
          <p:cNvPr id="3" name="Content Placeholder 2">
            <a:extLst>
              <a:ext uri="{FF2B5EF4-FFF2-40B4-BE49-F238E27FC236}">
                <a16:creationId xmlns:a16="http://schemas.microsoft.com/office/drawing/2014/main" id="{A6B0FBB6-3AF8-4A74-ADFA-46A21AE30FC2}"/>
              </a:ext>
            </a:extLst>
          </p:cNvPr>
          <p:cNvSpPr>
            <a:spLocks noGrp="1"/>
          </p:cNvSpPr>
          <p:nvPr>
            <p:ph sz="half" idx="1"/>
          </p:nvPr>
        </p:nvSpPr>
        <p:spPr>
          <a:xfrm>
            <a:off x="838200" y="1577010"/>
            <a:ext cx="5181600" cy="5188224"/>
          </a:xfrm>
        </p:spPr>
        <p:txBody>
          <a:bodyPr>
            <a:noAutofit/>
          </a:bodyPr>
          <a:lstStyle/>
          <a:p>
            <a:pPr>
              <a:lnSpc>
                <a:spcPct val="80000"/>
              </a:lnSpc>
            </a:pPr>
            <a:r>
              <a:rPr lang="en-US" altLang="en-US" sz="3200" dirty="0">
                <a:cs typeface="Times New Roman" panose="02020603050405020304" pitchFamily="18" charset="0"/>
              </a:rPr>
              <a:t>Cerebrovascular disease or coronary artery disease; </a:t>
            </a:r>
          </a:p>
          <a:p>
            <a:pPr>
              <a:lnSpc>
                <a:spcPct val="80000"/>
              </a:lnSpc>
            </a:pPr>
            <a:r>
              <a:rPr lang="en-US" altLang="en-US" sz="3200" dirty="0">
                <a:cs typeface="Times New Roman" panose="02020603050405020304" pitchFamily="18" charset="0"/>
              </a:rPr>
              <a:t>A history of deep vein thrombosis, pulmonary embolism, or congestive heart failure;</a:t>
            </a:r>
          </a:p>
          <a:p>
            <a:pPr>
              <a:lnSpc>
                <a:spcPct val="80000"/>
              </a:lnSpc>
            </a:pPr>
            <a:r>
              <a:rPr lang="en-US" altLang="en-US" sz="3200" dirty="0">
                <a:cs typeface="Times New Roman" panose="02020603050405020304" pitchFamily="18" charset="0"/>
              </a:rPr>
              <a:t> Untreated hypertension;</a:t>
            </a:r>
          </a:p>
          <a:p>
            <a:pPr>
              <a:lnSpc>
                <a:spcPct val="80000"/>
              </a:lnSpc>
            </a:pPr>
            <a:r>
              <a:rPr lang="en-US" altLang="en-US" sz="3200" dirty="0">
                <a:cs typeface="Times New Roman" panose="02020603050405020304" pitchFamily="18" charset="0"/>
              </a:rPr>
              <a:t> Diabetes with vascular complications (Diabetic neuropathy retinopathy, neuropathy, or other vascular disease) ;</a:t>
            </a:r>
          </a:p>
          <a:p>
            <a:endParaRPr lang="en-US" sz="3200" dirty="0"/>
          </a:p>
        </p:txBody>
      </p:sp>
      <p:sp>
        <p:nvSpPr>
          <p:cNvPr id="4" name="Content Placeholder 3">
            <a:extLst>
              <a:ext uri="{FF2B5EF4-FFF2-40B4-BE49-F238E27FC236}">
                <a16:creationId xmlns:a16="http://schemas.microsoft.com/office/drawing/2014/main" id="{F5055EE4-E64E-4C5B-B607-353A5155364C}"/>
              </a:ext>
            </a:extLst>
          </p:cNvPr>
          <p:cNvSpPr>
            <a:spLocks noGrp="1"/>
          </p:cNvSpPr>
          <p:nvPr>
            <p:ph sz="half" idx="2"/>
          </p:nvPr>
        </p:nvSpPr>
        <p:spPr>
          <a:xfrm>
            <a:off x="6172200" y="1577010"/>
            <a:ext cx="5181600" cy="5022573"/>
          </a:xfrm>
        </p:spPr>
        <p:txBody>
          <a:bodyPr>
            <a:noAutofit/>
          </a:bodyPr>
          <a:lstStyle/>
          <a:p>
            <a:pPr>
              <a:lnSpc>
                <a:spcPct val="80000"/>
              </a:lnSpc>
            </a:pPr>
            <a:r>
              <a:rPr lang="en-US" altLang="en-US" sz="3200" dirty="0">
                <a:cs typeface="Times New Roman" panose="02020603050405020304" pitchFamily="18" charset="0"/>
              </a:rPr>
              <a:t> Estrogen-dependent neoplasia; breast cancer; </a:t>
            </a:r>
          </a:p>
          <a:p>
            <a:pPr>
              <a:lnSpc>
                <a:spcPct val="80000"/>
              </a:lnSpc>
            </a:pPr>
            <a:r>
              <a:rPr lang="en-US" altLang="en-US" sz="3200" dirty="0">
                <a:cs typeface="Times New Roman" panose="02020603050405020304" pitchFamily="18" charset="0"/>
              </a:rPr>
              <a:t>Undiagnosed abnormal vaginal bleeding;</a:t>
            </a:r>
          </a:p>
          <a:p>
            <a:pPr>
              <a:lnSpc>
                <a:spcPct val="80000"/>
              </a:lnSpc>
            </a:pPr>
            <a:r>
              <a:rPr lang="en-US" altLang="en-US" sz="3200" dirty="0">
                <a:cs typeface="Times New Roman" panose="02020603050405020304" pitchFamily="18" charset="0"/>
              </a:rPr>
              <a:t> Known or suspected pregnancy; </a:t>
            </a:r>
          </a:p>
          <a:p>
            <a:pPr>
              <a:lnSpc>
                <a:spcPct val="80000"/>
              </a:lnSpc>
            </a:pPr>
            <a:r>
              <a:rPr lang="en-US" altLang="en-US" sz="3200" dirty="0">
                <a:cs typeface="Times New Roman" panose="02020603050405020304" pitchFamily="18" charset="0"/>
              </a:rPr>
              <a:t>Active liver disease;</a:t>
            </a:r>
          </a:p>
          <a:p>
            <a:pPr>
              <a:lnSpc>
                <a:spcPct val="80000"/>
              </a:lnSpc>
            </a:pPr>
            <a:r>
              <a:rPr lang="en-US" altLang="en-US" sz="3200" dirty="0">
                <a:cs typeface="Times New Roman" panose="02020603050405020304" pitchFamily="18" charset="0"/>
              </a:rPr>
              <a:t>Symptomatic gallbladder disease and age older than 35 years and cigarette smoking. </a:t>
            </a:r>
          </a:p>
          <a:p>
            <a:endParaRPr lang="en-US" sz="3200" dirty="0"/>
          </a:p>
        </p:txBody>
      </p:sp>
    </p:spTree>
    <p:extLst>
      <p:ext uri="{BB962C8B-B14F-4D97-AF65-F5344CB8AC3E}">
        <p14:creationId xmlns:p14="http://schemas.microsoft.com/office/powerpoint/2010/main" val="27813874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41982" y="226826"/>
            <a:ext cx="9250018" cy="6295358"/>
          </a:xfrm>
          <a:prstGeom prst="rect">
            <a:avLst/>
          </a:prstGeom>
        </p:spPr>
      </p:pic>
      <p:sp>
        <p:nvSpPr>
          <p:cNvPr id="4" name="Rectangle 3"/>
          <p:cNvSpPr/>
          <p:nvPr/>
        </p:nvSpPr>
        <p:spPr>
          <a:xfrm>
            <a:off x="0" y="274320"/>
            <a:ext cx="3193774" cy="4278094"/>
          </a:xfrm>
          <a:prstGeom prst="rect">
            <a:avLst/>
          </a:prstGeom>
        </p:spPr>
        <p:txBody>
          <a:bodyPr wrap="square">
            <a:spAutoFit/>
          </a:bodyPr>
          <a:lstStyle/>
          <a:p>
            <a:r>
              <a:rPr lang="en-US" sz="3200" b="1" dirty="0">
                <a:solidFill>
                  <a:srgbClr val="231F20"/>
                </a:solidFill>
                <a:latin typeface="MyriadPro-Regular"/>
              </a:rPr>
              <a:t>Strong Contraindications to Combined</a:t>
            </a:r>
            <a:br>
              <a:rPr lang="en-US" sz="3200" b="1" dirty="0">
                <a:solidFill>
                  <a:srgbClr val="231F20"/>
                </a:solidFill>
                <a:latin typeface="MyriadPro-Regular"/>
              </a:rPr>
            </a:br>
            <a:r>
              <a:rPr lang="en-US" sz="3200" b="1" dirty="0">
                <a:solidFill>
                  <a:srgbClr val="231F20"/>
                </a:solidFill>
                <a:latin typeface="MyriadPro-Regular"/>
              </a:rPr>
              <a:t>Hormonal Contraceptive Use</a:t>
            </a:r>
            <a:br>
              <a:rPr lang="en-US" sz="4000" b="1" dirty="0">
                <a:solidFill>
                  <a:srgbClr val="231F20"/>
                </a:solidFill>
                <a:latin typeface="MyriadPro-Regular"/>
              </a:rPr>
            </a:br>
            <a:br>
              <a:rPr lang="en-US" sz="4000" b="1" dirty="0">
                <a:solidFill>
                  <a:srgbClr val="231F20"/>
                </a:solidFill>
                <a:latin typeface="MyriadPro-Regular"/>
              </a:rPr>
            </a:br>
            <a:endParaRPr lang="en-US" sz="4000" b="1" dirty="0"/>
          </a:p>
        </p:txBody>
      </p:sp>
    </p:spTree>
    <p:extLst>
      <p:ext uri="{BB962C8B-B14F-4D97-AF65-F5344CB8AC3E}">
        <p14:creationId xmlns:p14="http://schemas.microsoft.com/office/powerpoint/2010/main" val="12960034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263" y="1"/>
            <a:ext cx="11573691" cy="1690688"/>
          </a:xfrm>
        </p:spPr>
        <p:txBody>
          <a:bodyPr>
            <a:noAutofit/>
          </a:bodyPr>
          <a:lstStyle/>
          <a:p>
            <a:pPr algn="ctr"/>
            <a:br>
              <a:rPr lang="en-US" b="1" dirty="0"/>
            </a:br>
            <a:br>
              <a:rPr lang="en-US" b="1" dirty="0"/>
            </a:br>
            <a:r>
              <a:rPr lang="en-US" sz="5400" b="1" dirty="0">
                <a:latin typeface="+mn-lt"/>
              </a:rPr>
              <a:t>Medical eligibility criteria (modified from WHO)</a:t>
            </a:r>
            <a:br>
              <a:rPr lang="en-US" sz="5400" b="1" dirty="0">
                <a:latin typeface="+mn-lt"/>
              </a:rPr>
            </a:br>
            <a:br>
              <a:rPr lang="en-US" b="1" dirty="0">
                <a:latin typeface="+mn-lt"/>
              </a:rPr>
            </a:br>
            <a:endParaRPr lang="en-US" b="1" dirty="0">
              <a:latin typeface="+mn-lt"/>
            </a:endParaRPr>
          </a:p>
        </p:txBody>
      </p:sp>
      <p:pic>
        <p:nvPicPr>
          <p:cNvPr id="4" name="Content Placeholder 3"/>
          <p:cNvPicPr>
            <a:picLocks noGrp="1" noChangeAspect="1"/>
          </p:cNvPicPr>
          <p:nvPr>
            <p:ph idx="1"/>
          </p:nvPr>
        </p:nvPicPr>
        <p:blipFill>
          <a:blip r:embed="rId2"/>
          <a:stretch>
            <a:fillRect/>
          </a:stretch>
        </p:blipFill>
        <p:spPr>
          <a:xfrm>
            <a:off x="470263" y="1520036"/>
            <a:ext cx="10554787" cy="5313224"/>
          </a:xfrm>
          <a:prstGeom prst="rect">
            <a:avLst/>
          </a:prstGeom>
        </p:spPr>
      </p:pic>
    </p:spTree>
    <p:extLst>
      <p:ext uri="{BB962C8B-B14F-4D97-AF65-F5344CB8AC3E}">
        <p14:creationId xmlns:p14="http://schemas.microsoft.com/office/powerpoint/2010/main" val="27508358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92695" y="242553"/>
            <a:ext cx="10002173" cy="6483205"/>
          </a:xfrm>
          <a:prstGeom prst="rect">
            <a:avLst/>
          </a:prstGeom>
        </p:spPr>
      </p:pic>
    </p:spTree>
    <p:extLst>
      <p:ext uri="{BB962C8B-B14F-4D97-AF65-F5344CB8AC3E}">
        <p14:creationId xmlns:p14="http://schemas.microsoft.com/office/powerpoint/2010/main" val="18638089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7F1C7F-B370-47B3-A974-1BA7D7043E05}"/>
              </a:ext>
            </a:extLst>
          </p:cNvPr>
          <p:cNvPicPr>
            <a:picLocks noChangeAspect="1"/>
          </p:cNvPicPr>
          <p:nvPr/>
        </p:nvPicPr>
        <p:blipFill>
          <a:blip r:embed="rId2"/>
          <a:stretch>
            <a:fillRect/>
          </a:stretch>
        </p:blipFill>
        <p:spPr>
          <a:xfrm>
            <a:off x="4584838" y="1793185"/>
            <a:ext cx="6838950" cy="4914900"/>
          </a:xfrm>
          <a:prstGeom prst="rect">
            <a:avLst/>
          </a:prstGeom>
        </p:spPr>
      </p:pic>
      <p:sp>
        <p:nvSpPr>
          <p:cNvPr id="3" name="TextBox 2">
            <a:extLst>
              <a:ext uri="{FF2B5EF4-FFF2-40B4-BE49-F238E27FC236}">
                <a16:creationId xmlns:a16="http://schemas.microsoft.com/office/drawing/2014/main" id="{4081534D-F974-4BD7-9B41-B7B2CAC5A5AE}"/>
              </a:ext>
            </a:extLst>
          </p:cNvPr>
          <p:cNvSpPr txBox="1"/>
          <p:nvPr/>
        </p:nvSpPr>
        <p:spPr>
          <a:xfrm>
            <a:off x="490330" y="149915"/>
            <a:ext cx="10707757" cy="1754326"/>
          </a:xfrm>
          <a:prstGeom prst="rect">
            <a:avLst/>
          </a:prstGeom>
          <a:noFill/>
        </p:spPr>
        <p:txBody>
          <a:bodyPr wrap="square" rtlCol="0">
            <a:spAutoFit/>
          </a:bodyPr>
          <a:lstStyle/>
          <a:p>
            <a:pPr algn="ctr"/>
            <a:r>
              <a:rPr lang="en-US" sz="5400" b="1" dirty="0"/>
              <a:t>Pomeroy Technique for Tubal Sterilization</a:t>
            </a:r>
          </a:p>
        </p:txBody>
      </p:sp>
      <p:sp>
        <p:nvSpPr>
          <p:cNvPr id="4" name="TextBox 3">
            <a:extLst>
              <a:ext uri="{FF2B5EF4-FFF2-40B4-BE49-F238E27FC236}">
                <a16:creationId xmlns:a16="http://schemas.microsoft.com/office/drawing/2014/main" id="{8751D7A7-9114-4357-ADA3-77C9B4F58234}"/>
              </a:ext>
            </a:extLst>
          </p:cNvPr>
          <p:cNvSpPr txBox="1"/>
          <p:nvPr/>
        </p:nvSpPr>
        <p:spPr>
          <a:xfrm flipH="1">
            <a:off x="357009" y="2716696"/>
            <a:ext cx="4227829" cy="2308324"/>
          </a:xfrm>
          <a:prstGeom prst="rect">
            <a:avLst/>
          </a:prstGeom>
          <a:noFill/>
        </p:spPr>
        <p:txBody>
          <a:bodyPr wrap="square" rtlCol="0">
            <a:spAutoFit/>
          </a:bodyPr>
          <a:lstStyle/>
          <a:p>
            <a:r>
              <a:rPr lang="en-US" sz="3600" b="1" dirty="0"/>
              <a:t>A: Ligation of loop of fallopian tube.</a:t>
            </a:r>
          </a:p>
          <a:p>
            <a:r>
              <a:rPr lang="en-US" sz="3600" b="1" dirty="0"/>
              <a:t>B: Subsequent excision of loop</a:t>
            </a:r>
            <a:endParaRPr lang="en-US" sz="3600" dirty="0"/>
          </a:p>
        </p:txBody>
      </p:sp>
    </p:spTree>
    <p:extLst>
      <p:ext uri="{BB962C8B-B14F-4D97-AF65-F5344CB8AC3E}">
        <p14:creationId xmlns:p14="http://schemas.microsoft.com/office/powerpoint/2010/main" val="30956953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607A81-898B-4908-B0D3-A9CA2A372FAC}"/>
              </a:ext>
            </a:extLst>
          </p:cNvPr>
          <p:cNvPicPr>
            <a:picLocks noChangeAspect="1"/>
          </p:cNvPicPr>
          <p:nvPr/>
        </p:nvPicPr>
        <p:blipFill>
          <a:blip r:embed="rId2"/>
          <a:stretch>
            <a:fillRect/>
          </a:stretch>
        </p:blipFill>
        <p:spPr>
          <a:xfrm>
            <a:off x="5892393" y="870708"/>
            <a:ext cx="5879058" cy="4098857"/>
          </a:xfrm>
          <a:prstGeom prst="rect">
            <a:avLst/>
          </a:prstGeom>
        </p:spPr>
      </p:pic>
      <p:pic>
        <p:nvPicPr>
          <p:cNvPr id="4" name="Picture 3">
            <a:extLst>
              <a:ext uri="{FF2B5EF4-FFF2-40B4-BE49-F238E27FC236}">
                <a16:creationId xmlns:a16="http://schemas.microsoft.com/office/drawing/2014/main" id="{74CD1F1E-C321-40B2-A903-972C5C1C0A84}"/>
              </a:ext>
            </a:extLst>
          </p:cNvPr>
          <p:cNvPicPr>
            <a:picLocks noChangeAspect="1"/>
          </p:cNvPicPr>
          <p:nvPr/>
        </p:nvPicPr>
        <p:blipFill>
          <a:blip r:embed="rId3"/>
          <a:stretch>
            <a:fillRect/>
          </a:stretch>
        </p:blipFill>
        <p:spPr>
          <a:xfrm>
            <a:off x="274775" y="567151"/>
            <a:ext cx="5867400" cy="4572000"/>
          </a:xfrm>
          <a:prstGeom prst="rect">
            <a:avLst/>
          </a:prstGeom>
        </p:spPr>
      </p:pic>
      <p:sp>
        <p:nvSpPr>
          <p:cNvPr id="5" name="TextBox 4">
            <a:extLst>
              <a:ext uri="{FF2B5EF4-FFF2-40B4-BE49-F238E27FC236}">
                <a16:creationId xmlns:a16="http://schemas.microsoft.com/office/drawing/2014/main" id="{D20D44A4-7E7F-4490-912E-2BED61BCEB60}"/>
              </a:ext>
            </a:extLst>
          </p:cNvPr>
          <p:cNvSpPr txBox="1"/>
          <p:nvPr/>
        </p:nvSpPr>
        <p:spPr>
          <a:xfrm>
            <a:off x="274775" y="5327374"/>
            <a:ext cx="6073964" cy="1569660"/>
          </a:xfrm>
          <a:prstGeom prst="rect">
            <a:avLst/>
          </a:prstGeom>
          <a:noFill/>
        </p:spPr>
        <p:txBody>
          <a:bodyPr wrap="square" rtlCol="0">
            <a:spAutoFit/>
          </a:bodyPr>
          <a:lstStyle/>
          <a:p>
            <a:r>
              <a:rPr lang="en-US" sz="3200" b="1" dirty="0"/>
              <a:t>Technique for bipolar electrocoagulation tubal sterilization</a:t>
            </a:r>
          </a:p>
        </p:txBody>
      </p:sp>
      <p:sp>
        <p:nvSpPr>
          <p:cNvPr id="6" name="TextBox 5">
            <a:extLst>
              <a:ext uri="{FF2B5EF4-FFF2-40B4-BE49-F238E27FC236}">
                <a16:creationId xmlns:a16="http://schemas.microsoft.com/office/drawing/2014/main" id="{2B480C06-1785-424C-8296-6E72607939A2}"/>
              </a:ext>
            </a:extLst>
          </p:cNvPr>
          <p:cNvSpPr txBox="1"/>
          <p:nvPr/>
        </p:nvSpPr>
        <p:spPr>
          <a:xfrm>
            <a:off x="6824870" y="5139151"/>
            <a:ext cx="5092355" cy="1077218"/>
          </a:xfrm>
          <a:prstGeom prst="rect">
            <a:avLst/>
          </a:prstGeom>
          <a:noFill/>
        </p:spPr>
        <p:txBody>
          <a:bodyPr wrap="square" rtlCol="0">
            <a:spAutoFit/>
          </a:bodyPr>
          <a:lstStyle/>
          <a:p>
            <a:r>
              <a:rPr lang="en-US" sz="3200" b="1" dirty="0"/>
              <a:t>Placement of the </a:t>
            </a:r>
            <a:r>
              <a:rPr lang="en-US" sz="3200" b="1" dirty="0" err="1"/>
              <a:t>Falope</a:t>
            </a:r>
            <a:r>
              <a:rPr lang="en-US" sz="3200" b="1" dirty="0"/>
              <a:t> ring for tubal sterilization.</a:t>
            </a:r>
          </a:p>
        </p:txBody>
      </p:sp>
    </p:spTree>
    <p:extLst>
      <p:ext uri="{BB962C8B-B14F-4D97-AF65-F5344CB8AC3E}">
        <p14:creationId xmlns:p14="http://schemas.microsoft.com/office/powerpoint/2010/main" val="16890489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defRPr/>
            </a:pPr>
            <a:r>
              <a:rPr lang="en-US" sz="5400" b="1" dirty="0">
                <a:latin typeface="+mn-lt"/>
                <a:cs typeface="Arial" charset="0"/>
              </a:rPr>
              <a:t>Female sterilization </a:t>
            </a:r>
            <a:r>
              <a:rPr lang="en-US" sz="2800" dirty="0">
                <a:cs typeface="Arial" charset="0"/>
              </a:rPr>
              <a:t>cont.</a:t>
            </a:r>
            <a:endParaRPr lang="en-US" sz="2800" dirty="0"/>
          </a:p>
        </p:txBody>
      </p:sp>
      <p:sp>
        <p:nvSpPr>
          <p:cNvPr id="79875" name="Content Placeholder 2"/>
          <p:cNvSpPr>
            <a:spLocks noGrp="1"/>
          </p:cNvSpPr>
          <p:nvPr>
            <p:ph sz="quarter" idx="1"/>
          </p:nvPr>
        </p:nvSpPr>
        <p:spPr>
          <a:xfrm>
            <a:off x="992777" y="1527175"/>
            <a:ext cx="10175966" cy="5214938"/>
          </a:xfrm>
        </p:spPr>
        <p:txBody>
          <a:bodyPr>
            <a:normAutofit fontScale="92500" lnSpcReduction="20000"/>
          </a:bodyPr>
          <a:lstStyle/>
          <a:p>
            <a:r>
              <a:rPr lang="en-US" altLang="en-US" sz="3200" b="1" dirty="0">
                <a:cs typeface="Times New Roman" panose="02020603050405020304" pitchFamily="18" charset="0"/>
              </a:rPr>
              <a:t>Advantages</a:t>
            </a:r>
            <a:r>
              <a:rPr lang="en-US" altLang="en-US" sz="3200" dirty="0">
                <a:cs typeface="Times New Roman" panose="02020603050405020304" pitchFamily="18" charset="0"/>
              </a:rPr>
              <a:t>:</a:t>
            </a:r>
          </a:p>
          <a:p>
            <a:r>
              <a:rPr lang="en-US" altLang="en-US" sz="3200" dirty="0">
                <a:cs typeface="Times New Roman" panose="02020603050405020304" pitchFamily="18" charset="0"/>
              </a:rPr>
              <a:t>Sterilization is highly effective with no long-term side effects.</a:t>
            </a:r>
          </a:p>
          <a:p>
            <a:r>
              <a:rPr lang="en-US" altLang="en-US" sz="3200" dirty="0">
                <a:cs typeface="Times New Roman" panose="02020603050405020304" pitchFamily="18" charset="0"/>
              </a:rPr>
              <a:t>Tubal ligation decreases the risk of ovarian cancer. This may be due to decreased risk of ascending carcinogens from the fallopian tubes.</a:t>
            </a:r>
          </a:p>
          <a:p>
            <a:r>
              <a:rPr lang="en-US" altLang="en-US" sz="3200" b="1" dirty="0">
                <a:cs typeface="Times New Roman" panose="02020603050405020304" pitchFamily="18" charset="0"/>
              </a:rPr>
              <a:t>Disadvantages:</a:t>
            </a:r>
          </a:p>
          <a:p>
            <a:r>
              <a:rPr lang="en-US" altLang="en-US" sz="3200" dirty="0">
                <a:cs typeface="Times New Roman" panose="02020603050405020304" pitchFamily="18" charset="0"/>
              </a:rPr>
              <a:t>Sterilization requires anesthesia.</a:t>
            </a:r>
          </a:p>
          <a:p>
            <a:r>
              <a:rPr lang="en-US" altLang="en-US" sz="3200" dirty="0">
                <a:cs typeface="Times New Roman" panose="02020603050405020304" pitchFamily="18" charset="0"/>
              </a:rPr>
              <a:t> Abdominal approaches should consider factors such as prior abdominal surgery and pelvic adhesive disease before being performed.</a:t>
            </a:r>
          </a:p>
          <a:p>
            <a:r>
              <a:rPr lang="en-US" altLang="en-US" sz="3200" dirty="0">
                <a:cs typeface="Times New Roman" panose="02020603050405020304" pitchFamily="18" charset="0"/>
              </a:rPr>
              <a:t>Tubal ligation offers no protection against sexually transmitted diseases (STDs).</a:t>
            </a:r>
          </a:p>
          <a:p>
            <a:endParaRPr lang="en-US" altLang="en-US" sz="2400" dirty="0">
              <a:cs typeface="Times New Roman" panose="02020603050405020304" pitchFamily="18" charset="0"/>
            </a:endParaRPr>
          </a:p>
          <a:p>
            <a:endParaRPr lang="en-US" altLang="en-US" sz="2400" dirty="0">
              <a:cs typeface="Times New Roman" panose="02020603050405020304" pitchFamily="18" charset="0"/>
            </a:endParaRPr>
          </a:p>
        </p:txBody>
      </p:sp>
    </p:spTree>
    <p:extLst>
      <p:ext uri="{BB962C8B-B14F-4D97-AF65-F5344CB8AC3E}">
        <p14:creationId xmlns:p14="http://schemas.microsoft.com/office/powerpoint/2010/main" val="16715897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Male sterilization</a:t>
            </a:r>
          </a:p>
        </p:txBody>
      </p:sp>
      <p:sp>
        <p:nvSpPr>
          <p:cNvPr id="82947" name="Rectangle 3"/>
          <p:cNvSpPr>
            <a:spLocks noGrp="1" noChangeArrowheads="1"/>
          </p:cNvSpPr>
          <p:nvPr>
            <p:ph sz="quarter" idx="1"/>
          </p:nvPr>
        </p:nvSpPr>
        <p:spPr>
          <a:xfrm>
            <a:off x="1058090" y="1690688"/>
            <a:ext cx="10295710" cy="4932181"/>
          </a:xfrm>
        </p:spPr>
        <p:txBody>
          <a:bodyPr>
            <a:noAutofit/>
          </a:bodyPr>
          <a:lstStyle/>
          <a:p>
            <a:pPr eaLnBrk="1" hangingPunct="1"/>
            <a:r>
              <a:rPr lang="en-US" altLang="en-US" sz="3200" b="1" i="1" u="sng" dirty="0">
                <a:cs typeface="Times New Roman" panose="02020603050405020304" pitchFamily="18" charset="0"/>
              </a:rPr>
              <a:t>Vasectomy </a:t>
            </a:r>
            <a:r>
              <a:rPr lang="en-US" altLang="en-US" sz="3200" dirty="0">
                <a:cs typeface="Times New Roman" panose="02020603050405020304" pitchFamily="18" charset="0"/>
              </a:rPr>
              <a:t>involves incision of the scrotal sac, transection of the vas deferens, and occlusion of both severed .</a:t>
            </a:r>
          </a:p>
          <a:p>
            <a:pPr eaLnBrk="1" hangingPunct="1"/>
            <a:r>
              <a:rPr lang="en-US" altLang="en-US" sz="3200" b="1" i="1" u="sng" dirty="0">
                <a:cs typeface="Times New Roman" panose="02020603050405020304" pitchFamily="18" charset="0"/>
              </a:rPr>
              <a:t>Efficacy</a:t>
            </a:r>
            <a:r>
              <a:rPr lang="en-US" altLang="en-US" sz="3200" i="1" u="sng" dirty="0">
                <a:cs typeface="Times New Roman" panose="02020603050405020304" pitchFamily="18" charset="0"/>
              </a:rPr>
              <a:t> </a:t>
            </a:r>
          </a:p>
          <a:p>
            <a:pPr eaLnBrk="1" hangingPunct="1"/>
            <a:r>
              <a:rPr lang="en-US" altLang="en-US" sz="3200" dirty="0">
                <a:cs typeface="Times New Roman" panose="02020603050405020304" pitchFamily="18" charset="0"/>
              </a:rPr>
              <a:t>The failure rate is approximately 0.1%. </a:t>
            </a:r>
          </a:p>
          <a:p>
            <a:r>
              <a:rPr lang="en-US" altLang="en-US" sz="3200" dirty="0">
                <a:cs typeface="Times New Roman" panose="02020603050405020304" pitchFamily="18" charset="0"/>
              </a:rPr>
              <a:t>This method is highly effective, has no long-term side effects, is less expensive, and has fewer complications than tubal ligation.</a:t>
            </a:r>
          </a:p>
          <a:p>
            <a:r>
              <a:rPr lang="en-US" altLang="en-US" sz="3200" dirty="0">
                <a:cs typeface="Times New Roman" panose="02020603050405020304" pitchFamily="18" charset="0"/>
              </a:rPr>
              <a:t>Vasectomy requires a surgical procedure, is permanent, offers no protection against STDs, and is not immediately effective.</a:t>
            </a:r>
          </a:p>
          <a:p>
            <a:pPr eaLnBrk="1" hangingPunct="1"/>
            <a:endParaRPr lang="en-US" altLang="en-US" sz="3200" dirty="0">
              <a:cs typeface="Times New Roman" panose="02020603050405020304" pitchFamily="18" charset="0"/>
            </a:endParaRPr>
          </a:p>
        </p:txBody>
      </p:sp>
    </p:spTree>
    <p:extLst>
      <p:ext uri="{BB962C8B-B14F-4D97-AF65-F5344CB8AC3E}">
        <p14:creationId xmlns:p14="http://schemas.microsoft.com/office/powerpoint/2010/main" val="72103071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66410" y="300446"/>
            <a:ext cx="10972533" cy="6322423"/>
          </a:xfrm>
          <a:prstGeom prst="rect">
            <a:avLst/>
          </a:prstGeom>
        </p:spPr>
      </p:pic>
    </p:spTree>
    <p:extLst>
      <p:ext uri="{BB962C8B-B14F-4D97-AF65-F5344CB8AC3E}">
        <p14:creationId xmlns:p14="http://schemas.microsoft.com/office/powerpoint/2010/main" val="3172284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91D767-FA85-4745-B640-B64F4CF556D9}"/>
              </a:ext>
            </a:extLst>
          </p:cNvPr>
          <p:cNvPicPr>
            <a:picLocks noChangeAspect="1"/>
          </p:cNvPicPr>
          <p:nvPr/>
        </p:nvPicPr>
        <p:blipFill>
          <a:blip r:embed="rId2"/>
          <a:stretch>
            <a:fillRect/>
          </a:stretch>
        </p:blipFill>
        <p:spPr>
          <a:xfrm>
            <a:off x="2769704" y="1749480"/>
            <a:ext cx="6599584" cy="4974209"/>
          </a:xfrm>
          <a:prstGeom prst="rect">
            <a:avLst/>
          </a:prstGeom>
        </p:spPr>
      </p:pic>
      <p:sp>
        <p:nvSpPr>
          <p:cNvPr id="4" name="TextBox 3">
            <a:extLst>
              <a:ext uri="{FF2B5EF4-FFF2-40B4-BE49-F238E27FC236}">
                <a16:creationId xmlns:a16="http://schemas.microsoft.com/office/drawing/2014/main" id="{A62C3629-BFA5-4F78-9F35-DBB2F79FC764}"/>
              </a:ext>
            </a:extLst>
          </p:cNvPr>
          <p:cNvSpPr txBox="1"/>
          <p:nvPr/>
        </p:nvSpPr>
        <p:spPr>
          <a:xfrm>
            <a:off x="1099930" y="134311"/>
            <a:ext cx="10442713" cy="3416320"/>
          </a:xfrm>
          <a:prstGeom prst="rect">
            <a:avLst/>
          </a:prstGeom>
          <a:noFill/>
        </p:spPr>
        <p:txBody>
          <a:bodyPr wrap="square" rtlCol="0">
            <a:spAutoFit/>
          </a:bodyPr>
          <a:lstStyle/>
          <a:p>
            <a:pPr algn="ctr"/>
            <a:r>
              <a:rPr lang="en-US" sz="5400" b="1" i="0" dirty="0">
                <a:solidFill>
                  <a:srgbClr val="231F20"/>
                </a:solidFill>
                <a:effectLst/>
              </a:rPr>
              <a:t>Graph Shows the Increase of World Population by 2150</a:t>
            </a:r>
            <a:br>
              <a:rPr lang="en-US" sz="5400" b="1" i="0" dirty="0">
                <a:solidFill>
                  <a:srgbClr val="231F20"/>
                </a:solidFill>
                <a:effectLst/>
              </a:rPr>
            </a:br>
            <a:br>
              <a:rPr lang="en-US" sz="5400" b="1" i="0" dirty="0">
                <a:solidFill>
                  <a:srgbClr val="231F20"/>
                </a:solidFill>
                <a:effectLst/>
              </a:rPr>
            </a:br>
            <a:endParaRPr lang="en-US" sz="5400" b="1" dirty="0"/>
          </a:p>
        </p:txBody>
      </p:sp>
    </p:spTree>
    <p:extLst>
      <p:ext uri="{BB962C8B-B14F-4D97-AF65-F5344CB8AC3E}">
        <p14:creationId xmlns:p14="http://schemas.microsoft.com/office/powerpoint/2010/main" val="4129798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94D654-77C7-4124-B2C3-FFA6062D9EDA}"/>
              </a:ext>
            </a:extLst>
          </p:cNvPr>
          <p:cNvPicPr>
            <a:picLocks noChangeAspect="1"/>
          </p:cNvPicPr>
          <p:nvPr/>
        </p:nvPicPr>
        <p:blipFill>
          <a:blip r:embed="rId2"/>
          <a:stretch>
            <a:fillRect/>
          </a:stretch>
        </p:blipFill>
        <p:spPr>
          <a:xfrm>
            <a:off x="2438400" y="1121572"/>
            <a:ext cx="6957391" cy="5563590"/>
          </a:xfrm>
          <a:prstGeom prst="rect">
            <a:avLst/>
          </a:prstGeom>
        </p:spPr>
      </p:pic>
      <p:sp>
        <p:nvSpPr>
          <p:cNvPr id="3" name="TextBox 2">
            <a:extLst>
              <a:ext uri="{FF2B5EF4-FFF2-40B4-BE49-F238E27FC236}">
                <a16:creationId xmlns:a16="http://schemas.microsoft.com/office/drawing/2014/main" id="{84EE0BBB-7337-48DD-9DA8-DE7EB4BACEB6}"/>
              </a:ext>
            </a:extLst>
          </p:cNvPr>
          <p:cNvSpPr txBox="1"/>
          <p:nvPr/>
        </p:nvSpPr>
        <p:spPr>
          <a:xfrm>
            <a:off x="106017" y="251791"/>
            <a:ext cx="12085983" cy="1384995"/>
          </a:xfrm>
          <a:prstGeom prst="rect">
            <a:avLst/>
          </a:prstGeom>
          <a:noFill/>
        </p:spPr>
        <p:txBody>
          <a:bodyPr wrap="square" rtlCol="0">
            <a:spAutoFit/>
          </a:bodyPr>
          <a:lstStyle/>
          <a:p>
            <a:r>
              <a:rPr lang="en-US" sz="2800" b="1" dirty="0"/>
              <a:t>Percent distribution of women aged 15 to 44 years who are currently using contraception, by the type of contraceptive method used. United States, 2011 to 2013</a:t>
            </a:r>
          </a:p>
        </p:txBody>
      </p:sp>
    </p:spTree>
    <p:extLst>
      <p:ext uri="{BB962C8B-B14F-4D97-AF65-F5344CB8AC3E}">
        <p14:creationId xmlns:p14="http://schemas.microsoft.com/office/powerpoint/2010/main" val="512493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126" y="188914"/>
            <a:ext cx="9032875" cy="656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4315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title"/>
          </p:nvPr>
        </p:nvSpPr>
        <p:spPr/>
        <p:txBody>
          <a:bodyPr>
            <a:normAutofit/>
          </a:bodyPr>
          <a:lstStyle/>
          <a:p>
            <a:pPr algn="ctr" eaLnBrk="1" hangingPunct="1"/>
            <a:r>
              <a:rPr lang="en-US" altLang="en-US" sz="5400" b="1" dirty="0">
                <a:latin typeface="+mn-lt"/>
                <a:cs typeface="Arial" panose="020B0604020202020204" pitchFamily="34" charset="0"/>
              </a:rPr>
              <a:t>Temporary Methods</a:t>
            </a:r>
          </a:p>
        </p:txBody>
      </p:sp>
      <p:sp>
        <p:nvSpPr>
          <p:cNvPr id="19459" name="Rectangle 6"/>
          <p:cNvSpPr>
            <a:spLocks noGrp="1" noChangeArrowheads="1"/>
          </p:cNvSpPr>
          <p:nvPr>
            <p:ph sz="quarter" idx="1"/>
          </p:nvPr>
        </p:nvSpPr>
        <p:spPr>
          <a:xfrm>
            <a:off x="1825625" y="1527175"/>
            <a:ext cx="9369244" cy="4572000"/>
          </a:xfrm>
        </p:spPr>
        <p:txBody>
          <a:bodyPr>
            <a:normAutofit/>
          </a:bodyPr>
          <a:lstStyle/>
          <a:p>
            <a:pPr eaLnBrk="1" hangingPunct="1"/>
            <a:endParaRPr lang="ar-JO" altLang="en-US" sz="4400" b="1" u="sng" dirty="0">
              <a:cs typeface="Times New Roman" panose="02020603050405020304" pitchFamily="18" charset="0"/>
            </a:endParaRPr>
          </a:p>
          <a:p>
            <a:pPr eaLnBrk="1" hangingPunct="1"/>
            <a:r>
              <a:rPr lang="en-US" altLang="en-US" sz="4400" b="1" u="sng" dirty="0">
                <a:cs typeface="Times New Roman" panose="02020603050405020304" pitchFamily="18" charset="0"/>
              </a:rPr>
              <a:t>Natural regulation of fertility </a:t>
            </a:r>
          </a:p>
          <a:p>
            <a:pPr eaLnBrk="1" hangingPunct="1"/>
            <a:r>
              <a:rPr lang="en-US" altLang="en-US" sz="4400" b="1" u="sng" dirty="0">
                <a:cs typeface="Times New Roman" panose="02020603050405020304" pitchFamily="18" charset="0"/>
              </a:rPr>
              <a:t>Barrier methods</a:t>
            </a:r>
          </a:p>
          <a:p>
            <a:pPr eaLnBrk="1" hangingPunct="1"/>
            <a:r>
              <a:rPr lang="en-US" altLang="en-US" sz="4400" b="1" u="sng" dirty="0">
                <a:cs typeface="Times New Roman" panose="02020603050405020304" pitchFamily="18" charset="0"/>
              </a:rPr>
              <a:t>Hormonal contraception</a:t>
            </a:r>
          </a:p>
          <a:p>
            <a:pPr eaLnBrk="1" hangingPunct="1"/>
            <a:r>
              <a:rPr lang="en-US" altLang="en-US" sz="4400" b="1" u="sng" dirty="0">
                <a:cs typeface="Times New Roman" panose="02020603050405020304" pitchFamily="18" charset="0"/>
              </a:rPr>
              <a:t>Intra uterine contraceptive devices   </a:t>
            </a:r>
          </a:p>
          <a:p>
            <a:pPr eaLnBrk="1" hangingPunct="1"/>
            <a:r>
              <a:rPr lang="en-US" altLang="en-US" sz="4400" b="1" u="sng" dirty="0">
                <a:cs typeface="Times New Roman" panose="02020603050405020304" pitchFamily="18" charset="0"/>
              </a:rPr>
              <a:t>Emergency (Post coital ) contraception</a:t>
            </a:r>
          </a:p>
          <a:p>
            <a:pPr eaLnBrk="1" hangingPunct="1"/>
            <a:endParaRPr lang="en-US" altLang="en-US" sz="4400" dirty="0">
              <a:cs typeface="Times New Roman" panose="02020603050405020304" pitchFamily="18" charset="0"/>
            </a:endParaRPr>
          </a:p>
        </p:txBody>
      </p:sp>
    </p:spTree>
    <p:extLst>
      <p:ext uri="{BB962C8B-B14F-4D97-AF65-F5344CB8AC3E}">
        <p14:creationId xmlns:p14="http://schemas.microsoft.com/office/powerpoint/2010/main" val="4271094899"/>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5253</TotalTime>
  <Words>2499</Words>
  <Application>Microsoft Office PowerPoint</Application>
  <PresentationFormat>Widescreen</PresentationFormat>
  <Paragraphs>262</Paragraphs>
  <Slides>59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59</vt:i4>
      </vt:variant>
    </vt:vector>
  </HeadingPairs>
  <TitlesOfParts>
    <vt:vector size="70" baseType="lpstr">
      <vt:lpstr>Arial</vt:lpstr>
      <vt:lpstr>Bauhaus 93</vt:lpstr>
      <vt:lpstr>Calibri</vt:lpstr>
      <vt:lpstr>Calibri Light</vt:lpstr>
      <vt:lpstr>MyriadPro-Bold</vt:lpstr>
      <vt:lpstr>MyriadPro-Regular</vt:lpstr>
      <vt:lpstr>UtopiaStd-Italic</vt:lpstr>
      <vt:lpstr>UtopiaStd-Regular</vt:lpstr>
      <vt:lpstr>Wingdings</vt:lpstr>
      <vt:lpstr>Wingdings 2</vt:lpstr>
      <vt:lpstr>Office Theme</vt:lpstr>
      <vt:lpstr>CONTRACEPTION</vt:lpstr>
      <vt:lpstr>PowerPoint Presentation</vt:lpstr>
      <vt:lpstr>PowerPoint Presentation</vt:lpstr>
      <vt:lpstr>Effectiveness</vt:lpstr>
      <vt:lpstr>PowerPoint Presentation</vt:lpstr>
      <vt:lpstr>PowerPoint Presentation</vt:lpstr>
      <vt:lpstr>PowerPoint Presentation</vt:lpstr>
      <vt:lpstr>PowerPoint Presentation</vt:lpstr>
      <vt:lpstr>Temporary Methods</vt:lpstr>
      <vt:lpstr>Permanent Methods</vt:lpstr>
      <vt:lpstr>Non Hormonal</vt:lpstr>
      <vt:lpstr>Hormonal</vt:lpstr>
      <vt:lpstr>Natural Regulation of Fertility</vt:lpstr>
      <vt:lpstr>PowerPoint Presentation</vt:lpstr>
      <vt:lpstr>The Calendar Method</vt:lpstr>
      <vt:lpstr>PowerPoint Presentation</vt:lpstr>
      <vt:lpstr>For the Calendar Method (Ogina-Knaves Method) </vt:lpstr>
      <vt:lpstr>PowerPoint Presentation</vt:lpstr>
      <vt:lpstr>Basal Body Temperature Method (BBT)</vt:lpstr>
      <vt:lpstr>BBT</vt:lpstr>
      <vt:lpstr>BBT</vt:lpstr>
      <vt:lpstr>Cervical Mucus Method</vt:lpstr>
      <vt:lpstr> Symptothermal Method  </vt:lpstr>
      <vt:lpstr>Standard Days Method</vt:lpstr>
      <vt:lpstr>Periodic Abstinence </vt:lpstr>
      <vt:lpstr>Lactational Amenorrhea</vt:lpstr>
      <vt:lpstr>Lactational Amenorrhea</vt:lpstr>
      <vt:lpstr>Advantages of Natural Family Planning  </vt:lpstr>
      <vt:lpstr>PowerPoint Presentation</vt:lpstr>
      <vt:lpstr> A- Spermicides</vt:lpstr>
      <vt:lpstr>B- Condoms</vt:lpstr>
      <vt:lpstr>Future Development in Barrier Methods</vt:lpstr>
      <vt:lpstr>Intrauterine Devices</vt:lpstr>
      <vt:lpstr>PowerPoint Presentation</vt:lpstr>
      <vt:lpstr>Progesterone Releasing Devices</vt:lpstr>
      <vt:lpstr>PowerPoint Presentation</vt:lpstr>
      <vt:lpstr> Uses of IUCD  </vt:lpstr>
      <vt:lpstr>PowerPoint Presentation</vt:lpstr>
      <vt:lpstr> Patient Selection </vt:lpstr>
      <vt:lpstr>Complications of IUCD</vt:lpstr>
      <vt:lpstr>Hormonal Contraceptives: Implants</vt:lpstr>
      <vt:lpstr>Nexplanon</vt:lpstr>
      <vt:lpstr>Implants cont.</vt:lpstr>
      <vt:lpstr>Implants cont.</vt:lpstr>
      <vt:lpstr> Injectable Depo Medroxyprogesterone Acetate</vt:lpstr>
      <vt:lpstr>Progestin-only Pills (Minipills)</vt:lpstr>
      <vt:lpstr>Minipills</vt:lpstr>
      <vt:lpstr>Combination OCs</vt:lpstr>
      <vt:lpstr>COCs</vt:lpstr>
      <vt:lpstr>Advantages </vt:lpstr>
      <vt:lpstr>Contraindications</vt:lpstr>
      <vt:lpstr>PowerPoint Presentation</vt:lpstr>
      <vt:lpstr>  Medical eligibility criteria (modified from WHO)  </vt:lpstr>
      <vt:lpstr>PowerPoint Presentation</vt:lpstr>
      <vt:lpstr>PowerPoint Presentation</vt:lpstr>
      <vt:lpstr>PowerPoint Presentation</vt:lpstr>
      <vt:lpstr>Female sterilization cont.</vt:lpstr>
      <vt:lpstr>Male sterilization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Hani Mahdi</dc:creator>
  <cp:lastModifiedBy>Hani Mahdi</cp:lastModifiedBy>
  <cp:revision>142</cp:revision>
  <dcterms:created xsi:type="dcterms:W3CDTF">2016-10-02T18:39:35Z</dcterms:created>
  <dcterms:modified xsi:type="dcterms:W3CDTF">2023-02-08T19:33:51Z</dcterms:modified>
</cp:coreProperties>
</file>