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1"/>
  </p:notesMasterIdLst>
  <p:sldIdLst>
    <p:sldId id="257" r:id="rId2"/>
    <p:sldId id="258" r:id="rId3"/>
    <p:sldId id="259" r:id="rId4"/>
    <p:sldId id="260" r:id="rId5"/>
    <p:sldId id="324" r:id="rId6"/>
    <p:sldId id="377" r:id="rId7"/>
    <p:sldId id="358" r:id="rId8"/>
    <p:sldId id="326" r:id="rId9"/>
    <p:sldId id="348" r:id="rId10"/>
    <p:sldId id="349" r:id="rId11"/>
    <p:sldId id="263" r:id="rId12"/>
    <p:sldId id="360" r:id="rId13"/>
    <p:sldId id="265" r:id="rId14"/>
    <p:sldId id="327" r:id="rId15"/>
    <p:sldId id="366" r:id="rId16"/>
    <p:sldId id="273" r:id="rId17"/>
    <p:sldId id="274" r:id="rId18"/>
    <p:sldId id="373" r:id="rId19"/>
    <p:sldId id="276" r:id="rId20"/>
    <p:sldId id="275" r:id="rId21"/>
    <p:sldId id="277" r:id="rId22"/>
    <p:sldId id="330" r:id="rId23"/>
    <p:sldId id="367" r:id="rId24"/>
    <p:sldId id="279" r:id="rId25"/>
    <p:sldId id="280" r:id="rId26"/>
    <p:sldId id="375" r:id="rId27"/>
    <p:sldId id="374" r:id="rId28"/>
    <p:sldId id="376" r:id="rId29"/>
    <p:sldId id="331" r:id="rId30"/>
    <p:sldId id="379" r:id="rId31"/>
    <p:sldId id="335" r:id="rId32"/>
    <p:sldId id="336" r:id="rId33"/>
    <p:sldId id="343" r:id="rId34"/>
    <p:sldId id="282" r:id="rId35"/>
    <p:sldId id="283" r:id="rId36"/>
    <p:sldId id="284" r:id="rId37"/>
    <p:sldId id="333" r:id="rId38"/>
    <p:sldId id="368" r:id="rId39"/>
    <p:sldId id="287" r:id="rId40"/>
    <p:sldId id="362" r:id="rId41"/>
    <p:sldId id="289" r:id="rId42"/>
    <p:sldId id="290" r:id="rId43"/>
    <p:sldId id="344" r:id="rId44"/>
    <p:sldId id="291" r:id="rId45"/>
    <p:sldId id="292" r:id="rId46"/>
    <p:sldId id="293" r:id="rId47"/>
    <p:sldId id="294" r:id="rId48"/>
    <p:sldId id="345" r:id="rId49"/>
    <p:sldId id="353" r:id="rId50"/>
    <p:sldId id="378" r:id="rId51"/>
    <p:sldId id="351" r:id="rId52"/>
    <p:sldId id="352" r:id="rId53"/>
    <p:sldId id="305" r:id="rId54"/>
    <p:sldId id="337" r:id="rId55"/>
    <p:sldId id="338" r:id="rId56"/>
    <p:sldId id="339" r:id="rId57"/>
    <p:sldId id="355" r:id="rId58"/>
    <p:sldId id="356" r:id="rId59"/>
    <p:sldId id="321" r:id="rId6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microsoft.com/office/2016/11/relationships/changesInfo" Target="changesInfos/changesInfo1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i Mahdi" userId="0b02fd7955153613" providerId="LiveId" clId="{EEC2C0E7-34E2-4A2B-8B66-6B0877EB780F}"/>
    <pc:docChg chg="delSld">
      <pc:chgData name="Hani Mahdi" userId="0b02fd7955153613" providerId="LiveId" clId="{EEC2C0E7-34E2-4A2B-8B66-6B0877EB780F}" dt="2023-02-07T20:50:10.301" v="25" actId="47"/>
      <pc:docMkLst>
        <pc:docMk/>
      </pc:docMkLst>
      <pc:sldChg chg="del">
        <pc:chgData name="Hani Mahdi" userId="0b02fd7955153613" providerId="LiveId" clId="{EEC2C0E7-34E2-4A2B-8B66-6B0877EB780F}" dt="2023-02-07T20:48:04.777" v="4" actId="47"/>
        <pc:sldMkLst>
          <pc:docMk/>
          <pc:sldMk cId="3154670609" sldId="270"/>
        </pc:sldMkLst>
      </pc:sldChg>
      <pc:sldChg chg="del">
        <pc:chgData name="Hani Mahdi" userId="0b02fd7955153613" providerId="LiveId" clId="{EEC2C0E7-34E2-4A2B-8B66-6B0877EB780F}" dt="2023-02-07T20:48:07.590" v="5" actId="47"/>
        <pc:sldMkLst>
          <pc:docMk/>
          <pc:sldMk cId="610232413" sldId="272"/>
        </pc:sldMkLst>
      </pc:sldChg>
      <pc:sldChg chg="del">
        <pc:chgData name="Hani Mahdi" userId="0b02fd7955153613" providerId="LiveId" clId="{EEC2C0E7-34E2-4A2B-8B66-6B0877EB780F}" dt="2023-02-07T20:48:32.146" v="6" actId="47"/>
        <pc:sldMkLst>
          <pc:docMk/>
          <pc:sldMk cId="578829805" sldId="281"/>
        </pc:sldMkLst>
      </pc:sldChg>
      <pc:sldChg chg="del">
        <pc:chgData name="Hani Mahdi" userId="0b02fd7955153613" providerId="LiveId" clId="{EEC2C0E7-34E2-4A2B-8B66-6B0877EB780F}" dt="2023-02-07T20:48:39.585" v="7" actId="47"/>
        <pc:sldMkLst>
          <pc:docMk/>
          <pc:sldMk cId="561788763" sldId="286"/>
        </pc:sldMkLst>
      </pc:sldChg>
      <pc:sldChg chg="del">
        <pc:chgData name="Hani Mahdi" userId="0b02fd7955153613" providerId="LiveId" clId="{EEC2C0E7-34E2-4A2B-8B66-6B0877EB780F}" dt="2023-02-07T20:48:45.072" v="8" actId="47"/>
        <pc:sldMkLst>
          <pc:docMk/>
          <pc:sldMk cId="2175221423" sldId="288"/>
        </pc:sldMkLst>
      </pc:sldChg>
      <pc:sldChg chg="del">
        <pc:chgData name="Hani Mahdi" userId="0b02fd7955153613" providerId="LiveId" clId="{EEC2C0E7-34E2-4A2B-8B66-6B0877EB780F}" dt="2023-02-07T20:49:05.010" v="10" actId="47"/>
        <pc:sldMkLst>
          <pc:docMk/>
          <pc:sldMk cId="4187166398" sldId="297"/>
        </pc:sldMkLst>
      </pc:sldChg>
      <pc:sldChg chg="del">
        <pc:chgData name="Hani Mahdi" userId="0b02fd7955153613" providerId="LiveId" clId="{EEC2C0E7-34E2-4A2B-8B66-6B0877EB780F}" dt="2023-02-07T20:49:10.228" v="11" actId="47"/>
        <pc:sldMkLst>
          <pc:docMk/>
          <pc:sldMk cId="3097907179" sldId="298"/>
        </pc:sldMkLst>
      </pc:sldChg>
      <pc:sldChg chg="del">
        <pc:chgData name="Hani Mahdi" userId="0b02fd7955153613" providerId="LiveId" clId="{EEC2C0E7-34E2-4A2B-8B66-6B0877EB780F}" dt="2023-02-07T20:49:13.742" v="12" actId="47"/>
        <pc:sldMkLst>
          <pc:docMk/>
          <pc:sldMk cId="882069994" sldId="299"/>
        </pc:sldMkLst>
      </pc:sldChg>
      <pc:sldChg chg="del">
        <pc:chgData name="Hani Mahdi" userId="0b02fd7955153613" providerId="LiveId" clId="{EEC2C0E7-34E2-4A2B-8B66-6B0877EB780F}" dt="2023-02-07T20:49:38.307" v="18" actId="47"/>
        <pc:sldMkLst>
          <pc:docMk/>
          <pc:sldMk cId="2163331519" sldId="314"/>
        </pc:sldMkLst>
      </pc:sldChg>
      <pc:sldChg chg="del">
        <pc:chgData name="Hani Mahdi" userId="0b02fd7955153613" providerId="LiveId" clId="{EEC2C0E7-34E2-4A2B-8B66-6B0877EB780F}" dt="2023-02-07T20:49:48.893" v="21" actId="47"/>
        <pc:sldMkLst>
          <pc:docMk/>
          <pc:sldMk cId="1179734933" sldId="320"/>
        </pc:sldMkLst>
      </pc:sldChg>
      <pc:sldChg chg="del">
        <pc:chgData name="Hani Mahdi" userId="0b02fd7955153613" providerId="LiveId" clId="{EEC2C0E7-34E2-4A2B-8B66-6B0877EB780F}" dt="2023-02-07T20:50:10.301" v="25" actId="47"/>
        <pc:sldMkLst>
          <pc:docMk/>
          <pc:sldMk cId="775177635" sldId="322"/>
        </pc:sldMkLst>
      </pc:sldChg>
      <pc:sldChg chg="del">
        <pc:chgData name="Hani Mahdi" userId="0b02fd7955153613" providerId="LiveId" clId="{EEC2C0E7-34E2-4A2B-8B66-6B0877EB780F}" dt="2023-02-07T20:47:58.872" v="2" actId="47"/>
        <pc:sldMkLst>
          <pc:docMk/>
          <pc:sldMk cId="1303045960" sldId="328"/>
        </pc:sldMkLst>
      </pc:sldChg>
      <pc:sldChg chg="del">
        <pc:chgData name="Hani Mahdi" userId="0b02fd7955153613" providerId="LiveId" clId="{EEC2C0E7-34E2-4A2B-8B66-6B0877EB780F}" dt="2023-02-07T20:48:54.396" v="9" actId="47"/>
        <pc:sldMkLst>
          <pc:docMk/>
          <pc:sldMk cId="2849786480" sldId="334"/>
        </pc:sldMkLst>
      </pc:sldChg>
      <pc:sldChg chg="del">
        <pc:chgData name="Hani Mahdi" userId="0b02fd7955153613" providerId="LiveId" clId="{EEC2C0E7-34E2-4A2B-8B66-6B0877EB780F}" dt="2023-02-07T20:49:42.322" v="19" actId="47"/>
        <pc:sldMkLst>
          <pc:docMk/>
          <pc:sldMk cId="4093974411" sldId="340"/>
        </pc:sldMkLst>
      </pc:sldChg>
      <pc:sldChg chg="del">
        <pc:chgData name="Hani Mahdi" userId="0b02fd7955153613" providerId="LiveId" clId="{EEC2C0E7-34E2-4A2B-8B66-6B0877EB780F}" dt="2023-02-07T20:49:44.243" v="20" actId="47"/>
        <pc:sldMkLst>
          <pc:docMk/>
          <pc:sldMk cId="2246947187" sldId="341"/>
        </pc:sldMkLst>
      </pc:sldChg>
      <pc:sldChg chg="del">
        <pc:chgData name="Hani Mahdi" userId="0b02fd7955153613" providerId="LiveId" clId="{EEC2C0E7-34E2-4A2B-8B66-6B0877EB780F}" dt="2023-02-07T20:49:50.297" v="22" actId="47"/>
        <pc:sldMkLst>
          <pc:docMk/>
          <pc:sldMk cId="2858177401" sldId="342"/>
        </pc:sldMkLst>
      </pc:sldChg>
      <pc:sldChg chg="del">
        <pc:chgData name="Hani Mahdi" userId="0b02fd7955153613" providerId="LiveId" clId="{EEC2C0E7-34E2-4A2B-8B66-6B0877EB780F}" dt="2023-02-07T20:49:57.134" v="24" actId="47"/>
        <pc:sldMkLst>
          <pc:docMk/>
          <pc:sldMk cId="443252276" sldId="354"/>
        </pc:sldMkLst>
      </pc:sldChg>
      <pc:sldChg chg="del">
        <pc:chgData name="Hani Mahdi" userId="0b02fd7955153613" providerId="LiveId" clId="{EEC2C0E7-34E2-4A2B-8B66-6B0877EB780F}" dt="2023-02-07T20:47:47.452" v="1" actId="47"/>
        <pc:sldMkLst>
          <pc:docMk/>
          <pc:sldMk cId="2500348314" sldId="357"/>
        </pc:sldMkLst>
      </pc:sldChg>
      <pc:sldChg chg="del">
        <pc:chgData name="Hani Mahdi" userId="0b02fd7955153613" providerId="LiveId" clId="{EEC2C0E7-34E2-4A2B-8B66-6B0877EB780F}" dt="2023-02-07T20:47:45.098" v="0" actId="47"/>
        <pc:sldMkLst>
          <pc:docMk/>
          <pc:sldMk cId="1370733872" sldId="359"/>
        </pc:sldMkLst>
      </pc:sldChg>
      <pc:sldChg chg="del">
        <pc:chgData name="Hani Mahdi" userId="0b02fd7955153613" providerId="LiveId" clId="{EEC2C0E7-34E2-4A2B-8B66-6B0877EB780F}" dt="2023-02-07T20:48:00.676" v="3" actId="47"/>
        <pc:sldMkLst>
          <pc:docMk/>
          <pc:sldMk cId="570454116" sldId="361"/>
        </pc:sldMkLst>
      </pc:sldChg>
      <pc:sldChg chg="del">
        <pc:chgData name="Hani Mahdi" userId="0b02fd7955153613" providerId="LiveId" clId="{EEC2C0E7-34E2-4A2B-8B66-6B0877EB780F}" dt="2023-02-07T20:49:19.752" v="13" actId="47"/>
        <pc:sldMkLst>
          <pc:docMk/>
          <pc:sldMk cId="2785186502" sldId="363"/>
        </pc:sldMkLst>
      </pc:sldChg>
      <pc:sldChg chg="del">
        <pc:chgData name="Hani Mahdi" userId="0b02fd7955153613" providerId="LiveId" clId="{EEC2C0E7-34E2-4A2B-8B66-6B0877EB780F}" dt="2023-02-07T20:49:22.756" v="14" actId="47"/>
        <pc:sldMkLst>
          <pc:docMk/>
          <pc:sldMk cId="2898999877" sldId="364"/>
        </pc:sldMkLst>
      </pc:sldChg>
      <pc:sldChg chg="del">
        <pc:chgData name="Hani Mahdi" userId="0b02fd7955153613" providerId="LiveId" clId="{EEC2C0E7-34E2-4A2B-8B66-6B0877EB780F}" dt="2023-02-07T20:49:28.553" v="16" actId="47"/>
        <pc:sldMkLst>
          <pc:docMk/>
          <pc:sldMk cId="2970537449" sldId="365"/>
        </pc:sldMkLst>
      </pc:sldChg>
      <pc:sldChg chg="del">
        <pc:chgData name="Hani Mahdi" userId="0b02fd7955153613" providerId="LiveId" clId="{EEC2C0E7-34E2-4A2B-8B66-6B0877EB780F}" dt="2023-02-07T20:49:31.402" v="17" actId="47"/>
        <pc:sldMkLst>
          <pc:docMk/>
          <pc:sldMk cId="3773884120" sldId="369"/>
        </pc:sldMkLst>
      </pc:sldChg>
      <pc:sldChg chg="del">
        <pc:chgData name="Hani Mahdi" userId="0b02fd7955153613" providerId="LiveId" clId="{EEC2C0E7-34E2-4A2B-8B66-6B0877EB780F}" dt="2023-02-07T20:49:52.041" v="23" actId="47"/>
        <pc:sldMkLst>
          <pc:docMk/>
          <pc:sldMk cId="3294406156" sldId="370"/>
        </pc:sldMkLst>
      </pc:sldChg>
      <pc:sldChg chg="del">
        <pc:chgData name="Hani Mahdi" userId="0b02fd7955153613" providerId="LiveId" clId="{EEC2C0E7-34E2-4A2B-8B66-6B0877EB780F}" dt="2023-02-07T20:49:25.970" v="15" actId="47"/>
        <pc:sldMkLst>
          <pc:docMk/>
          <pc:sldMk cId="3234740064" sldId="37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3AA57E-9F2A-462E-BA43-63B7491B23F3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166088-F882-4CC2-AB36-04FF88893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470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E5515C7-AA4A-4181-9BFD-CD64DE8DE00B}" type="slidenum">
              <a:rPr lang="ar-SA" altLang="en-US" sz="1200"/>
              <a:pPr/>
              <a:t>47</a:t>
            </a:fld>
            <a:endParaRPr lang="en-US" altLang="en-US" sz="120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8564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F2677-674D-4460-9F64-CDB61519E3D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DC43-5B5E-4CB6-A1F5-8A3FF8AC8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463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F2677-674D-4460-9F64-CDB61519E3D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DC43-5B5E-4CB6-A1F5-8A3FF8AC8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770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F2677-674D-4460-9F64-CDB61519E3D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DC43-5B5E-4CB6-A1F5-8A3FF8AC8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246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F2677-674D-4460-9F64-CDB61519E3D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DC43-5B5E-4CB6-A1F5-8A3FF8AC8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046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F2677-674D-4460-9F64-CDB61519E3D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DC43-5B5E-4CB6-A1F5-8A3FF8AC8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05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F2677-674D-4460-9F64-CDB61519E3D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DC43-5B5E-4CB6-A1F5-8A3FF8AC8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51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F2677-674D-4460-9F64-CDB61519E3D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DC43-5B5E-4CB6-A1F5-8A3FF8AC8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833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F2677-674D-4460-9F64-CDB61519E3D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DC43-5B5E-4CB6-A1F5-8A3FF8AC8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777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F2677-674D-4460-9F64-CDB61519E3D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DC43-5B5E-4CB6-A1F5-8A3FF8AC8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0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F2677-674D-4460-9F64-CDB61519E3D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DC43-5B5E-4CB6-A1F5-8A3FF8AC8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55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F2677-674D-4460-9F64-CDB61519E3D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4DC43-5B5E-4CB6-A1F5-8A3FF8AC8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448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9F2677-674D-4460-9F64-CDB61519E3D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4DC43-5B5E-4CB6-A1F5-8A3FF8AC8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795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medicine.com/cgi-bin/foxweb.exe/makezoom@/em/makezoom?picture=\websites\emedicine\med\images\Large\3425med3535-03.jpg&amp;template=izoom2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emedicine.com/cgi-bin/foxweb.exe/makezoom@/em/makezoom?picture=\websites\emedicine\med\images\Large\34563456med3535-34.jpg&amp;template=izoom2" TargetMode="Externa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4000" cy="18820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8000" b="1" dirty="0"/>
              <a:t>Infertility</a:t>
            </a:r>
            <a:r>
              <a:rPr lang="en-US" altLang="en-US" sz="8000" dirty="0"/>
              <a:t>	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altLang="en-US" dirty="0"/>
          </a:p>
          <a:p>
            <a:r>
              <a:rPr lang="en-US" altLang="en-US" sz="7200" b="1" dirty="0">
                <a:latin typeface="Algerian" pitchFamily="82" charset="0"/>
              </a:rPr>
              <a:t>Dr. Hani Mahdi</a:t>
            </a:r>
          </a:p>
          <a:p>
            <a:r>
              <a:rPr lang="en-US" altLang="en-US" dirty="0"/>
              <a:t>Modified Feb. 2023</a:t>
            </a:r>
          </a:p>
        </p:txBody>
      </p:sp>
    </p:spTree>
    <p:extLst>
      <p:ext uri="{BB962C8B-B14F-4D97-AF65-F5344CB8AC3E}">
        <p14:creationId xmlns:p14="http://schemas.microsoft.com/office/powerpoint/2010/main" val="32434872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br>
              <a:rPr lang="en-US" sz="5400" b="1" dirty="0"/>
            </a:br>
            <a:r>
              <a:rPr lang="en-US" sz="5400" b="1" dirty="0"/>
              <a:t>Risk factors for uterine/cervical factor infertility</a:t>
            </a:r>
            <a:br>
              <a:rPr lang="en-US" sz="5400" b="1" dirty="0"/>
            </a:b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10306"/>
          </a:xfrm>
        </p:spPr>
        <p:txBody>
          <a:bodyPr>
            <a:normAutofit/>
          </a:bodyPr>
          <a:lstStyle/>
          <a:p>
            <a:r>
              <a:rPr lang="en-US" sz="3200" dirty="0"/>
              <a:t>congenital uterine anomaly</a:t>
            </a:r>
          </a:p>
          <a:p>
            <a:r>
              <a:rPr lang="en-US" sz="3200" dirty="0"/>
              <a:t>uterine leiomyoma (fibroids)</a:t>
            </a:r>
          </a:p>
          <a:p>
            <a:r>
              <a:rPr lang="en-US" sz="3200" dirty="0"/>
              <a:t>uterine polyps</a:t>
            </a:r>
          </a:p>
          <a:p>
            <a:r>
              <a:rPr lang="en-US" sz="3200" dirty="0"/>
              <a:t>luteal phase deficiency </a:t>
            </a:r>
          </a:p>
          <a:p>
            <a:r>
              <a:rPr lang="en-US" sz="3200" dirty="0" err="1"/>
              <a:t>adenomyosis</a:t>
            </a:r>
            <a:r>
              <a:rPr lang="en-US" sz="3200" dirty="0"/>
              <a:t> (benign condition characterized by the presence of endometrial glands and stroma deep within the myometrium)</a:t>
            </a:r>
          </a:p>
          <a:p>
            <a:pPr marL="457200" lvl="1" indent="0">
              <a:buNone/>
            </a:pP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72837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5400" b="1" dirty="0"/>
              <a:t>Overview of Evaluation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3913" y="1714499"/>
            <a:ext cx="10155531" cy="4856117"/>
          </a:xfrm>
        </p:spPr>
        <p:txBody>
          <a:bodyPr>
            <a:normAutofit/>
          </a:bodyPr>
          <a:lstStyle/>
          <a:p>
            <a:r>
              <a:rPr lang="en-US" altLang="en-US" sz="3600" b="1" dirty="0"/>
              <a:t>Female</a:t>
            </a:r>
            <a:r>
              <a:rPr lang="en-US" altLang="en-US" b="1" dirty="0"/>
              <a:t> </a:t>
            </a:r>
          </a:p>
          <a:p>
            <a:pPr lvl="1"/>
            <a:r>
              <a:rPr lang="en-US" altLang="en-US" sz="2800" dirty="0"/>
              <a:t>Ovary</a:t>
            </a:r>
          </a:p>
          <a:p>
            <a:pPr lvl="1"/>
            <a:r>
              <a:rPr lang="en-US" altLang="en-US" sz="2800" dirty="0"/>
              <a:t>Tube </a:t>
            </a:r>
          </a:p>
          <a:p>
            <a:pPr lvl="1"/>
            <a:r>
              <a:rPr lang="en-US" altLang="en-US" sz="2800" dirty="0"/>
              <a:t>Corpus</a:t>
            </a:r>
          </a:p>
          <a:p>
            <a:pPr lvl="1"/>
            <a:r>
              <a:rPr lang="en-US" altLang="en-US" sz="2800" dirty="0"/>
              <a:t>Cervix</a:t>
            </a:r>
          </a:p>
          <a:p>
            <a:pPr lvl="1"/>
            <a:r>
              <a:rPr lang="en-US" altLang="en-US" sz="2800" dirty="0"/>
              <a:t>Peritoneum</a:t>
            </a:r>
            <a:r>
              <a:rPr lang="en-US" altLang="en-US" dirty="0"/>
              <a:t> </a:t>
            </a:r>
          </a:p>
          <a:p>
            <a:r>
              <a:rPr lang="en-US" altLang="en-US" sz="3600" b="1" dirty="0"/>
              <a:t>Male</a:t>
            </a:r>
          </a:p>
          <a:p>
            <a:pPr lvl="1"/>
            <a:r>
              <a:rPr lang="en-US" altLang="en-US" sz="2800" dirty="0"/>
              <a:t>Sperm count and function</a:t>
            </a:r>
          </a:p>
          <a:p>
            <a:pPr lvl="1"/>
            <a:r>
              <a:rPr lang="en-US" altLang="en-US" sz="2800" dirty="0"/>
              <a:t>Ejaculate characteristics, immunology</a:t>
            </a:r>
          </a:p>
          <a:p>
            <a:pPr lvl="1"/>
            <a:r>
              <a:rPr lang="en-US" altLang="en-US" sz="2800" dirty="0"/>
              <a:t>Anatomic anomalies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466622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1D204A3-4E63-4BB6-9F60-F2B816877F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913" y="1465463"/>
            <a:ext cx="7382040" cy="392707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1F0E4B-6797-488A-A72E-81BC79BDE4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5953" y="1026892"/>
            <a:ext cx="2849011" cy="4804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9051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895600" y="2133600"/>
            <a:ext cx="77724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en-US" sz="9600" b="1" dirty="0">
                <a:solidFill>
                  <a:srgbClr val="FF0000"/>
                </a:solidFill>
                <a:latin typeface="Algerian" panose="04020705040A02060702" pitchFamily="82" charset="0"/>
              </a:rPr>
              <a:t>HISTORY</a:t>
            </a:r>
          </a:p>
        </p:txBody>
      </p:sp>
    </p:spTree>
    <p:extLst>
      <p:ext uri="{BB962C8B-B14F-4D97-AF65-F5344CB8AC3E}">
        <p14:creationId xmlns:p14="http://schemas.microsoft.com/office/powerpoint/2010/main" val="32789060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6756"/>
            <a:ext cx="10515600" cy="1261228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effectLst/>
              </a:rPr>
              <a:t>History of present illness (HPI)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9006" y="1417984"/>
            <a:ext cx="5810794" cy="5283261"/>
          </a:xfrm>
        </p:spPr>
        <p:txBody>
          <a:bodyPr>
            <a:noAutofit/>
          </a:bodyPr>
          <a:lstStyle/>
          <a:p>
            <a:r>
              <a:rPr lang="en-US" b="1" dirty="0">
                <a:effectLst/>
              </a:rPr>
              <a:t>Ask about</a:t>
            </a:r>
          </a:p>
          <a:p>
            <a:pPr lvl="1"/>
            <a:r>
              <a:rPr lang="en-US" sz="2800" dirty="0">
                <a:effectLst/>
              </a:rPr>
              <a:t>duration of infertility</a:t>
            </a:r>
          </a:p>
          <a:p>
            <a:pPr lvl="1"/>
            <a:r>
              <a:rPr lang="en-US" sz="2800" dirty="0">
                <a:effectLst/>
              </a:rPr>
              <a:t>breast changes (including </a:t>
            </a:r>
            <a:r>
              <a:rPr lang="en-US" sz="2800" dirty="0" err="1">
                <a:effectLst/>
              </a:rPr>
              <a:t>galactorrhea</a:t>
            </a:r>
            <a:r>
              <a:rPr lang="en-US" sz="2800" dirty="0">
                <a:effectLst/>
              </a:rPr>
              <a:t>)</a:t>
            </a:r>
          </a:p>
          <a:p>
            <a:pPr lvl="1"/>
            <a:r>
              <a:rPr lang="en-US" sz="2800" dirty="0">
                <a:effectLst/>
              </a:rPr>
              <a:t>excessive hair growth (with or without acne on face and chest)</a:t>
            </a:r>
          </a:p>
          <a:p>
            <a:pPr lvl="1"/>
            <a:r>
              <a:rPr lang="en-US" sz="2800" dirty="0">
                <a:effectLst/>
              </a:rPr>
              <a:t>psychological stress</a:t>
            </a:r>
          </a:p>
          <a:p>
            <a:pPr lvl="1"/>
            <a:r>
              <a:rPr lang="en-US" sz="2800" dirty="0">
                <a:effectLst/>
              </a:rPr>
              <a:t>eating disorders</a:t>
            </a:r>
          </a:p>
          <a:p>
            <a:pPr lvl="1"/>
            <a:r>
              <a:rPr lang="en-US" sz="2800" dirty="0">
                <a:effectLst/>
              </a:rPr>
              <a:t>excessive exercise</a:t>
            </a:r>
          </a:p>
          <a:p>
            <a:pPr lvl="1"/>
            <a:r>
              <a:rPr lang="en-US" sz="2800" dirty="0">
                <a:effectLst/>
              </a:rPr>
              <a:t>hot flushes</a:t>
            </a:r>
          </a:p>
          <a:p>
            <a:pPr lvl="1"/>
            <a:r>
              <a:rPr lang="en-US" sz="2800" dirty="0">
                <a:effectLst/>
              </a:rPr>
              <a:t>pelvic or abdominal pain</a:t>
            </a:r>
          </a:p>
          <a:p>
            <a:pPr lvl="1"/>
            <a:r>
              <a:rPr lang="en-US" sz="2800" dirty="0">
                <a:effectLst/>
              </a:rPr>
              <a:t>vaginal douching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17984"/>
            <a:ext cx="5636623" cy="5049077"/>
          </a:xfrm>
        </p:spPr>
        <p:txBody>
          <a:bodyPr>
            <a:normAutofit/>
          </a:bodyPr>
          <a:lstStyle/>
          <a:p>
            <a:r>
              <a:rPr lang="en-US" b="1" dirty="0">
                <a:effectLst/>
              </a:rPr>
              <a:t>Ask about menstruation, including</a:t>
            </a:r>
          </a:p>
          <a:p>
            <a:pPr lvl="1"/>
            <a:r>
              <a:rPr lang="en-US" sz="2800" dirty="0">
                <a:effectLst/>
              </a:rPr>
              <a:t>age of menarche</a:t>
            </a:r>
          </a:p>
          <a:p>
            <a:pPr lvl="1"/>
            <a:r>
              <a:rPr lang="en-US" sz="2800" dirty="0">
                <a:effectLst/>
              </a:rPr>
              <a:t>regularity of menstrual cycles (cycle length 22-35 days usually indicates ovulatory cycles)</a:t>
            </a:r>
          </a:p>
          <a:p>
            <a:pPr lvl="1"/>
            <a:r>
              <a:rPr lang="en-US" sz="2800" dirty="0">
                <a:effectLst/>
              </a:rPr>
              <a:t>unusual menstrual bleeding/spotting</a:t>
            </a:r>
          </a:p>
          <a:p>
            <a:pPr lvl="1"/>
            <a:r>
              <a:rPr lang="en-US" sz="2800" dirty="0">
                <a:effectLst/>
              </a:rPr>
              <a:t>painful menstruation</a:t>
            </a:r>
          </a:p>
          <a:p>
            <a:pPr lvl="1"/>
            <a:r>
              <a:rPr lang="en-US" sz="2800" dirty="0">
                <a:effectLst/>
              </a:rPr>
              <a:t>primary or secondary amenorrhea</a:t>
            </a:r>
          </a:p>
          <a:p>
            <a:pPr marL="457200" lvl="1" indent="0">
              <a:buNone/>
            </a:pPr>
            <a:endParaRPr lang="en-US" sz="2800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0840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CFB951E-5B59-4535-BFDC-0DE72A7AC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753" y="256426"/>
            <a:ext cx="9988061" cy="622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397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4034" y="1698171"/>
            <a:ext cx="10099766" cy="2534195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7200" b="1" dirty="0">
                <a:solidFill>
                  <a:srgbClr val="FF0000"/>
                </a:solidFill>
                <a:latin typeface="Algerian" panose="04020705040A02060702" pitchFamily="82" charset="0"/>
              </a:rPr>
              <a:t>Work-up by Organ Unit</a:t>
            </a:r>
          </a:p>
        </p:txBody>
      </p:sp>
    </p:spTree>
    <p:extLst>
      <p:ext uri="{BB962C8B-B14F-4D97-AF65-F5344CB8AC3E}">
        <p14:creationId xmlns:p14="http://schemas.microsoft.com/office/powerpoint/2010/main" val="4729167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376273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9600" b="1" dirty="0">
                <a:solidFill>
                  <a:srgbClr val="FF0000"/>
                </a:solidFill>
                <a:latin typeface="Algerian" panose="04020705040A02060702" pitchFamily="82" charset="0"/>
              </a:rPr>
              <a:t>Ovary</a:t>
            </a:r>
          </a:p>
        </p:txBody>
      </p:sp>
    </p:spTree>
    <p:extLst>
      <p:ext uri="{BB962C8B-B14F-4D97-AF65-F5344CB8AC3E}">
        <p14:creationId xmlns:p14="http://schemas.microsoft.com/office/powerpoint/2010/main" val="39522043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7F0FBC-29B3-4243-91CC-A1EC7E1C71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857" y="1505242"/>
            <a:ext cx="10286285" cy="361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5686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defRPr/>
            </a:pPr>
            <a:br>
              <a:rPr lang="en-US" altLang="en-US" sz="5400" b="1" dirty="0"/>
            </a:br>
            <a:r>
              <a:rPr lang="en-US" sz="5400" b="1" dirty="0"/>
              <a:t>WHO Groups </a:t>
            </a:r>
            <a:r>
              <a:rPr lang="en-US" altLang="en-US" sz="5400" b="1" dirty="0"/>
              <a:t>of Ovarian dysfunction</a:t>
            </a:r>
            <a:br>
              <a:rPr lang="en-US" altLang="en-US" sz="5400" b="1" dirty="0"/>
            </a:br>
            <a:endParaRPr lang="en-US" altLang="en-US" sz="5400" b="1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537253"/>
            <a:ext cx="10717696" cy="401948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endParaRPr lang="en-US" altLang="en-US" sz="3600" b="1" dirty="0"/>
          </a:p>
          <a:p>
            <a:pPr marL="457200" lvl="1" indent="0">
              <a:lnSpc>
                <a:spcPct val="150000"/>
              </a:lnSpc>
              <a:buNone/>
            </a:pPr>
            <a:r>
              <a:rPr lang="en-US" altLang="en-US" sz="3600" b="1" dirty="0"/>
              <a:t>1. </a:t>
            </a:r>
            <a:r>
              <a:rPr lang="en-US" altLang="en-US" sz="3600" b="1" dirty="0" err="1"/>
              <a:t>Hypogonadotrophic</a:t>
            </a:r>
            <a:r>
              <a:rPr lang="en-US" altLang="en-US" sz="3600" b="1" dirty="0"/>
              <a:t>, hypoestrogenic (central)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US" altLang="en-US" sz="3600" b="1" dirty="0"/>
              <a:t>2. </a:t>
            </a:r>
            <a:r>
              <a:rPr lang="en-US" altLang="en-US" sz="3600" b="1" dirty="0" err="1"/>
              <a:t>Normogonadotrophic</a:t>
            </a:r>
            <a:r>
              <a:rPr lang="en-US" altLang="en-US" sz="3600" b="1" dirty="0"/>
              <a:t>, </a:t>
            </a:r>
            <a:r>
              <a:rPr lang="en-US" altLang="en-US" sz="3600" b="1" dirty="0" err="1"/>
              <a:t>normoestrogenic</a:t>
            </a:r>
            <a:r>
              <a:rPr lang="en-US" altLang="en-US" sz="3600" b="1" dirty="0"/>
              <a:t> (e.g. PCOS)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US" altLang="en-US" sz="3600" b="1" dirty="0"/>
              <a:t>3. </a:t>
            </a:r>
            <a:r>
              <a:rPr lang="en-US" altLang="en-US" sz="3600" b="1" dirty="0" err="1"/>
              <a:t>Hypergonadotrophic</a:t>
            </a:r>
            <a:r>
              <a:rPr lang="en-US" altLang="en-US" sz="3600" b="1" dirty="0"/>
              <a:t>, hypoestrogenic (POF)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US" altLang="en-US" sz="3600" b="1" dirty="0"/>
              <a:t>4. Hyperprolactinemia</a:t>
            </a:r>
          </a:p>
          <a:p>
            <a:pPr lvl="1">
              <a:lnSpc>
                <a:spcPct val="150000"/>
              </a:lnSpc>
            </a:pPr>
            <a:endParaRPr lang="en-US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99557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5400" b="1" dirty="0"/>
              <a:t>Definitions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3600" dirty="0"/>
              <a:t>Infertility</a:t>
            </a:r>
          </a:p>
          <a:p>
            <a:pPr lvl="1"/>
            <a:r>
              <a:rPr lang="en-US" sz="2800" dirty="0">
                <a:effectLst/>
              </a:rPr>
              <a:t>Infertility is the inability to conceive after 1 year of unprotected sexual intercourse in absence of any known cause of infertility.</a:t>
            </a:r>
            <a:r>
              <a:rPr lang="en-US" altLang="en-US" sz="2800" dirty="0"/>
              <a:t>(6 months for women over 35?)</a:t>
            </a:r>
          </a:p>
          <a:p>
            <a:r>
              <a:rPr lang="en-US" altLang="en-US" sz="3600" dirty="0"/>
              <a:t>Fertility</a:t>
            </a:r>
          </a:p>
          <a:p>
            <a:pPr lvl="1"/>
            <a:r>
              <a:rPr lang="en-US" altLang="en-US" sz="2800" dirty="0"/>
              <a:t>Ability to conceive</a:t>
            </a:r>
          </a:p>
          <a:p>
            <a:r>
              <a:rPr lang="en-US" altLang="en-US" sz="3600" dirty="0"/>
              <a:t>Fecundity</a:t>
            </a:r>
          </a:p>
          <a:p>
            <a:pPr lvl="1"/>
            <a:r>
              <a:rPr lang="en-US" altLang="en-US" sz="2800" dirty="0"/>
              <a:t>Ability to carry to delivery</a:t>
            </a:r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774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5400" b="1" dirty="0"/>
              <a:t>Ovarian Function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3600" dirty="0"/>
              <a:t>Document ovulation:</a:t>
            </a:r>
          </a:p>
          <a:p>
            <a:pPr lvl="1"/>
            <a:r>
              <a:rPr lang="en-US" altLang="en-US" sz="2800" dirty="0"/>
              <a:t>BBT</a:t>
            </a:r>
          </a:p>
          <a:p>
            <a:pPr lvl="1"/>
            <a:r>
              <a:rPr lang="en-US" altLang="en-US" sz="2800" dirty="0"/>
              <a:t>Luteal phase progesterone </a:t>
            </a:r>
          </a:p>
          <a:p>
            <a:pPr lvl="1"/>
            <a:r>
              <a:rPr lang="en-US" altLang="en-US" sz="2800" dirty="0"/>
              <a:t>LH surge</a:t>
            </a:r>
          </a:p>
          <a:p>
            <a:pPr lvl="1"/>
            <a:r>
              <a:rPr lang="en-US" altLang="en-US" sz="2800" dirty="0"/>
              <a:t>E2</a:t>
            </a:r>
          </a:p>
          <a:p>
            <a:r>
              <a:rPr lang="en-US" altLang="en-US" sz="3600" dirty="0"/>
              <a:t>If POF suspected, perform FSH</a:t>
            </a:r>
          </a:p>
          <a:p>
            <a:r>
              <a:rPr lang="en-US" altLang="en-US" sz="3600" dirty="0"/>
              <a:t>TSH, PRL, adrenal functions if indicated</a:t>
            </a:r>
          </a:p>
          <a:p>
            <a:r>
              <a:rPr lang="en-US" altLang="en-US" sz="3600" dirty="0"/>
              <a:t>The only convincing proof of ovulation is </a:t>
            </a:r>
            <a:r>
              <a:rPr lang="en-US" altLang="en-US" sz="3600" dirty="0">
                <a:solidFill>
                  <a:srgbClr val="FF0000"/>
                </a:solidFill>
              </a:rPr>
              <a:t>pregnancy</a:t>
            </a:r>
            <a:endParaRPr lang="en-US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4026342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"/>
            <a:ext cx="10515600" cy="121484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5400" b="1" dirty="0"/>
              <a:t>BBT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3095" y="1214848"/>
            <a:ext cx="11383617" cy="5437744"/>
          </a:xfrm>
        </p:spPr>
        <p:txBody>
          <a:bodyPr>
            <a:noAutofit/>
          </a:bodyPr>
          <a:lstStyle/>
          <a:p>
            <a:r>
              <a:rPr lang="en-US" altLang="en-US" dirty="0"/>
              <a:t>Cheap and easy, but…</a:t>
            </a:r>
          </a:p>
          <a:p>
            <a:pPr lvl="1"/>
            <a:r>
              <a:rPr lang="en-US" altLang="en-US" sz="2800" dirty="0"/>
              <a:t>Inconsistent results</a:t>
            </a:r>
          </a:p>
          <a:p>
            <a:pPr lvl="1"/>
            <a:r>
              <a:rPr lang="en-US" altLang="en-US" sz="2800" dirty="0"/>
              <a:t>Provides evidence after the fact .</a:t>
            </a:r>
          </a:p>
          <a:p>
            <a:pPr lvl="1"/>
            <a:r>
              <a:rPr lang="en-US" altLang="en-US" sz="2800" dirty="0"/>
              <a:t>May delay timely diagnosis and treatment</a:t>
            </a:r>
          </a:p>
          <a:p>
            <a:pPr lvl="1"/>
            <a:r>
              <a:rPr lang="en-US" altLang="en-US" sz="2800" dirty="0"/>
              <a:t>98% of women will ovulate within 3 days of the nadir</a:t>
            </a:r>
          </a:p>
          <a:p>
            <a:pPr lvl="1"/>
            <a:r>
              <a:rPr lang="en-US" altLang="en-US" sz="2800" dirty="0"/>
              <a:t>Biphasic profiles can also be seen with LUF syndrome</a:t>
            </a:r>
          </a:p>
          <a:p>
            <a:pPr lvl="1"/>
            <a:r>
              <a:rPr lang="en-US" sz="2800" dirty="0"/>
              <a:t>some ovulatory women may have monophasic BBT patterns</a:t>
            </a:r>
            <a:endParaRPr lang="en-US" altLang="en-US" sz="2800" dirty="0"/>
          </a:p>
          <a:p>
            <a:r>
              <a:rPr lang="en-US" dirty="0">
                <a:effectLst/>
              </a:rPr>
              <a:t>In normal, biphasic ovulatory cycles</a:t>
            </a:r>
          </a:p>
          <a:p>
            <a:pPr lvl="1"/>
            <a:r>
              <a:rPr lang="en-US" sz="2800" dirty="0">
                <a:effectLst/>
              </a:rPr>
              <a:t>morning body temperature generally increases from 36.1 or 36.6 degrees C to &gt; 36.6 degrees C during cyclic progression from follicular phase to luteal phase</a:t>
            </a:r>
          </a:p>
          <a:p>
            <a:pPr lvl="1"/>
            <a:r>
              <a:rPr lang="en-US" sz="2800" dirty="0">
                <a:effectLst/>
              </a:rPr>
              <a:t>rise in temperature typically noted 2 days after rise in LH</a:t>
            </a:r>
          </a:p>
        </p:txBody>
      </p:sp>
    </p:spTree>
    <p:extLst>
      <p:ext uri="{BB962C8B-B14F-4D97-AF65-F5344CB8AC3E}">
        <p14:creationId xmlns:p14="http://schemas.microsoft.com/office/powerpoint/2010/main" val="26778269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2DF5AF6-B18A-4E1D-9860-BF47AB94154B}"/>
              </a:ext>
            </a:extLst>
          </p:cNvPr>
          <p:cNvSpPr/>
          <p:nvPr/>
        </p:nvSpPr>
        <p:spPr>
          <a:xfrm>
            <a:off x="742121" y="304800"/>
            <a:ext cx="1073426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Monophasic recordings or short luteal phase temperature elevation (&lt; 10 days) may indicate absent or poor ovulatory function.</a:t>
            </a:r>
          </a:p>
          <a:p>
            <a:r>
              <a:rPr lang="en-US" sz="3200" i="0" dirty="0">
                <a:solidFill>
                  <a:srgbClr val="231F20"/>
                </a:solidFill>
                <a:effectLst/>
                <a:latin typeface="MinionPro-Regular"/>
              </a:rPr>
              <a:t>The body temperature normally drops some 0.2°C preovulation and then rises 0.5°C in the luteal phase.</a:t>
            </a:r>
            <a:br>
              <a:rPr lang="en-US" sz="3200" i="0" dirty="0">
                <a:solidFill>
                  <a:srgbClr val="231F20"/>
                </a:solidFill>
                <a:effectLst/>
                <a:latin typeface="MinionPro-Regular"/>
              </a:rPr>
            </a:br>
            <a:br>
              <a:rPr lang="en-US" sz="3200" i="0" dirty="0">
                <a:solidFill>
                  <a:srgbClr val="231F20"/>
                </a:solidFill>
                <a:effectLst/>
                <a:latin typeface="MinionPro-Regular"/>
              </a:rPr>
            </a:br>
            <a:endParaRPr lang="en-US" sz="3200" dirty="0"/>
          </a:p>
          <a:p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8C2791-6A97-420B-B19F-FF2147F397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362" y="2898823"/>
            <a:ext cx="6519228" cy="3654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7562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0D4AE-1871-4523-8594-8F5AB11E25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3187" y="609832"/>
            <a:ext cx="6485206" cy="61116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C5F27A-225F-4A46-BAE9-F725ECE57239}"/>
              </a:ext>
            </a:extLst>
          </p:cNvPr>
          <p:cNvSpPr txBox="1"/>
          <p:nvPr/>
        </p:nvSpPr>
        <p:spPr>
          <a:xfrm>
            <a:off x="295422" y="1097280"/>
            <a:ext cx="38264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0" dirty="0">
                <a:solidFill>
                  <a:srgbClr val="231F20"/>
                </a:solidFill>
                <a:effectLst/>
              </a:rPr>
              <a:t>Biphasic basal body temperature pattern that occurs with an ovulatory cycle</a:t>
            </a:r>
            <a:br>
              <a:rPr lang="en-US" sz="3600" b="1" i="0" dirty="0">
                <a:solidFill>
                  <a:srgbClr val="231F20"/>
                </a:solidFill>
                <a:effectLst/>
              </a:rPr>
            </a:br>
            <a:br>
              <a:rPr lang="en-US" sz="3600" b="1" i="0" dirty="0">
                <a:solidFill>
                  <a:srgbClr val="231F20"/>
                </a:solidFill>
                <a:effectLst/>
              </a:rPr>
            </a:b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1833662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5400" b="1" dirty="0" err="1"/>
              <a:t>Luteal</a:t>
            </a:r>
            <a:r>
              <a:rPr lang="en-US" altLang="en-US" sz="5400" b="1" dirty="0"/>
              <a:t> Phase Progesterone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en-US" sz="3600" dirty="0"/>
          </a:p>
          <a:p>
            <a:r>
              <a:rPr lang="en-US" altLang="en-US" sz="3600" dirty="0"/>
              <a:t>Pulsatile release, thus single level may not be useful unless elevated</a:t>
            </a:r>
          </a:p>
          <a:p>
            <a:r>
              <a:rPr lang="en-US" altLang="en-US" sz="3600" dirty="0"/>
              <a:t>Performed 7 days after presumptive ovulation</a:t>
            </a:r>
          </a:p>
          <a:p>
            <a:r>
              <a:rPr lang="en-US" altLang="en-US" sz="3600" dirty="0"/>
              <a:t>Done properly, &gt;15 ng/ml consistent with ovulation</a:t>
            </a:r>
          </a:p>
          <a:p>
            <a:endParaRPr lang="en-US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9690830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5400" b="1" dirty="0"/>
              <a:t>Urinary LH Kits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en-US" sz="3200" dirty="0"/>
              <a:t>Very sensitive and accurate</a:t>
            </a:r>
          </a:p>
          <a:p>
            <a:r>
              <a:rPr lang="en-US" altLang="en-US" sz="3200" dirty="0"/>
              <a:t>Positive test precedes ovulation by ~24 hours, so useful for timing intercourse</a:t>
            </a:r>
          </a:p>
          <a:p>
            <a:r>
              <a:rPr lang="en-US" sz="3200" dirty="0">
                <a:effectLst/>
              </a:rPr>
              <a:t>Urinary luteinizing hormone appears more sensitive for detecting ovulation than basal body temperature or serum progesterone, but specificity too low to detect ovulatory disorder infertility </a:t>
            </a:r>
            <a:endParaRPr lang="en-US" altLang="en-US" sz="3200" dirty="0"/>
          </a:p>
          <a:p>
            <a:r>
              <a:rPr lang="en-US" altLang="en-US" sz="3200" dirty="0"/>
              <a:t>Downside: price, obsession with timing of intercourse</a:t>
            </a:r>
          </a:p>
        </p:txBody>
      </p:sp>
    </p:spTree>
    <p:extLst>
      <p:ext uri="{BB962C8B-B14F-4D97-AF65-F5344CB8AC3E}">
        <p14:creationId xmlns:p14="http://schemas.microsoft.com/office/powerpoint/2010/main" val="18357447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577AA-2725-4120-BA75-7B73AF479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i="0" dirty="0">
                <a:solidFill>
                  <a:srgbClr val="231F20"/>
                </a:solidFill>
                <a:effectLst/>
              </a:rPr>
              <a:t>Ultrasound scans</a:t>
            </a:r>
            <a:endParaRPr lang="en-US" sz="54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59C3D5-2095-473B-8481-9F32AE72AF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b="1" i="0" dirty="0">
                <a:solidFill>
                  <a:srgbClr val="231F20"/>
                </a:solidFill>
                <a:effectLst/>
                <a:latin typeface="MinionPro-Regular"/>
              </a:rPr>
              <a:t>Ultrasound scans can:</a:t>
            </a:r>
          </a:p>
          <a:p>
            <a:pPr lvl="1"/>
            <a:r>
              <a:rPr lang="en-US" sz="3600" i="0" dirty="0">
                <a:solidFill>
                  <a:srgbClr val="231F20"/>
                </a:solidFill>
                <a:effectLst/>
                <a:latin typeface="MinionPro-Regular"/>
              </a:rPr>
              <a:t>serially monitor follicular growth  </a:t>
            </a:r>
          </a:p>
          <a:p>
            <a:pPr lvl="1"/>
            <a:r>
              <a:rPr lang="en-US" sz="3600" i="0" dirty="0">
                <a:solidFill>
                  <a:srgbClr val="231F20"/>
                </a:solidFill>
                <a:effectLst/>
                <a:latin typeface="MinionPro-Regular"/>
              </a:rPr>
              <a:t>demonstrate the fall in size and hemorrhagic nature of the corpus </a:t>
            </a:r>
            <a:r>
              <a:rPr lang="en-US" sz="3600" dirty="0">
                <a:solidFill>
                  <a:srgbClr val="231F20"/>
                </a:solidFill>
                <a:latin typeface="MinionPro-Regular"/>
              </a:rPr>
              <a:t>luteum after ovulation. </a:t>
            </a:r>
            <a:br>
              <a:rPr lang="en-US" sz="3600" i="0" dirty="0">
                <a:solidFill>
                  <a:srgbClr val="231F20"/>
                </a:solidFill>
                <a:effectLst/>
                <a:latin typeface="MinionPro-Regular"/>
              </a:rPr>
            </a:br>
            <a:br>
              <a:rPr lang="en-US" sz="3600" i="0" dirty="0">
                <a:solidFill>
                  <a:srgbClr val="231F20"/>
                </a:solidFill>
                <a:effectLst/>
                <a:latin typeface="MinionPro-Regular"/>
              </a:rPr>
            </a:b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656452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A8D446-F930-47E1-9407-1767AF4905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995" y="1589649"/>
            <a:ext cx="10185577" cy="315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205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C5C2A71-5A2D-4F03-9681-D5D96608F1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468" y="375950"/>
            <a:ext cx="10128738" cy="623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1833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5400" b="1" dirty="0">
                <a:effectLst/>
              </a:rPr>
              <a:t>To determine etiology of suspected ovulation disorder</a:t>
            </a:r>
            <a:endParaRPr lang="en-US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326" y="1825624"/>
            <a:ext cx="10870474" cy="4940935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FF0000"/>
                </a:solidFill>
                <a:effectLst/>
              </a:rPr>
              <a:t>Follicle stimulating hormone (FSH) levels </a:t>
            </a:r>
            <a:r>
              <a:rPr lang="en-US" dirty="0">
                <a:effectLst/>
              </a:rPr>
              <a:t>may help differentiate ovarian failure from polycystic ovary syndrome (PCOS) and hypothalamic dysfunction in </a:t>
            </a:r>
            <a:r>
              <a:rPr lang="en-US" dirty="0" err="1">
                <a:effectLst/>
              </a:rPr>
              <a:t>amenorrheic</a:t>
            </a:r>
            <a:r>
              <a:rPr lang="en-US" dirty="0">
                <a:effectLst/>
              </a:rPr>
              <a:t> women</a:t>
            </a:r>
          </a:p>
          <a:p>
            <a:r>
              <a:rPr lang="en-US" dirty="0">
                <a:effectLst/>
              </a:rPr>
              <a:t>In women with </a:t>
            </a:r>
            <a:r>
              <a:rPr lang="en-US" dirty="0" err="1">
                <a:effectLst/>
              </a:rPr>
              <a:t>hyperandrogenism</a:t>
            </a:r>
            <a:r>
              <a:rPr lang="en-US" dirty="0">
                <a:effectLst/>
              </a:rPr>
              <a:t>, </a:t>
            </a:r>
            <a:r>
              <a:rPr lang="en-US" dirty="0">
                <a:solidFill>
                  <a:srgbClr val="FF0000"/>
                </a:solidFill>
                <a:effectLst/>
              </a:rPr>
              <a:t>assessment of 17-hydroproxyprogesterone and serum testosterone levels </a:t>
            </a:r>
            <a:r>
              <a:rPr lang="en-US" dirty="0">
                <a:effectLst/>
              </a:rPr>
              <a:t>may help detect</a:t>
            </a:r>
          </a:p>
          <a:p>
            <a:pPr lvl="1"/>
            <a:r>
              <a:rPr lang="en-US" sz="2600" dirty="0">
                <a:effectLst/>
              </a:rPr>
              <a:t>late-onset congenital adrenal hyperplasia</a:t>
            </a:r>
          </a:p>
          <a:p>
            <a:pPr lvl="1"/>
            <a:r>
              <a:rPr lang="en-US" sz="2600" dirty="0">
                <a:effectLst/>
              </a:rPr>
              <a:t>androgen-secreting tumors</a:t>
            </a:r>
          </a:p>
          <a:p>
            <a:r>
              <a:rPr lang="en-US" dirty="0">
                <a:solidFill>
                  <a:srgbClr val="FF0000"/>
                </a:solidFill>
                <a:effectLst/>
              </a:rPr>
              <a:t>Prolactin blood test </a:t>
            </a:r>
            <a:r>
              <a:rPr lang="en-US" dirty="0">
                <a:effectLst/>
              </a:rPr>
              <a:t>usually reserved for women with irregular cycles indicating ovulatory disorder, with or without </a:t>
            </a:r>
            <a:r>
              <a:rPr lang="en-US" dirty="0" err="1">
                <a:effectLst/>
              </a:rPr>
              <a:t>galactorrhea</a:t>
            </a:r>
            <a:r>
              <a:rPr lang="en-US" dirty="0">
                <a:effectLst/>
              </a:rPr>
              <a:t> and/or pituitary tumor</a:t>
            </a:r>
          </a:p>
          <a:p>
            <a:r>
              <a:rPr lang="en-US" dirty="0">
                <a:solidFill>
                  <a:srgbClr val="FF0000"/>
                </a:solidFill>
                <a:effectLst/>
              </a:rPr>
              <a:t>Consider assessment of serum thyroid stimulating hormone (TSH) </a:t>
            </a:r>
            <a:r>
              <a:rPr lang="en-US" dirty="0">
                <a:effectLst/>
              </a:rPr>
              <a:t>in</a:t>
            </a:r>
          </a:p>
          <a:p>
            <a:pPr lvl="1"/>
            <a:r>
              <a:rPr lang="en-US" sz="2600" dirty="0">
                <a:effectLst/>
              </a:rPr>
              <a:t>women with symptoms of thyroid disease</a:t>
            </a:r>
          </a:p>
          <a:p>
            <a:pPr lvl="1"/>
            <a:r>
              <a:rPr lang="en-US" sz="2600" dirty="0">
                <a:effectLst/>
              </a:rPr>
              <a:t>infertile women attempting pregnancy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772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5400" b="1" dirty="0"/>
              <a:t>Statistics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36035" y="1676400"/>
            <a:ext cx="9342782" cy="4114800"/>
          </a:xfrm>
        </p:spPr>
        <p:txBody>
          <a:bodyPr/>
          <a:lstStyle/>
          <a:p>
            <a:r>
              <a:rPr lang="en-US" altLang="en-US" sz="3600" dirty="0"/>
              <a:t>80% of couples will conceive within 1 year of unprotected intercourse</a:t>
            </a:r>
          </a:p>
          <a:p>
            <a:r>
              <a:rPr lang="en-US" altLang="en-US" sz="3600" dirty="0"/>
              <a:t>~86% will conceive within 2 years</a:t>
            </a:r>
          </a:p>
          <a:p>
            <a:r>
              <a:rPr lang="en-US" altLang="en-US" sz="3600" dirty="0"/>
              <a:t>Origin:</a:t>
            </a:r>
          </a:p>
          <a:p>
            <a:pPr lvl="1"/>
            <a:r>
              <a:rPr lang="en-US" altLang="en-US" sz="2800" dirty="0"/>
              <a:t>Female factor ~40%</a:t>
            </a:r>
          </a:p>
          <a:p>
            <a:pPr lvl="1"/>
            <a:r>
              <a:rPr lang="en-US" altLang="en-US" sz="2800" dirty="0"/>
              <a:t>Male factor     ~30%</a:t>
            </a:r>
          </a:p>
          <a:p>
            <a:pPr lvl="1"/>
            <a:r>
              <a:rPr lang="en-US" altLang="en-US" sz="2800" dirty="0"/>
              <a:t>Combined       ~30- 40% </a:t>
            </a:r>
          </a:p>
        </p:txBody>
      </p:sp>
    </p:spTree>
    <p:extLst>
      <p:ext uri="{BB962C8B-B14F-4D97-AF65-F5344CB8AC3E}">
        <p14:creationId xmlns:p14="http://schemas.microsoft.com/office/powerpoint/2010/main" val="27913781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>
                <a:effectLst/>
              </a:rPr>
              <a:t>To Assess Ovarian Reserve </a:t>
            </a:r>
            <a:endParaRPr lang="en-US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0080" y="1934817"/>
            <a:ext cx="10713720" cy="4583548"/>
          </a:xfrm>
        </p:spPr>
        <p:txBody>
          <a:bodyPr>
            <a:noAutofit/>
          </a:bodyPr>
          <a:lstStyle/>
          <a:p>
            <a:pPr lvl="1"/>
            <a:r>
              <a:rPr lang="en-US" sz="3600" dirty="0">
                <a:effectLst/>
              </a:rPr>
              <a:t>Follicle stimulating hormone (FSH) </a:t>
            </a:r>
            <a:r>
              <a:rPr lang="en-US" sz="3600" dirty="0"/>
              <a:t>levels on cycle day 2-4 </a:t>
            </a:r>
            <a:endParaRPr lang="en-US" sz="3600" dirty="0">
              <a:effectLst/>
            </a:endParaRPr>
          </a:p>
          <a:p>
            <a:pPr lvl="1"/>
            <a:r>
              <a:rPr lang="en-US" sz="3600" dirty="0">
                <a:effectLst/>
              </a:rPr>
              <a:t>Assessment of estradiol levels on cycle day 2-4</a:t>
            </a:r>
          </a:p>
          <a:p>
            <a:pPr lvl="1"/>
            <a:r>
              <a:rPr lang="en-US" sz="3600" dirty="0">
                <a:effectLst/>
              </a:rPr>
              <a:t>Clomiphene (Clomid) citrate challenge</a:t>
            </a:r>
          </a:p>
          <a:p>
            <a:pPr lvl="1"/>
            <a:r>
              <a:rPr lang="en-US" sz="3600" dirty="0">
                <a:effectLst/>
              </a:rPr>
              <a:t>Serum </a:t>
            </a:r>
            <a:r>
              <a:rPr lang="en-US" sz="3600" dirty="0" err="1">
                <a:effectLst/>
              </a:rPr>
              <a:t>antimüllerian</a:t>
            </a:r>
            <a:r>
              <a:rPr lang="en-US" sz="3600" dirty="0">
                <a:effectLst/>
              </a:rPr>
              <a:t> hormone levels</a:t>
            </a:r>
          </a:p>
          <a:p>
            <a:pPr lvl="1"/>
            <a:r>
              <a:rPr lang="en-US" sz="3600" dirty="0"/>
              <a:t>Antral follicular count</a:t>
            </a:r>
            <a:endParaRPr lang="en-US" sz="36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36843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2445" y="103910"/>
            <a:ext cx="10453256" cy="1080654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effectLst/>
              </a:rPr>
              <a:t>Blood Tests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011" y="1280161"/>
            <a:ext cx="11612880" cy="5390804"/>
          </a:xfrm>
        </p:spPr>
        <p:txBody>
          <a:bodyPr>
            <a:normAutofit lnSpcReduction="10000"/>
          </a:bodyPr>
          <a:lstStyle/>
          <a:p>
            <a:r>
              <a:rPr lang="en-US" sz="3200" b="1" dirty="0">
                <a:effectLst/>
              </a:rPr>
              <a:t>Serum anti-</a:t>
            </a:r>
            <a:r>
              <a:rPr lang="en-US" sz="3200" b="1" dirty="0" err="1">
                <a:effectLst/>
              </a:rPr>
              <a:t>müllerian</a:t>
            </a:r>
            <a:r>
              <a:rPr lang="en-US" sz="3200" b="1" dirty="0">
                <a:effectLst/>
              </a:rPr>
              <a:t> hormone </a:t>
            </a:r>
            <a:r>
              <a:rPr lang="en-US" sz="3200" dirty="0">
                <a:effectLst/>
              </a:rPr>
              <a:t>levels may help predict response to gonadotrophin stimulation in women undergoing in vitro fertilization (IVF)</a:t>
            </a:r>
          </a:p>
          <a:p>
            <a:pPr lvl="1"/>
            <a:r>
              <a:rPr lang="en-US" sz="2800" dirty="0">
                <a:effectLst/>
              </a:rPr>
              <a:t>levels ≤ 5.4 </a:t>
            </a:r>
            <a:r>
              <a:rPr lang="en-US" sz="2800" dirty="0" err="1">
                <a:effectLst/>
              </a:rPr>
              <a:t>pmol</a:t>
            </a:r>
            <a:r>
              <a:rPr lang="en-US" sz="2800" dirty="0">
                <a:effectLst/>
              </a:rPr>
              <a:t>/L (0.76 ng/mL) associated with low response to treatment </a:t>
            </a:r>
          </a:p>
          <a:p>
            <a:pPr lvl="1"/>
            <a:r>
              <a:rPr lang="en-US" sz="2800" dirty="0">
                <a:effectLst/>
              </a:rPr>
              <a:t>levels ≥ 25 </a:t>
            </a:r>
            <a:r>
              <a:rPr lang="en-US" sz="2800" dirty="0" err="1">
                <a:effectLst/>
              </a:rPr>
              <a:t>pmol</a:t>
            </a:r>
            <a:r>
              <a:rPr lang="en-US" sz="2800" dirty="0">
                <a:effectLst/>
              </a:rPr>
              <a:t>/L (3.5 ng/mL) associated with high response to treatment</a:t>
            </a:r>
          </a:p>
          <a:p>
            <a:r>
              <a:rPr lang="en-US" sz="3200" b="1" dirty="0">
                <a:effectLst/>
              </a:rPr>
              <a:t>Assess ovarian reserve</a:t>
            </a:r>
          </a:p>
          <a:p>
            <a:pPr lvl="1"/>
            <a:r>
              <a:rPr lang="en-US" sz="2800" dirty="0">
                <a:effectLst/>
              </a:rPr>
              <a:t>FSH level &lt; 10 units/L with estradiol level &lt; 80 </a:t>
            </a:r>
            <a:r>
              <a:rPr lang="en-US" sz="2800" dirty="0" err="1">
                <a:effectLst/>
              </a:rPr>
              <a:t>pg</a:t>
            </a:r>
            <a:r>
              <a:rPr lang="en-US" sz="2800" dirty="0">
                <a:effectLst/>
              </a:rPr>
              <a:t>/mL (294 </a:t>
            </a:r>
            <a:r>
              <a:rPr lang="en-US" sz="2800" dirty="0" err="1">
                <a:effectLst/>
              </a:rPr>
              <a:t>pmol</a:t>
            </a:r>
            <a:r>
              <a:rPr lang="en-US" sz="2800" dirty="0">
                <a:effectLst/>
              </a:rPr>
              <a:t>/L) may indicate positive follicular potential </a:t>
            </a:r>
          </a:p>
          <a:p>
            <a:pPr lvl="1"/>
            <a:r>
              <a:rPr lang="en-US" sz="2800" dirty="0">
                <a:effectLst/>
              </a:rPr>
              <a:t>assessment of FSH and estradiol levels on cycle day 2-4 may help evaluate ovarian reserve in women &gt; 35 years old with: </a:t>
            </a:r>
          </a:p>
          <a:p>
            <a:pPr lvl="1"/>
            <a:r>
              <a:rPr lang="en-US" sz="2800" dirty="0">
                <a:effectLst/>
              </a:rPr>
              <a:t>1 ovary or history of ovarian surgery</a:t>
            </a:r>
          </a:p>
          <a:p>
            <a:pPr lvl="1"/>
            <a:r>
              <a:rPr lang="en-US" sz="2800" dirty="0">
                <a:effectLst/>
              </a:rPr>
              <a:t>poor response to exogenous gonadotropin stimulation</a:t>
            </a:r>
          </a:p>
        </p:txBody>
      </p:sp>
    </p:spTree>
    <p:extLst>
      <p:ext uri="{BB962C8B-B14F-4D97-AF65-F5344CB8AC3E}">
        <p14:creationId xmlns:p14="http://schemas.microsoft.com/office/powerpoint/2010/main" val="25502469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/>
              <a:t>Blood Tests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36432"/>
          </a:xfrm>
        </p:spPr>
        <p:txBody>
          <a:bodyPr>
            <a:normAutofit lnSpcReduction="10000"/>
          </a:bodyPr>
          <a:lstStyle/>
          <a:p>
            <a:r>
              <a:rPr lang="en-US" sz="3200" b="1" dirty="0"/>
              <a:t>Clomiphene (</a:t>
            </a:r>
            <a:r>
              <a:rPr lang="en-US" sz="3200" b="1" dirty="0" err="1"/>
              <a:t>Clomid</a:t>
            </a:r>
            <a:r>
              <a:rPr lang="en-US" sz="3200" b="1" dirty="0"/>
              <a:t>) citrate challenge test </a:t>
            </a:r>
          </a:p>
          <a:p>
            <a:pPr lvl="1"/>
            <a:r>
              <a:rPr lang="en-US" sz="2800" dirty="0"/>
              <a:t>clomiphene 100 mg/day administered on cycle days 5-9</a:t>
            </a:r>
          </a:p>
          <a:p>
            <a:pPr lvl="1"/>
            <a:r>
              <a:rPr lang="en-US" sz="2800" dirty="0"/>
              <a:t>FSH levels assessed on cycle day 3 (before clomiphene) and day 10 (after clomiphene) (abnormal levels may predict poor ovarian response)</a:t>
            </a:r>
            <a:endParaRPr lang="en-US" sz="2800" dirty="0">
              <a:effectLst/>
            </a:endParaRPr>
          </a:p>
          <a:p>
            <a:r>
              <a:rPr lang="en-US" sz="3200" dirty="0">
                <a:effectLst/>
              </a:rPr>
              <a:t>Differentiate ovarian failure from polycystic ovary syndrome (PCOS) and hypothalamic dysfunction in </a:t>
            </a:r>
            <a:r>
              <a:rPr lang="en-US" sz="3200" dirty="0" err="1">
                <a:effectLst/>
              </a:rPr>
              <a:t>amenorrheic</a:t>
            </a:r>
            <a:r>
              <a:rPr lang="en-US" sz="3200" dirty="0">
                <a:effectLst/>
              </a:rPr>
              <a:t> women</a:t>
            </a:r>
          </a:p>
          <a:p>
            <a:pPr lvl="1"/>
            <a:r>
              <a:rPr lang="en-US" sz="2800" dirty="0">
                <a:effectLst/>
              </a:rPr>
              <a:t>normal or low FSH levels more common in women with PCOS or hypothalamic amenorrhea (obesity and </a:t>
            </a:r>
            <a:r>
              <a:rPr lang="en-US" sz="2800" dirty="0" err="1">
                <a:effectLst/>
              </a:rPr>
              <a:t>androgenization</a:t>
            </a:r>
            <a:r>
              <a:rPr lang="en-US" sz="2800" dirty="0">
                <a:effectLst/>
              </a:rPr>
              <a:t> typical of PCOS may help distinguish between syndromes)</a:t>
            </a:r>
          </a:p>
          <a:p>
            <a:pPr lvl="1"/>
            <a:r>
              <a:rPr lang="en-US" sz="2800" dirty="0">
                <a:effectLst/>
              </a:rPr>
              <a:t>high FSH levels typically indicate ovarian failure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95734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/>
              <a:t>Blood Tests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75621"/>
          </a:xfrm>
        </p:spPr>
        <p:txBody>
          <a:bodyPr>
            <a:normAutofit lnSpcReduction="10000"/>
          </a:bodyPr>
          <a:lstStyle/>
          <a:p>
            <a:r>
              <a:rPr lang="en-US" sz="3600" dirty="0"/>
              <a:t>Predict response to gonadotrophin stimulation in women with in vitro fertilization (IVF)</a:t>
            </a:r>
          </a:p>
          <a:p>
            <a:pPr lvl="1"/>
            <a:r>
              <a:rPr lang="en-US" sz="2800" dirty="0"/>
              <a:t>FSH levels &gt; 8.9 units/L associated with low response</a:t>
            </a:r>
          </a:p>
          <a:p>
            <a:pPr lvl="1"/>
            <a:r>
              <a:rPr lang="en-US" sz="2800" dirty="0"/>
              <a:t>FSH levels &lt; 4 units/L associated with high response</a:t>
            </a:r>
          </a:p>
          <a:p>
            <a:r>
              <a:rPr lang="en-US" sz="3600" b="1" dirty="0"/>
              <a:t>Prolactin blood test </a:t>
            </a:r>
          </a:p>
          <a:p>
            <a:pPr lvl="1"/>
            <a:r>
              <a:rPr lang="en-US" sz="2800" dirty="0"/>
              <a:t>Usually reserved for women with irregular cycles indicating ovulatory disorder, with or without </a:t>
            </a:r>
            <a:r>
              <a:rPr lang="en-US" sz="2800" dirty="0" err="1"/>
              <a:t>galactorrhea</a:t>
            </a:r>
            <a:r>
              <a:rPr lang="en-US" sz="2800" dirty="0"/>
              <a:t> and/or pituitary tumor</a:t>
            </a:r>
          </a:p>
          <a:p>
            <a:pPr lvl="1"/>
            <a:r>
              <a:rPr lang="en-US" sz="2800" dirty="0"/>
              <a:t>American Society for Reproductive Medicine recommends against performing prolactin testing as part of the routine infertility evaluation in women with regular menses </a:t>
            </a:r>
          </a:p>
          <a:p>
            <a:pPr lvl="1"/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86057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440281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7200" b="1" dirty="0">
                <a:solidFill>
                  <a:srgbClr val="FF0000"/>
                </a:solidFill>
                <a:latin typeface="Algerian" panose="04020705040A02060702" pitchFamily="82" charset="0"/>
              </a:rPr>
              <a:t>Fallopian Tubes</a:t>
            </a:r>
          </a:p>
        </p:txBody>
      </p:sp>
    </p:spTree>
    <p:extLst>
      <p:ext uri="{BB962C8B-B14F-4D97-AF65-F5344CB8AC3E}">
        <p14:creationId xmlns:p14="http://schemas.microsoft.com/office/powerpoint/2010/main" val="3570067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5400" b="1" dirty="0"/>
              <a:t>Tubal Function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3600" dirty="0"/>
              <a:t>Evaluate tubal patency whenever there is a history of PID, endometriosis or other </a:t>
            </a:r>
            <a:r>
              <a:rPr lang="en-US" altLang="en-US" sz="3600" dirty="0" err="1"/>
              <a:t>adhesiogenic</a:t>
            </a:r>
            <a:r>
              <a:rPr lang="en-US" altLang="en-US" sz="3600" dirty="0"/>
              <a:t> condition</a:t>
            </a:r>
          </a:p>
          <a:p>
            <a:r>
              <a:rPr lang="en-US" altLang="en-US" sz="3600" dirty="0"/>
              <a:t>Kartagener’s syndrome can be associated with decreased tubal motility</a:t>
            </a:r>
          </a:p>
          <a:p>
            <a:r>
              <a:rPr lang="en-US" altLang="en-US" sz="3600" dirty="0"/>
              <a:t>Tests</a:t>
            </a:r>
          </a:p>
          <a:p>
            <a:pPr lvl="1"/>
            <a:r>
              <a:rPr lang="en-US" altLang="en-US" sz="2800" dirty="0"/>
              <a:t>HSG</a:t>
            </a:r>
          </a:p>
          <a:p>
            <a:pPr lvl="1"/>
            <a:r>
              <a:rPr lang="en-US" altLang="en-US" sz="2800" dirty="0"/>
              <a:t>Laparoscopy </a:t>
            </a:r>
          </a:p>
          <a:p>
            <a:pPr lvl="1"/>
            <a:r>
              <a:rPr lang="en-US" altLang="en-US" sz="2800" dirty="0" err="1"/>
              <a:t>Falloposcopy</a:t>
            </a:r>
            <a:r>
              <a:rPr lang="en-US" altLang="en-US" sz="2800" dirty="0"/>
              <a:t> (not widely available)</a:t>
            </a:r>
          </a:p>
        </p:txBody>
      </p:sp>
    </p:spTree>
    <p:extLst>
      <p:ext uri="{BB962C8B-B14F-4D97-AF65-F5344CB8AC3E}">
        <p14:creationId xmlns:p14="http://schemas.microsoft.com/office/powerpoint/2010/main" val="35585742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5400" b="1" dirty="0" err="1"/>
              <a:t>Hysterosalpingography</a:t>
            </a:r>
            <a:r>
              <a:rPr lang="en-US" altLang="en-US" sz="5400" b="1" dirty="0"/>
              <a:t> (HSG)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825624"/>
            <a:ext cx="10515600" cy="4727575"/>
          </a:xfrm>
        </p:spPr>
        <p:txBody>
          <a:bodyPr>
            <a:normAutofit/>
          </a:bodyPr>
          <a:lstStyle/>
          <a:p>
            <a:r>
              <a:rPr lang="en-US" altLang="en-US" sz="3200" dirty="0"/>
              <a:t>Radiologic procedure requiring contrast</a:t>
            </a:r>
          </a:p>
          <a:p>
            <a:r>
              <a:rPr lang="en-US" altLang="en-US" sz="3200" dirty="0"/>
              <a:t>Performed optimally in early proliferative phase (avoids pregnancy)</a:t>
            </a:r>
          </a:p>
          <a:p>
            <a:r>
              <a:rPr lang="en-US" altLang="en-US" sz="3200" dirty="0"/>
              <a:t>Low risk of PID except if previous history of PID (give prophylactic doxycycline or consider laparoscopy)</a:t>
            </a:r>
          </a:p>
          <a:p>
            <a:r>
              <a:rPr lang="en-US" sz="3200" dirty="0">
                <a:effectLst/>
              </a:rPr>
              <a:t>May be indicated as alternative to laparoscopy in women without comorbidities (such as pelvic inflammatory disease, previous ectopic pregnancy, or endometriosis)</a:t>
            </a: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5457899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YSALP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848" y="702520"/>
            <a:ext cx="8176303" cy="5215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DD79AC-913E-48BB-9EE9-33DFA9A50146}"/>
              </a:ext>
            </a:extLst>
          </p:cNvPr>
          <p:cNvSpPr txBox="1"/>
          <p:nvPr/>
        </p:nvSpPr>
        <p:spPr>
          <a:xfrm>
            <a:off x="0" y="4614203"/>
            <a:ext cx="35549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en-US" sz="2400" b="1" i="0" dirty="0">
                <a:solidFill>
                  <a:srgbClr val="231F20"/>
                </a:solidFill>
                <a:effectLst/>
              </a:rPr>
            </a:br>
            <a:br>
              <a:rPr lang="en-US" sz="2400" b="1" i="0" dirty="0">
                <a:solidFill>
                  <a:srgbClr val="231F20"/>
                </a:solidFill>
                <a:effectLst/>
              </a:rPr>
            </a:br>
            <a:endParaRPr lang="en-US" sz="24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2B1AB8C-2582-4FDF-9B2E-33B238EF0257}"/>
              </a:ext>
            </a:extLst>
          </p:cNvPr>
          <p:cNvSpPr txBox="1"/>
          <p:nvPr/>
        </p:nvSpPr>
        <p:spPr>
          <a:xfrm>
            <a:off x="2729132" y="6020972"/>
            <a:ext cx="7582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Normal </a:t>
            </a:r>
            <a:r>
              <a:rPr lang="en-US" sz="3200" b="1" dirty="0" err="1"/>
              <a:t>hysterosalpngography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1423723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867AE7-E0ED-4C04-BD9D-E40F9C5B3E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71" y="919617"/>
            <a:ext cx="4818222" cy="36347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F5AA6BF-A9D1-4C8F-921B-F10F83D35D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7806" y="919618"/>
            <a:ext cx="5444426" cy="362424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27DEA50-5E1A-4A7C-83EE-0C0547DF9443}"/>
              </a:ext>
            </a:extLst>
          </p:cNvPr>
          <p:cNvSpPr txBox="1"/>
          <p:nvPr/>
        </p:nvSpPr>
        <p:spPr>
          <a:xfrm>
            <a:off x="801859" y="4543867"/>
            <a:ext cx="106492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0" dirty="0">
                <a:solidFill>
                  <a:srgbClr val="231F20"/>
                </a:solidFill>
                <a:effectLst/>
              </a:rPr>
              <a:t>Abnormal hysterosalpingograms</a:t>
            </a:r>
          </a:p>
          <a:p>
            <a:r>
              <a:rPr lang="en-US" sz="2800" b="1" i="0" dirty="0">
                <a:solidFill>
                  <a:srgbClr val="231F20"/>
                </a:solidFill>
                <a:effectLst/>
              </a:rPr>
              <a:t> (A) Bilateral </a:t>
            </a:r>
            <a:r>
              <a:rPr lang="en-US" sz="2800" b="1" i="0" dirty="0" err="1">
                <a:solidFill>
                  <a:srgbClr val="231F20"/>
                </a:solidFill>
                <a:effectLst/>
              </a:rPr>
              <a:t>hydrosalpinges</a:t>
            </a:r>
            <a:r>
              <a:rPr lang="en-US" sz="2800" b="1" i="0" dirty="0">
                <a:solidFill>
                  <a:srgbClr val="231F20"/>
                </a:solidFill>
                <a:effectLst/>
              </a:rPr>
              <a:t> (dilated fallopian tubes) with distal obstruction at the fimbriated ends, no free spill of dye seen. </a:t>
            </a:r>
          </a:p>
          <a:p>
            <a:r>
              <a:rPr lang="en-US" sz="2800" b="1" i="0" dirty="0">
                <a:solidFill>
                  <a:srgbClr val="231F20"/>
                </a:solidFill>
                <a:effectLst/>
              </a:rPr>
              <a:t>(B) Bilateral proximal tubal occlusion; uterus overdistended with radiopaque dye.</a:t>
            </a:r>
            <a:br>
              <a:rPr lang="en-US" sz="2800" b="1" i="0" dirty="0">
                <a:solidFill>
                  <a:srgbClr val="231F20"/>
                </a:solidFill>
                <a:effectLst/>
              </a:rPr>
            </a:br>
            <a:br>
              <a:rPr lang="en-US" sz="2800" b="1" i="0" dirty="0">
                <a:solidFill>
                  <a:srgbClr val="231F20"/>
                </a:solidFill>
                <a:effectLst/>
              </a:rPr>
            </a:b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0609372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91441"/>
            <a:ext cx="10515600" cy="159924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5400" b="1" dirty="0"/>
              <a:t>Laparoscopy 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0080" y="1617891"/>
            <a:ext cx="10713720" cy="4879929"/>
          </a:xfrm>
        </p:spPr>
        <p:txBody>
          <a:bodyPr>
            <a:normAutofit fontScale="92500" lnSpcReduction="20000"/>
          </a:bodyPr>
          <a:lstStyle/>
          <a:p>
            <a:r>
              <a:rPr lang="en-US" altLang="en-US" sz="3500" dirty="0"/>
              <a:t>Invasive; requires OR </a:t>
            </a:r>
            <a:r>
              <a:rPr lang="en-US" altLang="en-US" sz="3500" dirty="0" err="1"/>
              <a:t>or</a:t>
            </a:r>
            <a:r>
              <a:rPr lang="en-US" altLang="en-US" sz="3500" dirty="0"/>
              <a:t> office setting</a:t>
            </a:r>
          </a:p>
          <a:p>
            <a:r>
              <a:rPr lang="en-US" altLang="en-US" sz="3500" dirty="0"/>
              <a:t>Can offer diagnosis and treatment in one sitting</a:t>
            </a:r>
          </a:p>
          <a:p>
            <a:r>
              <a:rPr lang="en-US" altLang="en-US" sz="3500" dirty="0"/>
              <a:t>Not necessary in all patients</a:t>
            </a:r>
          </a:p>
          <a:p>
            <a:r>
              <a:rPr lang="en-US" altLang="en-US" sz="3500" dirty="0"/>
              <a:t>Uses (examples):</a:t>
            </a:r>
          </a:p>
          <a:p>
            <a:pPr lvl="1"/>
            <a:r>
              <a:rPr lang="en-US" altLang="en-US" sz="3000" dirty="0"/>
              <a:t>Lysis of adhesions</a:t>
            </a:r>
          </a:p>
          <a:p>
            <a:pPr lvl="1"/>
            <a:r>
              <a:rPr lang="en-US" altLang="en-US" sz="3000" dirty="0"/>
              <a:t>Diagnosis and excision of endometriosis</a:t>
            </a:r>
          </a:p>
          <a:p>
            <a:pPr lvl="1"/>
            <a:r>
              <a:rPr lang="en-US" altLang="en-US" sz="3000" dirty="0"/>
              <a:t>Myomectomy </a:t>
            </a:r>
          </a:p>
          <a:p>
            <a:pPr lvl="1"/>
            <a:r>
              <a:rPr lang="en-US" altLang="en-US" sz="3000" dirty="0"/>
              <a:t>Tubal reconstructive surgery </a:t>
            </a:r>
          </a:p>
          <a:p>
            <a:r>
              <a:rPr lang="en-US" sz="3500" dirty="0">
                <a:effectLst/>
              </a:rPr>
              <a:t>Laparoscopy and </a:t>
            </a:r>
            <a:r>
              <a:rPr lang="en-US" sz="3500" dirty="0" err="1">
                <a:effectLst/>
              </a:rPr>
              <a:t>chromotubation</a:t>
            </a:r>
            <a:r>
              <a:rPr lang="en-US" sz="3500" dirty="0">
                <a:effectLst/>
              </a:rPr>
              <a:t> (with dilute solution or methylene blue or indigo carmine inserted via the cervix) may help detect tubal patency or proximal/distal tubal occlusive disease</a:t>
            </a:r>
            <a:endParaRPr lang="en-US" altLang="en-US" sz="3500" dirty="0"/>
          </a:p>
        </p:txBody>
      </p:sp>
    </p:spTree>
    <p:extLst>
      <p:ext uri="{BB962C8B-B14F-4D97-AF65-F5344CB8AC3E}">
        <p14:creationId xmlns:p14="http://schemas.microsoft.com/office/powerpoint/2010/main" val="3054510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875211" y="209105"/>
            <a:ext cx="998002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rtl="1" eaLnBrk="1" hangingPunct="1"/>
            <a:r>
              <a:rPr lang="en-US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Cumulative Probability of Pregnancy in Couples With Normal Fertility </a:t>
            </a:r>
            <a:endParaRPr lang="en-US" alt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7" name="Rectangle 70"/>
          <p:cNvSpPr>
            <a:spLocks noChangeArrowheads="1"/>
          </p:cNvSpPr>
          <p:nvPr/>
        </p:nvSpPr>
        <p:spPr bwMode="auto">
          <a:xfrm>
            <a:off x="695326" y="419601"/>
            <a:ext cx="89185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rtl="1" eaLnBrk="1" hangingPunct="1"/>
            <a:endParaRPr lang="en-US" alt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2775" name="Group 71"/>
          <p:cNvGraphicFramePr>
            <a:graphicFrameLocks noGrp="1"/>
          </p:cNvGraphicFramePr>
          <p:nvPr/>
        </p:nvGraphicFramePr>
        <p:xfrm>
          <a:off x="2747964" y="1379538"/>
          <a:ext cx="6372225" cy="5395912"/>
        </p:xfrm>
        <a:graphic>
          <a:graphicData uri="http://schemas.openxmlformats.org/drawingml/2006/table">
            <a:tbl>
              <a:tblPr rtl="1"/>
              <a:tblGrid>
                <a:gridCol w="2124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4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24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015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Cumulative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Monthly Probability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Month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80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80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92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0.49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80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0.59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80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0.67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80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0.74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80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0.79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80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0.83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80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0.86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580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0.89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580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0.91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580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0.93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1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5663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allopian Tube Blockage Causes, Diagnosis, Treatment and Complications |  AFGC">
            <a:extLst>
              <a:ext uri="{FF2B5EF4-FFF2-40B4-BE49-F238E27FC236}">
                <a16:creationId xmlns:a16="http://schemas.microsoft.com/office/drawing/2014/main" id="{271A0E70-DAC2-4C57-A208-F552421965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106" y="835344"/>
            <a:ext cx="8873094" cy="5393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7758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394561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7200" b="1" dirty="0">
                <a:solidFill>
                  <a:srgbClr val="FF0000"/>
                </a:solidFill>
                <a:latin typeface="Algerian" panose="04020705040A02060702" pitchFamily="82" charset="0"/>
              </a:rPr>
              <a:t>Uterine Corpus</a:t>
            </a:r>
          </a:p>
        </p:txBody>
      </p:sp>
    </p:spTree>
    <p:extLst>
      <p:ext uri="{BB962C8B-B14F-4D97-AF65-F5344CB8AC3E}">
        <p14:creationId xmlns:p14="http://schemas.microsoft.com/office/powerpoint/2010/main" val="16036108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5400" b="1" dirty="0"/>
              <a:t>Corpus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36469" y="1802675"/>
            <a:ext cx="10567851" cy="441524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sz="3600" dirty="0" err="1"/>
              <a:t>Asherman</a:t>
            </a:r>
            <a:r>
              <a:rPr lang="en-US" altLang="en-US" sz="3600" dirty="0"/>
              <a:t> Syndrome</a:t>
            </a:r>
          </a:p>
          <a:p>
            <a:pPr lvl="1">
              <a:lnSpc>
                <a:spcPct val="80000"/>
              </a:lnSpc>
            </a:pPr>
            <a:r>
              <a:rPr lang="en-US" altLang="en-US" sz="2800" dirty="0"/>
              <a:t>Diagnosis by HSG or hysteroscopy</a:t>
            </a:r>
          </a:p>
          <a:p>
            <a:pPr lvl="1">
              <a:lnSpc>
                <a:spcPct val="80000"/>
              </a:lnSpc>
            </a:pPr>
            <a:r>
              <a:rPr lang="en-US" altLang="en-US" sz="2800" dirty="0"/>
              <a:t>Usually s/p D+C, myomectomy, other intrauterine surgery</a:t>
            </a:r>
          </a:p>
          <a:p>
            <a:pPr lvl="1">
              <a:lnSpc>
                <a:spcPct val="80000"/>
              </a:lnSpc>
            </a:pPr>
            <a:r>
              <a:rPr lang="en-US" altLang="en-US" sz="2800" dirty="0"/>
              <a:t>Associated with hypo/amenorrhea, recurrent miscarriage</a:t>
            </a:r>
          </a:p>
          <a:p>
            <a:pPr>
              <a:lnSpc>
                <a:spcPct val="80000"/>
              </a:lnSpc>
            </a:pPr>
            <a:r>
              <a:rPr lang="en-US" altLang="en-US" sz="3600" dirty="0"/>
              <a:t>Fibroids, Uterine Anomalies</a:t>
            </a:r>
          </a:p>
          <a:p>
            <a:pPr lvl="1">
              <a:lnSpc>
                <a:spcPct val="80000"/>
              </a:lnSpc>
            </a:pPr>
            <a:r>
              <a:rPr lang="en-US" altLang="en-US" sz="2800" dirty="0"/>
              <a:t>Rarely associated with infertility</a:t>
            </a:r>
          </a:p>
          <a:p>
            <a:pPr lvl="1">
              <a:lnSpc>
                <a:spcPct val="80000"/>
              </a:lnSpc>
            </a:pPr>
            <a:r>
              <a:rPr lang="en-US" altLang="en-US" sz="2800" dirty="0"/>
              <a:t>Work-up:</a:t>
            </a:r>
          </a:p>
          <a:p>
            <a:pPr lvl="2">
              <a:lnSpc>
                <a:spcPct val="80000"/>
              </a:lnSpc>
            </a:pPr>
            <a:r>
              <a:rPr lang="en-US" altLang="en-US" sz="2400" dirty="0"/>
              <a:t>Ultrasound </a:t>
            </a:r>
          </a:p>
          <a:p>
            <a:pPr lvl="2">
              <a:lnSpc>
                <a:spcPct val="80000"/>
              </a:lnSpc>
            </a:pPr>
            <a:r>
              <a:rPr lang="en-US" altLang="en-US" sz="2400" dirty="0"/>
              <a:t>Hysteroscopy</a:t>
            </a:r>
          </a:p>
          <a:p>
            <a:pPr lvl="2">
              <a:lnSpc>
                <a:spcPct val="80000"/>
              </a:lnSpc>
            </a:pPr>
            <a:r>
              <a:rPr lang="en-US" altLang="en-US" sz="2400" dirty="0"/>
              <a:t>Laparoscopy </a:t>
            </a:r>
          </a:p>
          <a:p>
            <a:pPr lvl="1">
              <a:lnSpc>
                <a:spcPct val="80000"/>
              </a:lnSpc>
            </a:pPr>
            <a:endParaRPr lang="en-US" altLang="en-US" dirty="0"/>
          </a:p>
          <a:p>
            <a:pPr>
              <a:lnSpc>
                <a:spcPct val="90000"/>
              </a:lnSpc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9294146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نتيجة بحث الصور عن ‪Sonohysterography‬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287" y="1138284"/>
            <a:ext cx="7169221" cy="511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85998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361904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7200" b="1" dirty="0">
                <a:solidFill>
                  <a:srgbClr val="FF0000"/>
                </a:solidFill>
                <a:latin typeface="Algerian" panose="04020705040A02060702" pitchFamily="82" charset="0"/>
              </a:rPr>
              <a:t>Cervix</a:t>
            </a:r>
          </a:p>
        </p:txBody>
      </p:sp>
    </p:spTree>
    <p:extLst>
      <p:ext uri="{BB962C8B-B14F-4D97-AF65-F5344CB8AC3E}">
        <p14:creationId xmlns:p14="http://schemas.microsoft.com/office/powerpoint/2010/main" val="76727226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5400" b="1" dirty="0"/>
              <a:t>Cervical Function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3600" dirty="0"/>
              <a:t>Infection</a:t>
            </a:r>
          </a:p>
          <a:p>
            <a:pPr lvl="1"/>
            <a:r>
              <a:rPr lang="en-US" altLang="en-US" sz="2800" dirty="0" err="1"/>
              <a:t>Ureaplasma</a:t>
            </a:r>
            <a:r>
              <a:rPr lang="en-US" altLang="en-US" sz="2800" dirty="0"/>
              <a:t> suspected</a:t>
            </a:r>
          </a:p>
          <a:p>
            <a:r>
              <a:rPr lang="en-US" altLang="en-US" sz="3600" dirty="0"/>
              <a:t>Stenosis</a:t>
            </a:r>
          </a:p>
          <a:p>
            <a:pPr lvl="1"/>
            <a:r>
              <a:rPr lang="en-US" altLang="en-US" sz="2800" dirty="0"/>
              <a:t>LEEP, Cryosurgery, Cone biopsy (probably overstated)</a:t>
            </a:r>
          </a:p>
          <a:p>
            <a:r>
              <a:rPr lang="en-US" altLang="en-US" sz="3600" dirty="0"/>
              <a:t>Immunologic Factors</a:t>
            </a:r>
          </a:p>
          <a:p>
            <a:pPr lvl="1"/>
            <a:r>
              <a:rPr lang="en-US" altLang="en-US" sz="2800" dirty="0"/>
              <a:t>Sperm-mucus interaction</a:t>
            </a:r>
          </a:p>
        </p:txBody>
      </p:sp>
    </p:spTree>
    <p:extLst>
      <p:ext uri="{BB962C8B-B14F-4D97-AF65-F5344CB8AC3E}">
        <p14:creationId xmlns:p14="http://schemas.microsoft.com/office/powerpoint/2010/main" val="29079822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796636" y="375516"/>
            <a:ext cx="10515600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5400" b="1" dirty="0"/>
              <a:t>Cervical Function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/>
          </a:bodyPr>
          <a:lstStyle/>
          <a:p>
            <a:r>
              <a:rPr lang="en-US" altLang="en-US" sz="3600" dirty="0"/>
              <a:t>Tests:</a:t>
            </a:r>
          </a:p>
          <a:p>
            <a:pPr lvl="1"/>
            <a:r>
              <a:rPr lang="en-US" altLang="en-US" sz="2800" dirty="0"/>
              <a:t>Culture for suspected pathogens </a:t>
            </a:r>
          </a:p>
          <a:p>
            <a:pPr lvl="1"/>
            <a:r>
              <a:rPr lang="en-US" sz="2800" dirty="0">
                <a:effectLst/>
              </a:rPr>
              <a:t>Sims-</a:t>
            </a:r>
            <a:r>
              <a:rPr lang="en-US" sz="2800" dirty="0" err="1">
                <a:effectLst/>
              </a:rPr>
              <a:t>Huhner</a:t>
            </a:r>
            <a:r>
              <a:rPr lang="en-US" sz="2800" dirty="0">
                <a:effectLst/>
              </a:rPr>
              <a:t> </a:t>
            </a:r>
            <a:r>
              <a:rPr lang="en-US" sz="2800" dirty="0" err="1">
                <a:effectLst/>
              </a:rPr>
              <a:t>postcoital</a:t>
            </a:r>
            <a:r>
              <a:rPr lang="en-US" sz="2800" dirty="0">
                <a:effectLst/>
              </a:rPr>
              <a:t> test </a:t>
            </a:r>
            <a:r>
              <a:rPr lang="en-US" altLang="en-US" sz="2800" dirty="0"/>
              <a:t>(PCT)</a:t>
            </a:r>
            <a:r>
              <a:rPr lang="en-US" sz="2800" dirty="0">
                <a:effectLst/>
              </a:rPr>
              <a:t> </a:t>
            </a:r>
          </a:p>
          <a:p>
            <a:pPr lvl="1"/>
            <a:r>
              <a:rPr lang="en-US" altLang="en-US" sz="2800" dirty="0"/>
              <a:t>Scheduled around 1-2d before ovulation (increased estrogen effect)</a:t>
            </a:r>
          </a:p>
          <a:p>
            <a:pPr lvl="2"/>
            <a:r>
              <a:rPr lang="en-US" altLang="en-US" sz="2800" dirty="0"/>
              <a:t>48</a:t>
            </a:r>
            <a:r>
              <a:rPr lang="en-US" altLang="en-US" sz="2800" baseline="30000" dirty="0"/>
              <a:t> hours</a:t>
            </a:r>
            <a:r>
              <a:rPr lang="en-US" altLang="en-US" sz="2800" dirty="0"/>
              <a:t> of male abstinence before test</a:t>
            </a:r>
          </a:p>
          <a:p>
            <a:pPr lvl="2"/>
            <a:r>
              <a:rPr lang="en-US" altLang="en-US" sz="2800" dirty="0"/>
              <a:t>No lubricants</a:t>
            </a:r>
          </a:p>
          <a:p>
            <a:pPr lvl="2"/>
            <a:r>
              <a:rPr lang="en-US" altLang="en-US" sz="2800" dirty="0"/>
              <a:t>Evaluate 8-12h after coitus (overnight is ok!)</a:t>
            </a:r>
          </a:p>
          <a:p>
            <a:pPr lvl="2"/>
            <a:r>
              <a:rPr lang="en-US" altLang="en-US" sz="2800" dirty="0"/>
              <a:t>Remove mucus from cervix (forceps, syringe)</a:t>
            </a:r>
            <a:endParaRPr lang="en-US" dirty="0">
              <a:effectLst/>
            </a:endParaRPr>
          </a:p>
          <a:p>
            <a:pPr lvl="1"/>
            <a:r>
              <a:rPr lang="en-US" dirty="0">
                <a:effectLst/>
              </a:rPr>
              <a:t>American Society for Reproductive Medicine recommends against performing a </a:t>
            </a:r>
            <a:r>
              <a:rPr lang="en-US" dirty="0" err="1">
                <a:effectLst/>
              </a:rPr>
              <a:t>postcoital</a:t>
            </a:r>
            <a:r>
              <a:rPr lang="en-US" dirty="0">
                <a:effectLst/>
              </a:rPr>
              <a:t> test (PCT) for the evaluation of infertility </a:t>
            </a:r>
          </a:p>
          <a:p>
            <a:pPr lvl="1"/>
            <a:endParaRPr lang="en-US" altLang="en-US" sz="2800" dirty="0"/>
          </a:p>
          <a:p>
            <a:pPr lvl="1"/>
            <a:endParaRPr lang="en-US" altLang="en-US" sz="2800" dirty="0"/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6029785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5400" b="1" dirty="0"/>
              <a:t>Cervical Function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6943" y="2152650"/>
            <a:ext cx="10515600" cy="4351338"/>
          </a:xfrm>
        </p:spPr>
        <p:txBody>
          <a:bodyPr/>
          <a:lstStyle/>
          <a:p>
            <a:r>
              <a:rPr lang="en-US" altLang="en-US" sz="3600" b="1" dirty="0"/>
              <a:t>Quantity (very subjective)</a:t>
            </a:r>
          </a:p>
          <a:p>
            <a:pPr lvl="1"/>
            <a:r>
              <a:rPr lang="en-US" altLang="en-US" b="1" dirty="0"/>
              <a:t>Quality (</a:t>
            </a:r>
            <a:r>
              <a:rPr lang="en-US" altLang="en-US" b="1" dirty="0" err="1"/>
              <a:t>spinnbarkeit</a:t>
            </a:r>
            <a:r>
              <a:rPr lang="en-US" altLang="en-US" b="1" dirty="0"/>
              <a:t>) (&gt;8 cm)</a:t>
            </a:r>
          </a:p>
          <a:p>
            <a:pPr lvl="1"/>
            <a:r>
              <a:rPr lang="en-US" altLang="en-US" b="1" dirty="0"/>
              <a:t>Clarity (clear)</a:t>
            </a:r>
          </a:p>
          <a:p>
            <a:pPr lvl="1"/>
            <a:r>
              <a:rPr lang="en-US" altLang="en-US" b="1" dirty="0" err="1"/>
              <a:t>Ferning</a:t>
            </a:r>
            <a:r>
              <a:rPr lang="en-US" altLang="en-US" b="1" dirty="0"/>
              <a:t> (branched)</a:t>
            </a:r>
          </a:p>
          <a:p>
            <a:pPr lvl="1"/>
            <a:r>
              <a:rPr lang="en-US" altLang="en-US" b="1" dirty="0"/>
              <a:t>Viscosity (thin)</a:t>
            </a:r>
          </a:p>
          <a:p>
            <a:pPr lvl="1"/>
            <a:r>
              <a:rPr lang="en-US" altLang="en-US" b="1" dirty="0"/>
              <a:t>WBC’s (~0)</a:t>
            </a:r>
          </a:p>
          <a:p>
            <a:pPr lvl="1">
              <a:lnSpc>
                <a:spcPct val="180000"/>
              </a:lnSpc>
            </a:pPr>
            <a:r>
              <a:rPr lang="en-US" altLang="en-US" b="1" dirty="0"/>
              <a:t># progressively motile sperm/</a:t>
            </a:r>
            <a:r>
              <a:rPr lang="en-US" altLang="en-US" b="1" dirty="0" err="1"/>
              <a:t>hpf</a:t>
            </a:r>
            <a:r>
              <a:rPr lang="en-US" altLang="en-US" b="1" dirty="0"/>
              <a:t> (5-10/</a:t>
            </a:r>
            <a:r>
              <a:rPr lang="en-US" altLang="en-US" b="1" dirty="0" err="1"/>
              <a:t>hpf</a:t>
            </a:r>
            <a:r>
              <a:rPr lang="en-US" altLang="en-US" b="1" dirty="0"/>
              <a:t>)</a:t>
            </a:r>
          </a:p>
          <a:p>
            <a:pPr lvl="1">
              <a:lnSpc>
                <a:spcPct val="70000"/>
              </a:lnSpc>
            </a:pPr>
            <a:r>
              <a:rPr lang="en-US" altLang="en-US" b="1" dirty="0"/>
              <a:t>Gross sperm morphology (WNL)</a:t>
            </a:r>
          </a:p>
          <a:p>
            <a:pPr lvl="1"/>
            <a:endParaRPr lang="en-US" altLang="en-US" b="1" dirty="0"/>
          </a:p>
        </p:txBody>
      </p:sp>
      <p:pic>
        <p:nvPicPr>
          <p:cNvPr id="2050" name="Picture 2" descr="نتيجة بحث الصور عن ‪cervical os changes during menstrual cycle‬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377" y="1435199"/>
            <a:ext cx="4417423" cy="3004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نتيجة بحث الصور عن ‪spinnbarkeit phenomenon‬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5910" y="4439698"/>
            <a:ext cx="1920240" cy="218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69266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نتيجة بحث الصور عن ‪spinnbarkeit phenomenon‬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663" y="1359859"/>
            <a:ext cx="3017519" cy="344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lick to see larger pictur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03628" y="1263425"/>
            <a:ext cx="5500687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02547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85378"/>
          </a:xfrm>
        </p:spPr>
        <p:txBody>
          <a:bodyPr>
            <a:noAutofit/>
          </a:bodyPr>
          <a:lstStyle/>
          <a:p>
            <a:pPr algn="ctr"/>
            <a:br>
              <a:rPr lang="en-US" sz="5400" b="1" dirty="0"/>
            </a:br>
            <a:r>
              <a:rPr lang="en-US" sz="5400" b="1" dirty="0"/>
              <a:t>Transvaginal Ultrasound</a:t>
            </a:r>
            <a:br>
              <a:rPr lang="en-US" sz="5400" b="1" dirty="0"/>
            </a:b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2708" y="1744394"/>
            <a:ext cx="10791092" cy="4748480"/>
          </a:xfrm>
        </p:spPr>
        <p:txBody>
          <a:bodyPr>
            <a:normAutofit/>
          </a:bodyPr>
          <a:lstStyle/>
          <a:p>
            <a:r>
              <a:rPr lang="en-US" sz="3600" dirty="0"/>
              <a:t>transvaginal ultrasound usually reserved for women with unclear results from other evaluations</a:t>
            </a:r>
          </a:p>
          <a:p>
            <a:pPr lvl="1"/>
            <a:r>
              <a:rPr lang="en-US" sz="3600" dirty="0"/>
              <a:t>may help detect ovulation and </a:t>
            </a:r>
            <a:r>
              <a:rPr lang="en-US" sz="3600" dirty="0" err="1"/>
              <a:t>luteinization</a:t>
            </a:r>
            <a:r>
              <a:rPr lang="en-US" sz="3600" dirty="0"/>
              <a:t> by identifying</a:t>
            </a:r>
          </a:p>
          <a:p>
            <a:pPr lvl="2"/>
            <a:r>
              <a:rPr lang="en-US" sz="2800" dirty="0"/>
              <a:t>size and number of developing follicles</a:t>
            </a:r>
          </a:p>
          <a:p>
            <a:pPr lvl="2"/>
            <a:r>
              <a:rPr lang="en-US" sz="2800" dirty="0"/>
              <a:t>progressive follicular growth</a:t>
            </a:r>
          </a:p>
          <a:p>
            <a:pPr lvl="2"/>
            <a:r>
              <a:rPr lang="en-US" sz="2800" dirty="0"/>
              <a:t>collapse of </a:t>
            </a:r>
            <a:r>
              <a:rPr lang="en-US" sz="2800" dirty="0" err="1"/>
              <a:t>preovulatory</a:t>
            </a:r>
            <a:r>
              <a:rPr lang="en-US" sz="2800" dirty="0"/>
              <a:t> follicle</a:t>
            </a:r>
          </a:p>
          <a:p>
            <a:pPr lvl="2"/>
            <a:r>
              <a:rPr lang="en-US" sz="2800" dirty="0"/>
              <a:t>loss of defined follicular margins</a:t>
            </a:r>
          </a:p>
          <a:p>
            <a:pPr lvl="2"/>
            <a:r>
              <a:rPr lang="en-US" sz="2800" dirty="0"/>
              <a:t>increase in cul-de-sac fluid volume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491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>
                <a:effectLst/>
              </a:rPr>
              <a:t>Incidence/Prevalence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b="1" dirty="0">
              <a:effectLst/>
            </a:endParaRPr>
          </a:p>
          <a:p>
            <a:r>
              <a:rPr lang="en-US" sz="3200" dirty="0">
                <a:effectLst/>
              </a:rPr>
              <a:t>About 15% of reproductive-aged couples worldwide reported to have infertility (more common in developing countries)</a:t>
            </a:r>
          </a:p>
          <a:p>
            <a:r>
              <a:rPr lang="en-US" sz="3200" dirty="0">
                <a:effectLst/>
              </a:rPr>
              <a:t>About 1 in 7 couples in United Kingdom</a:t>
            </a:r>
          </a:p>
          <a:p>
            <a:r>
              <a:rPr lang="en-US" sz="3200" dirty="0">
                <a:effectLst/>
              </a:rPr>
              <a:t>Prevalence in United States</a:t>
            </a:r>
          </a:p>
          <a:p>
            <a:pPr lvl="1"/>
            <a:r>
              <a:rPr lang="en-US" sz="2800" dirty="0">
                <a:effectLst/>
              </a:rPr>
              <a:t>about 10%-15% of couples in United States </a:t>
            </a:r>
            <a:r>
              <a:rPr lang="en-US" altLang="en-US" sz="2800" dirty="0"/>
              <a:t>(~3 million couples)</a:t>
            </a:r>
            <a:endParaRPr lang="en-US" sz="2800" dirty="0">
              <a:effectLst/>
            </a:endParaRPr>
          </a:p>
          <a:p>
            <a:pPr lvl="1"/>
            <a:r>
              <a:rPr lang="en-US" sz="2800" b="1" dirty="0">
                <a:effectLst/>
              </a:rPr>
              <a:t>infertility in about 15.5% women aged 15-44 years in United States using current duration approach (&gt; 12 consecutive months unsuccessful pregnancy attempts)</a:t>
            </a:r>
            <a:endParaRPr lang="en-US" sz="2800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221081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99440"/>
          </a:xfrm>
        </p:spPr>
        <p:txBody>
          <a:bodyPr>
            <a:noAutofit/>
          </a:bodyPr>
          <a:lstStyle/>
          <a:p>
            <a:pPr algn="ctr"/>
            <a:br>
              <a:rPr lang="en-US" sz="5400" b="1" dirty="0"/>
            </a:br>
            <a:r>
              <a:rPr lang="en-US" sz="5400" b="1" dirty="0"/>
              <a:t>Transvaginal Ultrasound</a:t>
            </a:r>
            <a:br>
              <a:rPr lang="en-US" sz="5400" b="1" dirty="0"/>
            </a:b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774" y="1550504"/>
            <a:ext cx="11071275" cy="5202993"/>
          </a:xfrm>
        </p:spPr>
        <p:txBody>
          <a:bodyPr>
            <a:normAutofit/>
          </a:bodyPr>
          <a:lstStyle/>
          <a:p>
            <a:pPr lvl="1"/>
            <a:r>
              <a:rPr lang="en-US" sz="3300" dirty="0"/>
              <a:t>may help detect uterine pathology, including:</a:t>
            </a:r>
          </a:p>
          <a:p>
            <a:pPr lvl="2"/>
            <a:r>
              <a:rPr lang="en-US" sz="2800" dirty="0"/>
              <a:t>uterine or ovarian masses</a:t>
            </a:r>
          </a:p>
          <a:p>
            <a:pPr lvl="2"/>
            <a:r>
              <a:rPr lang="en-US" sz="2800" dirty="0"/>
              <a:t>polyps</a:t>
            </a:r>
          </a:p>
          <a:p>
            <a:pPr lvl="2"/>
            <a:r>
              <a:rPr lang="en-US" sz="2800" dirty="0" err="1"/>
              <a:t>submucous</a:t>
            </a:r>
            <a:r>
              <a:rPr lang="en-US" sz="2800" dirty="0"/>
              <a:t> </a:t>
            </a:r>
            <a:r>
              <a:rPr lang="en-US" sz="2800" dirty="0" err="1"/>
              <a:t>myomas</a:t>
            </a:r>
            <a:endParaRPr lang="en-US" sz="2800" dirty="0"/>
          </a:p>
          <a:p>
            <a:pPr lvl="2"/>
            <a:r>
              <a:rPr lang="en-US" sz="2800" dirty="0" err="1"/>
              <a:t>synechiae</a:t>
            </a:r>
            <a:endParaRPr lang="en-US" sz="2800" dirty="0"/>
          </a:p>
          <a:p>
            <a:pPr lvl="2"/>
            <a:r>
              <a:rPr lang="en-US" sz="2800" dirty="0"/>
              <a:t>internal echoes</a:t>
            </a:r>
          </a:p>
          <a:p>
            <a:pPr lvl="2"/>
            <a:r>
              <a:rPr lang="en-US" sz="2800" dirty="0"/>
              <a:t>abnormally shaped uterus</a:t>
            </a:r>
          </a:p>
          <a:p>
            <a:pPr lvl="1"/>
            <a:r>
              <a:rPr lang="en-US" sz="3100" dirty="0"/>
              <a:t>may help detect pelvic/peritoneal pathology with reproductive implications (such as </a:t>
            </a:r>
            <a:r>
              <a:rPr lang="en-US" sz="3100" dirty="0" err="1"/>
              <a:t>endometriomas</a:t>
            </a:r>
            <a:r>
              <a:rPr lang="en-US" sz="3100" dirty="0"/>
              <a:t> and pelvic/adnexal adhesions)</a:t>
            </a:r>
          </a:p>
          <a:p>
            <a:pPr lvl="1"/>
            <a:r>
              <a:rPr lang="en-US" sz="3100" dirty="0"/>
              <a:t>may help predict ovarian response to gonadotropin stimulation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31284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kumimoji="1" lang="en-US" b="1" dirty="0"/>
              <a:t>Multiple follicles during ovulation induction with human menopause gonadotropin</a:t>
            </a:r>
            <a:r>
              <a:rPr kumimoji="1" lang="ar-SA" dirty="0">
                <a:latin typeface="Times New Roman" pitchFamily="18" charset="0"/>
              </a:rPr>
              <a:t> </a:t>
            </a:r>
            <a:br>
              <a:rPr kumimoji="1" lang="ar-SA" dirty="0">
                <a:latin typeface="Times New Roman" pitchFamily="18" charset="0"/>
              </a:rPr>
            </a:br>
            <a:endParaRPr lang="en-US" dirty="0"/>
          </a:p>
        </p:txBody>
      </p:sp>
      <p:pic>
        <p:nvPicPr>
          <p:cNvPr id="4" name="Picture 12" descr="Click to see larger picture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629" y="2181498"/>
            <a:ext cx="6279080" cy="439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48189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en-US" b="1" dirty="0">
                <a:latin typeface="+mn-lt"/>
              </a:rPr>
              <a:t>Sagittal view of the uterus. Three-laminar endometrial pattern</a:t>
            </a:r>
            <a:endParaRPr lang="en-US" b="1" dirty="0">
              <a:latin typeface="+mn-lt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D5785A5-AA5B-4D3D-9B64-E989EED01A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6847" y="2178409"/>
            <a:ext cx="5349602" cy="3603411"/>
          </a:xfrm>
        </p:spPr>
      </p:pic>
      <p:pic>
        <p:nvPicPr>
          <p:cNvPr id="2052" name="Picture 4" descr="The uterine lining and implantation of an embryo | Acupuncture Pregnancy  Clinic">
            <a:extLst>
              <a:ext uri="{FF2B5EF4-FFF2-40B4-BE49-F238E27FC236}">
                <a16:creationId xmlns:a16="http://schemas.microsoft.com/office/drawing/2014/main" id="{12230638-9F10-40A8-99A0-DD4C282EFA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552" y="2178410"/>
            <a:ext cx="5659808" cy="3603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530068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376273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7200" b="1" dirty="0">
                <a:solidFill>
                  <a:srgbClr val="FF0000"/>
                </a:solidFill>
                <a:latin typeface="Algerian" panose="04020705040A02060702" pitchFamily="82" charset="0"/>
              </a:rPr>
              <a:t>Treatment Options</a:t>
            </a:r>
          </a:p>
        </p:txBody>
      </p:sp>
    </p:spTree>
    <p:extLst>
      <p:ext uri="{BB962C8B-B14F-4D97-AF65-F5344CB8AC3E}">
        <p14:creationId xmlns:p14="http://schemas.microsoft.com/office/powerpoint/2010/main" val="4517895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>
                <a:effectLst/>
              </a:rPr>
              <a:t>Ovulation Disorders</a:t>
            </a:r>
            <a:endParaRPr lang="en-US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011" y="1825625"/>
            <a:ext cx="11273246" cy="4351338"/>
          </a:xfrm>
        </p:spPr>
        <p:txBody>
          <a:bodyPr>
            <a:normAutofit/>
          </a:bodyPr>
          <a:lstStyle/>
          <a:p>
            <a:pPr lvl="1"/>
            <a:r>
              <a:rPr lang="en-US" sz="2800" dirty="0">
                <a:effectLst/>
              </a:rPr>
              <a:t>World Health Organization (WHO) Group I (hypothalamic pituitary failure)</a:t>
            </a:r>
          </a:p>
          <a:p>
            <a:pPr lvl="2"/>
            <a:r>
              <a:rPr lang="en-US" sz="2400" dirty="0">
                <a:effectLst/>
              </a:rPr>
              <a:t>patients with anovulation due to hypothalamic pituitary failure may increase chance of natural ovulation and conception by:</a:t>
            </a:r>
          </a:p>
          <a:p>
            <a:pPr lvl="3"/>
            <a:r>
              <a:rPr lang="en-US" sz="2400" dirty="0">
                <a:effectLst/>
              </a:rPr>
              <a:t>gaining weight if body mass index (BMI) &lt; 19 </a:t>
            </a:r>
          </a:p>
          <a:p>
            <a:pPr lvl="3"/>
            <a:r>
              <a:rPr lang="en-US" sz="2400" dirty="0">
                <a:effectLst/>
              </a:rPr>
              <a:t>moderating exercise levels if performing high levels of exercise</a:t>
            </a:r>
          </a:p>
          <a:p>
            <a:pPr lvl="2"/>
            <a:r>
              <a:rPr lang="en-US" sz="2400" dirty="0">
                <a:effectLst/>
              </a:rPr>
              <a:t>first-line treatment may include ovulation induction with 1 of the following:</a:t>
            </a:r>
          </a:p>
          <a:p>
            <a:pPr lvl="3"/>
            <a:r>
              <a:rPr lang="en-US" sz="2400" dirty="0">
                <a:effectLst/>
              </a:rPr>
              <a:t>gonadotropins with luteinizing hormone activity</a:t>
            </a:r>
          </a:p>
          <a:p>
            <a:pPr lvl="3"/>
            <a:r>
              <a:rPr lang="en-US" sz="2400" dirty="0">
                <a:effectLst/>
              </a:rPr>
              <a:t>pulsatile administration of gonadotropin-releasing hormone (less common, not available in the United States)</a:t>
            </a:r>
          </a:p>
          <a:p>
            <a:pPr lvl="2"/>
            <a:r>
              <a:rPr lang="en-US" sz="2400" dirty="0">
                <a:effectLst/>
              </a:rPr>
              <a:t>second-line treatment is in vitro fertilization (IVF)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2618297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1441"/>
            <a:ext cx="10515600" cy="1175656"/>
          </a:xfrm>
        </p:spPr>
        <p:txBody>
          <a:bodyPr/>
          <a:lstStyle/>
          <a:p>
            <a:pPr algn="ctr"/>
            <a:r>
              <a:rPr lang="en-US" sz="5400" b="1" dirty="0">
                <a:effectLst/>
              </a:rPr>
              <a:t>Ovulation Disorders </a:t>
            </a:r>
            <a:r>
              <a:rPr lang="en-US" sz="2800" dirty="0">
                <a:effectLst/>
              </a:rPr>
              <a:t>cont.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314" y="1397726"/>
            <a:ext cx="11299371" cy="5303519"/>
          </a:xfrm>
        </p:spPr>
        <p:txBody>
          <a:bodyPr>
            <a:noAutofit/>
          </a:bodyPr>
          <a:lstStyle/>
          <a:p>
            <a:pPr lvl="1"/>
            <a:r>
              <a:rPr lang="en-US" sz="3200" dirty="0">
                <a:effectLst/>
              </a:rPr>
              <a:t>WHO Group II (polycystic ovary syndrome [PCOS])</a:t>
            </a:r>
          </a:p>
          <a:p>
            <a:pPr lvl="2"/>
            <a:r>
              <a:rPr lang="en-US" sz="2400" dirty="0">
                <a:effectLst/>
              </a:rPr>
              <a:t>losing weight may improve pregnancy outcomes in women with PCOS and BMI ≥ 30</a:t>
            </a:r>
          </a:p>
          <a:p>
            <a:pPr lvl="2"/>
            <a:r>
              <a:rPr lang="en-US" sz="2400" dirty="0">
                <a:effectLst/>
              </a:rPr>
              <a:t>first-line treatment may include ovulation induction with 1 of the following:</a:t>
            </a:r>
          </a:p>
          <a:p>
            <a:pPr lvl="3"/>
            <a:r>
              <a:rPr lang="en-US" sz="2400" dirty="0">
                <a:effectLst/>
              </a:rPr>
              <a:t>Letrozole or clomiphene citrate </a:t>
            </a:r>
          </a:p>
          <a:p>
            <a:pPr lvl="3"/>
            <a:r>
              <a:rPr lang="en-US" sz="2400" dirty="0">
                <a:effectLst/>
              </a:rPr>
              <a:t>metformin (not FDA-approved for treatment of infertility)</a:t>
            </a:r>
          </a:p>
          <a:p>
            <a:pPr lvl="3"/>
            <a:r>
              <a:rPr lang="en-US" sz="2400" dirty="0">
                <a:effectLst/>
              </a:rPr>
              <a:t>combination clomiphene plus metformin</a:t>
            </a:r>
          </a:p>
          <a:p>
            <a:pPr lvl="2"/>
            <a:r>
              <a:rPr lang="en-US" sz="2400" dirty="0">
                <a:effectLst/>
              </a:rPr>
              <a:t>in women resistant to clomiphene citrate, second-line treatment may include</a:t>
            </a:r>
          </a:p>
          <a:p>
            <a:pPr lvl="3"/>
            <a:r>
              <a:rPr lang="en-US" sz="2400" dirty="0">
                <a:effectLst/>
              </a:rPr>
              <a:t>combination clomiphene plus metformin (if not already offered as first-line treatment)</a:t>
            </a:r>
          </a:p>
          <a:p>
            <a:pPr lvl="3"/>
            <a:r>
              <a:rPr lang="en-US" sz="2400" dirty="0">
                <a:effectLst/>
              </a:rPr>
              <a:t>laparoscopic ovarian drilling</a:t>
            </a:r>
          </a:p>
          <a:p>
            <a:pPr lvl="3"/>
            <a:r>
              <a:rPr lang="en-US" sz="2400" dirty="0">
                <a:effectLst/>
              </a:rPr>
              <a:t>injected gonadotropins (requires ovarian ultrasound monitoring)</a:t>
            </a:r>
          </a:p>
          <a:p>
            <a:pPr lvl="2"/>
            <a:r>
              <a:rPr lang="en-US" sz="2400" dirty="0">
                <a:effectLst/>
              </a:rPr>
              <a:t>third-line treatment is in vitro fertilization (IVF)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5642535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400" b="1" dirty="0">
                <a:effectLst/>
              </a:rPr>
              <a:t>Ovulation Disorders </a:t>
            </a:r>
            <a:r>
              <a:rPr lang="en-US" sz="2800" dirty="0">
                <a:effectLst/>
              </a:rPr>
              <a:t>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6537" y="1690688"/>
            <a:ext cx="10998925" cy="5075871"/>
          </a:xfrm>
        </p:spPr>
        <p:txBody>
          <a:bodyPr>
            <a:normAutofit lnSpcReduction="10000"/>
          </a:bodyPr>
          <a:lstStyle/>
          <a:p>
            <a:pPr lvl="1"/>
            <a:r>
              <a:rPr lang="en-US" sz="3200" dirty="0">
                <a:effectLst/>
              </a:rPr>
              <a:t>WHO Group III (premature ovarian failure)</a:t>
            </a:r>
          </a:p>
          <a:p>
            <a:pPr lvl="2"/>
            <a:r>
              <a:rPr lang="en-US" sz="2400" dirty="0">
                <a:effectLst/>
              </a:rPr>
              <a:t>consider oocyte donation??? in women with premature ovarian failure, and women with</a:t>
            </a:r>
          </a:p>
          <a:p>
            <a:pPr lvl="3"/>
            <a:r>
              <a:rPr lang="en-US" sz="2400" dirty="0">
                <a:effectLst/>
              </a:rPr>
              <a:t>gonadal dysgenesis </a:t>
            </a:r>
          </a:p>
          <a:p>
            <a:pPr lvl="3"/>
            <a:r>
              <a:rPr lang="en-US" sz="2400" dirty="0">
                <a:effectLst/>
              </a:rPr>
              <a:t>bilateral oophorectomy</a:t>
            </a:r>
          </a:p>
          <a:p>
            <a:pPr lvl="3"/>
            <a:r>
              <a:rPr lang="en-US" sz="2400" dirty="0">
                <a:effectLst/>
              </a:rPr>
              <a:t>ovarian failure following cancer treatment</a:t>
            </a:r>
          </a:p>
          <a:p>
            <a:pPr lvl="3"/>
            <a:r>
              <a:rPr lang="en-US" sz="2400" dirty="0">
                <a:effectLst/>
              </a:rPr>
              <a:t>IVF treatment failure</a:t>
            </a:r>
          </a:p>
          <a:p>
            <a:pPr lvl="3"/>
            <a:r>
              <a:rPr lang="en-US" sz="2400" dirty="0">
                <a:effectLst/>
              </a:rPr>
              <a:t>high risk of transmitting genetic disorder to offspring</a:t>
            </a:r>
          </a:p>
          <a:p>
            <a:pPr lvl="1"/>
            <a:r>
              <a:rPr lang="en-US" sz="3200" dirty="0">
                <a:effectLst/>
              </a:rPr>
              <a:t>WHO Group IV (hyperprolactinemia)</a:t>
            </a:r>
          </a:p>
          <a:p>
            <a:pPr lvl="2"/>
            <a:r>
              <a:rPr lang="en-US" sz="2400" dirty="0">
                <a:effectLst/>
              </a:rPr>
              <a:t>consider dopamine agonists (such as </a:t>
            </a:r>
            <a:r>
              <a:rPr lang="en-US" sz="2400" dirty="0" err="1">
                <a:effectLst/>
              </a:rPr>
              <a:t>bromocriptine</a:t>
            </a:r>
            <a:r>
              <a:rPr lang="en-US" sz="2400" dirty="0">
                <a:effectLst/>
              </a:rPr>
              <a:t>) in women with hyperprolactinemia</a:t>
            </a:r>
          </a:p>
          <a:p>
            <a:pPr lvl="2"/>
            <a:r>
              <a:rPr lang="en-US" sz="2400" dirty="0">
                <a:effectLst/>
              </a:rPr>
              <a:t>addition of clomiphene to </a:t>
            </a:r>
            <a:r>
              <a:rPr lang="en-US" sz="2400" dirty="0" err="1">
                <a:effectLst/>
              </a:rPr>
              <a:t>bromocriptine</a:t>
            </a:r>
            <a:r>
              <a:rPr lang="en-US" sz="2400" dirty="0">
                <a:effectLst/>
              </a:rPr>
              <a:t> may increase pregnancy rates and reduce miscarriage rates in women with infertility 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9195310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10817"/>
            <a:ext cx="10515600" cy="1279871"/>
          </a:xfrm>
        </p:spPr>
        <p:txBody>
          <a:bodyPr>
            <a:noAutofit/>
          </a:bodyPr>
          <a:lstStyle/>
          <a:p>
            <a:pPr algn="ctr"/>
            <a:br>
              <a:rPr lang="en-US" sz="5400" b="1" dirty="0"/>
            </a:br>
            <a:r>
              <a:rPr lang="en-US" sz="5400" b="1" dirty="0"/>
              <a:t>Prognosis Following Treatment</a:t>
            </a:r>
            <a:br>
              <a:rPr lang="en-US" sz="5400" b="1" dirty="0"/>
            </a:b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/>
              <a:t>general treatment efficacy</a:t>
            </a:r>
          </a:p>
          <a:p>
            <a:pPr lvl="1"/>
            <a:r>
              <a:rPr lang="en-US" sz="3600" dirty="0"/>
              <a:t>about 50% overall pregnancy rate following treatment for infertility</a:t>
            </a:r>
          </a:p>
          <a:p>
            <a:pPr lvl="1"/>
            <a:r>
              <a:rPr lang="en-US" sz="3600" dirty="0"/>
              <a:t>reported overall treatment success rates per underlying etiology</a:t>
            </a:r>
          </a:p>
          <a:p>
            <a:pPr lvl="2"/>
            <a:r>
              <a:rPr lang="en-US" sz="3200" dirty="0"/>
              <a:t>50% with ovulatory dysfunction</a:t>
            </a:r>
          </a:p>
          <a:p>
            <a:pPr lvl="2"/>
            <a:r>
              <a:rPr lang="en-US" sz="3200" dirty="0"/>
              <a:t>21% with tubal factor infertility</a:t>
            </a:r>
          </a:p>
          <a:p>
            <a:pPr lvl="2"/>
            <a:r>
              <a:rPr lang="en-US" sz="3200" dirty="0"/>
              <a:t>17% with severe endometriosis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681270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7568"/>
            <a:ext cx="10515600" cy="1500218"/>
          </a:xfrm>
        </p:spPr>
        <p:txBody>
          <a:bodyPr>
            <a:noAutofit/>
          </a:bodyPr>
          <a:lstStyle/>
          <a:p>
            <a:pPr algn="ctr"/>
            <a:br>
              <a:rPr lang="en-US" sz="5400" dirty="0"/>
            </a:br>
            <a:br>
              <a:rPr lang="en-US" sz="5400" dirty="0"/>
            </a:br>
            <a:r>
              <a:rPr lang="en-US" sz="5400" b="1" dirty="0"/>
              <a:t>Prevention</a:t>
            </a:r>
            <a:br>
              <a:rPr lang="en-US" sz="5400" dirty="0"/>
            </a:br>
            <a:br>
              <a:rPr lang="en-US" sz="5400" dirty="0"/>
            </a:b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17786"/>
            <a:ext cx="10515600" cy="5122647"/>
          </a:xfrm>
        </p:spPr>
        <p:txBody>
          <a:bodyPr>
            <a:normAutofit fontScale="85000" lnSpcReduction="10000"/>
          </a:bodyPr>
          <a:lstStyle/>
          <a:p>
            <a:r>
              <a:rPr lang="en-US" sz="3000" dirty="0"/>
              <a:t>fertility preservation in patients being treated for cancer oocyte or embryo cryopreservation</a:t>
            </a:r>
          </a:p>
          <a:p>
            <a:pPr lvl="1"/>
            <a:r>
              <a:rPr lang="en-US" sz="2800" dirty="0"/>
              <a:t>consider oocyte or embryo cryopreservation in adolescents and women of reproductive age at risk for infertility due to planned cancer treatments in cases when</a:t>
            </a:r>
          </a:p>
          <a:p>
            <a:pPr lvl="2"/>
            <a:r>
              <a:rPr lang="en-US" sz="2600" dirty="0"/>
              <a:t>patients are well enough to undergo ovarian stimulation and oocyte collection</a:t>
            </a:r>
          </a:p>
          <a:p>
            <a:pPr lvl="2"/>
            <a:r>
              <a:rPr lang="en-US" sz="2600" dirty="0"/>
              <a:t>ovarian stimulation and oocyte collection will not adversely affect condition</a:t>
            </a:r>
          </a:p>
          <a:p>
            <a:pPr lvl="2"/>
            <a:r>
              <a:rPr lang="en-US" sz="2600" dirty="0"/>
              <a:t>sufficient time available prior to start of cancer treatment</a:t>
            </a:r>
          </a:p>
          <a:p>
            <a:pPr lvl="1"/>
            <a:r>
              <a:rPr lang="en-US" sz="2800" dirty="0"/>
              <a:t>consider </a:t>
            </a:r>
            <a:r>
              <a:rPr lang="en-US" sz="2800" dirty="0" err="1"/>
              <a:t>vitrification</a:t>
            </a:r>
            <a:r>
              <a:rPr lang="en-US" sz="2800" dirty="0"/>
              <a:t> instead of controlled-rate freezing (slow) when available</a:t>
            </a:r>
          </a:p>
          <a:p>
            <a:r>
              <a:rPr lang="en-US" sz="3000" dirty="0"/>
              <a:t>ovarian tissue cryopreservation</a:t>
            </a:r>
          </a:p>
          <a:p>
            <a:pPr lvl="1"/>
            <a:r>
              <a:rPr lang="en-US" sz="2800" dirty="0"/>
              <a:t>for patients requiring emergent chemotherapy or radiotherapy (allowing no time for oocyte stimulation and retrieval)</a:t>
            </a:r>
          </a:p>
          <a:p>
            <a:pPr lvl="1"/>
            <a:r>
              <a:rPr lang="en-US" sz="2800" dirty="0"/>
              <a:t>can be considered for </a:t>
            </a:r>
            <a:r>
              <a:rPr lang="en-US" sz="2800" dirty="0" err="1"/>
              <a:t>prepubertal</a:t>
            </a:r>
            <a:r>
              <a:rPr lang="en-US" sz="2800" dirty="0"/>
              <a:t> girls undergoing chemotherapy or radiotherapy</a:t>
            </a:r>
          </a:p>
          <a:p>
            <a:pPr lvl="1"/>
            <a:r>
              <a:rPr lang="en-US" sz="2800" dirty="0"/>
              <a:t>considered experimental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81791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5400" b="1" dirty="0"/>
              <a:t>Summary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en-US" sz="3200" dirty="0"/>
              <a:t>Infertility is a common problem</a:t>
            </a:r>
          </a:p>
          <a:p>
            <a:r>
              <a:rPr lang="en-US" altLang="en-US" sz="3200" dirty="0"/>
              <a:t>Infertility is a disease of couples</a:t>
            </a:r>
          </a:p>
          <a:p>
            <a:r>
              <a:rPr lang="en-US" altLang="en-US" sz="3200" dirty="0"/>
              <a:t>Evaluation must be thorough, but individualized</a:t>
            </a:r>
          </a:p>
          <a:p>
            <a:r>
              <a:rPr lang="en-US" altLang="en-US" sz="3200" dirty="0"/>
              <a:t>Treatment is available, including IVF, but can be expensive, invasive, and of limited efficacy in some cases</a:t>
            </a:r>
          </a:p>
          <a:p>
            <a:r>
              <a:rPr lang="en-US" altLang="en-US" sz="3200" dirty="0"/>
              <a:t>Consultation with a reproductive endocrinologist is advisable</a:t>
            </a:r>
          </a:p>
        </p:txBody>
      </p:sp>
    </p:spTree>
    <p:extLst>
      <p:ext uri="{BB962C8B-B14F-4D97-AF65-F5344CB8AC3E}">
        <p14:creationId xmlns:p14="http://schemas.microsoft.com/office/powerpoint/2010/main" val="202900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4D8932-D6F9-43F5-A430-D68898A795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555" y="1448781"/>
            <a:ext cx="8595359" cy="526682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56941A0-ED3E-4CAD-9770-5EDC025F882B}"/>
              </a:ext>
            </a:extLst>
          </p:cNvPr>
          <p:cNvSpPr txBox="1"/>
          <p:nvPr/>
        </p:nvSpPr>
        <p:spPr>
          <a:xfrm>
            <a:off x="1798320" y="927652"/>
            <a:ext cx="835284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May be multifactorial and may include: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5E305C-E24E-4442-AF08-E5261EBE406F}"/>
              </a:ext>
            </a:extLst>
          </p:cNvPr>
          <p:cNvSpPr txBox="1"/>
          <p:nvPr/>
        </p:nvSpPr>
        <p:spPr>
          <a:xfrm>
            <a:off x="1798320" y="142390"/>
            <a:ext cx="81143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atin typeface="+mj-lt"/>
              </a:rPr>
              <a:t>Causes of Infertility</a:t>
            </a:r>
            <a:endParaRPr lang="en-US" sz="4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4115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19576EF-61D9-4350-A6B2-1DF9D353AD54}"/>
              </a:ext>
            </a:extLst>
          </p:cNvPr>
          <p:cNvSpPr/>
          <p:nvPr/>
        </p:nvSpPr>
        <p:spPr>
          <a:xfrm>
            <a:off x="1484243" y="2120348"/>
            <a:ext cx="1021742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b="1" dirty="0">
                <a:latin typeface="Arial Rounded MT Bold" panose="020F0704030504030204" pitchFamily="34" charset="0"/>
              </a:rPr>
              <a:t>  Likely</a:t>
            </a:r>
            <a:endParaRPr lang="en-US" sz="8000" dirty="0">
              <a:latin typeface="Arial Rounded MT Bold" panose="020F0704030504030204" pitchFamily="34" charset="0"/>
            </a:endParaRPr>
          </a:p>
        </p:txBody>
      </p:sp>
      <p:pic>
        <p:nvPicPr>
          <p:cNvPr id="1026" name="Picture 2" descr="Image result for Risk factors">
            <a:extLst>
              <a:ext uri="{FF2B5EF4-FFF2-40B4-BE49-F238E27FC236}">
                <a16:creationId xmlns:a16="http://schemas.microsoft.com/office/drawing/2014/main" id="{69E3FDF1-3EBB-41D7-9D50-13E0A72DC9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008" y="1327382"/>
            <a:ext cx="4716476" cy="313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Risk factors">
            <a:extLst>
              <a:ext uri="{FF2B5EF4-FFF2-40B4-BE49-F238E27FC236}">
                <a16:creationId xmlns:a16="http://schemas.microsoft.com/office/drawing/2014/main" id="{06BFB6DF-062A-416F-9EF8-068BA202E4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4" y="4329193"/>
            <a:ext cx="2938669" cy="200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8268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/>
              <a:t>Risk factors for ovulation disorders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1886" y="1825624"/>
            <a:ext cx="5627914" cy="4849495"/>
          </a:xfrm>
        </p:spPr>
        <p:txBody>
          <a:bodyPr>
            <a:normAutofit fontScale="92500" lnSpcReduction="10000"/>
          </a:bodyPr>
          <a:lstStyle/>
          <a:p>
            <a:endParaRPr lang="en-US" sz="3000" dirty="0">
              <a:effectLst/>
            </a:endParaRPr>
          </a:p>
          <a:p>
            <a:r>
              <a:rPr lang="en-US" sz="3000" dirty="0">
                <a:effectLst/>
              </a:rPr>
              <a:t>increasing age</a:t>
            </a:r>
          </a:p>
          <a:p>
            <a:r>
              <a:rPr lang="en-US" sz="3000" dirty="0">
                <a:effectLst/>
              </a:rPr>
              <a:t>cytotoxic chemotherapy</a:t>
            </a:r>
          </a:p>
          <a:p>
            <a:r>
              <a:rPr lang="en-US" sz="3000" dirty="0">
                <a:effectLst/>
              </a:rPr>
              <a:t>pelvic radiation therapy </a:t>
            </a:r>
          </a:p>
          <a:p>
            <a:r>
              <a:rPr lang="en-US" sz="3000" dirty="0">
                <a:effectLst/>
              </a:rPr>
              <a:t>weight loss or gain</a:t>
            </a:r>
          </a:p>
          <a:p>
            <a:r>
              <a:rPr lang="en-US" sz="3000" dirty="0">
                <a:effectLst/>
              </a:rPr>
              <a:t>intense exercise</a:t>
            </a:r>
          </a:p>
          <a:p>
            <a:r>
              <a:rPr lang="en-US" sz="3000" dirty="0">
                <a:effectLst/>
              </a:rPr>
              <a:t>diminished ovarian reserve</a:t>
            </a:r>
          </a:p>
          <a:p>
            <a:r>
              <a:rPr lang="en-US" sz="3000" dirty="0">
                <a:effectLst/>
              </a:rPr>
              <a:t>polycystic ovary syndrome</a:t>
            </a:r>
          </a:p>
          <a:p>
            <a:r>
              <a:rPr lang="en-US" sz="3000" dirty="0">
                <a:effectLst/>
              </a:rPr>
              <a:t>primary ovarian insufficiency (POI) </a:t>
            </a:r>
          </a:p>
          <a:p>
            <a:endParaRPr lang="en-US" sz="3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5032375"/>
          </a:xfrm>
        </p:spPr>
        <p:txBody>
          <a:bodyPr>
            <a:normAutofit fontScale="92500" lnSpcReduction="10000"/>
          </a:bodyPr>
          <a:lstStyle/>
          <a:p>
            <a:endParaRPr lang="en-US" dirty="0">
              <a:effectLst/>
            </a:endParaRPr>
          </a:p>
          <a:p>
            <a:r>
              <a:rPr lang="en-US" sz="3000" dirty="0">
                <a:effectLst/>
              </a:rPr>
              <a:t>smoking</a:t>
            </a:r>
          </a:p>
          <a:p>
            <a:r>
              <a:rPr lang="en-US" sz="3000" dirty="0">
                <a:effectLst/>
              </a:rPr>
              <a:t>endocrine disorders</a:t>
            </a:r>
          </a:p>
          <a:p>
            <a:pPr lvl="1"/>
            <a:r>
              <a:rPr lang="en-US" sz="3000" dirty="0">
                <a:effectLst/>
              </a:rPr>
              <a:t>hypothalamic amenorrhea</a:t>
            </a:r>
          </a:p>
          <a:p>
            <a:pPr lvl="1"/>
            <a:r>
              <a:rPr lang="en-US" sz="3000" dirty="0">
                <a:effectLst/>
              </a:rPr>
              <a:t>hyperprolactinemia</a:t>
            </a:r>
          </a:p>
          <a:p>
            <a:pPr lvl="1"/>
            <a:r>
              <a:rPr lang="en-US" sz="3000" dirty="0">
                <a:effectLst/>
              </a:rPr>
              <a:t>adrenal disease</a:t>
            </a:r>
          </a:p>
          <a:p>
            <a:pPr lvl="1"/>
            <a:r>
              <a:rPr lang="en-US" sz="3000" dirty="0">
                <a:effectLst/>
              </a:rPr>
              <a:t>pituitary tumor</a:t>
            </a:r>
          </a:p>
          <a:p>
            <a:pPr lvl="1"/>
            <a:r>
              <a:rPr lang="en-US" sz="3000" dirty="0">
                <a:effectLst/>
              </a:rPr>
              <a:t>thyroid disease in patients with childhood thyroid radioiodine exposure associated with increased risk of infertility in adults</a:t>
            </a:r>
          </a:p>
          <a:p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01879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br>
              <a:rPr lang="en-US" sz="5400" b="1" dirty="0"/>
            </a:br>
            <a:r>
              <a:rPr lang="en-US" sz="5400" b="1" dirty="0"/>
              <a:t>Risk factors for tubal factor infertility</a:t>
            </a:r>
            <a:br>
              <a:rPr lang="en-US" sz="5400" b="1" dirty="0"/>
            </a:b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Autofit/>
          </a:bodyPr>
          <a:lstStyle/>
          <a:p>
            <a:r>
              <a:rPr lang="en-US" sz="3200" dirty="0"/>
              <a:t>endometriosis</a:t>
            </a:r>
          </a:p>
          <a:p>
            <a:r>
              <a:rPr lang="en-US" sz="3200" dirty="0"/>
              <a:t>history of or current pelvic inflammatory disease</a:t>
            </a:r>
          </a:p>
          <a:p>
            <a:r>
              <a:rPr lang="en-US" sz="3200" dirty="0"/>
              <a:t>ectopic pregnancy</a:t>
            </a:r>
          </a:p>
          <a:p>
            <a:r>
              <a:rPr lang="en-US" sz="3200" dirty="0"/>
              <a:t>genitourinary/pelvic surgery</a:t>
            </a:r>
          </a:p>
          <a:p>
            <a:r>
              <a:rPr lang="en-US" sz="3200" dirty="0"/>
              <a:t>pelvic tuberculosis</a:t>
            </a:r>
          </a:p>
          <a:p>
            <a:r>
              <a:rPr lang="en-US" sz="3200" b="1" dirty="0"/>
              <a:t>complicated appendicitis, ectopic pregnancy, endometriosis, induced abortion, and sexually transmitted disease each associated with increased risk of tubal pathology in </a:t>
            </a:r>
            <a:r>
              <a:rPr lang="en-US" sz="3200" b="1" dirty="0" err="1"/>
              <a:t>subfertile</a:t>
            </a:r>
            <a:r>
              <a:rPr lang="en-US" sz="3200" b="1" dirty="0"/>
              <a:t> women</a:t>
            </a:r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85635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2280</TotalTime>
  <Words>2244</Words>
  <Application>Microsoft Office PowerPoint</Application>
  <PresentationFormat>Widescreen</PresentationFormat>
  <Paragraphs>359</Paragraphs>
  <Slides>59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7" baseType="lpstr">
      <vt:lpstr>Algerian</vt:lpstr>
      <vt:lpstr>Arial</vt:lpstr>
      <vt:lpstr>Arial Rounded MT Bold</vt:lpstr>
      <vt:lpstr>Calibri</vt:lpstr>
      <vt:lpstr>Calibri Light</vt:lpstr>
      <vt:lpstr>MinionPro-Regular</vt:lpstr>
      <vt:lpstr>Times New Roman</vt:lpstr>
      <vt:lpstr>Office Theme</vt:lpstr>
      <vt:lpstr>Infertility </vt:lpstr>
      <vt:lpstr>Definitions</vt:lpstr>
      <vt:lpstr>Statistics</vt:lpstr>
      <vt:lpstr>PowerPoint Presentation</vt:lpstr>
      <vt:lpstr>Incidence/Prevalence</vt:lpstr>
      <vt:lpstr>PowerPoint Presentation</vt:lpstr>
      <vt:lpstr>PowerPoint Presentation</vt:lpstr>
      <vt:lpstr>Risk factors for ovulation disorders</vt:lpstr>
      <vt:lpstr> Risk factors for tubal factor infertility </vt:lpstr>
      <vt:lpstr> Risk factors for uterine/cervical factor infertility </vt:lpstr>
      <vt:lpstr>Overview of Evaluation</vt:lpstr>
      <vt:lpstr>PowerPoint Presentation</vt:lpstr>
      <vt:lpstr>HISTORY</vt:lpstr>
      <vt:lpstr>History of present illness (HPI)</vt:lpstr>
      <vt:lpstr>PowerPoint Presentation</vt:lpstr>
      <vt:lpstr>Work-up by Organ Unit</vt:lpstr>
      <vt:lpstr>Ovary</vt:lpstr>
      <vt:lpstr>PowerPoint Presentation</vt:lpstr>
      <vt:lpstr> WHO Groups of Ovarian dysfunction </vt:lpstr>
      <vt:lpstr>Ovarian Function</vt:lpstr>
      <vt:lpstr>BBT</vt:lpstr>
      <vt:lpstr>PowerPoint Presentation</vt:lpstr>
      <vt:lpstr>PowerPoint Presentation</vt:lpstr>
      <vt:lpstr>Luteal Phase Progesterone</vt:lpstr>
      <vt:lpstr>Urinary LH Kits</vt:lpstr>
      <vt:lpstr>Ultrasound scans</vt:lpstr>
      <vt:lpstr>PowerPoint Presentation</vt:lpstr>
      <vt:lpstr>PowerPoint Presentation</vt:lpstr>
      <vt:lpstr>To determine etiology of suspected ovulation disorder</vt:lpstr>
      <vt:lpstr>To Assess Ovarian Reserve </vt:lpstr>
      <vt:lpstr>Blood Tests</vt:lpstr>
      <vt:lpstr>Blood Tests</vt:lpstr>
      <vt:lpstr>Blood Tests</vt:lpstr>
      <vt:lpstr>Fallopian Tubes</vt:lpstr>
      <vt:lpstr>Tubal Function</vt:lpstr>
      <vt:lpstr>Hysterosalpingography (HSG)</vt:lpstr>
      <vt:lpstr>PowerPoint Presentation</vt:lpstr>
      <vt:lpstr>PowerPoint Presentation</vt:lpstr>
      <vt:lpstr>Laparoscopy </vt:lpstr>
      <vt:lpstr>PowerPoint Presentation</vt:lpstr>
      <vt:lpstr>Uterine Corpus</vt:lpstr>
      <vt:lpstr>Corpus</vt:lpstr>
      <vt:lpstr>PowerPoint Presentation</vt:lpstr>
      <vt:lpstr>Cervix</vt:lpstr>
      <vt:lpstr>Cervical Function</vt:lpstr>
      <vt:lpstr>Cervical Function</vt:lpstr>
      <vt:lpstr>Cervical Function</vt:lpstr>
      <vt:lpstr>PowerPoint Presentation</vt:lpstr>
      <vt:lpstr> Transvaginal Ultrasound </vt:lpstr>
      <vt:lpstr> Transvaginal Ultrasound </vt:lpstr>
      <vt:lpstr>Multiple follicles during ovulation induction with human menopause gonadotropin  </vt:lpstr>
      <vt:lpstr>Sagittal view of the uterus. Three-laminar endometrial pattern</vt:lpstr>
      <vt:lpstr>Treatment Options</vt:lpstr>
      <vt:lpstr>Ovulation Disorders</vt:lpstr>
      <vt:lpstr>Ovulation Disorders cont.</vt:lpstr>
      <vt:lpstr>Ovulation Disorders cont.</vt:lpstr>
      <vt:lpstr> Prognosis Following Treatment </vt:lpstr>
      <vt:lpstr>  Prevention  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Hani Mahdi</dc:creator>
  <cp:lastModifiedBy>Hani Mahdi</cp:lastModifiedBy>
  <cp:revision>80</cp:revision>
  <dcterms:created xsi:type="dcterms:W3CDTF">2017-03-06T19:44:46Z</dcterms:created>
  <dcterms:modified xsi:type="dcterms:W3CDTF">2023-02-08T19:29:21Z</dcterms:modified>
</cp:coreProperties>
</file>