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2"/>
  </p:notesMasterIdLst>
  <p:sldIdLst>
    <p:sldId id="256" r:id="rId2"/>
    <p:sldId id="257" r:id="rId3"/>
    <p:sldId id="338" r:id="rId4"/>
    <p:sldId id="358" r:id="rId5"/>
    <p:sldId id="272" r:id="rId6"/>
    <p:sldId id="389" r:id="rId7"/>
    <p:sldId id="262" r:id="rId8"/>
    <p:sldId id="263" r:id="rId9"/>
    <p:sldId id="340" r:id="rId10"/>
    <p:sldId id="327" r:id="rId11"/>
    <p:sldId id="341" r:id="rId12"/>
    <p:sldId id="388" r:id="rId13"/>
    <p:sldId id="342" r:id="rId14"/>
    <p:sldId id="306" r:id="rId15"/>
    <p:sldId id="347" r:id="rId16"/>
    <p:sldId id="292" r:id="rId17"/>
    <p:sldId id="328" r:id="rId18"/>
    <p:sldId id="293" r:id="rId19"/>
    <p:sldId id="329" r:id="rId20"/>
    <p:sldId id="296" r:id="rId21"/>
    <p:sldId id="295" r:id="rId22"/>
    <p:sldId id="345" r:id="rId23"/>
    <p:sldId id="390" r:id="rId24"/>
    <p:sldId id="298" r:id="rId25"/>
    <p:sldId id="346" r:id="rId26"/>
    <p:sldId id="372" r:id="rId27"/>
    <p:sldId id="300" r:id="rId28"/>
    <p:sldId id="301" r:id="rId29"/>
    <p:sldId id="319" r:id="rId30"/>
    <p:sldId id="267" r:id="rId31"/>
    <p:sldId id="302" r:id="rId32"/>
    <p:sldId id="349" r:id="rId33"/>
    <p:sldId id="348" r:id="rId34"/>
    <p:sldId id="353" r:id="rId35"/>
    <p:sldId id="391" r:id="rId36"/>
    <p:sldId id="373" r:id="rId37"/>
    <p:sldId id="392" r:id="rId38"/>
    <p:sldId id="352" r:id="rId39"/>
    <p:sldId id="275" r:id="rId40"/>
    <p:sldId id="366" r:id="rId41"/>
    <p:sldId id="375" r:id="rId42"/>
    <p:sldId id="367" r:id="rId43"/>
    <p:sldId id="376" r:id="rId44"/>
    <p:sldId id="378" r:id="rId45"/>
    <p:sldId id="379" r:id="rId46"/>
    <p:sldId id="368" r:id="rId47"/>
    <p:sldId id="386" r:id="rId48"/>
    <p:sldId id="385" r:id="rId49"/>
    <p:sldId id="271" r:id="rId50"/>
    <p:sldId id="387" r:id="rId51"/>
    <p:sldId id="380" r:id="rId52"/>
    <p:sldId id="381" r:id="rId53"/>
    <p:sldId id="369" r:id="rId54"/>
    <p:sldId id="370" r:id="rId55"/>
    <p:sldId id="382" r:id="rId56"/>
    <p:sldId id="266" r:id="rId57"/>
    <p:sldId id="354" r:id="rId58"/>
    <p:sldId id="281" r:id="rId59"/>
    <p:sldId id="356" r:id="rId60"/>
    <p:sldId id="350" r:id="rId6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9966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0020" autoAdjust="0"/>
  </p:normalViewPr>
  <p:slideViewPr>
    <p:cSldViewPr>
      <p:cViewPr varScale="1">
        <p:scale>
          <a:sx n="69" d="100"/>
          <a:sy n="69" d="100"/>
        </p:scale>
        <p:origin x="144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3748560-4E90-42D3-B550-0E3ECB2151E8}" type="datetimeFigureOut">
              <a:rPr lang="ar-SA" smtClean="0"/>
              <a:t>14/01/45</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9ECAB67-9ECA-4317-8E92-9BD890AC4D06}" type="slidenum">
              <a:rPr lang="ar-SA" smtClean="0"/>
              <a:t>‹#›</a:t>
            </a:fld>
            <a:endParaRPr lang="ar-SA"/>
          </a:p>
        </p:txBody>
      </p:sp>
    </p:spTree>
    <p:extLst>
      <p:ext uri="{BB962C8B-B14F-4D97-AF65-F5344CB8AC3E}">
        <p14:creationId xmlns:p14="http://schemas.microsoft.com/office/powerpoint/2010/main" val="387193620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1</a:t>
            </a:fld>
            <a:endParaRPr lang="ar-SA"/>
          </a:p>
        </p:txBody>
      </p:sp>
    </p:spTree>
    <p:extLst>
      <p:ext uri="{BB962C8B-B14F-4D97-AF65-F5344CB8AC3E}">
        <p14:creationId xmlns:p14="http://schemas.microsoft.com/office/powerpoint/2010/main" val="3570675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2</a:t>
            </a:fld>
            <a:endParaRPr lang="ar-SA"/>
          </a:p>
        </p:txBody>
      </p:sp>
    </p:spTree>
    <p:extLst>
      <p:ext uri="{BB962C8B-B14F-4D97-AF65-F5344CB8AC3E}">
        <p14:creationId xmlns:p14="http://schemas.microsoft.com/office/powerpoint/2010/main" val="2246123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3</a:t>
            </a:fld>
            <a:endParaRPr lang="ar-SA"/>
          </a:p>
        </p:txBody>
      </p:sp>
    </p:spTree>
    <p:extLst>
      <p:ext uri="{BB962C8B-B14F-4D97-AF65-F5344CB8AC3E}">
        <p14:creationId xmlns:p14="http://schemas.microsoft.com/office/powerpoint/2010/main" val="854121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b="0" i="0" dirty="0">
                <a:solidFill>
                  <a:srgbClr val="202124"/>
                </a:solidFill>
                <a:effectLst/>
                <a:latin typeface="Helvetica Neue"/>
              </a:rPr>
              <a:t>nonessential amino acids synthesized by the body.</a:t>
            </a:r>
            <a:endParaRPr lang="ar-SA"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11</a:t>
            </a:fld>
            <a:endParaRPr lang="ar-SA"/>
          </a:p>
        </p:txBody>
      </p:sp>
    </p:spTree>
    <p:extLst>
      <p:ext uri="{BB962C8B-B14F-4D97-AF65-F5344CB8AC3E}">
        <p14:creationId xmlns:p14="http://schemas.microsoft.com/office/powerpoint/2010/main" val="2132226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Active transport involves the movement of molecules from lower concentration to higher concentration with the use of energy. Passive transport involves the movement of molecules from higher concentration to lower concentration and no amount of energy is required.</a:t>
            </a:r>
          </a:p>
          <a:p>
            <a:pPr algn="l"/>
            <a:endParaRPr lang="en-US"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13</a:t>
            </a:fld>
            <a:endParaRPr lang="ar-SA"/>
          </a:p>
        </p:txBody>
      </p:sp>
    </p:spTree>
    <p:extLst>
      <p:ext uri="{BB962C8B-B14F-4D97-AF65-F5344CB8AC3E}">
        <p14:creationId xmlns:p14="http://schemas.microsoft.com/office/powerpoint/2010/main" val="3876899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25</a:t>
            </a:fld>
            <a:endParaRPr lang="ar-SA"/>
          </a:p>
        </p:txBody>
      </p:sp>
    </p:spTree>
    <p:extLst>
      <p:ext uri="{BB962C8B-B14F-4D97-AF65-F5344CB8AC3E}">
        <p14:creationId xmlns:p14="http://schemas.microsoft.com/office/powerpoint/2010/main" val="2453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5"/>
          </p:nvPr>
        </p:nvSpPr>
        <p:spPr/>
        <p:txBody>
          <a:bodyPr/>
          <a:lstStyle/>
          <a:p>
            <a:fld id="{89ECAB67-9ECA-4317-8E92-9BD890AC4D06}" type="slidenum">
              <a:rPr lang="ar-SA" smtClean="0"/>
              <a:t>47</a:t>
            </a:fld>
            <a:endParaRPr lang="ar-SA"/>
          </a:p>
        </p:txBody>
      </p:sp>
    </p:spTree>
    <p:extLst>
      <p:ext uri="{BB962C8B-B14F-4D97-AF65-F5344CB8AC3E}">
        <p14:creationId xmlns:p14="http://schemas.microsoft.com/office/powerpoint/2010/main" val="2916264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14/01/45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14/01/45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14/01/45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14/01/45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14/01/45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14/01/45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14/01/45</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Autofit/>
          </a:bodyPr>
          <a:lstStyle/>
          <a:p>
            <a:r>
              <a:rPr lang="en-US" sz="5400" dirty="0">
                <a:latin typeface="Arabic Typesetting" panose="03020402040406030203" pitchFamily="66" charset="-78"/>
                <a:cs typeface="Arabic Typesetting" panose="03020402040406030203" pitchFamily="66" charset="-78"/>
              </a:rPr>
              <a:t>The role of Glutamate and GABA in the Epileptic process </a:t>
            </a:r>
            <a:endParaRPr lang="ar-SA" sz="5400" dirty="0">
              <a:latin typeface="Arabic Typesetting" panose="03020402040406030203" pitchFamily="66" charset="-78"/>
              <a:cs typeface="Arabic Typesetting" panose="03020402040406030203" pitchFamily="66" charset="-78"/>
            </a:endParaRPr>
          </a:p>
        </p:txBody>
      </p:sp>
      <p:sp>
        <p:nvSpPr>
          <p:cNvPr id="3" name="عنوان فرعي 2"/>
          <p:cNvSpPr>
            <a:spLocks noGrp="1"/>
          </p:cNvSpPr>
          <p:nvPr>
            <p:ph type="subTitle" idx="1"/>
          </p:nvPr>
        </p:nvSpPr>
        <p:spPr/>
        <p:txBody>
          <a:bodyPr/>
          <a:lstStyle/>
          <a:p>
            <a:r>
              <a:rPr lang="en-US" dirty="0">
                <a:latin typeface="Edwardian Script ITC" panose="030303020407070D0804" pitchFamily="66" charset="0"/>
              </a:rPr>
              <a:t>By</a:t>
            </a:r>
            <a:endParaRPr lang="ar-SA" dirty="0">
              <a:latin typeface="Edwardian Script ITC" panose="030303020407070D0804" pitchFamily="66" charset="0"/>
            </a:endParaRPr>
          </a:p>
          <a:p>
            <a:r>
              <a:rPr lang="en-US" dirty="0">
                <a:latin typeface="Edwardian Script ITC" panose="030303020407070D0804" pitchFamily="66" charset="0"/>
              </a:rPr>
              <a:t>Dr </a:t>
            </a:r>
            <a:r>
              <a:rPr lang="en-US" dirty="0" err="1">
                <a:latin typeface="Edwardian Script ITC" panose="030303020407070D0804" pitchFamily="66" charset="0"/>
              </a:rPr>
              <a:t>Faten</a:t>
            </a:r>
            <a:r>
              <a:rPr lang="en-US" dirty="0">
                <a:latin typeface="Edwardian Script ITC" panose="030303020407070D0804" pitchFamily="66" charset="0"/>
              </a:rPr>
              <a:t> </a:t>
            </a:r>
            <a:r>
              <a:rPr lang="en-US" dirty="0" err="1">
                <a:latin typeface="Edwardian Script ITC" panose="030303020407070D0804" pitchFamily="66" charset="0"/>
              </a:rPr>
              <a:t>Allyan</a:t>
            </a:r>
            <a:endParaRPr lang="ar-SA" dirty="0">
              <a:latin typeface="Edwardian Script ITC" panose="030303020407070D0804"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78579" y="238230"/>
            <a:ext cx="8786842" cy="6215106"/>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5A7F7D59-88A5-5FB7-C633-BE852300174E}"/>
              </a:ext>
            </a:extLst>
          </p:cNvPr>
          <p:cNvPicPr>
            <a:picLocks noChangeAspect="1"/>
          </p:cNvPicPr>
          <p:nvPr/>
        </p:nvPicPr>
        <p:blipFill>
          <a:blip r:embed="rId3"/>
          <a:stretch>
            <a:fillRect/>
          </a:stretch>
        </p:blipFill>
        <p:spPr>
          <a:xfrm>
            <a:off x="142936" y="0"/>
            <a:ext cx="9001064" cy="7173415"/>
          </a:xfrm>
          <a:prstGeom prst="rect">
            <a:avLst/>
          </a:prstGeom>
        </p:spPr>
      </p:pic>
    </p:spTree>
    <p:extLst>
      <p:ext uri="{BB962C8B-B14F-4D97-AF65-F5344CB8AC3E}">
        <p14:creationId xmlns:p14="http://schemas.microsoft.com/office/powerpoint/2010/main" val="2739144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8FF238B-3ED6-3B7A-5A37-91448F2B8DB6}"/>
              </a:ext>
            </a:extLst>
          </p:cNvPr>
          <p:cNvPicPr>
            <a:picLocks noChangeAspect="1"/>
          </p:cNvPicPr>
          <p:nvPr/>
        </p:nvPicPr>
        <p:blipFill>
          <a:blip r:embed="rId2"/>
          <a:stretch>
            <a:fillRect/>
          </a:stretch>
        </p:blipFill>
        <p:spPr>
          <a:xfrm>
            <a:off x="251521" y="1"/>
            <a:ext cx="8640960" cy="6858000"/>
          </a:xfrm>
          <a:prstGeom prst="rect">
            <a:avLst/>
          </a:prstGeom>
        </p:spPr>
      </p:pic>
    </p:spTree>
    <p:extLst>
      <p:ext uri="{BB962C8B-B14F-4D97-AF65-F5344CB8AC3E}">
        <p14:creationId xmlns:p14="http://schemas.microsoft.com/office/powerpoint/2010/main" val="3781713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142852"/>
            <a:ext cx="8929718" cy="6357982"/>
          </a:xfrm>
          <a:prstGeom prst="rect">
            <a:avLst/>
          </a:prstGeom>
          <a:noFill/>
          <a:ln w="9525">
            <a:noFill/>
            <a:miter lim="800000"/>
            <a:headEnd/>
            <a:tailEnd/>
          </a:ln>
          <a:effectLst/>
        </p:spPr>
      </p:pic>
    </p:spTree>
    <p:extLst>
      <p:ext uri="{BB962C8B-B14F-4D97-AF65-F5344CB8AC3E}">
        <p14:creationId xmlns:p14="http://schemas.microsoft.com/office/powerpoint/2010/main" val="673922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07F13C4-EB15-7CD2-A593-5D042EEBB3DB}"/>
              </a:ext>
            </a:extLst>
          </p:cNvPr>
          <p:cNvPicPr>
            <a:picLocks noChangeAspect="1"/>
          </p:cNvPicPr>
          <p:nvPr/>
        </p:nvPicPr>
        <p:blipFill>
          <a:blip r:embed="rId2"/>
          <a:stretch>
            <a:fillRect/>
          </a:stretch>
        </p:blipFill>
        <p:spPr>
          <a:xfrm>
            <a:off x="395536" y="260648"/>
            <a:ext cx="7848872" cy="5616624"/>
          </a:xfrm>
          <a:prstGeom prst="rect">
            <a:avLst/>
          </a:prstGeom>
        </p:spPr>
      </p:pic>
      <p:sp>
        <p:nvSpPr>
          <p:cNvPr id="4" name="شكل بيضاوي 3">
            <a:extLst>
              <a:ext uri="{FF2B5EF4-FFF2-40B4-BE49-F238E27FC236}">
                <a16:creationId xmlns:a16="http://schemas.microsoft.com/office/drawing/2014/main" id="{6690595F-0041-E446-402A-3123629E711C}"/>
              </a:ext>
            </a:extLst>
          </p:cNvPr>
          <p:cNvSpPr/>
          <p:nvPr/>
        </p:nvSpPr>
        <p:spPr>
          <a:xfrm>
            <a:off x="4154498" y="3645024"/>
            <a:ext cx="1440160" cy="86409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شكل بيضاوي 4">
            <a:extLst>
              <a:ext uri="{FF2B5EF4-FFF2-40B4-BE49-F238E27FC236}">
                <a16:creationId xmlns:a16="http://schemas.microsoft.com/office/drawing/2014/main" id="{813E9AF0-6C40-FC1F-27E5-D3249203BE46}"/>
              </a:ext>
            </a:extLst>
          </p:cNvPr>
          <p:cNvSpPr/>
          <p:nvPr/>
        </p:nvSpPr>
        <p:spPr>
          <a:xfrm>
            <a:off x="107504" y="1988840"/>
            <a:ext cx="2232248" cy="7200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a:extLst>
              <a:ext uri="{FF2B5EF4-FFF2-40B4-BE49-F238E27FC236}">
                <a16:creationId xmlns:a16="http://schemas.microsoft.com/office/drawing/2014/main" id="{B1FC97E0-866A-FFC0-4CCE-C45088EDCF53}"/>
              </a:ext>
            </a:extLst>
          </p:cNvPr>
          <p:cNvSpPr/>
          <p:nvPr/>
        </p:nvSpPr>
        <p:spPr>
          <a:xfrm>
            <a:off x="6012160" y="764704"/>
            <a:ext cx="1872208" cy="72008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305078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285720" y="214290"/>
            <a:ext cx="8215370" cy="6643709"/>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285721" y="142852"/>
            <a:ext cx="8501122" cy="6715148"/>
          </a:xfrm>
          <a:prstGeom prst="rect">
            <a:avLst/>
          </a:prstGeom>
          <a:noFill/>
          <a:ln w="9525">
            <a:noFill/>
            <a:miter lim="800000"/>
            <a:headEnd/>
            <a:tailEnd/>
          </a:ln>
          <a:effectLst/>
        </p:spPr>
      </p:pic>
      <p:sp>
        <p:nvSpPr>
          <p:cNvPr id="2" name="مربع نص 1">
            <a:extLst>
              <a:ext uri="{FF2B5EF4-FFF2-40B4-BE49-F238E27FC236}">
                <a16:creationId xmlns:a16="http://schemas.microsoft.com/office/drawing/2014/main" id="{D7F0D03A-D0F2-8710-AACB-CE00CACD5ACE}"/>
              </a:ext>
            </a:extLst>
          </p:cNvPr>
          <p:cNvSpPr txBox="1"/>
          <p:nvPr/>
        </p:nvSpPr>
        <p:spPr>
          <a:xfrm>
            <a:off x="1763688" y="4077072"/>
            <a:ext cx="2376264" cy="369332"/>
          </a:xfrm>
          <a:prstGeom prst="rect">
            <a:avLst/>
          </a:prstGeom>
          <a:noFill/>
        </p:spPr>
        <p:txBody>
          <a:bodyPr wrap="square" rtlCol="1">
            <a:spAutoFit/>
          </a:bodyPr>
          <a:lstStyle/>
          <a:p>
            <a:pPr algn="l" rtl="0"/>
            <a:r>
              <a:rPr lang="en-US" dirty="0"/>
              <a:t>Na or Ca enter neuron </a:t>
            </a:r>
            <a:endParaRPr lang="ar-SA" dirty="0"/>
          </a:p>
        </p:txBody>
      </p:sp>
      <p:sp>
        <p:nvSpPr>
          <p:cNvPr id="3" name="مربع نص 2">
            <a:extLst>
              <a:ext uri="{FF2B5EF4-FFF2-40B4-BE49-F238E27FC236}">
                <a16:creationId xmlns:a16="http://schemas.microsoft.com/office/drawing/2014/main" id="{ED3B11AC-758D-64F8-9507-AAFB243685AE}"/>
              </a:ext>
            </a:extLst>
          </p:cNvPr>
          <p:cNvSpPr txBox="1"/>
          <p:nvPr/>
        </p:nvSpPr>
        <p:spPr>
          <a:xfrm>
            <a:off x="5292080" y="3429000"/>
            <a:ext cx="2592288" cy="646331"/>
          </a:xfrm>
          <a:prstGeom prst="rect">
            <a:avLst/>
          </a:prstGeom>
          <a:noFill/>
        </p:spPr>
        <p:txBody>
          <a:bodyPr wrap="square" rtlCol="1">
            <a:spAutoFit/>
          </a:bodyPr>
          <a:lstStyle/>
          <a:p>
            <a:pPr algn="l"/>
            <a:r>
              <a:rPr lang="en-US" dirty="0"/>
              <a:t>K out of nerve or Cl enter nerve</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A7088761-379F-021C-0E86-58128534294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83879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251520" y="188640"/>
            <a:ext cx="8771115" cy="6408712"/>
          </a:xfrm>
          <a:prstGeom prst="rect">
            <a:avLst/>
          </a:prstGeom>
          <a:noFill/>
          <a:ln w="9525">
            <a:noFill/>
            <a:miter lim="800000"/>
            <a:headEnd/>
            <a:tailEnd/>
          </a:ln>
          <a:effectLst/>
        </p:spPr>
      </p:pic>
    </p:spTree>
    <p:extLst>
      <p:ext uri="{BB962C8B-B14F-4D97-AF65-F5344CB8AC3E}">
        <p14:creationId xmlns:p14="http://schemas.microsoft.com/office/powerpoint/2010/main" val="1244152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51523D2-ED42-2063-FC8A-459F530AD644}"/>
              </a:ext>
            </a:extLst>
          </p:cNvPr>
          <p:cNvPicPr>
            <a:picLocks noChangeAspect="1"/>
          </p:cNvPicPr>
          <p:nvPr/>
        </p:nvPicPr>
        <p:blipFill>
          <a:blip r:embed="rId3"/>
          <a:stretch>
            <a:fillRect/>
          </a:stretch>
        </p:blipFill>
        <p:spPr>
          <a:xfrm>
            <a:off x="0" y="44624"/>
            <a:ext cx="9143999" cy="6552727"/>
          </a:xfrm>
          <a:prstGeom prst="rect">
            <a:avLst/>
          </a:prstGeom>
        </p:spPr>
      </p:pic>
    </p:spTree>
    <p:extLst>
      <p:ext uri="{BB962C8B-B14F-4D97-AF65-F5344CB8AC3E}">
        <p14:creationId xmlns:p14="http://schemas.microsoft.com/office/powerpoint/2010/main" val="378406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EA0B175-03F3-4501-AB10-D988BBA2C083}"/>
              </a:ext>
            </a:extLst>
          </p:cNvPr>
          <p:cNvPicPr>
            <a:picLocks noChangeAspect="1"/>
          </p:cNvPicPr>
          <p:nvPr/>
        </p:nvPicPr>
        <p:blipFill>
          <a:blip r:embed="rId2"/>
          <a:stretch>
            <a:fillRect/>
          </a:stretch>
        </p:blipFill>
        <p:spPr>
          <a:xfrm>
            <a:off x="827584" y="704850"/>
            <a:ext cx="7128791" cy="5448300"/>
          </a:xfrm>
          <a:prstGeom prst="rect">
            <a:avLst/>
          </a:prstGeom>
        </p:spPr>
      </p:pic>
    </p:spTree>
    <p:extLst>
      <p:ext uri="{BB962C8B-B14F-4D97-AF65-F5344CB8AC3E}">
        <p14:creationId xmlns:p14="http://schemas.microsoft.com/office/powerpoint/2010/main" val="322190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96DABD53-F5D5-665C-8A74-319FF073FF9C}"/>
              </a:ext>
            </a:extLst>
          </p:cNvPr>
          <p:cNvPicPr>
            <a:picLocks noChangeAspect="1"/>
          </p:cNvPicPr>
          <p:nvPr/>
        </p:nvPicPr>
        <p:blipFill>
          <a:blip r:embed="rId3"/>
          <a:stretch>
            <a:fillRect/>
          </a:stretch>
        </p:blipFill>
        <p:spPr>
          <a:xfrm>
            <a:off x="0" y="942633"/>
            <a:ext cx="9144000" cy="5654719"/>
          </a:xfrm>
          <a:prstGeom prst="rect">
            <a:avLst/>
          </a:prstGeom>
        </p:spPr>
      </p:pic>
      <p:sp>
        <p:nvSpPr>
          <p:cNvPr id="4" name="مربع نص 3">
            <a:extLst>
              <a:ext uri="{FF2B5EF4-FFF2-40B4-BE49-F238E27FC236}">
                <a16:creationId xmlns:a16="http://schemas.microsoft.com/office/drawing/2014/main" id="{A2B289F6-0CD9-A347-3A6D-CF1D33F3DD57}"/>
              </a:ext>
            </a:extLst>
          </p:cNvPr>
          <p:cNvSpPr txBox="1"/>
          <p:nvPr/>
        </p:nvSpPr>
        <p:spPr>
          <a:xfrm>
            <a:off x="4572000" y="6093296"/>
            <a:ext cx="2664296" cy="584775"/>
          </a:xfrm>
          <a:prstGeom prst="rect">
            <a:avLst/>
          </a:prstGeom>
          <a:noFill/>
        </p:spPr>
        <p:txBody>
          <a:bodyPr wrap="square" rtlCol="1">
            <a:spAutoFit/>
          </a:bodyPr>
          <a:lstStyle/>
          <a:p>
            <a:pPr algn="l" rtl="0"/>
            <a:r>
              <a:rPr lang="en-US" sz="3200" b="1" dirty="0"/>
              <a:t>in neuron</a:t>
            </a:r>
            <a:endParaRPr lang="ar-SA" sz="3200" b="1" dirty="0"/>
          </a:p>
        </p:txBody>
      </p:sp>
    </p:spTree>
    <p:extLst>
      <p:ext uri="{BB962C8B-B14F-4D97-AF65-F5344CB8AC3E}">
        <p14:creationId xmlns:p14="http://schemas.microsoft.com/office/powerpoint/2010/main" val="4130790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srcRect/>
          <a:stretch>
            <a:fillRect/>
          </a:stretch>
        </p:blipFill>
        <p:spPr bwMode="auto">
          <a:xfrm>
            <a:off x="251521" y="335347"/>
            <a:ext cx="8644634" cy="6334013"/>
          </a:xfrm>
          <a:prstGeom prst="rect">
            <a:avLst/>
          </a:prstGeom>
          <a:noFill/>
          <a:ln w="9525">
            <a:noFill/>
            <a:miter lim="800000"/>
            <a:headEnd/>
            <a:tailEnd/>
          </a:ln>
          <a:effectLst/>
        </p:spPr>
      </p:pic>
    </p:spTree>
    <p:extLst>
      <p:ext uri="{BB962C8B-B14F-4D97-AF65-F5344CB8AC3E}">
        <p14:creationId xmlns:p14="http://schemas.microsoft.com/office/powerpoint/2010/main" val="2127388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91DFFBA-663B-11F2-BD47-68FE792491FB}"/>
              </a:ext>
            </a:extLst>
          </p:cNvPr>
          <p:cNvPicPr>
            <a:picLocks noChangeAspect="1"/>
          </p:cNvPicPr>
          <p:nvPr/>
        </p:nvPicPr>
        <p:blipFill>
          <a:blip r:embed="rId2"/>
          <a:stretch>
            <a:fillRect/>
          </a:stretch>
        </p:blipFill>
        <p:spPr>
          <a:xfrm>
            <a:off x="467544" y="260648"/>
            <a:ext cx="7920880" cy="6336704"/>
          </a:xfrm>
          <a:prstGeom prst="rect">
            <a:avLst/>
          </a:prstGeom>
        </p:spPr>
      </p:pic>
    </p:spTree>
    <p:extLst>
      <p:ext uri="{BB962C8B-B14F-4D97-AF65-F5344CB8AC3E}">
        <p14:creationId xmlns:p14="http://schemas.microsoft.com/office/powerpoint/2010/main" val="170237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srcRect/>
          <a:stretch>
            <a:fillRect/>
          </a:stretch>
        </p:blipFill>
        <p:spPr bwMode="auto">
          <a:xfrm>
            <a:off x="179512" y="-99392"/>
            <a:ext cx="8640961" cy="70294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srcRect/>
          <a:stretch>
            <a:fillRect/>
          </a:stretch>
        </p:blipFill>
        <p:spPr bwMode="auto">
          <a:xfrm>
            <a:off x="539553" y="260648"/>
            <a:ext cx="8248794" cy="6198516"/>
          </a:xfrm>
          <a:prstGeom prst="rect">
            <a:avLst/>
          </a:prstGeom>
          <a:noFill/>
          <a:ln w="9525">
            <a:noFill/>
            <a:miter lim="800000"/>
            <a:headEnd/>
            <a:tailEnd/>
          </a:ln>
          <a:effectLst/>
        </p:spPr>
      </p:pic>
      <p:cxnSp>
        <p:nvCxnSpPr>
          <p:cNvPr id="3" name="رابط مستقيم 2">
            <a:extLst>
              <a:ext uri="{FF2B5EF4-FFF2-40B4-BE49-F238E27FC236}">
                <a16:creationId xmlns:a16="http://schemas.microsoft.com/office/drawing/2014/main" id="{B88D9A30-3B4E-4706-B000-B1C98783A2C4}"/>
              </a:ext>
            </a:extLst>
          </p:cNvPr>
          <p:cNvCxnSpPr/>
          <p:nvPr/>
        </p:nvCxnSpPr>
        <p:spPr>
          <a:xfrm>
            <a:off x="3419872" y="2420888"/>
            <a:ext cx="374441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656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a:stretch>
            <a:fillRect/>
          </a:stretch>
        </p:blipFill>
        <p:spPr bwMode="auto">
          <a:xfrm>
            <a:off x="179512" y="0"/>
            <a:ext cx="8964488" cy="6857999"/>
          </a:xfrm>
          <a:prstGeom prst="rect">
            <a:avLst/>
          </a:prstGeom>
          <a:noFill/>
          <a:ln w="9525">
            <a:noFill/>
            <a:miter lim="800000"/>
            <a:headEnd/>
            <a:tailEnd/>
          </a:ln>
          <a:effectLst/>
        </p:spPr>
      </p:pic>
      <p:sp>
        <p:nvSpPr>
          <p:cNvPr id="2" name="مربع نص 1">
            <a:extLst>
              <a:ext uri="{FF2B5EF4-FFF2-40B4-BE49-F238E27FC236}">
                <a16:creationId xmlns:a16="http://schemas.microsoft.com/office/drawing/2014/main" id="{FC9AD4FB-FCF1-6850-890E-8BD7E15D6A6E}"/>
              </a:ext>
            </a:extLst>
          </p:cNvPr>
          <p:cNvSpPr txBox="1"/>
          <p:nvPr/>
        </p:nvSpPr>
        <p:spPr>
          <a:xfrm>
            <a:off x="5148064" y="4797152"/>
            <a:ext cx="2808312" cy="646331"/>
          </a:xfrm>
          <a:prstGeom prst="rect">
            <a:avLst/>
          </a:prstGeom>
          <a:noFill/>
        </p:spPr>
        <p:txBody>
          <a:bodyPr wrap="square" rtlCol="1">
            <a:spAutoFit/>
          </a:bodyPr>
          <a:lstStyle/>
          <a:p>
            <a:r>
              <a:rPr lang="en-US" b="1" i="0" dirty="0">
                <a:solidFill>
                  <a:schemeClr val="bg1"/>
                </a:solidFill>
                <a:effectLst/>
                <a:latin typeface="Helvetica Neue"/>
              </a:rPr>
              <a:t>uploading glutamate into synaptic vesicles</a:t>
            </a:r>
            <a:endParaRPr lang="ar-SA" dirty="0">
              <a:solidFill>
                <a:schemeClr val="bg1"/>
              </a:solidFill>
            </a:endParaRPr>
          </a:p>
        </p:txBody>
      </p:sp>
      <p:sp>
        <p:nvSpPr>
          <p:cNvPr id="3" name="شكل بيضاوي 2">
            <a:extLst>
              <a:ext uri="{FF2B5EF4-FFF2-40B4-BE49-F238E27FC236}">
                <a16:creationId xmlns:a16="http://schemas.microsoft.com/office/drawing/2014/main" id="{9365DD08-B242-3374-780B-F3E419B281C0}"/>
              </a:ext>
            </a:extLst>
          </p:cNvPr>
          <p:cNvSpPr/>
          <p:nvPr/>
        </p:nvSpPr>
        <p:spPr>
          <a:xfrm>
            <a:off x="5148064" y="4509120"/>
            <a:ext cx="3096344" cy="1296144"/>
          </a:xfrm>
          <a:prstGeom prst="ellipse">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a:endParaRPr lang="ar-S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a:stretch>
            <a:fillRect/>
          </a:stretch>
        </p:blipFill>
        <p:spPr bwMode="auto">
          <a:xfrm>
            <a:off x="0" y="1"/>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8835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a:stretch>
            <a:fillRect/>
          </a:stretch>
        </p:blipFill>
        <p:spPr bwMode="auto">
          <a:xfrm>
            <a:off x="0" y="188640"/>
            <a:ext cx="9144000" cy="6669360"/>
          </a:xfrm>
          <a:prstGeom prst="rect">
            <a:avLst/>
          </a:prstGeom>
          <a:noFill/>
          <a:ln w="9525">
            <a:noFill/>
            <a:miter lim="800000"/>
            <a:headEnd/>
            <a:tailEnd/>
          </a:ln>
          <a:effectLst/>
        </p:spPr>
      </p:pic>
    </p:spTree>
    <p:extLst>
      <p:ext uri="{BB962C8B-B14F-4D97-AF65-F5344CB8AC3E}">
        <p14:creationId xmlns:p14="http://schemas.microsoft.com/office/powerpoint/2010/main" val="3967685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251520" y="27385"/>
            <a:ext cx="8712968" cy="6857999"/>
          </a:xfrm>
          <a:prstGeom prst="rect">
            <a:avLst/>
          </a:prstGeom>
          <a:noFill/>
          <a:ln w="9525">
            <a:noFill/>
            <a:miter lim="800000"/>
            <a:headEnd/>
            <a:tailEnd/>
          </a:ln>
          <a:effectLst/>
        </p:spPr>
      </p:pic>
      <p:cxnSp>
        <p:nvCxnSpPr>
          <p:cNvPr id="4" name="رابط مستقيم 3">
            <a:extLst>
              <a:ext uri="{FF2B5EF4-FFF2-40B4-BE49-F238E27FC236}">
                <a16:creationId xmlns:a16="http://schemas.microsoft.com/office/drawing/2014/main" id="{2BF0FF63-0B1E-0364-7B5E-4780187017AD}"/>
              </a:ext>
            </a:extLst>
          </p:cNvPr>
          <p:cNvCxnSpPr/>
          <p:nvPr/>
        </p:nvCxnSpPr>
        <p:spPr>
          <a:xfrm>
            <a:off x="2843808" y="3789040"/>
            <a:ext cx="4752528"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6" name="رابط مستقيم 15">
            <a:extLst>
              <a:ext uri="{FF2B5EF4-FFF2-40B4-BE49-F238E27FC236}">
                <a16:creationId xmlns:a16="http://schemas.microsoft.com/office/drawing/2014/main" id="{516E1E86-6183-2C6C-88D4-6C486034D914}"/>
              </a:ext>
            </a:extLst>
          </p:cNvPr>
          <p:cNvCxnSpPr>
            <a:cxnSpLocks/>
          </p:cNvCxnSpPr>
          <p:nvPr/>
        </p:nvCxnSpPr>
        <p:spPr>
          <a:xfrm>
            <a:off x="2627784" y="4509120"/>
            <a:ext cx="4032448"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رابط مستقيم 18">
            <a:extLst>
              <a:ext uri="{FF2B5EF4-FFF2-40B4-BE49-F238E27FC236}">
                <a16:creationId xmlns:a16="http://schemas.microsoft.com/office/drawing/2014/main" id="{602A03A0-4EEA-F01A-D6DF-808A1D2D9865}"/>
              </a:ext>
            </a:extLst>
          </p:cNvPr>
          <p:cNvCxnSpPr/>
          <p:nvPr/>
        </p:nvCxnSpPr>
        <p:spPr>
          <a:xfrm>
            <a:off x="2123728" y="4941168"/>
            <a:ext cx="1296144"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4379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27EB631-62C3-EE13-6400-3011D467BFEB}"/>
              </a:ext>
            </a:extLst>
          </p:cNvPr>
          <p:cNvPicPr>
            <a:picLocks noChangeAspect="1"/>
          </p:cNvPicPr>
          <p:nvPr/>
        </p:nvPicPr>
        <p:blipFill>
          <a:blip r:embed="rId2"/>
          <a:stretch>
            <a:fillRect/>
          </a:stretch>
        </p:blipFill>
        <p:spPr>
          <a:xfrm>
            <a:off x="323528" y="980728"/>
            <a:ext cx="8440717" cy="4929379"/>
          </a:xfrm>
          <a:prstGeom prst="rect">
            <a:avLst/>
          </a:prstGeom>
        </p:spPr>
      </p:pic>
      <p:cxnSp>
        <p:nvCxnSpPr>
          <p:cNvPr id="4" name="رابط مستقيم 3">
            <a:extLst>
              <a:ext uri="{FF2B5EF4-FFF2-40B4-BE49-F238E27FC236}">
                <a16:creationId xmlns:a16="http://schemas.microsoft.com/office/drawing/2014/main" id="{8E62EFB5-8833-582F-E7AB-B89FBA87492C}"/>
              </a:ext>
            </a:extLst>
          </p:cNvPr>
          <p:cNvCxnSpPr/>
          <p:nvPr/>
        </p:nvCxnSpPr>
        <p:spPr>
          <a:xfrm>
            <a:off x="755576" y="1844824"/>
            <a:ext cx="79208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64558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1956F11-E981-3854-E9C0-FB4A37B43B62}"/>
              </a:ext>
            </a:extLst>
          </p:cNvPr>
          <p:cNvSpPr txBox="1"/>
          <p:nvPr/>
        </p:nvSpPr>
        <p:spPr>
          <a:xfrm>
            <a:off x="539552" y="1924377"/>
            <a:ext cx="8136904" cy="2800767"/>
          </a:xfrm>
          <a:prstGeom prst="rect">
            <a:avLst/>
          </a:prstGeom>
          <a:noFill/>
        </p:spPr>
        <p:txBody>
          <a:bodyPr wrap="square" rtlCol="1">
            <a:spAutoFit/>
          </a:bodyPr>
          <a:lstStyle/>
          <a:p>
            <a:pPr marL="342900" indent="-342900" algn="l" rtl="0">
              <a:buFont typeface="Arial" panose="020B0604020202020204" pitchFamily="34" charset="0"/>
              <a:buChar char="•"/>
            </a:pPr>
            <a:r>
              <a:rPr lang="en-US" sz="2200" b="1" i="0" dirty="0">
                <a:solidFill>
                  <a:schemeClr val="tx2"/>
                </a:solidFill>
                <a:effectLst/>
                <a:latin typeface="Helvetica Neue"/>
              </a:rPr>
              <a:t>The activation of NMDA receptor requires binding of a ligand (glutamate) to the GluN2 subunits, membrane depolarization to remove the Mg</a:t>
            </a:r>
            <a:r>
              <a:rPr lang="en-US" sz="2200" b="1" i="0" baseline="30000" dirty="0">
                <a:solidFill>
                  <a:schemeClr val="tx2"/>
                </a:solidFill>
                <a:effectLst/>
                <a:latin typeface="Helvetica Neue"/>
              </a:rPr>
              <a:t>2+</a:t>
            </a:r>
            <a:r>
              <a:rPr lang="en-US" sz="2200" b="1" i="0" dirty="0">
                <a:solidFill>
                  <a:schemeClr val="tx2"/>
                </a:solidFill>
                <a:effectLst/>
                <a:latin typeface="Helvetica Neue"/>
              </a:rPr>
              <a:t> block of the channel and prevent excessive activation </a:t>
            </a:r>
          </a:p>
          <a:p>
            <a:pPr marL="342900" indent="-342900" algn="l" rtl="0">
              <a:buFont typeface="Arial" panose="020B0604020202020204" pitchFamily="34" charset="0"/>
              <a:buChar char="•"/>
            </a:pPr>
            <a:r>
              <a:rPr lang="en-US" sz="2200" b="1" i="0" dirty="0">
                <a:solidFill>
                  <a:schemeClr val="tx2"/>
                </a:solidFill>
                <a:effectLst/>
                <a:latin typeface="Helvetica Neue"/>
              </a:rPr>
              <a:t> and Binding of an essential co-agonist, glycine to the GluN1 subunits.</a:t>
            </a:r>
          </a:p>
          <a:p>
            <a:br>
              <a:rPr lang="en-US" sz="2200" b="1" i="0" dirty="0">
                <a:solidFill>
                  <a:schemeClr val="tx2"/>
                </a:solidFill>
                <a:effectLst/>
                <a:latin typeface="Helvetica Neue"/>
              </a:rPr>
            </a:br>
            <a:endParaRPr lang="ar-SA" sz="2200" b="1" dirty="0">
              <a:solidFill>
                <a:schemeClr val="tx2"/>
              </a:solidFill>
            </a:endParaRPr>
          </a:p>
        </p:txBody>
      </p:sp>
      <p:pic>
        <p:nvPicPr>
          <p:cNvPr id="4" name="صورة 3">
            <a:extLst>
              <a:ext uri="{FF2B5EF4-FFF2-40B4-BE49-F238E27FC236}">
                <a16:creationId xmlns:a16="http://schemas.microsoft.com/office/drawing/2014/main" id="{C6DC1912-93B2-DFC1-BDDC-D5F73734F75E}"/>
              </a:ext>
            </a:extLst>
          </p:cNvPr>
          <p:cNvPicPr>
            <a:picLocks noChangeAspect="1"/>
          </p:cNvPicPr>
          <p:nvPr/>
        </p:nvPicPr>
        <p:blipFill>
          <a:blip r:embed="rId2"/>
          <a:stretch>
            <a:fillRect/>
          </a:stretch>
        </p:blipFill>
        <p:spPr>
          <a:xfrm>
            <a:off x="539552" y="116632"/>
            <a:ext cx="7416824" cy="1512168"/>
          </a:xfrm>
          <a:prstGeom prst="rect">
            <a:avLst/>
          </a:prstGeom>
        </p:spPr>
      </p:pic>
      <p:pic>
        <p:nvPicPr>
          <p:cNvPr id="6" name="صورة 5">
            <a:extLst>
              <a:ext uri="{FF2B5EF4-FFF2-40B4-BE49-F238E27FC236}">
                <a16:creationId xmlns:a16="http://schemas.microsoft.com/office/drawing/2014/main" id="{16761D23-A538-0D70-A833-7545312A29FE}"/>
              </a:ext>
            </a:extLst>
          </p:cNvPr>
          <p:cNvPicPr>
            <a:picLocks noChangeAspect="1"/>
          </p:cNvPicPr>
          <p:nvPr/>
        </p:nvPicPr>
        <p:blipFill>
          <a:blip r:embed="rId3"/>
          <a:stretch>
            <a:fillRect/>
          </a:stretch>
        </p:blipFill>
        <p:spPr>
          <a:xfrm>
            <a:off x="2123728" y="3933056"/>
            <a:ext cx="4464496" cy="2924944"/>
          </a:xfrm>
          <a:prstGeom prst="rect">
            <a:avLst/>
          </a:prstGeom>
        </p:spPr>
      </p:pic>
    </p:spTree>
    <p:extLst>
      <p:ext uri="{BB962C8B-B14F-4D97-AF65-F5344CB8AC3E}">
        <p14:creationId xmlns:p14="http://schemas.microsoft.com/office/powerpoint/2010/main" val="1233600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srcRect/>
          <a:stretch>
            <a:fillRect/>
          </a:stretch>
        </p:blipFill>
        <p:spPr bwMode="auto">
          <a:xfrm>
            <a:off x="36511" y="0"/>
            <a:ext cx="9144001" cy="7029400"/>
          </a:xfrm>
          <a:prstGeom prst="rect">
            <a:avLst/>
          </a:prstGeom>
          <a:noFill/>
          <a:ln w="9525">
            <a:noFill/>
            <a:miter lim="800000"/>
            <a:headEnd/>
            <a:tailEnd/>
          </a:ln>
          <a:effectLst/>
        </p:spPr>
      </p:pic>
      <p:sp>
        <p:nvSpPr>
          <p:cNvPr id="2" name="مستطيل 1">
            <a:extLst>
              <a:ext uri="{FF2B5EF4-FFF2-40B4-BE49-F238E27FC236}">
                <a16:creationId xmlns:a16="http://schemas.microsoft.com/office/drawing/2014/main" id="{1CA8548D-A474-02D7-117F-CCF6AFA70A6D}"/>
              </a:ext>
            </a:extLst>
          </p:cNvPr>
          <p:cNvSpPr/>
          <p:nvPr/>
        </p:nvSpPr>
        <p:spPr>
          <a:xfrm>
            <a:off x="1187624" y="5949280"/>
            <a:ext cx="4536504" cy="7920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71F9FB38-164C-339A-A347-C207DEA4F580}"/>
              </a:ext>
            </a:extLst>
          </p:cNvPr>
          <p:cNvPicPr>
            <a:picLocks noChangeAspect="1"/>
          </p:cNvPicPr>
          <p:nvPr/>
        </p:nvPicPr>
        <p:blipFill>
          <a:blip r:embed="rId3"/>
          <a:stretch>
            <a:fillRect/>
          </a:stretch>
        </p:blipFill>
        <p:spPr>
          <a:xfrm>
            <a:off x="1078596" y="5085184"/>
            <a:ext cx="4680520" cy="47537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9A662BB-6DC3-75C0-4753-D653E24499C4}"/>
              </a:ext>
            </a:extLst>
          </p:cNvPr>
          <p:cNvPicPr>
            <a:picLocks noChangeAspect="1"/>
          </p:cNvPicPr>
          <p:nvPr/>
        </p:nvPicPr>
        <p:blipFill>
          <a:blip r:embed="rId3"/>
          <a:stretch>
            <a:fillRect/>
          </a:stretch>
        </p:blipFill>
        <p:spPr>
          <a:xfrm>
            <a:off x="827584" y="692696"/>
            <a:ext cx="7704855" cy="5472608"/>
          </a:xfrm>
          <a:prstGeom prst="rect">
            <a:avLst/>
          </a:prstGeom>
        </p:spPr>
      </p:pic>
      <p:sp>
        <p:nvSpPr>
          <p:cNvPr id="2" name="مربع نص 1">
            <a:extLst>
              <a:ext uri="{FF2B5EF4-FFF2-40B4-BE49-F238E27FC236}">
                <a16:creationId xmlns:a16="http://schemas.microsoft.com/office/drawing/2014/main" id="{2266F98B-0491-6A8A-D5D9-CF03F580E96F}"/>
              </a:ext>
            </a:extLst>
          </p:cNvPr>
          <p:cNvSpPr txBox="1"/>
          <p:nvPr/>
        </p:nvSpPr>
        <p:spPr>
          <a:xfrm>
            <a:off x="0" y="4725144"/>
            <a:ext cx="2411760" cy="1754326"/>
          </a:xfrm>
          <a:prstGeom prst="rect">
            <a:avLst/>
          </a:prstGeom>
          <a:solidFill>
            <a:schemeClr val="bg1"/>
          </a:solidFill>
        </p:spPr>
        <p:txBody>
          <a:bodyPr wrap="square" rtlCol="1">
            <a:spAutoFit/>
          </a:bodyPr>
          <a:lstStyle/>
          <a:p>
            <a:pPr algn="l" rtl="0"/>
            <a:r>
              <a:rPr lang="en-US" b="1" i="0" dirty="0">
                <a:solidFill>
                  <a:srgbClr val="202124"/>
                </a:solidFill>
                <a:effectLst/>
                <a:latin typeface="Helvetica Neue"/>
              </a:rPr>
              <a:t>Mg2+ blocks the NMDA receptor by binding to channel pore and prevents its excessive activation</a:t>
            </a:r>
            <a:r>
              <a:rPr lang="en-US" b="0" i="0" dirty="0">
                <a:solidFill>
                  <a:srgbClr val="202124"/>
                </a:solidFill>
                <a:effectLst/>
                <a:latin typeface="Helvetica Neue"/>
              </a:rPr>
              <a:t>.</a:t>
            </a:r>
            <a:endParaRPr lang="ar-SA" dirty="0"/>
          </a:p>
        </p:txBody>
      </p:sp>
    </p:spTree>
    <p:extLst>
      <p:ext uri="{BB962C8B-B14F-4D97-AF65-F5344CB8AC3E}">
        <p14:creationId xmlns:p14="http://schemas.microsoft.com/office/powerpoint/2010/main" val="2523869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5309F49-13FA-EC43-48D5-3CAECEB56CB8}"/>
              </a:ext>
            </a:extLst>
          </p:cNvPr>
          <p:cNvPicPr>
            <a:picLocks noChangeAspect="1"/>
          </p:cNvPicPr>
          <p:nvPr/>
        </p:nvPicPr>
        <p:blipFill>
          <a:blip r:embed="rId2"/>
          <a:stretch>
            <a:fillRect/>
          </a:stretch>
        </p:blipFill>
        <p:spPr>
          <a:xfrm>
            <a:off x="179512" y="274340"/>
            <a:ext cx="8784976" cy="6597352"/>
          </a:xfrm>
          <a:prstGeom prst="rect">
            <a:avLst/>
          </a:prstGeom>
        </p:spPr>
      </p:pic>
      <p:cxnSp>
        <p:nvCxnSpPr>
          <p:cNvPr id="4" name="رابط مستقيم 3">
            <a:extLst>
              <a:ext uri="{FF2B5EF4-FFF2-40B4-BE49-F238E27FC236}">
                <a16:creationId xmlns:a16="http://schemas.microsoft.com/office/drawing/2014/main" id="{BDA5AF92-4EDB-7ED5-A9C3-A37ECEAA4065}"/>
              </a:ext>
            </a:extLst>
          </p:cNvPr>
          <p:cNvCxnSpPr>
            <a:cxnSpLocks/>
          </p:cNvCxnSpPr>
          <p:nvPr/>
        </p:nvCxnSpPr>
        <p:spPr>
          <a:xfrm>
            <a:off x="1259632" y="3573016"/>
            <a:ext cx="28803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رابط مستقيم 7">
            <a:extLst>
              <a:ext uri="{FF2B5EF4-FFF2-40B4-BE49-F238E27FC236}">
                <a16:creationId xmlns:a16="http://schemas.microsoft.com/office/drawing/2014/main" id="{FF482DD7-A924-80BE-9101-3DC4C958AAD7}"/>
              </a:ext>
            </a:extLst>
          </p:cNvPr>
          <p:cNvCxnSpPr>
            <a:cxnSpLocks/>
          </p:cNvCxnSpPr>
          <p:nvPr/>
        </p:nvCxnSpPr>
        <p:spPr>
          <a:xfrm>
            <a:off x="5436096" y="3573016"/>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رابط مستقيم 11">
            <a:extLst>
              <a:ext uri="{FF2B5EF4-FFF2-40B4-BE49-F238E27FC236}">
                <a16:creationId xmlns:a16="http://schemas.microsoft.com/office/drawing/2014/main" id="{1C764592-D1B7-9B09-61CF-21D0D8D60564}"/>
              </a:ext>
            </a:extLst>
          </p:cNvPr>
          <p:cNvCxnSpPr/>
          <p:nvPr/>
        </p:nvCxnSpPr>
        <p:spPr>
          <a:xfrm>
            <a:off x="3347864" y="4293096"/>
            <a:ext cx="2664296" cy="0"/>
          </a:xfrm>
          <a:prstGeom prst="line">
            <a:avLst/>
          </a:prstGeom>
        </p:spPr>
        <p:style>
          <a:lnRef idx="1">
            <a:schemeClr val="dk1"/>
          </a:lnRef>
          <a:fillRef idx="0">
            <a:schemeClr val="dk1"/>
          </a:fillRef>
          <a:effectRef idx="0">
            <a:schemeClr val="dk1"/>
          </a:effectRef>
          <a:fontRef idx="minor">
            <a:schemeClr val="tx1"/>
          </a:fontRef>
        </p:style>
      </p:cxnSp>
      <p:cxnSp>
        <p:nvCxnSpPr>
          <p:cNvPr id="14" name="رابط مستقيم 13">
            <a:extLst>
              <a:ext uri="{FF2B5EF4-FFF2-40B4-BE49-F238E27FC236}">
                <a16:creationId xmlns:a16="http://schemas.microsoft.com/office/drawing/2014/main" id="{9B5707B3-EA5C-AD8F-2247-0DB297ED6FBB}"/>
              </a:ext>
            </a:extLst>
          </p:cNvPr>
          <p:cNvCxnSpPr/>
          <p:nvPr/>
        </p:nvCxnSpPr>
        <p:spPr>
          <a:xfrm>
            <a:off x="8388424" y="4293096"/>
            <a:ext cx="576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رابط مستقيم 15">
            <a:extLst>
              <a:ext uri="{FF2B5EF4-FFF2-40B4-BE49-F238E27FC236}">
                <a16:creationId xmlns:a16="http://schemas.microsoft.com/office/drawing/2014/main" id="{42394440-0101-6130-5725-892E7ACA6FDD}"/>
              </a:ext>
            </a:extLst>
          </p:cNvPr>
          <p:cNvCxnSpPr>
            <a:cxnSpLocks/>
          </p:cNvCxnSpPr>
          <p:nvPr/>
        </p:nvCxnSpPr>
        <p:spPr>
          <a:xfrm>
            <a:off x="539552" y="4653136"/>
            <a:ext cx="1800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372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179512" y="260648"/>
            <a:ext cx="8640959" cy="6326994"/>
          </a:xfrm>
          <a:prstGeom prst="rect">
            <a:avLst/>
          </a:prstGeom>
          <a:noFill/>
          <a:ln w="9525">
            <a:noFill/>
            <a:miter lim="800000"/>
            <a:headEnd/>
            <a:tailEnd/>
          </a:ln>
          <a:effectLst/>
        </p:spPr>
      </p:pic>
      <p:sp>
        <p:nvSpPr>
          <p:cNvPr id="3" name="مستطيل 2">
            <a:extLst>
              <a:ext uri="{FF2B5EF4-FFF2-40B4-BE49-F238E27FC236}">
                <a16:creationId xmlns:a16="http://schemas.microsoft.com/office/drawing/2014/main" id="{EBEF758A-6497-A3DA-70BD-EF64735D7546}"/>
              </a:ext>
            </a:extLst>
          </p:cNvPr>
          <p:cNvSpPr/>
          <p:nvPr/>
        </p:nvSpPr>
        <p:spPr>
          <a:xfrm>
            <a:off x="5004048" y="4509120"/>
            <a:ext cx="2520280"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b="1" i="0" dirty="0">
                <a:solidFill>
                  <a:srgbClr val="202122"/>
                </a:solidFill>
                <a:effectLst/>
                <a:latin typeface="Arial" panose="020B0604020202020204" pitchFamily="34" charset="0"/>
              </a:rPr>
              <a:t>Anticonvulsants</a:t>
            </a:r>
            <a:endParaRPr lang="ar-S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a:stretch>
            <a:fillRect/>
          </a:stretch>
        </p:blipFill>
        <p:spPr bwMode="auto">
          <a:xfrm>
            <a:off x="0" y="1"/>
            <a:ext cx="9144000" cy="6858000"/>
          </a:xfrm>
          <a:prstGeom prst="rect">
            <a:avLst/>
          </a:prstGeom>
          <a:noFill/>
          <a:ln w="9525">
            <a:noFill/>
            <a:miter lim="800000"/>
            <a:headEnd/>
            <a:tailEnd/>
          </a:ln>
          <a:effectLst/>
        </p:spPr>
      </p:pic>
      <p:sp>
        <p:nvSpPr>
          <p:cNvPr id="4" name="مربع نص 3">
            <a:extLst>
              <a:ext uri="{FF2B5EF4-FFF2-40B4-BE49-F238E27FC236}">
                <a16:creationId xmlns:a16="http://schemas.microsoft.com/office/drawing/2014/main" id="{62CAC6E8-C5D6-7D1A-1D14-2BDBFDCDB589}"/>
              </a:ext>
            </a:extLst>
          </p:cNvPr>
          <p:cNvSpPr txBox="1"/>
          <p:nvPr/>
        </p:nvSpPr>
        <p:spPr>
          <a:xfrm>
            <a:off x="5940152" y="5373216"/>
            <a:ext cx="1800200" cy="400110"/>
          </a:xfrm>
          <a:prstGeom prst="rect">
            <a:avLst/>
          </a:prstGeom>
          <a:noFill/>
        </p:spPr>
        <p:txBody>
          <a:bodyPr wrap="square" rtlCol="1">
            <a:spAutoFit/>
          </a:bodyPr>
          <a:lstStyle/>
          <a:p>
            <a:r>
              <a:rPr lang="en-US" sz="2000" dirty="0">
                <a:solidFill>
                  <a:schemeClr val="bg1"/>
                </a:solidFill>
              </a:rPr>
              <a:t>Kynurenic acid</a:t>
            </a:r>
            <a:endParaRPr lang="ar-SA" sz="2000" dirty="0">
              <a:solidFill>
                <a:schemeClr val="bg1"/>
              </a:solidFill>
            </a:endParaRPr>
          </a:p>
        </p:txBody>
      </p:sp>
      <p:sp>
        <p:nvSpPr>
          <p:cNvPr id="5" name="مربع نص 4">
            <a:extLst>
              <a:ext uri="{FF2B5EF4-FFF2-40B4-BE49-F238E27FC236}">
                <a16:creationId xmlns:a16="http://schemas.microsoft.com/office/drawing/2014/main" id="{31C127F5-6C0D-FD2E-E020-D86178000082}"/>
              </a:ext>
            </a:extLst>
          </p:cNvPr>
          <p:cNvSpPr txBox="1"/>
          <p:nvPr/>
        </p:nvSpPr>
        <p:spPr>
          <a:xfrm>
            <a:off x="5796136" y="5773326"/>
            <a:ext cx="2448272" cy="461665"/>
          </a:xfrm>
          <a:prstGeom prst="rect">
            <a:avLst/>
          </a:prstGeom>
          <a:noFill/>
        </p:spPr>
        <p:txBody>
          <a:bodyPr wrap="square" rtlCol="1">
            <a:spAutoFit/>
          </a:bodyPr>
          <a:lstStyle/>
          <a:p>
            <a:r>
              <a:rPr lang="en-US" sz="2400" b="1" i="0" dirty="0">
                <a:solidFill>
                  <a:srgbClr val="FF0000"/>
                </a:solidFill>
                <a:effectLst/>
                <a:latin typeface="Helvetica Neue"/>
              </a:rPr>
              <a:t>anticonvulsant</a:t>
            </a:r>
            <a:endParaRPr lang="ar-SA" sz="2400" dirty="0"/>
          </a:p>
        </p:txBody>
      </p:sp>
    </p:spTree>
    <p:extLst>
      <p:ext uri="{BB962C8B-B14F-4D97-AF65-F5344CB8AC3E}">
        <p14:creationId xmlns:p14="http://schemas.microsoft.com/office/powerpoint/2010/main" val="3571789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srcRect/>
          <a:stretch>
            <a:fillRect/>
          </a:stretch>
        </p:blipFill>
        <p:spPr bwMode="auto">
          <a:xfrm>
            <a:off x="0" y="0"/>
            <a:ext cx="9144000" cy="7029400"/>
          </a:xfrm>
          <a:prstGeom prst="rect">
            <a:avLst/>
          </a:prstGeom>
          <a:noFill/>
          <a:ln w="9525">
            <a:noFill/>
            <a:miter lim="800000"/>
            <a:headEnd/>
            <a:tailEnd/>
          </a:ln>
          <a:effectLst/>
        </p:spPr>
      </p:pic>
    </p:spTree>
    <p:extLst>
      <p:ext uri="{BB962C8B-B14F-4D97-AF65-F5344CB8AC3E}">
        <p14:creationId xmlns:p14="http://schemas.microsoft.com/office/powerpoint/2010/main" val="3121769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539552" y="951356"/>
            <a:ext cx="8526086" cy="47819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5C4909C-CC99-0FE7-CA7F-08859EDB2028}"/>
              </a:ext>
            </a:extLst>
          </p:cNvPr>
          <p:cNvPicPr>
            <a:picLocks noChangeAspect="1"/>
          </p:cNvPicPr>
          <p:nvPr/>
        </p:nvPicPr>
        <p:blipFill>
          <a:blip r:embed="rId2"/>
          <a:stretch>
            <a:fillRect/>
          </a:stretch>
        </p:blipFill>
        <p:spPr>
          <a:xfrm>
            <a:off x="1843087" y="1404937"/>
            <a:ext cx="5457825" cy="4048125"/>
          </a:xfrm>
          <a:prstGeom prst="rect">
            <a:avLst/>
          </a:prstGeom>
        </p:spPr>
      </p:pic>
    </p:spTree>
    <p:extLst>
      <p:ext uri="{BB962C8B-B14F-4D97-AF65-F5344CB8AC3E}">
        <p14:creationId xmlns:p14="http://schemas.microsoft.com/office/powerpoint/2010/main" val="2592156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9B6AC434-39B8-9F17-064B-E23334816822}"/>
              </a:ext>
            </a:extLst>
          </p:cNvPr>
          <p:cNvPicPr>
            <a:picLocks noChangeAspect="1"/>
          </p:cNvPicPr>
          <p:nvPr/>
        </p:nvPicPr>
        <p:blipFill>
          <a:blip r:embed="rId2"/>
          <a:stretch>
            <a:fillRect/>
          </a:stretch>
        </p:blipFill>
        <p:spPr>
          <a:xfrm>
            <a:off x="899592" y="836712"/>
            <a:ext cx="7828189" cy="4883056"/>
          </a:xfrm>
          <a:prstGeom prst="rect">
            <a:avLst/>
          </a:prstGeom>
        </p:spPr>
      </p:pic>
      <p:sp>
        <p:nvSpPr>
          <p:cNvPr id="4" name="مربع نص 3">
            <a:extLst>
              <a:ext uri="{FF2B5EF4-FFF2-40B4-BE49-F238E27FC236}">
                <a16:creationId xmlns:a16="http://schemas.microsoft.com/office/drawing/2014/main" id="{09390A44-AB68-C6C2-4F43-0BF0760F0D2A}"/>
              </a:ext>
            </a:extLst>
          </p:cNvPr>
          <p:cNvSpPr txBox="1"/>
          <p:nvPr/>
        </p:nvSpPr>
        <p:spPr>
          <a:xfrm>
            <a:off x="3347864" y="5949280"/>
            <a:ext cx="4320480" cy="707886"/>
          </a:xfrm>
          <a:prstGeom prst="rect">
            <a:avLst/>
          </a:prstGeom>
          <a:noFill/>
        </p:spPr>
        <p:txBody>
          <a:bodyPr wrap="square" rtlCol="1">
            <a:spAutoFit/>
          </a:bodyPr>
          <a:lstStyle/>
          <a:p>
            <a:r>
              <a:rPr lang="en-US" sz="4000" b="1" dirty="0"/>
              <a:t>Signaling cascade</a:t>
            </a:r>
            <a:endParaRPr lang="ar-SA" sz="4000" b="1" dirty="0"/>
          </a:p>
        </p:txBody>
      </p:sp>
    </p:spTree>
    <p:extLst>
      <p:ext uri="{BB962C8B-B14F-4D97-AF65-F5344CB8AC3E}">
        <p14:creationId xmlns:p14="http://schemas.microsoft.com/office/powerpoint/2010/main" val="824520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5B68E64-AE4D-AFB0-4BF7-D1A3ACC0A9C0}"/>
              </a:ext>
            </a:extLst>
          </p:cNvPr>
          <p:cNvPicPr>
            <a:picLocks noChangeAspect="1"/>
          </p:cNvPicPr>
          <p:nvPr/>
        </p:nvPicPr>
        <p:blipFill>
          <a:blip r:embed="rId2"/>
          <a:stretch>
            <a:fillRect/>
          </a:stretch>
        </p:blipFill>
        <p:spPr>
          <a:xfrm>
            <a:off x="1" y="714028"/>
            <a:ext cx="9143999" cy="5429943"/>
          </a:xfrm>
          <a:prstGeom prst="rect">
            <a:avLst/>
          </a:prstGeom>
        </p:spPr>
      </p:pic>
      <p:cxnSp>
        <p:nvCxnSpPr>
          <p:cNvPr id="4" name="رابط مستقيم 3">
            <a:extLst>
              <a:ext uri="{FF2B5EF4-FFF2-40B4-BE49-F238E27FC236}">
                <a16:creationId xmlns:a16="http://schemas.microsoft.com/office/drawing/2014/main" id="{7E232FC0-BD1A-7382-2EC5-CD91CC61C4DD}"/>
              </a:ext>
            </a:extLst>
          </p:cNvPr>
          <p:cNvCxnSpPr>
            <a:cxnSpLocks/>
          </p:cNvCxnSpPr>
          <p:nvPr/>
        </p:nvCxnSpPr>
        <p:spPr>
          <a:xfrm>
            <a:off x="1979712" y="5301208"/>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رابط مستقيم 6">
            <a:extLst>
              <a:ext uri="{FF2B5EF4-FFF2-40B4-BE49-F238E27FC236}">
                <a16:creationId xmlns:a16="http://schemas.microsoft.com/office/drawing/2014/main" id="{521AB6C1-6FB0-83C0-2836-50C3743E85E6}"/>
              </a:ext>
            </a:extLst>
          </p:cNvPr>
          <p:cNvCxnSpPr>
            <a:cxnSpLocks/>
          </p:cNvCxnSpPr>
          <p:nvPr/>
        </p:nvCxnSpPr>
        <p:spPr>
          <a:xfrm>
            <a:off x="6660232" y="6021288"/>
            <a:ext cx="115212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892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27111180-824D-2B57-F10F-033B23BAC91E}"/>
              </a:ext>
            </a:extLst>
          </p:cNvPr>
          <p:cNvPicPr/>
          <p:nvPr/>
        </p:nvPicPr>
        <p:blipFill>
          <a:blip r:embed="rId2" cstate="print"/>
          <a:stretch>
            <a:fillRect/>
          </a:stretch>
        </p:blipFill>
        <p:spPr>
          <a:xfrm>
            <a:off x="3275856" y="260648"/>
            <a:ext cx="5688632" cy="5343524"/>
          </a:xfrm>
          <a:prstGeom prst="rect">
            <a:avLst/>
          </a:prstGeom>
        </p:spPr>
      </p:pic>
      <p:pic>
        <p:nvPicPr>
          <p:cNvPr id="3" name="Picture 2">
            <a:extLst>
              <a:ext uri="{FF2B5EF4-FFF2-40B4-BE49-F238E27FC236}">
                <a16:creationId xmlns:a16="http://schemas.microsoft.com/office/drawing/2014/main" id="{CE843CC0-7705-4B32-3822-D265A85B4E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434" y="1556792"/>
            <a:ext cx="3276083" cy="328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420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153875D-AD0C-5B86-6811-68CC2A042EFE}"/>
              </a:ext>
            </a:extLst>
          </p:cNvPr>
          <p:cNvPicPr>
            <a:picLocks noChangeAspect="1"/>
          </p:cNvPicPr>
          <p:nvPr/>
        </p:nvPicPr>
        <p:blipFill>
          <a:blip r:embed="rId2"/>
          <a:stretch>
            <a:fillRect/>
          </a:stretch>
        </p:blipFill>
        <p:spPr>
          <a:xfrm>
            <a:off x="611560" y="1459582"/>
            <a:ext cx="8280920" cy="4057650"/>
          </a:xfrm>
          <a:prstGeom prst="rect">
            <a:avLst/>
          </a:prstGeom>
        </p:spPr>
      </p:pic>
      <p:sp>
        <p:nvSpPr>
          <p:cNvPr id="4" name="مربع نص 3">
            <a:extLst>
              <a:ext uri="{FF2B5EF4-FFF2-40B4-BE49-F238E27FC236}">
                <a16:creationId xmlns:a16="http://schemas.microsoft.com/office/drawing/2014/main" id="{97A245CF-7EEC-7019-F816-5AB143D228F8}"/>
              </a:ext>
            </a:extLst>
          </p:cNvPr>
          <p:cNvSpPr txBox="1"/>
          <p:nvPr/>
        </p:nvSpPr>
        <p:spPr>
          <a:xfrm>
            <a:off x="611560" y="2780928"/>
            <a:ext cx="3960440" cy="1015663"/>
          </a:xfrm>
          <a:prstGeom prst="rect">
            <a:avLst/>
          </a:prstGeom>
          <a:noFill/>
        </p:spPr>
        <p:txBody>
          <a:bodyPr wrap="square" rtlCol="1">
            <a:spAutoFit/>
          </a:bodyPr>
          <a:lstStyle/>
          <a:p>
            <a:pPr algn="ctr"/>
            <a:r>
              <a:rPr lang="en-US" sz="6000" dirty="0"/>
              <a:t>GABA</a:t>
            </a:r>
            <a:endParaRPr lang="ar-SA" sz="6000" dirty="0"/>
          </a:p>
        </p:txBody>
      </p:sp>
    </p:spTree>
    <p:extLst>
      <p:ext uri="{BB962C8B-B14F-4D97-AF65-F5344CB8AC3E}">
        <p14:creationId xmlns:p14="http://schemas.microsoft.com/office/powerpoint/2010/main" val="1511988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C7CB1DC7-8892-B002-15CE-288DB0BA3234}"/>
              </a:ext>
            </a:extLst>
          </p:cNvPr>
          <p:cNvPicPr>
            <a:picLocks noChangeAspect="1"/>
          </p:cNvPicPr>
          <p:nvPr/>
        </p:nvPicPr>
        <p:blipFill>
          <a:blip r:embed="rId2"/>
          <a:stretch>
            <a:fillRect/>
          </a:stretch>
        </p:blipFill>
        <p:spPr>
          <a:xfrm>
            <a:off x="0" y="476673"/>
            <a:ext cx="9143999" cy="5688632"/>
          </a:xfrm>
          <a:prstGeom prst="rect">
            <a:avLst/>
          </a:prstGeom>
        </p:spPr>
      </p:pic>
    </p:spTree>
    <p:extLst>
      <p:ext uri="{BB962C8B-B14F-4D97-AF65-F5344CB8AC3E}">
        <p14:creationId xmlns:p14="http://schemas.microsoft.com/office/powerpoint/2010/main" val="533631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0" y="332656"/>
            <a:ext cx="9144000" cy="6120680"/>
          </a:xfrm>
          <a:prstGeom prst="rect">
            <a:avLst/>
          </a:prstGeom>
          <a:noFill/>
          <a:ln w="9525">
            <a:noFill/>
            <a:miter lim="800000"/>
            <a:headEnd/>
            <a:tailEnd/>
          </a:ln>
          <a:effectLst/>
        </p:spPr>
      </p:pic>
      <p:sp>
        <p:nvSpPr>
          <p:cNvPr id="4" name="مربع نص 3">
            <a:extLst>
              <a:ext uri="{FF2B5EF4-FFF2-40B4-BE49-F238E27FC236}">
                <a16:creationId xmlns:a16="http://schemas.microsoft.com/office/drawing/2014/main" id="{7074E50F-8C50-160E-4C13-468804CD9C52}"/>
              </a:ext>
            </a:extLst>
          </p:cNvPr>
          <p:cNvSpPr txBox="1"/>
          <p:nvPr/>
        </p:nvSpPr>
        <p:spPr>
          <a:xfrm>
            <a:off x="0" y="404665"/>
            <a:ext cx="2267745" cy="3416320"/>
          </a:xfrm>
          <a:prstGeom prst="rect">
            <a:avLst/>
          </a:prstGeom>
          <a:noFill/>
        </p:spPr>
        <p:txBody>
          <a:bodyPr wrap="square">
            <a:spAutoFit/>
          </a:bodyPr>
          <a:lstStyle/>
          <a:p>
            <a:pPr algn="l"/>
            <a:r>
              <a:rPr lang="en-US" b="0" i="0" dirty="0">
                <a:solidFill>
                  <a:srgbClr val="202124"/>
                </a:solidFill>
                <a:effectLst/>
                <a:latin typeface="Helvetica Neue"/>
              </a:rPr>
              <a:t>Glutamic acid decarboxylase (GAD) is </a:t>
            </a:r>
            <a:r>
              <a:rPr lang="en-US" b="1" i="0" dirty="0">
                <a:solidFill>
                  <a:srgbClr val="202124"/>
                </a:solidFill>
                <a:effectLst/>
                <a:latin typeface="Helvetica Neue"/>
              </a:rPr>
              <a:t>the rate-limiting enzyme that </a:t>
            </a:r>
            <a:r>
              <a:rPr lang="en-US" b="1" i="0" dirty="0" err="1">
                <a:solidFill>
                  <a:srgbClr val="202124"/>
                </a:solidFill>
                <a:effectLst/>
                <a:latin typeface="Helvetica Neue"/>
              </a:rPr>
              <a:t>catalyses</a:t>
            </a:r>
            <a:r>
              <a:rPr lang="en-US" b="1" i="0" dirty="0">
                <a:solidFill>
                  <a:srgbClr val="202124"/>
                </a:solidFill>
                <a:effectLst/>
                <a:latin typeface="Helvetica Neue"/>
              </a:rPr>
              <a:t> the conversion of glutamate to GABA, the main inhibitory neurotransmitter of the CNS</a:t>
            </a:r>
            <a:r>
              <a:rPr lang="en-US" b="0" i="0" dirty="0">
                <a:solidFill>
                  <a:srgbClr val="202124"/>
                </a:solidFill>
                <a:effectLst/>
                <a:latin typeface="Helvetica Neue"/>
              </a:rPr>
              <a:t>. </a:t>
            </a:r>
            <a:br>
              <a:rPr lang="en-US" b="0" i="0" dirty="0">
                <a:solidFill>
                  <a:srgbClr val="202124"/>
                </a:solidFill>
                <a:effectLst/>
                <a:latin typeface="Helvetica Neue"/>
              </a:rPr>
            </a:br>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70992" y="177329"/>
            <a:ext cx="9073008" cy="7068095"/>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B1D3EDC-F3E3-32E2-92D2-90319497C5F5}"/>
              </a:ext>
            </a:extLst>
          </p:cNvPr>
          <p:cNvPicPr>
            <a:picLocks noChangeAspect="1"/>
          </p:cNvPicPr>
          <p:nvPr/>
        </p:nvPicPr>
        <p:blipFill>
          <a:blip r:embed="rId2"/>
          <a:stretch>
            <a:fillRect/>
          </a:stretch>
        </p:blipFill>
        <p:spPr>
          <a:xfrm>
            <a:off x="863588" y="260648"/>
            <a:ext cx="7416824" cy="5112568"/>
          </a:xfrm>
          <a:prstGeom prst="rect">
            <a:avLst/>
          </a:prstGeom>
        </p:spPr>
      </p:pic>
      <p:sp>
        <p:nvSpPr>
          <p:cNvPr id="4" name="مربع نص 3">
            <a:extLst>
              <a:ext uri="{FF2B5EF4-FFF2-40B4-BE49-F238E27FC236}">
                <a16:creationId xmlns:a16="http://schemas.microsoft.com/office/drawing/2014/main" id="{811A86B9-6CF1-C650-C5E0-667297B090DB}"/>
              </a:ext>
            </a:extLst>
          </p:cNvPr>
          <p:cNvSpPr txBox="1"/>
          <p:nvPr/>
        </p:nvSpPr>
        <p:spPr>
          <a:xfrm>
            <a:off x="467544" y="5733256"/>
            <a:ext cx="9505056" cy="1077218"/>
          </a:xfrm>
          <a:prstGeom prst="rect">
            <a:avLst/>
          </a:prstGeom>
          <a:noFill/>
        </p:spPr>
        <p:txBody>
          <a:bodyPr wrap="square" rtlCol="1">
            <a:spAutoFit/>
          </a:bodyPr>
          <a:lstStyle/>
          <a:p>
            <a:pPr algn="l" rtl="0"/>
            <a:r>
              <a:rPr lang="en-US" sz="3200" dirty="0"/>
              <a:t>It about half of synapses in the brain across through GABA receptors therefore become responded </a:t>
            </a:r>
            <a:endParaRPr lang="ar-SA" sz="3200" dirty="0"/>
          </a:p>
        </p:txBody>
      </p:sp>
    </p:spTree>
    <p:extLst>
      <p:ext uri="{BB962C8B-B14F-4D97-AF65-F5344CB8AC3E}">
        <p14:creationId xmlns:p14="http://schemas.microsoft.com/office/powerpoint/2010/main" val="880915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B3B0DEA8-E237-0A30-B497-F4D84ED1FF59}"/>
              </a:ext>
            </a:extLst>
          </p:cNvPr>
          <p:cNvPicPr>
            <a:picLocks noChangeAspect="1"/>
          </p:cNvPicPr>
          <p:nvPr/>
        </p:nvPicPr>
        <p:blipFill>
          <a:blip r:embed="rId2"/>
          <a:stretch>
            <a:fillRect/>
          </a:stretch>
        </p:blipFill>
        <p:spPr>
          <a:xfrm>
            <a:off x="755576" y="2564904"/>
            <a:ext cx="7992888" cy="3495675"/>
          </a:xfrm>
          <a:prstGeom prst="rect">
            <a:avLst/>
          </a:prstGeom>
        </p:spPr>
      </p:pic>
      <p:sp>
        <p:nvSpPr>
          <p:cNvPr id="4" name="مربع نص 3">
            <a:extLst>
              <a:ext uri="{FF2B5EF4-FFF2-40B4-BE49-F238E27FC236}">
                <a16:creationId xmlns:a16="http://schemas.microsoft.com/office/drawing/2014/main" id="{39F35CBF-0F8F-4EEE-0B6A-CE1415B20B21}"/>
              </a:ext>
            </a:extLst>
          </p:cNvPr>
          <p:cNvSpPr txBox="1"/>
          <p:nvPr/>
        </p:nvSpPr>
        <p:spPr>
          <a:xfrm>
            <a:off x="1043608" y="548680"/>
            <a:ext cx="7128792" cy="707886"/>
          </a:xfrm>
          <a:prstGeom prst="rect">
            <a:avLst/>
          </a:prstGeom>
          <a:noFill/>
        </p:spPr>
        <p:txBody>
          <a:bodyPr wrap="square" rtlCol="1">
            <a:spAutoFit/>
          </a:bodyPr>
          <a:lstStyle/>
          <a:p>
            <a:pPr algn="ctr"/>
            <a:r>
              <a:rPr lang="en-US" sz="4000" dirty="0"/>
              <a:t>GABA receptors</a:t>
            </a:r>
            <a:endParaRPr lang="ar-SA" sz="4000" dirty="0"/>
          </a:p>
        </p:txBody>
      </p:sp>
    </p:spTree>
    <p:extLst>
      <p:ext uri="{BB962C8B-B14F-4D97-AF65-F5344CB8AC3E}">
        <p14:creationId xmlns:p14="http://schemas.microsoft.com/office/powerpoint/2010/main" val="1690607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29B7CFC-5DDD-80DB-EDD7-2D0AB5C02153}"/>
              </a:ext>
            </a:extLst>
          </p:cNvPr>
          <p:cNvPicPr>
            <a:picLocks noChangeAspect="1"/>
          </p:cNvPicPr>
          <p:nvPr/>
        </p:nvPicPr>
        <p:blipFill>
          <a:blip r:embed="rId2"/>
          <a:stretch>
            <a:fillRect/>
          </a:stretch>
        </p:blipFill>
        <p:spPr>
          <a:xfrm>
            <a:off x="467544" y="692696"/>
            <a:ext cx="8208912" cy="3149699"/>
          </a:xfrm>
          <a:prstGeom prst="rect">
            <a:avLst/>
          </a:prstGeom>
        </p:spPr>
      </p:pic>
      <p:sp>
        <p:nvSpPr>
          <p:cNvPr id="4" name="مربع نص 3">
            <a:extLst>
              <a:ext uri="{FF2B5EF4-FFF2-40B4-BE49-F238E27FC236}">
                <a16:creationId xmlns:a16="http://schemas.microsoft.com/office/drawing/2014/main" id="{F9058222-CB68-786E-8BB5-ADBC47CCB734}"/>
              </a:ext>
            </a:extLst>
          </p:cNvPr>
          <p:cNvSpPr txBox="1"/>
          <p:nvPr/>
        </p:nvSpPr>
        <p:spPr>
          <a:xfrm>
            <a:off x="755576" y="4581128"/>
            <a:ext cx="8064896" cy="1200329"/>
          </a:xfrm>
          <a:prstGeom prst="rect">
            <a:avLst/>
          </a:prstGeom>
          <a:noFill/>
        </p:spPr>
        <p:txBody>
          <a:bodyPr wrap="square" rtlCol="1">
            <a:spAutoFit/>
          </a:bodyPr>
          <a:lstStyle/>
          <a:p>
            <a:pPr algn="l" rtl="0"/>
            <a:r>
              <a:rPr lang="en-US" sz="3600" dirty="0"/>
              <a:t>There are there types of GABA receptors : </a:t>
            </a:r>
            <a:r>
              <a:rPr lang="en-US" sz="3600" dirty="0">
                <a:solidFill>
                  <a:srgbClr val="92D050"/>
                </a:solidFill>
              </a:rPr>
              <a:t>GABA</a:t>
            </a:r>
            <a:r>
              <a:rPr lang="en-US" sz="3600" dirty="0"/>
              <a:t> </a:t>
            </a:r>
            <a:r>
              <a:rPr lang="en-US" sz="3600" dirty="0">
                <a:solidFill>
                  <a:srgbClr val="92D050"/>
                </a:solidFill>
              </a:rPr>
              <a:t>A</a:t>
            </a:r>
            <a:r>
              <a:rPr lang="en-US" sz="3600" dirty="0"/>
              <a:t>,</a:t>
            </a:r>
            <a:r>
              <a:rPr lang="en-US" sz="3600" dirty="0">
                <a:solidFill>
                  <a:srgbClr val="7030A0"/>
                </a:solidFill>
              </a:rPr>
              <a:t>GABA</a:t>
            </a:r>
            <a:r>
              <a:rPr lang="en-US" sz="3600" dirty="0"/>
              <a:t> </a:t>
            </a:r>
            <a:r>
              <a:rPr lang="en-US" sz="3600" dirty="0">
                <a:solidFill>
                  <a:srgbClr val="7030A0"/>
                </a:solidFill>
              </a:rPr>
              <a:t>B</a:t>
            </a:r>
            <a:r>
              <a:rPr lang="en-US" sz="3600" dirty="0"/>
              <a:t>. </a:t>
            </a:r>
            <a:r>
              <a:rPr lang="en-US" sz="3600" dirty="0">
                <a:solidFill>
                  <a:schemeClr val="bg2">
                    <a:lumMod val="50000"/>
                  </a:schemeClr>
                </a:solidFill>
              </a:rPr>
              <a:t>GABA C</a:t>
            </a:r>
            <a:r>
              <a:rPr lang="en-US" sz="3600" dirty="0"/>
              <a:t> </a:t>
            </a:r>
            <a:endParaRPr lang="ar-SA" sz="3600" dirty="0"/>
          </a:p>
        </p:txBody>
      </p:sp>
    </p:spTree>
    <p:extLst>
      <p:ext uri="{BB962C8B-B14F-4D97-AF65-F5344CB8AC3E}">
        <p14:creationId xmlns:p14="http://schemas.microsoft.com/office/powerpoint/2010/main" val="2054854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C721E64-E38B-73FE-C321-E5840D204868}"/>
              </a:ext>
            </a:extLst>
          </p:cNvPr>
          <p:cNvPicPr>
            <a:picLocks noChangeAspect="1"/>
          </p:cNvPicPr>
          <p:nvPr/>
        </p:nvPicPr>
        <p:blipFill>
          <a:blip r:embed="rId2"/>
          <a:stretch>
            <a:fillRect/>
          </a:stretch>
        </p:blipFill>
        <p:spPr>
          <a:xfrm>
            <a:off x="0" y="332656"/>
            <a:ext cx="7704856" cy="5400600"/>
          </a:xfrm>
          <a:prstGeom prst="rect">
            <a:avLst/>
          </a:prstGeom>
        </p:spPr>
      </p:pic>
      <p:pic>
        <p:nvPicPr>
          <p:cNvPr id="6" name="صورة 5">
            <a:extLst>
              <a:ext uri="{FF2B5EF4-FFF2-40B4-BE49-F238E27FC236}">
                <a16:creationId xmlns:a16="http://schemas.microsoft.com/office/drawing/2014/main" id="{1B6DF81C-978F-C061-CF73-B482274A3A70}"/>
              </a:ext>
            </a:extLst>
          </p:cNvPr>
          <p:cNvPicPr>
            <a:picLocks noChangeAspect="1"/>
          </p:cNvPicPr>
          <p:nvPr/>
        </p:nvPicPr>
        <p:blipFill>
          <a:blip r:embed="rId3"/>
          <a:stretch>
            <a:fillRect/>
          </a:stretch>
        </p:blipFill>
        <p:spPr>
          <a:xfrm>
            <a:off x="6228184" y="4869160"/>
            <a:ext cx="2915816" cy="2085131"/>
          </a:xfrm>
          <a:prstGeom prst="rect">
            <a:avLst/>
          </a:prstGeom>
        </p:spPr>
      </p:pic>
    </p:spTree>
    <p:extLst>
      <p:ext uri="{BB962C8B-B14F-4D97-AF65-F5344CB8AC3E}">
        <p14:creationId xmlns:p14="http://schemas.microsoft.com/office/powerpoint/2010/main" val="4543528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61289EA9-213B-1C08-0A10-CB4E09910C8A}"/>
              </a:ext>
            </a:extLst>
          </p:cNvPr>
          <p:cNvPicPr>
            <a:picLocks noChangeAspect="1"/>
          </p:cNvPicPr>
          <p:nvPr/>
        </p:nvPicPr>
        <p:blipFill>
          <a:blip r:embed="rId2"/>
          <a:stretch>
            <a:fillRect/>
          </a:stretch>
        </p:blipFill>
        <p:spPr>
          <a:xfrm>
            <a:off x="467544" y="260648"/>
            <a:ext cx="8136903" cy="6597352"/>
          </a:xfrm>
          <a:prstGeom prst="rect">
            <a:avLst/>
          </a:prstGeom>
        </p:spPr>
      </p:pic>
    </p:spTree>
    <p:extLst>
      <p:ext uri="{BB962C8B-B14F-4D97-AF65-F5344CB8AC3E}">
        <p14:creationId xmlns:p14="http://schemas.microsoft.com/office/powerpoint/2010/main" val="42181991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37EF1D4-9CA1-B9E5-8879-2E6583DA1DA6}"/>
              </a:ext>
            </a:extLst>
          </p:cNvPr>
          <p:cNvPicPr>
            <a:picLocks noChangeAspect="1"/>
          </p:cNvPicPr>
          <p:nvPr/>
        </p:nvPicPr>
        <p:blipFill>
          <a:blip r:embed="rId2"/>
          <a:stretch>
            <a:fillRect/>
          </a:stretch>
        </p:blipFill>
        <p:spPr>
          <a:xfrm>
            <a:off x="827585" y="188640"/>
            <a:ext cx="7992888" cy="5904656"/>
          </a:xfrm>
          <a:prstGeom prst="rect">
            <a:avLst/>
          </a:prstGeom>
        </p:spPr>
      </p:pic>
    </p:spTree>
    <p:extLst>
      <p:ext uri="{BB962C8B-B14F-4D97-AF65-F5344CB8AC3E}">
        <p14:creationId xmlns:p14="http://schemas.microsoft.com/office/powerpoint/2010/main" val="2887965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AF6B7A6F-1B03-3D75-72D5-DC1328CDDD24}"/>
              </a:ext>
            </a:extLst>
          </p:cNvPr>
          <p:cNvPicPr>
            <a:picLocks noChangeAspect="1"/>
          </p:cNvPicPr>
          <p:nvPr/>
        </p:nvPicPr>
        <p:blipFill>
          <a:blip r:embed="rId2"/>
          <a:stretch>
            <a:fillRect/>
          </a:stretch>
        </p:blipFill>
        <p:spPr>
          <a:xfrm>
            <a:off x="683568" y="188640"/>
            <a:ext cx="7452828" cy="4464496"/>
          </a:xfrm>
          <a:prstGeom prst="rect">
            <a:avLst/>
          </a:prstGeom>
        </p:spPr>
      </p:pic>
      <p:sp>
        <p:nvSpPr>
          <p:cNvPr id="5" name="مربع نص 4">
            <a:extLst>
              <a:ext uri="{FF2B5EF4-FFF2-40B4-BE49-F238E27FC236}">
                <a16:creationId xmlns:a16="http://schemas.microsoft.com/office/drawing/2014/main" id="{7D9412A4-5563-0A6F-3488-D8E02C7F9EDE}"/>
              </a:ext>
            </a:extLst>
          </p:cNvPr>
          <p:cNvSpPr txBox="1"/>
          <p:nvPr/>
        </p:nvSpPr>
        <p:spPr>
          <a:xfrm>
            <a:off x="323528" y="4797152"/>
            <a:ext cx="8424936" cy="1815882"/>
          </a:xfrm>
          <a:prstGeom prst="rect">
            <a:avLst/>
          </a:prstGeom>
          <a:noFill/>
        </p:spPr>
        <p:txBody>
          <a:bodyPr wrap="square" rtlCol="1">
            <a:spAutoFit/>
          </a:bodyPr>
          <a:lstStyle/>
          <a:p>
            <a:pPr marL="457200" indent="-457200" algn="l" rtl="0">
              <a:buFont typeface="Arial" panose="020B0604020202020204" pitchFamily="34" charset="0"/>
              <a:buChar char="•"/>
            </a:pPr>
            <a:r>
              <a:rPr lang="en-US" sz="2800" dirty="0"/>
              <a:t>When GABA bind receptor channel open to permit of Cl to release in side neuron cell </a:t>
            </a:r>
          </a:p>
          <a:p>
            <a:pPr marL="457200" indent="-457200" algn="l" rtl="0">
              <a:buFont typeface="Arial" panose="020B0604020202020204" pitchFamily="34" charset="0"/>
              <a:buChar char="•"/>
            </a:pPr>
            <a:r>
              <a:rPr lang="en-US" sz="2800" dirty="0"/>
              <a:t>This make high negativity (hyperpolarization ) inhibitory effect</a:t>
            </a:r>
            <a:endParaRPr lang="ar-SA" sz="2800" dirty="0"/>
          </a:p>
        </p:txBody>
      </p:sp>
    </p:spTree>
    <p:extLst>
      <p:ext uri="{BB962C8B-B14F-4D97-AF65-F5344CB8AC3E}">
        <p14:creationId xmlns:p14="http://schemas.microsoft.com/office/powerpoint/2010/main" val="2928923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F531A320-3CB2-A17C-C7B8-454AD19682B8}"/>
              </a:ext>
            </a:extLst>
          </p:cNvPr>
          <p:cNvPicPr>
            <a:picLocks noChangeAspect="1"/>
          </p:cNvPicPr>
          <p:nvPr/>
        </p:nvPicPr>
        <p:blipFill>
          <a:blip r:embed="rId3"/>
          <a:stretch>
            <a:fillRect/>
          </a:stretch>
        </p:blipFill>
        <p:spPr>
          <a:xfrm>
            <a:off x="251520" y="188640"/>
            <a:ext cx="8640960" cy="2749078"/>
          </a:xfrm>
          <a:prstGeom prst="rect">
            <a:avLst/>
          </a:prstGeom>
        </p:spPr>
      </p:pic>
      <p:sp>
        <p:nvSpPr>
          <p:cNvPr id="5" name="مربع نص 4">
            <a:extLst>
              <a:ext uri="{FF2B5EF4-FFF2-40B4-BE49-F238E27FC236}">
                <a16:creationId xmlns:a16="http://schemas.microsoft.com/office/drawing/2014/main" id="{8B98354C-457C-67C1-7943-B00D4280983A}"/>
              </a:ext>
            </a:extLst>
          </p:cNvPr>
          <p:cNvSpPr txBox="1"/>
          <p:nvPr/>
        </p:nvSpPr>
        <p:spPr>
          <a:xfrm>
            <a:off x="395536" y="2708920"/>
            <a:ext cx="8640960" cy="1692771"/>
          </a:xfrm>
          <a:prstGeom prst="rect">
            <a:avLst/>
          </a:prstGeom>
          <a:noFill/>
        </p:spPr>
        <p:txBody>
          <a:bodyPr wrap="square">
            <a:spAutoFit/>
          </a:bodyPr>
          <a:lstStyle/>
          <a:p>
            <a:pPr marL="457200" indent="-457200" algn="l" rtl="0">
              <a:buFont typeface="Wingdings" panose="05000000000000000000" pitchFamily="2" charset="2"/>
              <a:buChar char="v"/>
            </a:pPr>
            <a:r>
              <a:rPr lang="en-US" sz="2600" b="1" i="0" dirty="0">
                <a:solidFill>
                  <a:srgbClr val="202124"/>
                </a:solidFill>
                <a:effectLst/>
                <a:latin typeface="Helvetica Neue"/>
              </a:rPr>
              <a:t>change in the shape and activity </a:t>
            </a:r>
            <a:r>
              <a:rPr lang="en-US" sz="2600" b="0" i="0" dirty="0">
                <a:solidFill>
                  <a:srgbClr val="202124"/>
                </a:solidFill>
                <a:effectLst/>
                <a:latin typeface="Helvetica Neue"/>
              </a:rPr>
              <a:t>of a </a:t>
            </a:r>
            <a:r>
              <a:rPr lang="en-US" sz="2600" b="1" i="0" dirty="0">
                <a:solidFill>
                  <a:srgbClr val="202124"/>
                </a:solidFill>
                <a:effectLst/>
                <a:latin typeface="Helvetica Neue"/>
              </a:rPr>
              <a:t>protein receptor </a:t>
            </a:r>
            <a:r>
              <a:rPr lang="en-US" sz="2600" b="0" i="0" dirty="0">
                <a:solidFill>
                  <a:srgbClr val="202124"/>
                </a:solidFill>
                <a:effectLst/>
                <a:latin typeface="Helvetica Neue"/>
              </a:rPr>
              <a:t>that </a:t>
            </a:r>
            <a:r>
              <a:rPr lang="en-US" sz="2600" b="1" i="0" dirty="0">
                <a:solidFill>
                  <a:srgbClr val="202124"/>
                </a:solidFill>
                <a:effectLst/>
                <a:latin typeface="Helvetica Neue"/>
              </a:rPr>
              <a:t>results from : combination with another substance</a:t>
            </a:r>
            <a:r>
              <a:rPr lang="en-US" sz="2600" b="0" i="0" dirty="0">
                <a:solidFill>
                  <a:srgbClr val="202124"/>
                </a:solidFill>
                <a:effectLst/>
                <a:latin typeface="Helvetica Neue"/>
              </a:rPr>
              <a:t> at a </a:t>
            </a:r>
            <a:r>
              <a:rPr lang="en-US" sz="2600" b="1" i="0" dirty="0">
                <a:solidFill>
                  <a:srgbClr val="202124"/>
                </a:solidFill>
                <a:effectLst/>
                <a:latin typeface="Helvetica Neue"/>
              </a:rPr>
              <a:t>point other than</a:t>
            </a:r>
            <a:r>
              <a:rPr lang="en-US" sz="2600" b="0" i="0" dirty="0">
                <a:solidFill>
                  <a:srgbClr val="202124"/>
                </a:solidFill>
                <a:effectLst/>
                <a:latin typeface="Helvetica Neue"/>
              </a:rPr>
              <a:t> the chemically </a:t>
            </a:r>
            <a:r>
              <a:rPr lang="en-US" sz="2600" b="1" i="0" dirty="0">
                <a:solidFill>
                  <a:srgbClr val="202124"/>
                </a:solidFill>
                <a:effectLst/>
                <a:latin typeface="Helvetica Neue"/>
              </a:rPr>
              <a:t>active site</a:t>
            </a:r>
            <a:endParaRPr lang="ar-SA" sz="2600" b="1" dirty="0"/>
          </a:p>
        </p:txBody>
      </p:sp>
      <p:pic>
        <p:nvPicPr>
          <p:cNvPr id="2" name="صورة 1">
            <a:extLst>
              <a:ext uri="{FF2B5EF4-FFF2-40B4-BE49-F238E27FC236}">
                <a16:creationId xmlns:a16="http://schemas.microsoft.com/office/drawing/2014/main" id="{701C6A0D-CB56-4DF5-8EF8-A5163A4283E2}"/>
              </a:ext>
            </a:extLst>
          </p:cNvPr>
          <p:cNvPicPr>
            <a:picLocks noChangeAspect="1"/>
          </p:cNvPicPr>
          <p:nvPr/>
        </p:nvPicPr>
        <p:blipFill>
          <a:blip r:embed="rId4"/>
          <a:stretch>
            <a:fillRect/>
          </a:stretch>
        </p:blipFill>
        <p:spPr>
          <a:xfrm>
            <a:off x="1835696" y="4357860"/>
            <a:ext cx="5105400" cy="2200275"/>
          </a:xfrm>
          <a:prstGeom prst="rect">
            <a:avLst/>
          </a:prstGeom>
        </p:spPr>
      </p:pic>
    </p:spTree>
    <p:extLst>
      <p:ext uri="{BB962C8B-B14F-4D97-AF65-F5344CB8AC3E}">
        <p14:creationId xmlns:p14="http://schemas.microsoft.com/office/powerpoint/2010/main" val="20997043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41030BE0-557C-55D4-2BE9-7C99A8C3C10E}"/>
              </a:ext>
            </a:extLst>
          </p:cNvPr>
          <p:cNvPicPr>
            <a:picLocks noChangeAspect="1"/>
          </p:cNvPicPr>
          <p:nvPr/>
        </p:nvPicPr>
        <p:blipFill>
          <a:blip r:embed="rId2"/>
          <a:stretch>
            <a:fillRect/>
          </a:stretch>
        </p:blipFill>
        <p:spPr>
          <a:xfrm>
            <a:off x="467544" y="620688"/>
            <a:ext cx="8136904" cy="5616623"/>
          </a:xfrm>
          <a:prstGeom prst="rect">
            <a:avLst/>
          </a:prstGeom>
        </p:spPr>
      </p:pic>
    </p:spTree>
    <p:extLst>
      <p:ext uri="{BB962C8B-B14F-4D97-AF65-F5344CB8AC3E}">
        <p14:creationId xmlns:p14="http://schemas.microsoft.com/office/powerpoint/2010/main" val="2637315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E6FB2E13-6F88-489C-919E-26D0A406B58A}"/>
              </a:ext>
            </a:extLst>
          </p:cNvPr>
          <p:cNvPicPr>
            <a:picLocks noChangeAspect="1"/>
          </p:cNvPicPr>
          <p:nvPr/>
        </p:nvPicPr>
        <p:blipFill>
          <a:blip r:embed="rId2"/>
          <a:stretch>
            <a:fillRect/>
          </a:stretch>
        </p:blipFill>
        <p:spPr>
          <a:xfrm>
            <a:off x="1022644" y="764704"/>
            <a:ext cx="7098711" cy="3960439"/>
          </a:xfrm>
          <a:prstGeom prst="rect">
            <a:avLst/>
          </a:prstGeom>
        </p:spPr>
      </p:pic>
    </p:spTree>
    <p:extLst>
      <p:ext uri="{BB962C8B-B14F-4D97-AF65-F5344CB8AC3E}">
        <p14:creationId xmlns:p14="http://schemas.microsoft.com/office/powerpoint/2010/main" val="34458794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BA3D32EC-8AF2-4628-AFD2-A3B40EA79853}"/>
              </a:ext>
            </a:extLst>
          </p:cNvPr>
          <p:cNvPicPr>
            <a:picLocks noChangeAspect="1"/>
          </p:cNvPicPr>
          <p:nvPr/>
        </p:nvPicPr>
        <p:blipFill>
          <a:blip r:embed="rId2"/>
          <a:stretch>
            <a:fillRect/>
          </a:stretch>
        </p:blipFill>
        <p:spPr>
          <a:xfrm>
            <a:off x="611560" y="692696"/>
            <a:ext cx="6978228" cy="4320480"/>
          </a:xfrm>
          <a:prstGeom prst="rect">
            <a:avLst/>
          </a:prstGeom>
        </p:spPr>
      </p:pic>
      <p:sp>
        <p:nvSpPr>
          <p:cNvPr id="3" name="مربع نص 2">
            <a:extLst>
              <a:ext uri="{FF2B5EF4-FFF2-40B4-BE49-F238E27FC236}">
                <a16:creationId xmlns:a16="http://schemas.microsoft.com/office/drawing/2014/main" id="{1E7371FD-30F6-497A-A2F0-651B12471BBA}"/>
              </a:ext>
            </a:extLst>
          </p:cNvPr>
          <p:cNvSpPr txBox="1"/>
          <p:nvPr/>
        </p:nvSpPr>
        <p:spPr>
          <a:xfrm>
            <a:off x="467544" y="5589240"/>
            <a:ext cx="7704856" cy="923330"/>
          </a:xfrm>
          <a:prstGeom prst="rect">
            <a:avLst/>
          </a:prstGeom>
          <a:noFill/>
        </p:spPr>
        <p:txBody>
          <a:bodyPr wrap="square" rtlCol="0">
            <a:spAutoFit/>
          </a:bodyPr>
          <a:lstStyle/>
          <a:p>
            <a:pPr marL="285750" indent="-285750" algn="l" rtl="0">
              <a:buFont typeface="Arial" panose="020B0604020202020204" pitchFamily="34" charset="0"/>
              <a:buChar char="•"/>
            </a:pPr>
            <a:r>
              <a:rPr lang="en-US" b="1" dirty="0"/>
              <a:t>Benzodiazepines increase inhibition effect of GABA</a:t>
            </a:r>
          </a:p>
          <a:p>
            <a:pPr marL="285750" indent="-285750" algn="l" rtl="0">
              <a:buFont typeface="Arial" panose="020B0604020202020204" pitchFamily="34" charset="0"/>
              <a:buChar char="•"/>
            </a:pPr>
            <a:r>
              <a:rPr lang="en-US" b="1" dirty="0"/>
              <a:t> Benzodiazepines produce relieve anxiety and muscle spasms, and reduce seizures</a:t>
            </a:r>
          </a:p>
        </p:txBody>
      </p:sp>
    </p:spTree>
    <p:extLst>
      <p:ext uri="{BB962C8B-B14F-4D97-AF65-F5344CB8AC3E}">
        <p14:creationId xmlns:p14="http://schemas.microsoft.com/office/powerpoint/2010/main" val="22786799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6A7FB1DB-D15E-046E-6B11-A81FE9910361}"/>
              </a:ext>
            </a:extLst>
          </p:cNvPr>
          <p:cNvPicPr>
            <a:picLocks noChangeAspect="1"/>
          </p:cNvPicPr>
          <p:nvPr/>
        </p:nvPicPr>
        <p:blipFill>
          <a:blip r:embed="rId2"/>
          <a:stretch>
            <a:fillRect/>
          </a:stretch>
        </p:blipFill>
        <p:spPr>
          <a:xfrm>
            <a:off x="683568" y="260648"/>
            <a:ext cx="7920879" cy="6264696"/>
          </a:xfrm>
          <a:prstGeom prst="rect">
            <a:avLst/>
          </a:prstGeom>
        </p:spPr>
      </p:pic>
    </p:spTree>
    <p:extLst>
      <p:ext uri="{BB962C8B-B14F-4D97-AF65-F5344CB8AC3E}">
        <p14:creationId xmlns:p14="http://schemas.microsoft.com/office/powerpoint/2010/main" val="3317035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3C42FBF-5458-A0B0-A055-33C804B3F14B}"/>
              </a:ext>
            </a:extLst>
          </p:cNvPr>
          <p:cNvPicPr>
            <a:picLocks noChangeAspect="1"/>
          </p:cNvPicPr>
          <p:nvPr/>
        </p:nvPicPr>
        <p:blipFill>
          <a:blip r:embed="rId2"/>
          <a:stretch>
            <a:fillRect/>
          </a:stretch>
        </p:blipFill>
        <p:spPr>
          <a:xfrm>
            <a:off x="683568" y="188640"/>
            <a:ext cx="7848871" cy="6408712"/>
          </a:xfrm>
          <a:prstGeom prst="rect">
            <a:avLst/>
          </a:prstGeom>
        </p:spPr>
      </p:pic>
    </p:spTree>
    <p:extLst>
      <p:ext uri="{BB962C8B-B14F-4D97-AF65-F5344CB8AC3E}">
        <p14:creationId xmlns:p14="http://schemas.microsoft.com/office/powerpoint/2010/main" val="1714326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B205F92-D95E-2661-519C-66CDBFFB02AF}"/>
              </a:ext>
            </a:extLst>
          </p:cNvPr>
          <p:cNvPicPr>
            <a:picLocks noChangeAspect="1"/>
          </p:cNvPicPr>
          <p:nvPr/>
        </p:nvPicPr>
        <p:blipFill>
          <a:blip r:embed="rId2"/>
          <a:stretch>
            <a:fillRect/>
          </a:stretch>
        </p:blipFill>
        <p:spPr>
          <a:xfrm>
            <a:off x="827584" y="404664"/>
            <a:ext cx="7488831" cy="3442493"/>
          </a:xfrm>
          <a:prstGeom prst="rect">
            <a:avLst/>
          </a:prstGeom>
        </p:spPr>
      </p:pic>
      <p:sp>
        <p:nvSpPr>
          <p:cNvPr id="5" name="مربع نص 4">
            <a:extLst>
              <a:ext uri="{FF2B5EF4-FFF2-40B4-BE49-F238E27FC236}">
                <a16:creationId xmlns:a16="http://schemas.microsoft.com/office/drawing/2014/main" id="{E6E9FCF9-7C8F-6EDF-37FD-7F032BEDA8AF}"/>
              </a:ext>
            </a:extLst>
          </p:cNvPr>
          <p:cNvSpPr txBox="1"/>
          <p:nvPr/>
        </p:nvSpPr>
        <p:spPr>
          <a:xfrm>
            <a:off x="539552" y="4365104"/>
            <a:ext cx="7488831" cy="830997"/>
          </a:xfrm>
          <a:prstGeom prst="rect">
            <a:avLst/>
          </a:prstGeom>
          <a:noFill/>
        </p:spPr>
        <p:txBody>
          <a:bodyPr wrap="square" rtlCol="1">
            <a:spAutoFit/>
          </a:bodyPr>
          <a:lstStyle/>
          <a:p>
            <a:pPr algn="l" rtl="0"/>
            <a:r>
              <a:rPr lang="en-US" sz="2400" dirty="0"/>
              <a:t>GABA B role through  protein G activate K+ channel  that permit to release K out the nerve(</a:t>
            </a:r>
            <a:r>
              <a:rPr lang="en-US" sz="2400" dirty="0" err="1"/>
              <a:t>hyperpolaraization</a:t>
            </a:r>
            <a:r>
              <a:rPr lang="en-US" sz="2400" dirty="0"/>
              <a:t>)  </a:t>
            </a:r>
            <a:endParaRPr lang="ar-SA" sz="2400" dirty="0"/>
          </a:p>
        </p:txBody>
      </p:sp>
    </p:spTree>
    <p:extLst>
      <p:ext uri="{BB962C8B-B14F-4D97-AF65-F5344CB8AC3E}">
        <p14:creationId xmlns:p14="http://schemas.microsoft.com/office/powerpoint/2010/main" val="3622883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15FE2101-669C-BC2E-F405-A9D9A8D1232C}"/>
              </a:ext>
            </a:extLst>
          </p:cNvPr>
          <p:cNvPicPr>
            <a:picLocks noChangeAspect="1"/>
          </p:cNvPicPr>
          <p:nvPr/>
        </p:nvPicPr>
        <p:blipFill>
          <a:blip r:embed="rId2"/>
          <a:stretch>
            <a:fillRect/>
          </a:stretch>
        </p:blipFill>
        <p:spPr>
          <a:xfrm>
            <a:off x="1331640" y="476672"/>
            <a:ext cx="6768752" cy="5112568"/>
          </a:xfrm>
          <a:prstGeom prst="rect">
            <a:avLst/>
          </a:prstGeom>
        </p:spPr>
      </p:pic>
      <p:sp>
        <p:nvSpPr>
          <p:cNvPr id="4" name="مربع نص 3">
            <a:extLst>
              <a:ext uri="{FF2B5EF4-FFF2-40B4-BE49-F238E27FC236}">
                <a16:creationId xmlns:a16="http://schemas.microsoft.com/office/drawing/2014/main" id="{0942E97C-3D52-EF69-A199-899248ACCC90}"/>
              </a:ext>
            </a:extLst>
          </p:cNvPr>
          <p:cNvSpPr txBox="1"/>
          <p:nvPr/>
        </p:nvSpPr>
        <p:spPr>
          <a:xfrm>
            <a:off x="1619672" y="5733256"/>
            <a:ext cx="6048672" cy="523220"/>
          </a:xfrm>
          <a:prstGeom prst="rect">
            <a:avLst/>
          </a:prstGeom>
          <a:noFill/>
        </p:spPr>
        <p:txBody>
          <a:bodyPr wrap="square" rtlCol="1">
            <a:spAutoFit/>
          </a:bodyPr>
          <a:lstStyle/>
          <a:p>
            <a:pPr algn="l" rtl="0"/>
            <a:r>
              <a:rPr lang="en-US" sz="2800" dirty="0"/>
              <a:t>K out of cell hyperpolarization</a:t>
            </a:r>
            <a:endParaRPr lang="ar-SA" sz="2800" dirty="0"/>
          </a:p>
        </p:txBody>
      </p:sp>
    </p:spTree>
    <p:extLst>
      <p:ext uri="{BB962C8B-B14F-4D97-AF65-F5344CB8AC3E}">
        <p14:creationId xmlns:p14="http://schemas.microsoft.com/office/powerpoint/2010/main" val="39595222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CE02BE1-96B3-8D5D-2F18-FFF0E9B9C101}"/>
              </a:ext>
            </a:extLst>
          </p:cNvPr>
          <p:cNvPicPr>
            <a:picLocks noChangeAspect="1"/>
          </p:cNvPicPr>
          <p:nvPr/>
        </p:nvPicPr>
        <p:blipFill>
          <a:blip r:embed="rId2"/>
          <a:stretch>
            <a:fillRect/>
          </a:stretch>
        </p:blipFill>
        <p:spPr>
          <a:xfrm>
            <a:off x="755576" y="836712"/>
            <a:ext cx="8064896" cy="5544616"/>
          </a:xfrm>
          <a:prstGeom prst="rect">
            <a:avLst/>
          </a:prstGeom>
        </p:spPr>
      </p:pic>
    </p:spTree>
    <p:extLst>
      <p:ext uri="{BB962C8B-B14F-4D97-AF65-F5344CB8AC3E}">
        <p14:creationId xmlns:p14="http://schemas.microsoft.com/office/powerpoint/2010/main" val="2664990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476250" y="1628775"/>
            <a:ext cx="8191500" cy="3600450"/>
          </a:xfrm>
          <a:prstGeom prst="rect">
            <a:avLst/>
          </a:prstGeom>
          <a:noFill/>
          <a:ln w="9525">
            <a:noFill/>
            <a:miter lim="800000"/>
            <a:headEnd/>
            <a:tailEnd/>
          </a:ln>
          <a:effectLst/>
        </p:spPr>
      </p:pic>
      <p:sp>
        <p:nvSpPr>
          <p:cNvPr id="2" name="شكل بيضاوي 1">
            <a:extLst>
              <a:ext uri="{FF2B5EF4-FFF2-40B4-BE49-F238E27FC236}">
                <a16:creationId xmlns:a16="http://schemas.microsoft.com/office/drawing/2014/main" id="{0FB50E3A-DCA6-4702-0B7A-EE872EFF8490}"/>
              </a:ext>
            </a:extLst>
          </p:cNvPr>
          <p:cNvSpPr/>
          <p:nvPr/>
        </p:nvSpPr>
        <p:spPr>
          <a:xfrm>
            <a:off x="1331640" y="4725144"/>
            <a:ext cx="1800200"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b="1">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BE238F34-AB65-5E3E-FB20-DF7039545879}"/>
              </a:ext>
            </a:extLst>
          </p:cNvPr>
          <p:cNvPicPr>
            <a:picLocks noChangeAspect="1"/>
          </p:cNvPicPr>
          <p:nvPr/>
        </p:nvPicPr>
        <p:blipFill>
          <a:blip r:embed="rId2"/>
          <a:stretch>
            <a:fillRect/>
          </a:stretch>
        </p:blipFill>
        <p:spPr>
          <a:xfrm>
            <a:off x="904875" y="1340768"/>
            <a:ext cx="7334250" cy="4171950"/>
          </a:xfrm>
          <a:prstGeom prst="rect">
            <a:avLst/>
          </a:prstGeom>
        </p:spPr>
      </p:pic>
    </p:spTree>
    <p:extLst>
      <p:ext uri="{BB962C8B-B14F-4D97-AF65-F5344CB8AC3E}">
        <p14:creationId xmlns:p14="http://schemas.microsoft.com/office/powerpoint/2010/main" val="27128517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0" y="144016"/>
            <a:ext cx="9036495" cy="7029400"/>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A2F9676-0ECB-332C-B06C-F3DB340F4F12}"/>
              </a:ext>
            </a:extLst>
          </p:cNvPr>
          <p:cNvPicPr>
            <a:picLocks noChangeAspect="1"/>
          </p:cNvPicPr>
          <p:nvPr/>
        </p:nvPicPr>
        <p:blipFill>
          <a:blip r:embed="rId2"/>
          <a:stretch>
            <a:fillRect/>
          </a:stretch>
        </p:blipFill>
        <p:spPr>
          <a:xfrm>
            <a:off x="0" y="-315416"/>
            <a:ext cx="9143999" cy="7128792"/>
          </a:xfrm>
          <a:prstGeom prst="rect">
            <a:avLst/>
          </a:prstGeom>
        </p:spPr>
      </p:pic>
    </p:spTree>
    <p:extLst>
      <p:ext uri="{BB962C8B-B14F-4D97-AF65-F5344CB8AC3E}">
        <p14:creationId xmlns:p14="http://schemas.microsoft.com/office/powerpoint/2010/main" val="24075036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CB045BC1-1247-4787-8BA4-741E15D5208C}"/>
              </a:ext>
            </a:extLst>
          </p:cNvPr>
          <p:cNvPicPr>
            <a:picLocks noChangeAspect="1"/>
          </p:cNvPicPr>
          <p:nvPr/>
        </p:nvPicPr>
        <p:blipFill>
          <a:blip r:embed="rId2"/>
          <a:stretch>
            <a:fillRect/>
          </a:stretch>
        </p:blipFill>
        <p:spPr>
          <a:xfrm>
            <a:off x="0" y="1025983"/>
            <a:ext cx="9144000" cy="4806033"/>
          </a:xfrm>
          <a:prstGeom prst="rect">
            <a:avLst/>
          </a:prstGeom>
        </p:spPr>
      </p:pic>
    </p:spTree>
    <p:extLst>
      <p:ext uri="{BB962C8B-B14F-4D97-AF65-F5344CB8AC3E}">
        <p14:creationId xmlns:p14="http://schemas.microsoft.com/office/powerpoint/2010/main" val="115836761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5691</TotalTime>
  <Words>318</Words>
  <Application>Microsoft Office PowerPoint</Application>
  <PresentationFormat>عرض على الشاشة (4:3)</PresentationFormat>
  <Paragraphs>36</Paragraphs>
  <Slides>60</Slides>
  <Notes>7</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60</vt:i4>
      </vt:variant>
    </vt:vector>
  </HeadingPairs>
  <TitlesOfParts>
    <vt:vector size="67" baseType="lpstr">
      <vt:lpstr>Arabic Typesetting</vt:lpstr>
      <vt:lpstr>Arial</vt:lpstr>
      <vt:lpstr>Calibri</vt:lpstr>
      <vt:lpstr>Edwardian Script ITC</vt:lpstr>
      <vt:lpstr>Helvetica Neue</vt:lpstr>
      <vt:lpstr>Wingdings</vt:lpstr>
      <vt:lpstr>سمة Office</vt:lpstr>
      <vt:lpstr>The role of Glutamate and GABA in the Epileptic process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PHC</dc:creator>
  <cp:lastModifiedBy>M</cp:lastModifiedBy>
  <cp:revision>65</cp:revision>
  <dcterms:created xsi:type="dcterms:W3CDTF">2022-06-30T06:33:40Z</dcterms:created>
  <dcterms:modified xsi:type="dcterms:W3CDTF">2023-07-31T19:40:03Z</dcterms:modified>
</cp:coreProperties>
</file>