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B270E41-8AF8-443A-82B1-F859B1FC7640}"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E6B63C-6264-4293-8328-345E89AEBA9B}" type="slidenum">
              <a:rPr lang="en-US" smtClean="0"/>
              <a:t>‹#›</a:t>
            </a:fld>
            <a:endParaRPr lang="en-US"/>
          </a:p>
        </p:txBody>
      </p:sp>
    </p:spTree>
    <p:extLst>
      <p:ext uri="{BB962C8B-B14F-4D97-AF65-F5344CB8AC3E}">
        <p14:creationId xmlns:p14="http://schemas.microsoft.com/office/powerpoint/2010/main" val="1261994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270E41-8AF8-443A-82B1-F859B1FC7640}"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E6B63C-6264-4293-8328-345E89AEBA9B}" type="slidenum">
              <a:rPr lang="en-US" smtClean="0"/>
              <a:t>‹#›</a:t>
            </a:fld>
            <a:endParaRPr lang="en-US"/>
          </a:p>
        </p:txBody>
      </p:sp>
    </p:spTree>
    <p:extLst>
      <p:ext uri="{BB962C8B-B14F-4D97-AF65-F5344CB8AC3E}">
        <p14:creationId xmlns:p14="http://schemas.microsoft.com/office/powerpoint/2010/main" val="1715753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B270E41-8AF8-443A-82B1-F859B1FC7640}"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E6B63C-6264-4293-8328-345E89AEBA9B}" type="slidenum">
              <a:rPr lang="en-US" smtClean="0"/>
              <a:t>‹#›</a:t>
            </a:fld>
            <a:endParaRPr lang="en-US"/>
          </a:p>
        </p:txBody>
      </p:sp>
    </p:spTree>
    <p:extLst>
      <p:ext uri="{BB962C8B-B14F-4D97-AF65-F5344CB8AC3E}">
        <p14:creationId xmlns:p14="http://schemas.microsoft.com/office/powerpoint/2010/main" val="2463176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270E41-8AF8-443A-82B1-F859B1FC7640}" type="datetimeFigureOut">
              <a:rPr lang="en-US" smtClean="0"/>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E6B63C-6264-4293-8328-345E89AEBA9B}" type="slidenum">
              <a:rPr lang="en-US" smtClean="0"/>
              <a:t>‹#›</a:t>
            </a:fld>
            <a:endParaRPr lang="en-US"/>
          </a:p>
        </p:txBody>
      </p:sp>
    </p:spTree>
    <p:extLst>
      <p:ext uri="{BB962C8B-B14F-4D97-AF65-F5344CB8AC3E}">
        <p14:creationId xmlns:p14="http://schemas.microsoft.com/office/powerpoint/2010/main" val="1662147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270E41-8AF8-443A-82B1-F859B1FC7640}" type="datetimeFigureOut">
              <a:rPr lang="en-US" smtClean="0"/>
              <a:t>8/3/2023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E6B63C-6264-4293-8328-345E89AEBA9B}" type="slidenum">
              <a:rPr lang="en-US" smtClean="0"/>
              <a:t>‹#›</a:t>
            </a:fld>
            <a:endParaRPr lang="en-US"/>
          </a:p>
        </p:txBody>
      </p:sp>
    </p:spTree>
    <p:extLst>
      <p:ext uri="{BB962C8B-B14F-4D97-AF65-F5344CB8AC3E}">
        <p14:creationId xmlns:p14="http://schemas.microsoft.com/office/powerpoint/2010/main" val="4271166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270E41-8AF8-443A-82B1-F859B1FC7640}" type="datetimeFigureOut">
              <a:rPr lang="en-US" smtClean="0"/>
              <a:t>8/3/2023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E6B63C-6264-4293-8328-345E89AEBA9B}" type="slidenum">
              <a:rPr lang="en-US" smtClean="0"/>
              <a:t>‹#›</a:t>
            </a:fld>
            <a:endParaRPr lang="en-US"/>
          </a:p>
        </p:txBody>
      </p:sp>
    </p:spTree>
    <p:extLst>
      <p:ext uri="{BB962C8B-B14F-4D97-AF65-F5344CB8AC3E}">
        <p14:creationId xmlns:p14="http://schemas.microsoft.com/office/powerpoint/2010/main" val="1875341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270E41-8AF8-443A-82B1-F859B1FC7640}" type="datetimeFigureOut">
              <a:rPr lang="en-US" smtClean="0"/>
              <a:t>8/3/2023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E6B63C-6264-4293-8328-345E89AEBA9B}" type="slidenum">
              <a:rPr lang="en-US" smtClean="0"/>
              <a:t>‹#›</a:t>
            </a:fld>
            <a:endParaRPr lang="en-US"/>
          </a:p>
        </p:txBody>
      </p:sp>
    </p:spTree>
    <p:extLst>
      <p:ext uri="{BB962C8B-B14F-4D97-AF65-F5344CB8AC3E}">
        <p14:creationId xmlns:p14="http://schemas.microsoft.com/office/powerpoint/2010/main" val="3348188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270E41-8AF8-443A-82B1-F859B1FC7640}" type="datetimeFigureOut">
              <a:rPr lang="en-US" smtClean="0"/>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E6B63C-6264-4293-8328-345E89AEBA9B}" type="slidenum">
              <a:rPr lang="en-US" smtClean="0"/>
              <a:t>‹#›</a:t>
            </a:fld>
            <a:endParaRPr lang="en-US"/>
          </a:p>
        </p:txBody>
      </p:sp>
    </p:spTree>
    <p:extLst>
      <p:ext uri="{BB962C8B-B14F-4D97-AF65-F5344CB8AC3E}">
        <p14:creationId xmlns:p14="http://schemas.microsoft.com/office/powerpoint/2010/main" val="2226011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270E41-8AF8-443A-82B1-F859B1FC7640}" type="datetimeFigureOut">
              <a:rPr lang="en-US" smtClean="0"/>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E6B63C-6264-4293-8328-345E89AEBA9B}" type="slidenum">
              <a:rPr lang="en-US" smtClean="0"/>
              <a:t>‹#›</a:t>
            </a:fld>
            <a:endParaRPr lang="en-US"/>
          </a:p>
        </p:txBody>
      </p:sp>
    </p:spTree>
    <p:extLst>
      <p:ext uri="{BB962C8B-B14F-4D97-AF65-F5344CB8AC3E}">
        <p14:creationId xmlns:p14="http://schemas.microsoft.com/office/powerpoint/2010/main" val="1897036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270E41-8AF8-443A-82B1-F859B1FC7640}"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E6B63C-6264-4293-8328-345E89AEBA9B}" type="slidenum">
              <a:rPr lang="en-US" smtClean="0"/>
              <a:t>‹#›</a:t>
            </a:fld>
            <a:endParaRPr lang="en-US"/>
          </a:p>
        </p:txBody>
      </p:sp>
    </p:spTree>
    <p:extLst>
      <p:ext uri="{BB962C8B-B14F-4D97-AF65-F5344CB8AC3E}">
        <p14:creationId xmlns:p14="http://schemas.microsoft.com/office/powerpoint/2010/main" val="679257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270E41-8AF8-443A-82B1-F859B1FC7640}"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E6B63C-6264-4293-8328-345E89AEBA9B}" type="slidenum">
              <a:rPr lang="en-US" smtClean="0"/>
              <a:t>‹#›</a:t>
            </a:fld>
            <a:endParaRPr lang="en-US"/>
          </a:p>
        </p:txBody>
      </p:sp>
    </p:spTree>
    <p:extLst>
      <p:ext uri="{BB962C8B-B14F-4D97-AF65-F5344CB8AC3E}">
        <p14:creationId xmlns:p14="http://schemas.microsoft.com/office/powerpoint/2010/main" val="325630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270E41-8AF8-443A-82B1-F859B1FC7640}" type="datetimeFigureOut">
              <a:rPr lang="en-US" smtClean="0"/>
              <a:t>8/3/2023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E6B63C-6264-4293-8328-345E89AEBA9B}" type="slidenum">
              <a:rPr lang="en-US" smtClean="0"/>
              <a:t>‹#›</a:t>
            </a:fld>
            <a:endParaRPr lang="en-US"/>
          </a:p>
        </p:txBody>
      </p:sp>
    </p:spTree>
    <p:extLst>
      <p:ext uri="{BB962C8B-B14F-4D97-AF65-F5344CB8AC3E}">
        <p14:creationId xmlns:p14="http://schemas.microsoft.com/office/powerpoint/2010/main" val="985232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Antidepressants </a:t>
            </a:r>
          </a:p>
        </p:txBody>
      </p:sp>
      <p:sp>
        <p:nvSpPr>
          <p:cNvPr id="3" name="Subtitle 2"/>
          <p:cNvSpPr>
            <a:spLocks noGrp="1"/>
          </p:cNvSpPr>
          <p:nvPr>
            <p:ph type="subTitle" idx="1"/>
          </p:nvPr>
        </p:nvSpPr>
        <p:spPr/>
        <p:txBody>
          <a:bodyPr/>
          <a:lstStyle/>
          <a:p>
            <a:r>
              <a:rPr lang="en-US" dirty="0" err="1"/>
              <a:t>Dr.Samaher</a:t>
            </a:r>
            <a:r>
              <a:rPr lang="en-US" dirty="0"/>
              <a:t> </a:t>
            </a:r>
            <a:r>
              <a:rPr lang="en-US" dirty="0" err="1"/>
              <a:t>Jaber</a:t>
            </a:r>
            <a:r>
              <a:rPr lang="en-US" dirty="0"/>
              <a:t> </a:t>
            </a:r>
            <a:r>
              <a:rPr lang="en-US" dirty="0" err="1"/>
              <a:t>Younis</a:t>
            </a:r>
            <a:endParaRPr lang="en-US" dirty="0"/>
          </a:p>
          <a:p>
            <a:r>
              <a:rPr lang="en-US" dirty="0"/>
              <a:t>BCPS</a:t>
            </a:r>
          </a:p>
        </p:txBody>
      </p:sp>
    </p:spTree>
    <p:extLst>
      <p:ext uri="{BB962C8B-B14F-4D97-AF65-F5344CB8AC3E}">
        <p14:creationId xmlns:p14="http://schemas.microsoft.com/office/powerpoint/2010/main" val="3858175590"/>
      </p:ext>
    </p:extLst>
  </p:cSld>
  <p:clrMapOvr>
    <a:masterClrMapping/>
  </p:clrMapOvr>
  <mc:AlternateContent xmlns:mc="http://schemas.openxmlformats.org/markup-compatibility/2006" xmlns:p14="http://schemas.microsoft.com/office/powerpoint/2010/main">
    <mc:Choice Requires="p14">
      <p:transition spd="slow" p14:dur="2000" advTm="20715"/>
    </mc:Choice>
    <mc:Fallback xmlns="">
      <p:transition spd="slow" advTm="2071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837" y="457200"/>
            <a:ext cx="4294908" cy="6400799"/>
          </a:xfrm>
        </p:spPr>
        <p:txBody>
          <a:bodyPr>
            <a:normAutofit/>
          </a:bodyPr>
          <a:lstStyle/>
          <a:p>
            <a:pPr marL="0" indent="0">
              <a:buNone/>
            </a:pPr>
            <a:r>
              <a:rPr lang="en-US" dirty="0"/>
              <a:t>The symptoms of depression are feelings of </a:t>
            </a:r>
            <a:r>
              <a:rPr lang="en-US" b="1" dirty="0"/>
              <a:t>sadness and hopelessness</a:t>
            </a:r>
            <a:r>
              <a:rPr lang="en-US" dirty="0"/>
              <a:t>, as well as the inability to </a:t>
            </a:r>
            <a:r>
              <a:rPr lang="en-US" b="1" dirty="0"/>
              <a:t>experience pleasure </a:t>
            </a:r>
            <a:r>
              <a:rPr lang="en-US" dirty="0"/>
              <a:t>in usual activities, changes in </a:t>
            </a:r>
            <a:r>
              <a:rPr lang="en-US" b="1" dirty="0"/>
              <a:t>sleep patterns and appetite, loss of energy, and suicidal thoughts.</a:t>
            </a:r>
            <a:r>
              <a:rPr lang="en-US" dirty="0"/>
              <a:t> </a:t>
            </a:r>
            <a:r>
              <a:rPr lang="en-US" b="1" dirty="0"/>
              <a:t>Mania </a:t>
            </a:r>
            <a:r>
              <a:rPr lang="en-US" dirty="0"/>
              <a:t>is characterized by the </a:t>
            </a:r>
            <a:r>
              <a:rPr lang="en-US" b="1" dirty="0"/>
              <a:t>opposite behavior: </a:t>
            </a:r>
            <a:r>
              <a:rPr lang="en-US" dirty="0"/>
              <a:t>enthusiasm, anger, rapid thought and speech patterns, extreme self- confidence, and impaired judgment.</a:t>
            </a:r>
          </a:p>
        </p:txBody>
      </p:sp>
      <p:pic>
        <p:nvPicPr>
          <p:cNvPr id="5" name="Picture 4"/>
          <p:cNvPicPr>
            <a:picLocks noChangeAspect="1"/>
          </p:cNvPicPr>
          <p:nvPr/>
        </p:nvPicPr>
        <p:blipFill>
          <a:blip r:embed="rId2"/>
          <a:stretch>
            <a:fillRect/>
          </a:stretch>
        </p:blipFill>
        <p:spPr>
          <a:xfrm>
            <a:off x="4294909" y="0"/>
            <a:ext cx="3948545" cy="6857999"/>
          </a:xfrm>
          <a:prstGeom prst="rect">
            <a:avLst/>
          </a:prstGeom>
        </p:spPr>
      </p:pic>
      <p:pic>
        <p:nvPicPr>
          <p:cNvPr id="6" name="Picture 5"/>
          <p:cNvPicPr>
            <a:picLocks noChangeAspect="1"/>
          </p:cNvPicPr>
          <p:nvPr/>
        </p:nvPicPr>
        <p:blipFill>
          <a:blip r:embed="rId3"/>
          <a:stretch>
            <a:fillRect/>
          </a:stretch>
        </p:blipFill>
        <p:spPr>
          <a:xfrm>
            <a:off x="8368145" y="0"/>
            <a:ext cx="3823856" cy="6858000"/>
          </a:xfrm>
          <a:prstGeom prst="rect">
            <a:avLst/>
          </a:prstGeom>
        </p:spPr>
      </p:pic>
    </p:spTree>
    <p:extLst>
      <p:ext uri="{BB962C8B-B14F-4D97-AF65-F5344CB8AC3E}">
        <p14:creationId xmlns:p14="http://schemas.microsoft.com/office/powerpoint/2010/main" val="1132509567"/>
      </p:ext>
    </p:extLst>
  </p:cSld>
  <p:clrMapOvr>
    <a:masterClrMapping/>
  </p:clrMapOvr>
  <mc:AlternateContent xmlns:mc="http://schemas.openxmlformats.org/markup-compatibility/2006" xmlns:p14="http://schemas.microsoft.com/office/powerpoint/2010/main">
    <mc:Choice Requires="p14">
      <p:transition spd="slow" p14:dur="2000" advTm="238313"/>
    </mc:Choice>
    <mc:Fallback xmlns="">
      <p:transition spd="slow" advTm="23831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45" y="346364"/>
            <a:ext cx="11873346" cy="6511636"/>
          </a:xfrm>
        </p:spPr>
        <p:txBody>
          <a:bodyPr>
            <a:normAutofit/>
          </a:bodyPr>
          <a:lstStyle/>
          <a:p>
            <a:pPr marL="0" indent="0">
              <a:buNone/>
            </a:pPr>
            <a:r>
              <a:rPr lang="en-US" b="1" dirty="0"/>
              <a:t>SELECTIVE SEROTONIN REUPTAKE INHIBITORS</a:t>
            </a:r>
          </a:p>
          <a:p>
            <a:pPr marL="0" indent="0">
              <a:buNone/>
            </a:pPr>
            <a:r>
              <a:rPr lang="en-US" dirty="0"/>
              <a:t>The selective serotonin reuptake inhibitors (SSRIs) are a group of antidepressant drugs that specifically inhibit serotonin reuptake, having 300-to 3000-fold greater selectivity for the </a:t>
            </a:r>
            <a:r>
              <a:rPr lang="en-US" b="1" dirty="0"/>
              <a:t>serotonin transporter</a:t>
            </a:r>
            <a:r>
              <a:rPr lang="en-US" dirty="0"/>
              <a:t>, as compared to the norepinephrine transporter. This contrasts with the tricyclic antidepressants (TCAs) and serotonin/norepinephrine reuptake inhibitors (SNRIs) that non selectively inhibit the reuptake of norepinephrine and serotonin. Moreover, the SSRIs have little blocking activity at muscarinic, α-adrenergic, and histaminic H1 receptors. Because they have different adverse effects and are relatively safe in overdose, the SSRIs have largely replaced TCAs and monoamine oxidase inhibitors (MAOIs) as the drugs of choice in treating depression. The SSRIs include </a:t>
            </a:r>
            <a:r>
              <a:rPr lang="en-US" i="1" dirty="0"/>
              <a:t>fluoxetine</a:t>
            </a:r>
            <a:r>
              <a:rPr lang="en-US" dirty="0"/>
              <a:t> (the prototypic drug), </a:t>
            </a:r>
            <a:r>
              <a:rPr lang="en-US" i="1" dirty="0"/>
              <a:t>citalopram</a:t>
            </a:r>
            <a:r>
              <a:rPr lang="en-US" dirty="0"/>
              <a:t>, </a:t>
            </a:r>
            <a:r>
              <a:rPr lang="en-US" i="1" dirty="0" err="1"/>
              <a:t>escitalopram</a:t>
            </a:r>
            <a:r>
              <a:rPr lang="en-US" dirty="0"/>
              <a:t>, </a:t>
            </a:r>
            <a:r>
              <a:rPr lang="en-US" i="1" dirty="0"/>
              <a:t>fluvoxamine</a:t>
            </a:r>
            <a:r>
              <a:rPr lang="en-US" dirty="0"/>
              <a:t>, </a:t>
            </a:r>
            <a:r>
              <a:rPr lang="en-US" i="1" dirty="0"/>
              <a:t>paroxetine</a:t>
            </a:r>
            <a:r>
              <a:rPr lang="en-US" dirty="0"/>
              <a:t>, and </a:t>
            </a:r>
            <a:r>
              <a:rPr lang="en-US" i="1" dirty="0"/>
              <a:t>sertraline</a:t>
            </a:r>
            <a:r>
              <a:rPr lang="en-US" dirty="0"/>
              <a:t>. </a:t>
            </a:r>
            <a:r>
              <a:rPr lang="en-US" i="1" dirty="0" err="1"/>
              <a:t>Escitalopram</a:t>
            </a:r>
            <a:r>
              <a:rPr lang="en-US" i="1" dirty="0"/>
              <a:t> </a:t>
            </a:r>
            <a:r>
              <a:rPr lang="en-US" dirty="0"/>
              <a:t>is the pure S-enantiomer of </a:t>
            </a:r>
            <a:r>
              <a:rPr lang="en-US" i="1" dirty="0"/>
              <a:t>citalopram</a:t>
            </a:r>
            <a:r>
              <a:rPr lang="en-US" dirty="0"/>
              <a:t>.</a:t>
            </a:r>
          </a:p>
        </p:txBody>
      </p:sp>
    </p:spTree>
    <p:extLst>
      <p:ext uri="{BB962C8B-B14F-4D97-AF65-F5344CB8AC3E}">
        <p14:creationId xmlns:p14="http://schemas.microsoft.com/office/powerpoint/2010/main" val="2773574833"/>
      </p:ext>
    </p:extLst>
  </p:cSld>
  <p:clrMapOvr>
    <a:masterClrMapping/>
  </p:clrMapOvr>
  <mc:AlternateContent xmlns:mc="http://schemas.openxmlformats.org/markup-compatibility/2006" xmlns:p14="http://schemas.microsoft.com/office/powerpoint/2010/main">
    <mc:Choice Requires="p14">
      <p:transition spd="slow" p14:dur="2000" advTm="177878"/>
    </mc:Choice>
    <mc:Fallback xmlns="">
      <p:transition spd="slow" advTm="17787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107289"/>
            <a:ext cx="8423564" cy="793256"/>
          </a:xfrm>
          <a:prstGeom prst="rect">
            <a:avLst/>
          </a:prstGeom>
        </p:spPr>
      </p:pic>
      <p:pic>
        <p:nvPicPr>
          <p:cNvPr id="5" name="Picture 4"/>
          <p:cNvPicPr>
            <a:picLocks noChangeAspect="1"/>
          </p:cNvPicPr>
          <p:nvPr/>
        </p:nvPicPr>
        <p:blipFill>
          <a:blip r:embed="rId3"/>
          <a:stretch>
            <a:fillRect/>
          </a:stretch>
        </p:blipFill>
        <p:spPr>
          <a:xfrm>
            <a:off x="0" y="900544"/>
            <a:ext cx="8423564" cy="2452255"/>
          </a:xfrm>
          <a:prstGeom prst="rect">
            <a:avLst/>
          </a:prstGeom>
        </p:spPr>
      </p:pic>
      <p:pic>
        <p:nvPicPr>
          <p:cNvPr id="6" name="Picture 5"/>
          <p:cNvPicPr>
            <a:picLocks noChangeAspect="1"/>
          </p:cNvPicPr>
          <p:nvPr/>
        </p:nvPicPr>
        <p:blipFill>
          <a:blip r:embed="rId4"/>
          <a:stretch>
            <a:fillRect/>
          </a:stretch>
        </p:blipFill>
        <p:spPr>
          <a:xfrm>
            <a:off x="0" y="3498272"/>
            <a:ext cx="8423564" cy="1130726"/>
          </a:xfrm>
          <a:prstGeom prst="rect">
            <a:avLst/>
          </a:prstGeom>
        </p:spPr>
      </p:pic>
      <p:pic>
        <p:nvPicPr>
          <p:cNvPr id="7" name="Picture 6"/>
          <p:cNvPicPr>
            <a:picLocks noChangeAspect="1"/>
          </p:cNvPicPr>
          <p:nvPr/>
        </p:nvPicPr>
        <p:blipFill>
          <a:blip r:embed="rId5"/>
          <a:stretch>
            <a:fillRect/>
          </a:stretch>
        </p:blipFill>
        <p:spPr>
          <a:xfrm>
            <a:off x="0" y="4628998"/>
            <a:ext cx="8423564" cy="2202939"/>
          </a:xfrm>
          <a:prstGeom prst="rect">
            <a:avLst/>
          </a:prstGeom>
        </p:spPr>
      </p:pic>
    </p:spTree>
    <p:extLst>
      <p:ext uri="{BB962C8B-B14F-4D97-AF65-F5344CB8AC3E}">
        <p14:creationId xmlns:p14="http://schemas.microsoft.com/office/powerpoint/2010/main" val="408888222"/>
      </p:ext>
    </p:extLst>
  </p:cSld>
  <p:clrMapOvr>
    <a:masterClrMapping/>
  </p:clrMapOvr>
  <mc:AlternateContent xmlns:mc="http://schemas.openxmlformats.org/markup-compatibility/2006" xmlns:p14="http://schemas.microsoft.com/office/powerpoint/2010/main">
    <mc:Choice Requires="p14">
      <p:transition spd="slow" p14:dur="2000" advTm="95164"/>
    </mc:Choice>
    <mc:Fallback xmlns="">
      <p:transition spd="slow" advTm="9516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1673" y="623455"/>
            <a:ext cx="11845636" cy="6068290"/>
          </a:xfrm>
        </p:spPr>
        <p:txBody>
          <a:bodyPr>
            <a:normAutofit/>
          </a:bodyPr>
          <a:lstStyle/>
          <a:p>
            <a:pPr marL="0" indent="0">
              <a:buNone/>
            </a:pPr>
            <a:r>
              <a:rPr lang="en-US" b="1" dirty="0"/>
              <a:t>Actions</a:t>
            </a:r>
          </a:p>
          <a:p>
            <a:pPr marL="0" indent="0">
              <a:buNone/>
            </a:pPr>
            <a:r>
              <a:rPr lang="en-US" dirty="0"/>
              <a:t>The SSRIs block the reuptake of serotonin, leading to increased concentrations of the neurotransmitter in the synaptic cleft. Antidepressants, including SSRIs, typically take at least </a:t>
            </a:r>
            <a:r>
              <a:rPr lang="en-US" b="1" dirty="0"/>
              <a:t>2 weeks to produce significant improvement in mood, and maximum benefit may require up to 12 weeks or more</a:t>
            </a:r>
            <a:r>
              <a:rPr lang="en-US" dirty="0"/>
              <a:t>. A patient must be treated with an adequate dosage for at least 6 weeks before considering changing the treatment, although </a:t>
            </a:r>
            <a:r>
              <a:rPr lang="en-US" b="1" dirty="0"/>
              <a:t>adverse effects </a:t>
            </a:r>
            <a:r>
              <a:rPr lang="en-US" dirty="0"/>
              <a:t>due to their synaptic effects occur soon after taking the drug. However, with long-term administration of the drug, adaptive changes may occur. These changes can result in an adjustment to certain adverse effects, the development of new adverse effects, and the onset of therapeutic effects.</a:t>
            </a:r>
          </a:p>
        </p:txBody>
      </p:sp>
    </p:spTree>
    <p:extLst>
      <p:ext uri="{BB962C8B-B14F-4D97-AF65-F5344CB8AC3E}">
        <p14:creationId xmlns:p14="http://schemas.microsoft.com/office/powerpoint/2010/main" val="53432993"/>
      </p:ext>
    </p:extLst>
  </p:cSld>
  <p:clrMapOvr>
    <a:masterClrMapping/>
  </p:clrMapOvr>
  <mc:AlternateContent xmlns:mc="http://schemas.openxmlformats.org/markup-compatibility/2006" xmlns:p14="http://schemas.microsoft.com/office/powerpoint/2010/main">
    <mc:Choice Requires="p14">
      <p:transition spd="slow" p14:dur="2000" advTm="251385"/>
    </mc:Choice>
    <mc:Fallback xmlns="">
      <p:transition spd="slow" advTm="25138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236" y="318655"/>
            <a:ext cx="11817928" cy="6539346"/>
          </a:xfrm>
        </p:spPr>
        <p:txBody>
          <a:bodyPr>
            <a:normAutofit lnSpcReduction="10000"/>
          </a:bodyPr>
          <a:lstStyle/>
          <a:p>
            <a:pPr marL="0" indent="0">
              <a:buNone/>
            </a:pPr>
            <a:r>
              <a:rPr lang="en-US" b="1" dirty="0"/>
              <a:t>Therapeutic uses</a:t>
            </a:r>
          </a:p>
          <a:p>
            <a:pPr marL="0" indent="0">
              <a:buNone/>
            </a:pPr>
            <a:r>
              <a:rPr lang="en-US" dirty="0"/>
              <a:t>The primary indication for SSRIs is d</a:t>
            </a:r>
            <a:r>
              <a:rPr lang="en-US" b="1" dirty="0"/>
              <a:t>epression</a:t>
            </a:r>
            <a:r>
              <a:rPr lang="en-US" dirty="0"/>
              <a:t>. A number of other psychiatric disorders also respond favorably to SSRIs, including </a:t>
            </a:r>
            <a:r>
              <a:rPr lang="en-US" b="1" dirty="0"/>
              <a:t>obsessive–compulsive disorder, panic disorder, generalized anxiety disorder, post-traumatic stress disorder, social anxiety disorder, premenstrual dysphoric disorder, and bulimia nervosa</a:t>
            </a:r>
            <a:r>
              <a:rPr lang="en-US" dirty="0"/>
              <a:t> (only </a:t>
            </a:r>
            <a:r>
              <a:rPr lang="en-US" b="1" i="1" dirty="0">
                <a:solidFill>
                  <a:srgbClr val="FF0000"/>
                </a:solidFill>
              </a:rPr>
              <a:t>fluoxetine </a:t>
            </a:r>
            <a:r>
              <a:rPr lang="en-US" b="1" dirty="0">
                <a:solidFill>
                  <a:srgbClr val="FF0000"/>
                </a:solidFill>
              </a:rPr>
              <a:t>is approved for bulimia</a:t>
            </a:r>
            <a:r>
              <a:rPr lang="en-US" dirty="0"/>
              <a:t>).</a:t>
            </a:r>
          </a:p>
          <a:p>
            <a:pPr marL="0" indent="0">
              <a:buNone/>
            </a:pPr>
            <a:r>
              <a:rPr lang="en-US" b="1" dirty="0"/>
              <a:t>Pharmacokinetics</a:t>
            </a:r>
          </a:p>
          <a:p>
            <a:pPr marL="0" indent="0">
              <a:buNone/>
            </a:pPr>
            <a:r>
              <a:rPr lang="en-US" dirty="0"/>
              <a:t>All of the SSRIs are well absorbed after oral administration. Peak levels are seen in approximately 2 to 8 hours on average. Food has little effect on absorption (except with </a:t>
            </a:r>
            <a:r>
              <a:rPr lang="en-US" i="1" dirty="0"/>
              <a:t>sertraline</a:t>
            </a:r>
            <a:r>
              <a:rPr lang="en-US" dirty="0"/>
              <a:t>, for which food increases its absorption). The majority of SSRIs have plasma half-lives that range between 16 and 36 hours. Metabolism by cytochrome P450 (CYP450)–dependent enzymes and glucuronide or sulfate conjugation occurs extensively. </a:t>
            </a:r>
            <a:r>
              <a:rPr lang="en-US" i="1" dirty="0"/>
              <a:t>Fluoxetine </a:t>
            </a:r>
            <a:r>
              <a:rPr lang="en-US" dirty="0"/>
              <a:t>has the longest half-life (50 hours), and the half-life of its active metabolite </a:t>
            </a:r>
            <a:r>
              <a:rPr lang="en-US" i="1" dirty="0"/>
              <a:t>S</a:t>
            </a:r>
            <a:r>
              <a:rPr lang="en-US" dirty="0"/>
              <a:t>-</a:t>
            </a:r>
            <a:r>
              <a:rPr lang="en-US" dirty="0" err="1"/>
              <a:t>norfluoxetine</a:t>
            </a:r>
            <a:r>
              <a:rPr lang="en-US" dirty="0"/>
              <a:t> is quite long, averaging 10 days. </a:t>
            </a:r>
            <a:r>
              <a:rPr lang="en-US" b="1" i="1" dirty="0"/>
              <a:t>Fluoxetine </a:t>
            </a:r>
            <a:r>
              <a:rPr lang="en-US" b="1" dirty="0"/>
              <a:t>and </a:t>
            </a:r>
            <a:r>
              <a:rPr lang="en-US" b="1" i="1" dirty="0"/>
              <a:t>paroxetine </a:t>
            </a:r>
            <a:r>
              <a:rPr lang="en-US" b="1" dirty="0"/>
              <a:t>are potent inhibitors </a:t>
            </a:r>
            <a:r>
              <a:rPr lang="en-US" dirty="0"/>
              <a:t>of a CYP450 </a:t>
            </a:r>
            <a:r>
              <a:rPr lang="en-US" dirty="0" err="1"/>
              <a:t>isoenzyme</a:t>
            </a:r>
            <a:r>
              <a:rPr lang="en-US" dirty="0"/>
              <a:t> </a:t>
            </a:r>
            <a:r>
              <a:rPr lang="en-US" dirty="0">
                <a:solidFill>
                  <a:srgbClr val="FF0000"/>
                </a:solidFill>
              </a:rPr>
              <a:t>(CYP2D6</a:t>
            </a:r>
            <a:r>
              <a:rPr lang="en-US" dirty="0"/>
              <a:t>). Other CYP450 </a:t>
            </a:r>
            <a:r>
              <a:rPr lang="en-US" dirty="0" err="1"/>
              <a:t>isoenzymes</a:t>
            </a:r>
            <a:r>
              <a:rPr lang="en-US" dirty="0"/>
              <a:t> (CYP2C9/19, CYP3A4, CYP1A2) are involved with SSRI metabolism and may also be inhibited to various degrees by the SSRIs.</a:t>
            </a:r>
          </a:p>
        </p:txBody>
      </p:sp>
    </p:spTree>
    <p:extLst>
      <p:ext uri="{BB962C8B-B14F-4D97-AF65-F5344CB8AC3E}">
        <p14:creationId xmlns:p14="http://schemas.microsoft.com/office/powerpoint/2010/main" val="3027159375"/>
      </p:ext>
    </p:extLst>
  </p:cSld>
  <p:clrMapOvr>
    <a:masterClrMapping/>
  </p:clrMapOvr>
  <mc:AlternateContent xmlns:mc="http://schemas.openxmlformats.org/markup-compatibility/2006" xmlns:p14="http://schemas.microsoft.com/office/powerpoint/2010/main">
    <mc:Choice Requires="p14">
      <p:transition spd="slow" p14:dur="2000" advTm="180506"/>
    </mc:Choice>
    <mc:Fallback xmlns="">
      <p:transition spd="slow" advTm="18050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1673" y="401782"/>
            <a:ext cx="11817927" cy="6317673"/>
          </a:xfrm>
        </p:spPr>
        <p:txBody>
          <a:bodyPr>
            <a:normAutofit lnSpcReduction="10000"/>
          </a:bodyPr>
          <a:lstStyle/>
          <a:p>
            <a:pPr marL="0" indent="0">
              <a:buNone/>
            </a:pPr>
            <a:r>
              <a:rPr lang="en-US" b="1" dirty="0"/>
              <a:t>Adverse effects</a:t>
            </a:r>
          </a:p>
          <a:p>
            <a:pPr marL="0" indent="0">
              <a:buNone/>
            </a:pPr>
            <a:r>
              <a:rPr lang="en-US" dirty="0"/>
              <a:t>The most adverse effects of antidepressants can be explained by their synaptic effects. Although the SSRIs are considered to have fewer and less severe adverse effects than the TCAs and MAOIs, the SSRIs are not without adverse effects, such as </a:t>
            </a:r>
            <a:r>
              <a:rPr lang="en-US" dirty="0">
                <a:solidFill>
                  <a:srgbClr val="FF0000"/>
                </a:solidFill>
              </a:rPr>
              <a:t>headache, sweating, anxiety and agitation, hyponatremia, transient gastrointestinal (GI) effects (nausea, vomiting, diarrhea), weakness and fatigue, sexual dysfunction, changes in weight (weight loss followed by weight gain in some patients, especially with </a:t>
            </a:r>
            <a:r>
              <a:rPr lang="en-US" i="1" dirty="0">
                <a:solidFill>
                  <a:srgbClr val="FF0000"/>
                </a:solidFill>
              </a:rPr>
              <a:t>paroxetine</a:t>
            </a:r>
            <a:r>
              <a:rPr lang="en-US" dirty="0">
                <a:solidFill>
                  <a:srgbClr val="FF0000"/>
                </a:solidFill>
              </a:rPr>
              <a:t>), sleep disturbances </a:t>
            </a:r>
            <a:r>
              <a:rPr lang="en-US" dirty="0"/>
              <a:t>(insomnia and somnolence), and the above-mentioned potential for drug–drug interactions.</a:t>
            </a:r>
          </a:p>
          <a:p>
            <a:pPr marL="0" indent="0">
              <a:buNone/>
            </a:pPr>
            <a:r>
              <a:rPr lang="en-US" dirty="0"/>
              <a:t>1. Sleep disturbances: </a:t>
            </a:r>
            <a:r>
              <a:rPr lang="en-US" i="1" dirty="0"/>
              <a:t>Paroxetine </a:t>
            </a:r>
            <a:r>
              <a:rPr lang="en-US" dirty="0"/>
              <a:t>and </a:t>
            </a:r>
            <a:r>
              <a:rPr lang="en-US" i="1" dirty="0"/>
              <a:t>fluvoxamine </a:t>
            </a:r>
            <a:r>
              <a:rPr lang="en-US" dirty="0"/>
              <a:t>are generally more sedating than activating, and they may be useful in patients who have difficulty in sleeping. Conversely, patients who are fatigued or complaining of excessive somnolence may benefit from one of the more activating SSRIs, such as </a:t>
            </a:r>
            <a:r>
              <a:rPr lang="en-US" i="1" dirty="0"/>
              <a:t>fluoxetine </a:t>
            </a:r>
            <a:r>
              <a:rPr lang="en-US" dirty="0"/>
              <a:t>or </a:t>
            </a:r>
            <a:r>
              <a:rPr lang="en-US" i="1" dirty="0"/>
              <a:t>sertraline.</a:t>
            </a:r>
          </a:p>
          <a:p>
            <a:pPr marL="0" indent="0">
              <a:buNone/>
            </a:pPr>
            <a:r>
              <a:rPr lang="en-US" dirty="0"/>
              <a:t>2. Sexual dysfunction: Sexual dysfunction, which may include loss of libido, delayed ejaculation, and anorgasmia, is common with the SSRIs.</a:t>
            </a:r>
          </a:p>
        </p:txBody>
      </p:sp>
    </p:spTree>
    <p:extLst>
      <p:ext uri="{BB962C8B-B14F-4D97-AF65-F5344CB8AC3E}">
        <p14:creationId xmlns:p14="http://schemas.microsoft.com/office/powerpoint/2010/main" val="1408655329"/>
      </p:ext>
    </p:extLst>
  </p:cSld>
  <p:clrMapOvr>
    <a:masterClrMapping/>
  </p:clrMapOvr>
  <mc:AlternateContent xmlns:mc="http://schemas.openxmlformats.org/markup-compatibility/2006" xmlns:p14="http://schemas.microsoft.com/office/powerpoint/2010/main">
    <mc:Choice Requires="p14">
      <p:transition spd="slow" p14:dur="2000" advTm="98479"/>
    </mc:Choice>
    <mc:Fallback xmlns="">
      <p:transition spd="slow" advTm="9847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109" y="401782"/>
            <a:ext cx="11901055" cy="6289963"/>
          </a:xfrm>
        </p:spPr>
        <p:txBody>
          <a:bodyPr>
            <a:normAutofit lnSpcReduction="10000"/>
          </a:bodyPr>
          <a:lstStyle/>
          <a:p>
            <a:pPr marL="0" indent="0">
              <a:buNone/>
            </a:pPr>
            <a:r>
              <a:rPr lang="en-US" dirty="0"/>
              <a:t>3. Use in children and teenagers: Antidepressants should be used cautiously in children and teenagers, because of reports of </a:t>
            </a:r>
            <a:r>
              <a:rPr lang="en-US" b="1" dirty="0"/>
              <a:t>suicidal ideation </a:t>
            </a:r>
            <a:r>
              <a:rPr lang="en-US" dirty="0"/>
              <a:t>as a result of SSRI treatment. Pediatric patients should be observed for worsening depression and suicidal thinking with initiation or dosage change of any antidepressant. </a:t>
            </a:r>
            <a:r>
              <a:rPr lang="en-US" b="1" i="1" dirty="0">
                <a:solidFill>
                  <a:srgbClr val="FF0000"/>
                </a:solidFill>
              </a:rPr>
              <a:t>Fluoxetine</a:t>
            </a:r>
            <a:r>
              <a:rPr lang="en-US" b="1" dirty="0">
                <a:solidFill>
                  <a:srgbClr val="FF0000"/>
                </a:solidFill>
              </a:rPr>
              <a:t>, </a:t>
            </a:r>
            <a:r>
              <a:rPr lang="en-US" b="1" i="1" dirty="0">
                <a:solidFill>
                  <a:srgbClr val="FF0000"/>
                </a:solidFill>
              </a:rPr>
              <a:t>sertraline</a:t>
            </a:r>
            <a:r>
              <a:rPr lang="en-US" b="1" dirty="0">
                <a:solidFill>
                  <a:srgbClr val="FF0000"/>
                </a:solidFill>
              </a:rPr>
              <a:t>, and </a:t>
            </a:r>
            <a:r>
              <a:rPr lang="en-US" b="1" i="1" dirty="0">
                <a:solidFill>
                  <a:srgbClr val="FF0000"/>
                </a:solidFill>
              </a:rPr>
              <a:t>fluvoxamine </a:t>
            </a:r>
            <a:r>
              <a:rPr lang="en-US" dirty="0">
                <a:solidFill>
                  <a:srgbClr val="FF0000"/>
                </a:solidFill>
              </a:rPr>
              <a:t>are approved for use in children to treat obsessive–compulsive disorder</a:t>
            </a:r>
            <a:r>
              <a:rPr lang="en-US" dirty="0"/>
              <a:t>, and </a:t>
            </a:r>
            <a:r>
              <a:rPr lang="en-US" b="1" i="1" dirty="0">
                <a:solidFill>
                  <a:srgbClr val="0070C0"/>
                </a:solidFill>
              </a:rPr>
              <a:t>fluoxetine </a:t>
            </a:r>
            <a:r>
              <a:rPr lang="en-US" b="1" dirty="0">
                <a:solidFill>
                  <a:srgbClr val="0070C0"/>
                </a:solidFill>
              </a:rPr>
              <a:t>and </a:t>
            </a:r>
            <a:r>
              <a:rPr lang="en-US" b="1" i="1" dirty="0" err="1">
                <a:solidFill>
                  <a:srgbClr val="0070C0"/>
                </a:solidFill>
              </a:rPr>
              <a:t>escitalopram</a:t>
            </a:r>
            <a:r>
              <a:rPr lang="en-US" b="1" i="1" dirty="0">
                <a:solidFill>
                  <a:srgbClr val="0070C0"/>
                </a:solidFill>
              </a:rPr>
              <a:t> </a:t>
            </a:r>
            <a:r>
              <a:rPr lang="en-US" dirty="0">
                <a:solidFill>
                  <a:srgbClr val="0070C0"/>
                </a:solidFill>
              </a:rPr>
              <a:t>are approved to treat childhood depression.</a:t>
            </a:r>
          </a:p>
          <a:p>
            <a:pPr marL="0" indent="0">
              <a:buNone/>
            </a:pPr>
            <a:r>
              <a:rPr lang="en-US" dirty="0"/>
              <a:t>4. </a:t>
            </a:r>
            <a:r>
              <a:rPr lang="en-US" b="1" dirty="0"/>
              <a:t>Overdose and toxicity</a:t>
            </a:r>
            <a:r>
              <a:rPr lang="en-US" dirty="0"/>
              <a:t>: Overdose with SSRIs does not usually cause cardiac arrhythmias, with the exception of </a:t>
            </a:r>
            <a:r>
              <a:rPr lang="en-US" b="1" i="1" dirty="0"/>
              <a:t>citalopram</a:t>
            </a:r>
            <a:r>
              <a:rPr lang="en-US" b="1" dirty="0"/>
              <a:t>, which may cause QT prolongation</a:t>
            </a:r>
            <a:r>
              <a:rPr lang="en-US" dirty="0"/>
              <a:t>. </a:t>
            </a:r>
            <a:r>
              <a:rPr lang="en-US" b="1" dirty="0"/>
              <a:t>Seizures</a:t>
            </a:r>
            <a:r>
              <a:rPr lang="en-US" dirty="0"/>
              <a:t> are a possibility because all antidepressants may lower the seizure threshold. SSRIs have the potential to cause </a:t>
            </a:r>
            <a:r>
              <a:rPr lang="en-US" b="1" dirty="0"/>
              <a:t>serotonin syndrome</a:t>
            </a:r>
            <a:r>
              <a:rPr lang="en-US" dirty="0"/>
              <a:t>, especially when used in the presence of an MAOI or other highly serotonergic drug. </a:t>
            </a:r>
            <a:r>
              <a:rPr lang="en-US" b="1" dirty="0"/>
              <a:t>Serotonin syndrome </a:t>
            </a:r>
            <a:r>
              <a:rPr lang="en-US" dirty="0"/>
              <a:t>may include the symptoms of </a:t>
            </a:r>
            <a:r>
              <a:rPr lang="en-US" b="1" dirty="0"/>
              <a:t>hyperthermia, muscle rigidity, sweating, myoclonus (</a:t>
            </a:r>
            <a:r>
              <a:rPr lang="en-US" b="1" dirty="0" err="1"/>
              <a:t>clonic</a:t>
            </a:r>
            <a:r>
              <a:rPr lang="en-US" b="1" dirty="0"/>
              <a:t> muscle twitching), and changes in mental status and vital signs. </a:t>
            </a:r>
            <a:r>
              <a:rPr lang="en-US" dirty="0"/>
              <a:t>SSRIs including all other antidepressants may increase </a:t>
            </a:r>
            <a:r>
              <a:rPr lang="en-US" b="1" dirty="0"/>
              <a:t>suicidal ideation</a:t>
            </a:r>
            <a:r>
              <a:rPr lang="en-US" dirty="0"/>
              <a:t>; therefore, they have a black box warning especially for children, adolescents, and young adults</a:t>
            </a:r>
          </a:p>
        </p:txBody>
      </p:sp>
    </p:spTree>
    <p:extLst>
      <p:ext uri="{BB962C8B-B14F-4D97-AF65-F5344CB8AC3E}">
        <p14:creationId xmlns:p14="http://schemas.microsoft.com/office/powerpoint/2010/main" val="3660160353"/>
      </p:ext>
    </p:extLst>
  </p:cSld>
  <p:clrMapOvr>
    <a:masterClrMapping/>
  </p:clrMapOvr>
  <mc:AlternateContent xmlns:mc="http://schemas.openxmlformats.org/markup-compatibility/2006" xmlns:p14="http://schemas.microsoft.com/office/powerpoint/2010/main">
    <mc:Choice Requires="p14">
      <p:transition spd="slow" p14:dur="2000" advTm="256996"/>
    </mc:Choice>
    <mc:Fallback xmlns="">
      <p:transition spd="slow" advTm="25699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91" y="415636"/>
            <a:ext cx="11887200" cy="6220691"/>
          </a:xfrm>
        </p:spPr>
        <p:txBody>
          <a:bodyPr>
            <a:normAutofit/>
          </a:bodyPr>
          <a:lstStyle/>
          <a:p>
            <a:pPr marL="0" indent="0">
              <a:buNone/>
            </a:pPr>
            <a:r>
              <a:rPr lang="en-US" dirty="0"/>
              <a:t>5. </a:t>
            </a:r>
            <a:r>
              <a:rPr lang="en-US" dirty="0">
                <a:solidFill>
                  <a:srgbClr val="FF0000"/>
                </a:solidFill>
              </a:rPr>
              <a:t>Discontinuation syndrome</a:t>
            </a:r>
            <a:r>
              <a:rPr lang="en-US" dirty="0"/>
              <a:t>: SSRIs have the potential to cause a discontinuation syndrome after their abrupt withdrawal, particularly the agents with shorter half-lives and inactive metabolites. </a:t>
            </a:r>
            <a:r>
              <a:rPr lang="en-US" i="1" dirty="0"/>
              <a:t>Fluoxetine </a:t>
            </a:r>
            <a:r>
              <a:rPr lang="en-US" dirty="0"/>
              <a:t>has the lowest risk of causing an SSRI discontinuation syndrome due to its longer half-life and active metabolite.</a:t>
            </a:r>
          </a:p>
          <a:p>
            <a:pPr marL="0" indent="0">
              <a:buNone/>
            </a:pPr>
            <a:r>
              <a:rPr lang="en-US" dirty="0"/>
              <a:t>Possible signs and symptoms of SSRI discontinuation syndrome include </a:t>
            </a:r>
            <a:r>
              <a:rPr lang="en-US" b="1" dirty="0"/>
              <a:t>headache, malaise and flu-like symptoms, agitation and irritability, nervousness, and changes in sleep pattern. </a:t>
            </a:r>
            <a:r>
              <a:rPr lang="en-US" dirty="0"/>
              <a:t>These effects may persist up to 2 months. SSRIs should be gradually withdrawn to minimize these effects.</a:t>
            </a:r>
          </a:p>
          <a:p>
            <a:pPr marL="0" indent="0">
              <a:buNone/>
            </a:pPr>
            <a:r>
              <a:rPr lang="en-US" dirty="0"/>
              <a:t>6. Drug interactions: SSRIs have been reported to cause though rarely but potentially fatal reaction with other drugs that increase serotonin activity called “serotonin syndrome.” </a:t>
            </a:r>
            <a:r>
              <a:rPr lang="en-US" i="1" dirty="0"/>
              <a:t>Fluoxetine </a:t>
            </a:r>
            <a:r>
              <a:rPr lang="en-US" dirty="0"/>
              <a:t>and </a:t>
            </a:r>
            <a:r>
              <a:rPr lang="en-US" i="1" dirty="0"/>
              <a:t>paroxetine </a:t>
            </a:r>
            <a:r>
              <a:rPr lang="en-US" dirty="0"/>
              <a:t>inhibit CYP2D6 isozyme potentiating the action of other drugs metabolized by this isozyme.</a:t>
            </a:r>
          </a:p>
        </p:txBody>
      </p:sp>
    </p:spTree>
    <p:extLst>
      <p:ext uri="{BB962C8B-B14F-4D97-AF65-F5344CB8AC3E}">
        <p14:creationId xmlns:p14="http://schemas.microsoft.com/office/powerpoint/2010/main" val="3380219808"/>
      </p:ext>
    </p:extLst>
  </p:cSld>
  <p:clrMapOvr>
    <a:masterClrMapping/>
  </p:clrMapOvr>
  <mc:AlternateContent xmlns:mc="http://schemas.openxmlformats.org/markup-compatibility/2006" xmlns:p14="http://schemas.microsoft.com/office/powerpoint/2010/main">
    <mc:Choice Requires="p14">
      <p:transition spd="slow" p14:dur="2000" advTm="82331"/>
    </mc:Choice>
    <mc:Fallback xmlns="">
      <p:transition spd="slow" advTm="8233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8655" y="443345"/>
            <a:ext cx="11665527" cy="6289964"/>
          </a:xfrm>
        </p:spPr>
        <p:txBody>
          <a:bodyPr>
            <a:normAutofit/>
          </a:bodyPr>
          <a:lstStyle/>
          <a:p>
            <a:pPr marL="0" indent="0">
              <a:buNone/>
            </a:pPr>
            <a:r>
              <a:rPr lang="en-US" b="1" dirty="0"/>
              <a:t>SEROTONIN/NOREPINEPHRINE REUPTAKE INHIBITORS</a:t>
            </a:r>
          </a:p>
          <a:p>
            <a:pPr marL="0" indent="0">
              <a:buNone/>
            </a:pPr>
            <a:r>
              <a:rPr lang="en-US" b="1" i="1" dirty="0"/>
              <a:t>Venlafaxine</a:t>
            </a:r>
            <a:r>
              <a:rPr lang="en-US" b="1" dirty="0"/>
              <a:t>, </a:t>
            </a:r>
            <a:r>
              <a:rPr lang="en-US" b="1" i="1" dirty="0" err="1"/>
              <a:t>desvenlafaxine</a:t>
            </a:r>
            <a:r>
              <a:rPr lang="en-US" b="1" dirty="0"/>
              <a:t>, </a:t>
            </a:r>
            <a:r>
              <a:rPr lang="en-US" b="1" i="1" dirty="0" err="1"/>
              <a:t>levomilnacipran</a:t>
            </a:r>
            <a:r>
              <a:rPr lang="en-US" b="1" dirty="0"/>
              <a:t>, and </a:t>
            </a:r>
            <a:r>
              <a:rPr lang="en-US" b="1" i="1" dirty="0" err="1"/>
              <a:t>duloxetin</a:t>
            </a:r>
            <a:r>
              <a:rPr lang="en-US" b="1" dirty="0"/>
              <a:t> </a:t>
            </a:r>
            <a:r>
              <a:rPr lang="en-US" dirty="0"/>
              <a:t>inhibit the reuptake of both serotonin and norepinephrine and, thus, are termed SNRIs. Depression is often accompanied by chronic painful symptoms, such as backache and muscle aches, against which SSRIs are also relatively ineffective. This pain is, in part, modulated by serotonin and norepinephrine pathways in the central nervous system. Both SNRIs and the TCAs, with their dual inhibition of both serotonin and norepinephrine reuptake, are sometimes effective in relieving pain associated with </a:t>
            </a:r>
            <a:r>
              <a:rPr lang="en-US" b="1" dirty="0"/>
              <a:t>diabetic peripheral neuropathy</a:t>
            </a:r>
            <a:r>
              <a:rPr lang="en-US" dirty="0"/>
              <a:t>, </a:t>
            </a:r>
            <a:r>
              <a:rPr lang="en-US" b="1" dirty="0" err="1"/>
              <a:t>postherpetic</a:t>
            </a:r>
            <a:r>
              <a:rPr lang="en-US" b="1" dirty="0"/>
              <a:t> neuralgia, fibromyalgia, and low back pain. </a:t>
            </a:r>
            <a:r>
              <a:rPr lang="en-US" dirty="0"/>
              <a:t>The SNRIs, unlike the TCAs, have little activity at α-adrenergic, muscarinic, or histamine receptors and, thus, have fewer of these receptor- mediated adverse effects than the TCAs. The SNRIs may precipitate a </a:t>
            </a:r>
            <a:r>
              <a:rPr lang="en-US" b="1" dirty="0"/>
              <a:t>discontinuation syndrome </a:t>
            </a:r>
            <a:r>
              <a:rPr lang="en-US" dirty="0"/>
              <a:t>if treatment is abruptly stopped.</a:t>
            </a:r>
          </a:p>
        </p:txBody>
      </p:sp>
    </p:spTree>
    <p:extLst>
      <p:ext uri="{BB962C8B-B14F-4D97-AF65-F5344CB8AC3E}">
        <p14:creationId xmlns:p14="http://schemas.microsoft.com/office/powerpoint/2010/main" val="3509970918"/>
      </p:ext>
    </p:extLst>
  </p:cSld>
  <p:clrMapOvr>
    <a:masterClrMapping/>
  </p:clrMapOvr>
  <mc:AlternateContent xmlns:mc="http://schemas.openxmlformats.org/markup-compatibility/2006" xmlns:p14="http://schemas.microsoft.com/office/powerpoint/2010/main">
    <mc:Choice Requires="p14">
      <p:transition spd="slow" p14:dur="2000" advTm="210698"/>
    </mc:Choice>
    <mc:Fallback xmlns="">
      <p:transition spd="slow" advTm="21069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08218" y="166254"/>
            <a:ext cx="7945582" cy="6691746"/>
          </a:xfrm>
        </p:spPr>
        <p:txBody>
          <a:bodyPr>
            <a:normAutofit/>
          </a:bodyPr>
          <a:lstStyle/>
          <a:p>
            <a:pPr marL="0" indent="0">
              <a:buNone/>
            </a:pPr>
            <a:r>
              <a:rPr lang="en-US" b="1" dirty="0"/>
              <a:t>Venlafaxine and </a:t>
            </a:r>
            <a:r>
              <a:rPr lang="en-US" b="1" dirty="0" err="1"/>
              <a:t>desvenlafaxine</a:t>
            </a:r>
            <a:endParaRPr lang="en-US" b="1" dirty="0"/>
          </a:p>
          <a:p>
            <a:pPr marL="0" indent="0">
              <a:buNone/>
            </a:pPr>
            <a:r>
              <a:rPr lang="en-US" i="1" dirty="0"/>
              <a:t>Venlafaxine </a:t>
            </a:r>
            <a:r>
              <a:rPr lang="en-US" dirty="0"/>
              <a:t>is an inhibitor of serotonin reuptake and, at medium to higher doses, is an inhibitor of norepinephrine reuptake. </a:t>
            </a:r>
            <a:r>
              <a:rPr lang="en-US" i="1" dirty="0"/>
              <a:t>Venlafaxine </a:t>
            </a:r>
            <a:r>
              <a:rPr lang="en-US" dirty="0"/>
              <a:t>has minimal inhibition of the CYP450 </a:t>
            </a:r>
            <a:r>
              <a:rPr lang="en-US" dirty="0" err="1"/>
              <a:t>isoenzymes</a:t>
            </a:r>
            <a:r>
              <a:rPr lang="en-US" dirty="0"/>
              <a:t> and is a substrate of the CYP2D6 </a:t>
            </a:r>
            <a:r>
              <a:rPr lang="en-US" dirty="0" err="1"/>
              <a:t>isoenzyme</a:t>
            </a:r>
            <a:r>
              <a:rPr lang="en-US" dirty="0"/>
              <a:t>. </a:t>
            </a:r>
            <a:r>
              <a:rPr lang="en-US" i="1" dirty="0" err="1"/>
              <a:t>Desvenlafaxine</a:t>
            </a:r>
            <a:r>
              <a:rPr lang="en-US" i="1" dirty="0"/>
              <a:t> </a:t>
            </a:r>
            <a:r>
              <a:rPr lang="en-US" dirty="0"/>
              <a:t>is the active, </a:t>
            </a:r>
            <a:r>
              <a:rPr lang="en-US" dirty="0" err="1"/>
              <a:t>demethylated</a:t>
            </a:r>
            <a:r>
              <a:rPr lang="en-US" dirty="0"/>
              <a:t> metabolite of </a:t>
            </a:r>
            <a:r>
              <a:rPr lang="en-US" i="1" dirty="0"/>
              <a:t>venlafaxine</a:t>
            </a:r>
            <a:r>
              <a:rPr lang="en-US" dirty="0"/>
              <a:t>. The most common side effects of </a:t>
            </a:r>
            <a:r>
              <a:rPr lang="en-US" i="1" dirty="0"/>
              <a:t>venlafaxine </a:t>
            </a:r>
            <a:r>
              <a:rPr lang="en-US" dirty="0"/>
              <a:t>are </a:t>
            </a:r>
            <a:r>
              <a:rPr lang="en-US" b="1" dirty="0"/>
              <a:t>nausea, headache, sexual dysfunction, dizziness, insomnia, sedation, and constipation</a:t>
            </a:r>
            <a:r>
              <a:rPr lang="en-US" dirty="0"/>
              <a:t>. At high doses, there may be an </a:t>
            </a:r>
            <a:r>
              <a:rPr lang="en-US" b="1" dirty="0"/>
              <a:t>increase in blood pressure and heart rate.</a:t>
            </a:r>
            <a:r>
              <a:rPr lang="en-US" dirty="0"/>
              <a:t> The clinical activity and adverse effect profile of </a:t>
            </a:r>
            <a:r>
              <a:rPr lang="en-US" i="1" dirty="0" err="1"/>
              <a:t>desvenlafaxine</a:t>
            </a:r>
            <a:r>
              <a:rPr lang="en-US" i="1" dirty="0"/>
              <a:t> </a:t>
            </a:r>
            <a:r>
              <a:rPr lang="en-US" dirty="0"/>
              <a:t>are similar to those of </a:t>
            </a:r>
            <a:r>
              <a:rPr lang="en-US" i="1" dirty="0"/>
              <a:t>venlafaxine</a:t>
            </a:r>
            <a:r>
              <a:rPr lang="en-US" dirty="0"/>
              <a:t>.</a:t>
            </a:r>
          </a:p>
        </p:txBody>
      </p:sp>
      <p:pic>
        <p:nvPicPr>
          <p:cNvPr id="4" name="Picture 3"/>
          <p:cNvPicPr>
            <a:picLocks noChangeAspect="1"/>
          </p:cNvPicPr>
          <p:nvPr/>
        </p:nvPicPr>
        <p:blipFill>
          <a:blip r:embed="rId2"/>
          <a:stretch>
            <a:fillRect/>
          </a:stretch>
        </p:blipFill>
        <p:spPr>
          <a:xfrm>
            <a:off x="0" y="0"/>
            <a:ext cx="3255818" cy="6858000"/>
          </a:xfrm>
          <a:prstGeom prst="rect">
            <a:avLst/>
          </a:prstGeom>
        </p:spPr>
      </p:pic>
    </p:spTree>
    <p:extLst>
      <p:ext uri="{BB962C8B-B14F-4D97-AF65-F5344CB8AC3E}">
        <p14:creationId xmlns:p14="http://schemas.microsoft.com/office/powerpoint/2010/main" val="1211020232"/>
      </p:ext>
    </p:extLst>
  </p:cSld>
  <p:clrMapOvr>
    <a:masterClrMapping/>
  </p:clrMapOvr>
  <mc:AlternateContent xmlns:mc="http://schemas.openxmlformats.org/markup-compatibility/2006" xmlns:p14="http://schemas.microsoft.com/office/powerpoint/2010/main">
    <mc:Choice Requires="p14">
      <p:transition spd="slow" p14:dur="2000" advTm="138397"/>
    </mc:Choice>
    <mc:Fallback xmlns="">
      <p:transition spd="slow" advTm="13839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6253"/>
            <a:ext cx="6483927" cy="6691747"/>
          </a:xfrm>
        </p:spPr>
        <p:txBody>
          <a:bodyPr>
            <a:normAutofit fontScale="85000" lnSpcReduction="20000"/>
          </a:bodyPr>
          <a:lstStyle/>
          <a:p>
            <a:pPr marL="0" indent="0">
              <a:buNone/>
            </a:pPr>
            <a:r>
              <a:rPr lang="en-US" b="1" dirty="0"/>
              <a:t>Duloxetine</a:t>
            </a:r>
          </a:p>
          <a:p>
            <a:pPr marL="0" indent="0">
              <a:buNone/>
            </a:pPr>
            <a:r>
              <a:rPr lang="en-US" i="1" dirty="0"/>
              <a:t>Duloxetine </a:t>
            </a:r>
            <a:r>
              <a:rPr lang="en-US" dirty="0"/>
              <a:t>inhibits serotonin and norepinephrine reuptake at all doses. It is extensively metabolized in the liver to inactive metabolites and should be avoided in patients with liver dysfunction. GI side effects are common with </a:t>
            </a:r>
            <a:r>
              <a:rPr lang="en-US" i="1" dirty="0"/>
              <a:t>duloxetine</a:t>
            </a:r>
            <a:r>
              <a:rPr lang="en-US" dirty="0"/>
              <a:t>, including </a:t>
            </a:r>
            <a:r>
              <a:rPr lang="en-US" b="1" dirty="0"/>
              <a:t>nausea, dry mouth, and constipation. Insomnia, dizziness, somnolence, sweating, </a:t>
            </a:r>
            <a:r>
              <a:rPr lang="en-US" b="1" dirty="0" err="1"/>
              <a:t>andsexual</a:t>
            </a:r>
            <a:r>
              <a:rPr lang="en-US" b="1" dirty="0"/>
              <a:t> dysfunction are also seen</a:t>
            </a:r>
            <a:r>
              <a:rPr lang="en-US" dirty="0"/>
              <a:t>. </a:t>
            </a:r>
            <a:r>
              <a:rPr lang="en-US" i="1" dirty="0"/>
              <a:t>Duloxetine </a:t>
            </a:r>
            <a:r>
              <a:rPr lang="en-US" dirty="0"/>
              <a:t>may </a:t>
            </a:r>
            <a:r>
              <a:rPr lang="en-US" b="1" dirty="0"/>
              <a:t>increase blood pressure or heart rate</a:t>
            </a:r>
            <a:r>
              <a:rPr lang="en-US" dirty="0"/>
              <a:t>. </a:t>
            </a:r>
            <a:r>
              <a:rPr lang="en-US" i="1" dirty="0"/>
              <a:t>Duloxetine </a:t>
            </a:r>
            <a:r>
              <a:rPr lang="en-US" dirty="0"/>
              <a:t>is a moderate inhibitor of </a:t>
            </a:r>
            <a:r>
              <a:rPr lang="en-US" dirty="0">
                <a:solidFill>
                  <a:srgbClr val="FF0000"/>
                </a:solidFill>
              </a:rPr>
              <a:t>CYP2D6 </a:t>
            </a:r>
            <a:r>
              <a:rPr lang="en-US" dirty="0" err="1">
                <a:solidFill>
                  <a:srgbClr val="FF0000"/>
                </a:solidFill>
              </a:rPr>
              <a:t>i</a:t>
            </a:r>
            <a:r>
              <a:rPr lang="en-US" dirty="0" err="1"/>
              <a:t>soenzymes</a:t>
            </a:r>
            <a:r>
              <a:rPr lang="en-US" dirty="0"/>
              <a:t> and may increase concentrations of drugs metabolized by this pathway, such as antipsychotics. </a:t>
            </a:r>
            <a:r>
              <a:rPr lang="en-US" i="1" dirty="0"/>
              <a:t>Duloxetine </a:t>
            </a:r>
            <a:r>
              <a:rPr lang="en-US" dirty="0"/>
              <a:t>may rarely cause hepatotoxicity.</a:t>
            </a:r>
          </a:p>
          <a:p>
            <a:pPr marL="0" indent="0">
              <a:buNone/>
            </a:pPr>
            <a:r>
              <a:rPr lang="en-US" b="1" dirty="0" err="1"/>
              <a:t>Levomilnacipran</a:t>
            </a:r>
            <a:endParaRPr lang="en-US" b="1" dirty="0"/>
          </a:p>
          <a:p>
            <a:pPr marL="0" indent="0">
              <a:buNone/>
            </a:pPr>
            <a:r>
              <a:rPr lang="en-US" i="1" dirty="0" err="1"/>
              <a:t>Levomilnacipran</a:t>
            </a:r>
            <a:r>
              <a:rPr lang="en-US" i="1" dirty="0"/>
              <a:t> </a:t>
            </a:r>
            <a:r>
              <a:rPr lang="en-US" dirty="0"/>
              <a:t>is an enantiomer of </a:t>
            </a:r>
            <a:r>
              <a:rPr lang="en-US" i="1" dirty="0" err="1"/>
              <a:t>milnacipran</a:t>
            </a:r>
            <a:r>
              <a:rPr lang="en-US" i="1" dirty="0"/>
              <a:t> </a:t>
            </a:r>
            <a:r>
              <a:rPr lang="en-US" dirty="0"/>
              <a:t>(an older SNRI used for the treatment of depression in Europe and fibromyalgia in the United States). The adverse effect profile of </a:t>
            </a:r>
            <a:r>
              <a:rPr lang="en-US" i="1" dirty="0" err="1"/>
              <a:t>levomilnacipran</a:t>
            </a:r>
            <a:r>
              <a:rPr lang="en-US" i="1" dirty="0"/>
              <a:t> </a:t>
            </a:r>
            <a:r>
              <a:rPr lang="en-US" dirty="0"/>
              <a:t>is similar to other SNRIs. It is primarily metabolized by CYP3A4, and, thus, activity may be altered by inducers or inhibitors of this enzyme system.</a:t>
            </a:r>
          </a:p>
        </p:txBody>
      </p:sp>
      <p:pic>
        <p:nvPicPr>
          <p:cNvPr id="4" name="Picture 3"/>
          <p:cNvPicPr>
            <a:picLocks noChangeAspect="1"/>
          </p:cNvPicPr>
          <p:nvPr/>
        </p:nvPicPr>
        <p:blipFill>
          <a:blip r:embed="rId2"/>
          <a:stretch>
            <a:fillRect/>
          </a:stretch>
        </p:blipFill>
        <p:spPr>
          <a:xfrm>
            <a:off x="7772400" y="358307"/>
            <a:ext cx="3770574" cy="1996965"/>
          </a:xfrm>
          <a:prstGeom prst="rect">
            <a:avLst/>
          </a:prstGeom>
        </p:spPr>
      </p:pic>
      <p:pic>
        <p:nvPicPr>
          <p:cNvPr id="5" name="Picture 4"/>
          <p:cNvPicPr>
            <a:picLocks noChangeAspect="1"/>
          </p:cNvPicPr>
          <p:nvPr/>
        </p:nvPicPr>
        <p:blipFill>
          <a:blip r:embed="rId3"/>
          <a:stretch>
            <a:fillRect/>
          </a:stretch>
        </p:blipFill>
        <p:spPr>
          <a:xfrm>
            <a:off x="6244778" y="4371149"/>
            <a:ext cx="5947222" cy="2486851"/>
          </a:xfrm>
          <a:prstGeom prst="rect">
            <a:avLst/>
          </a:prstGeom>
        </p:spPr>
      </p:pic>
      <p:pic>
        <p:nvPicPr>
          <p:cNvPr id="6" name="Picture 5"/>
          <p:cNvPicPr>
            <a:picLocks noChangeAspect="1"/>
          </p:cNvPicPr>
          <p:nvPr/>
        </p:nvPicPr>
        <p:blipFill>
          <a:blip r:embed="rId4"/>
          <a:stretch>
            <a:fillRect/>
          </a:stretch>
        </p:blipFill>
        <p:spPr>
          <a:xfrm>
            <a:off x="6244778" y="3477491"/>
            <a:ext cx="5947222" cy="893658"/>
          </a:xfrm>
          <a:prstGeom prst="rect">
            <a:avLst/>
          </a:prstGeom>
        </p:spPr>
      </p:pic>
    </p:spTree>
    <p:extLst>
      <p:ext uri="{BB962C8B-B14F-4D97-AF65-F5344CB8AC3E}">
        <p14:creationId xmlns:p14="http://schemas.microsoft.com/office/powerpoint/2010/main" val="174629370"/>
      </p:ext>
    </p:extLst>
  </p:cSld>
  <p:clrMapOvr>
    <a:masterClrMapping/>
  </p:clrMapOvr>
  <mc:AlternateContent xmlns:mc="http://schemas.openxmlformats.org/markup-compatibility/2006" xmlns:p14="http://schemas.microsoft.com/office/powerpoint/2010/main">
    <mc:Choice Requires="p14">
      <p:transition spd="slow" p14:dur="2000" advTm="166092"/>
    </mc:Choice>
    <mc:Fallback xmlns="">
      <p:transition spd="slow" advTm="16609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serotonin_syndrome [TUSOM | Pharmwiki]"/>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06730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304315"/>
      </p:ext>
    </p:extLst>
  </p:cSld>
  <p:clrMapOvr>
    <a:masterClrMapping/>
  </p:clrMapOvr>
  <mc:AlternateContent xmlns:mc="http://schemas.openxmlformats.org/markup-compatibility/2006" xmlns:p14="http://schemas.microsoft.com/office/powerpoint/2010/main">
    <mc:Choice Requires="p14">
      <p:transition spd="slow" p14:dur="2000" advTm="83026"/>
    </mc:Choice>
    <mc:Fallback xmlns="">
      <p:transition spd="slow" advTm="8302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819" y="512618"/>
            <a:ext cx="11984182" cy="6123709"/>
          </a:xfrm>
        </p:spPr>
        <p:txBody>
          <a:bodyPr>
            <a:normAutofit/>
          </a:bodyPr>
          <a:lstStyle/>
          <a:p>
            <a:pPr marL="0" indent="0">
              <a:buNone/>
            </a:pPr>
            <a:r>
              <a:rPr lang="en-US" b="1" dirty="0"/>
              <a:t>TRICYCLIC ANTIDEPRESSANTS</a:t>
            </a:r>
          </a:p>
          <a:p>
            <a:pPr marL="0" indent="0">
              <a:buNone/>
            </a:pPr>
            <a:r>
              <a:rPr lang="en-US" dirty="0"/>
              <a:t>The TCAs inhibit norepinephrine and serotonin reuptake into the presynaptic neuron and, thus, if discovered today, might have been referred to as SNRIs, except for their differences in adverse effects relative to this newer class of antidepressants. The TCAs include the </a:t>
            </a:r>
            <a:r>
              <a:rPr lang="en-US" b="1" dirty="0"/>
              <a:t>tertiary amines </a:t>
            </a:r>
            <a:r>
              <a:rPr lang="en-US" b="1" i="1" dirty="0"/>
              <a:t>imipramine</a:t>
            </a:r>
            <a:r>
              <a:rPr lang="en-US" b="1" dirty="0"/>
              <a:t> </a:t>
            </a:r>
            <a:r>
              <a:rPr lang="en-US" dirty="0"/>
              <a:t>(the prototype drug), </a:t>
            </a:r>
            <a:r>
              <a:rPr lang="en-US" b="1" i="1" dirty="0"/>
              <a:t>amitriptyline</a:t>
            </a:r>
            <a:r>
              <a:rPr lang="en-US" b="1" dirty="0"/>
              <a:t>, </a:t>
            </a:r>
            <a:r>
              <a:rPr lang="en-US" b="1" i="1" dirty="0"/>
              <a:t>clomipramine</a:t>
            </a:r>
            <a:r>
              <a:rPr lang="en-US" b="1" dirty="0"/>
              <a:t>, </a:t>
            </a:r>
            <a:r>
              <a:rPr lang="en-US" b="1" i="1" dirty="0"/>
              <a:t>doxepin</a:t>
            </a:r>
            <a:r>
              <a:rPr lang="en-US" b="1" dirty="0"/>
              <a:t>, and </a:t>
            </a:r>
            <a:r>
              <a:rPr lang="en-US" b="1" i="1" dirty="0" err="1"/>
              <a:t>trimipramine</a:t>
            </a:r>
            <a:r>
              <a:rPr lang="en-US" dirty="0"/>
              <a:t>, and the </a:t>
            </a:r>
            <a:r>
              <a:rPr lang="en-US" b="1" dirty="0"/>
              <a:t>secondary amines </a:t>
            </a:r>
            <a:r>
              <a:rPr lang="en-US" b="1" i="1" dirty="0" err="1"/>
              <a:t>desipramine</a:t>
            </a:r>
            <a:r>
              <a:rPr lang="en-US" b="1" i="1" dirty="0"/>
              <a:t> </a:t>
            </a:r>
            <a:r>
              <a:rPr lang="en-US" b="1" dirty="0"/>
              <a:t>and </a:t>
            </a:r>
            <a:r>
              <a:rPr lang="en-US" b="1" i="1" dirty="0"/>
              <a:t>nortriptyline</a:t>
            </a:r>
            <a:r>
              <a:rPr lang="en-US" b="1" dirty="0"/>
              <a:t> </a:t>
            </a:r>
            <a:r>
              <a:rPr lang="en-US" dirty="0"/>
              <a:t>(the </a:t>
            </a:r>
            <a:r>
              <a:rPr lang="en-US" i="1" dirty="0"/>
              <a:t>N</a:t>
            </a:r>
            <a:r>
              <a:rPr lang="en-US" dirty="0"/>
              <a:t>-</a:t>
            </a:r>
            <a:r>
              <a:rPr lang="en-US" dirty="0" err="1"/>
              <a:t>demethylated</a:t>
            </a:r>
            <a:r>
              <a:rPr lang="en-US" dirty="0"/>
              <a:t> metabolites of </a:t>
            </a:r>
            <a:r>
              <a:rPr lang="en-US" i="1" dirty="0"/>
              <a:t>imipramine </a:t>
            </a:r>
            <a:r>
              <a:rPr lang="en-US" dirty="0"/>
              <a:t>and </a:t>
            </a:r>
            <a:r>
              <a:rPr lang="en-US" i="1" dirty="0"/>
              <a:t>amitriptyline</a:t>
            </a:r>
            <a:r>
              <a:rPr lang="en-US" dirty="0"/>
              <a:t>, respectively) and </a:t>
            </a:r>
            <a:r>
              <a:rPr lang="en-US" i="1" dirty="0" err="1"/>
              <a:t>protriptyline</a:t>
            </a:r>
            <a:r>
              <a:rPr lang="en-US" dirty="0"/>
              <a:t>. </a:t>
            </a:r>
            <a:r>
              <a:rPr lang="en-US" i="1" dirty="0" err="1"/>
              <a:t>Maprotiline</a:t>
            </a:r>
            <a:r>
              <a:rPr lang="en-US" dirty="0"/>
              <a:t> and </a:t>
            </a:r>
            <a:r>
              <a:rPr lang="en-US" i="1" dirty="0" err="1"/>
              <a:t>amoxapine</a:t>
            </a:r>
            <a:r>
              <a:rPr lang="en-US" dirty="0"/>
              <a:t> are related “tetracyclic” antidepressant agents and are commonly included in the general class of TCAs.</a:t>
            </a:r>
          </a:p>
        </p:txBody>
      </p:sp>
    </p:spTree>
    <p:extLst>
      <p:ext uri="{BB962C8B-B14F-4D97-AF65-F5344CB8AC3E}">
        <p14:creationId xmlns:p14="http://schemas.microsoft.com/office/powerpoint/2010/main" val="50421897"/>
      </p:ext>
    </p:extLst>
  </p:cSld>
  <p:clrMapOvr>
    <a:masterClrMapping/>
  </p:clrMapOvr>
  <mc:AlternateContent xmlns:mc="http://schemas.openxmlformats.org/markup-compatibility/2006" xmlns:p14="http://schemas.microsoft.com/office/powerpoint/2010/main">
    <mc:Choice Requires="p14">
      <p:transition spd="slow" p14:dur="2000" advTm="262280"/>
    </mc:Choice>
    <mc:Fallback xmlns="">
      <p:transition spd="slow" advTm="26228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345" y="471056"/>
            <a:ext cx="11443855" cy="6109854"/>
          </a:xfrm>
        </p:spPr>
        <p:txBody>
          <a:bodyPr>
            <a:normAutofit/>
          </a:bodyPr>
          <a:lstStyle/>
          <a:p>
            <a:pPr marL="0" indent="0">
              <a:buNone/>
            </a:pPr>
            <a:r>
              <a:rPr lang="en-US" b="1" dirty="0"/>
              <a:t>Mechanism of action</a:t>
            </a:r>
          </a:p>
          <a:p>
            <a:pPr marL="0" indent="0">
              <a:buNone/>
            </a:pPr>
            <a:r>
              <a:rPr lang="en-US" dirty="0"/>
              <a:t>1. Inhibition of neurotransmitter reuptake: TCAs and </a:t>
            </a:r>
            <a:r>
              <a:rPr lang="en-US" i="1" dirty="0" err="1"/>
              <a:t>amoxapine</a:t>
            </a:r>
            <a:endParaRPr lang="en-US" i="1" dirty="0"/>
          </a:p>
          <a:p>
            <a:pPr marL="0" indent="0">
              <a:buNone/>
            </a:pPr>
            <a:r>
              <a:rPr lang="en-US" dirty="0"/>
              <a:t>are potent inhibitors of the neuronal reuptake of norepinephrine and</a:t>
            </a:r>
          </a:p>
          <a:p>
            <a:pPr marL="0" indent="0">
              <a:buNone/>
            </a:pPr>
            <a:r>
              <a:rPr lang="en-US" dirty="0"/>
              <a:t>serotonin into presynaptic nerve terminals. </a:t>
            </a:r>
            <a:r>
              <a:rPr lang="en-US" i="1" dirty="0" err="1"/>
              <a:t>Maprotiline</a:t>
            </a:r>
            <a:r>
              <a:rPr lang="en-US" i="1" dirty="0"/>
              <a:t> </a:t>
            </a:r>
            <a:r>
              <a:rPr lang="en-US" dirty="0"/>
              <a:t>and </a:t>
            </a:r>
            <a:r>
              <a:rPr lang="en-US" i="1" dirty="0" err="1"/>
              <a:t>desipramine</a:t>
            </a:r>
            <a:endParaRPr lang="en-US" i="1" dirty="0"/>
          </a:p>
          <a:p>
            <a:pPr marL="0" indent="0">
              <a:buNone/>
            </a:pPr>
            <a:r>
              <a:rPr lang="en-US" dirty="0"/>
              <a:t>are relatively selective inhibitors of norepinephrine reuptake.</a:t>
            </a:r>
          </a:p>
          <a:p>
            <a:pPr marL="0" indent="0">
              <a:buNone/>
            </a:pPr>
            <a:r>
              <a:rPr lang="en-US" dirty="0"/>
              <a:t>2. Blocking of receptors: TCAs also block serotonergic, α-adrenergic,</a:t>
            </a:r>
          </a:p>
          <a:p>
            <a:pPr marL="0" indent="0">
              <a:buNone/>
            </a:pPr>
            <a:r>
              <a:rPr lang="en-US" dirty="0"/>
              <a:t>histaminic, and muscarinic receptors. It is not known if any of these</a:t>
            </a:r>
          </a:p>
          <a:p>
            <a:pPr marL="0" indent="0">
              <a:buNone/>
            </a:pPr>
            <a:r>
              <a:rPr lang="en-US" dirty="0"/>
              <a:t>actions produce the therapeutic benefit of the TCAs. However,</a:t>
            </a:r>
          </a:p>
          <a:p>
            <a:pPr marL="0" indent="0">
              <a:buNone/>
            </a:pPr>
            <a:r>
              <a:rPr lang="en-US" dirty="0"/>
              <a:t>actions at these receptors are likely responsible for many of their</a:t>
            </a:r>
          </a:p>
          <a:p>
            <a:pPr marL="0" indent="0">
              <a:buNone/>
            </a:pPr>
            <a:r>
              <a:rPr lang="en-US" dirty="0"/>
              <a:t>adverse effects. </a:t>
            </a:r>
            <a:r>
              <a:rPr lang="en-US" i="1" dirty="0" err="1"/>
              <a:t>Amoxapine</a:t>
            </a:r>
            <a:r>
              <a:rPr lang="en-US" i="1" dirty="0"/>
              <a:t> </a:t>
            </a:r>
            <a:r>
              <a:rPr lang="en-US" dirty="0"/>
              <a:t>also blocks 5-HT2 and dopamine D2</a:t>
            </a:r>
          </a:p>
          <a:p>
            <a:pPr marL="0" indent="0">
              <a:buNone/>
            </a:pPr>
            <a:r>
              <a:rPr lang="en-US" dirty="0"/>
              <a:t>receptors.</a:t>
            </a:r>
          </a:p>
        </p:txBody>
      </p:sp>
    </p:spTree>
    <p:extLst>
      <p:ext uri="{BB962C8B-B14F-4D97-AF65-F5344CB8AC3E}">
        <p14:creationId xmlns:p14="http://schemas.microsoft.com/office/powerpoint/2010/main" val="550398580"/>
      </p:ext>
    </p:extLst>
  </p:cSld>
  <p:clrMapOvr>
    <a:masterClrMapping/>
  </p:clrMapOvr>
  <mc:AlternateContent xmlns:mc="http://schemas.openxmlformats.org/markup-compatibility/2006" xmlns:p14="http://schemas.microsoft.com/office/powerpoint/2010/main">
    <mc:Choice Requires="p14">
      <p:transition spd="slow" p14:dur="2000" advTm="64737"/>
    </mc:Choice>
    <mc:Fallback xmlns="">
      <p:transition spd="slow" advTm="6473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527" y="471055"/>
            <a:ext cx="11720946" cy="6206836"/>
          </a:xfrm>
        </p:spPr>
        <p:txBody>
          <a:bodyPr>
            <a:normAutofit fontScale="92500"/>
          </a:bodyPr>
          <a:lstStyle/>
          <a:p>
            <a:pPr marL="0" indent="0">
              <a:buNone/>
            </a:pPr>
            <a:r>
              <a:rPr lang="en-US" b="1" dirty="0"/>
              <a:t>Therapeutic uses</a:t>
            </a:r>
          </a:p>
          <a:p>
            <a:pPr marL="0" indent="0">
              <a:buNone/>
            </a:pPr>
            <a:r>
              <a:rPr lang="en-US" dirty="0"/>
              <a:t>The TCAs are effective in treating </a:t>
            </a:r>
            <a:r>
              <a:rPr lang="en-US" b="1" dirty="0"/>
              <a:t>moderate to severe depression</a:t>
            </a:r>
            <a:r>
              <a:rPr lang="en-US" dirty="0"/>
              <a:t>. Some patients with </a:t>
            </a:r>
            <a:r>
              <a:rPr lang="en-US" b="1" dirty="0"/>
              <a:t>panic </a:t>
            </a:r>
            <a:r>
              <a:rPr lang="en-US" dirty="0"/>
              <a:t>disorder also respond to TCAs. </a:t>
            </a:r>
            <a:r>
              <a:rPr lang="en-US" b="1" i="1" dirty="0"/>
              <a:t>Imipramine</a:t>
            </a:r>
            <a:r>
              <a:rPr lang="en-US" i="1" dirty="0"/>
              <a:t> </a:t>
            </a:r>
            <a:r>
              <a:rPr lang="en-US" dirty="0"/>
              <a:t>is used as an alternative to </a:t>
            </a:r>
            <a:r>
              <a:rPr lang="en-US" i="1" dirty="0"/>
              <a:t>desmopressin </a:t>
            </a:r>
            <a:r>
              <a:rPr lang="en-US" dirty="0"/>
              <a:t>or </a:t>
            </a:r>
            <a:r>
              <a:rPr lang="en-US" dirty="0" err="1"/>
              <a:t>nonpharmacologic</a:t>
            </a:r>
            <a:r>
              <a:rPr lang="en-US" dirty="0"/>
              <a:t> therapies (</a:t>
            </a:r>
            <a:r>
              <a:rPr lang="en-US" b="1" dirty="0"/>
              <a:t>enuresis alarms</a:t>
            </a:r>
            <a:r>
              <a:rPr lang="en-US" dirty="0"/>
              <a:t>) in the treatment of bedwetting in children. The TCAs, particularly </a:t>
            </a:r>
            <a:r>
              <a:rPr lang="en-US" b="1" i="1" dirty="0"/>
              <a:t>amitriptyline</a:t>
            </a:r>
            <a:r>
              <a:rPr lang="en-US" dirty="0"/>
              <a:t>, have been used to help prevent </a:t>
            </a:r>
            <a:r>
              <a:rPr lang="en-US" b="1" dirty="0"/>
              <a:t>migraine </a:t>
            </a:r>
            <a:r>
              <a:rPr lang="en-US" dirty="0"/>
              <a:t>headache and treat chronic pain syndromes (for example, </a:t>
            </a:r>
            <a:r>
              <a:rPr lang="en-US" b="1" dirty="0"/>
              <a:t>neuropathic pain</a:t>
            </a:r>
            <a:r>
              <a:rPr lang="en-US" dirty="0"/>
              <a:t>) in a number of conditions for which the cause of pain is unclear. Low doses of TCAs, especially </a:t>
            </a:r>
            <a:r>
              <a:rPr lang="en-US" b="1" i="1" dirty="0"/>
              <a:t>doxepin</a:t>
            </a:r>
            <a:r>
              <a:rPr lang="en-US" dirty="0"/>
              <a:t>, can be used to treat </a:t>
            </a:r>
            <a:r>
              <a:rPr lang="en-US" b="1" dirty="0"/>
              <a:t>insomnia.</a:t>
            </a:r>
          </a:p>
          <a:p>
            <a:pPr marL="0" indent="0">
              <a:buNone/>
            </a:pPr>
            <a:r>
              <a:rPr lang="en-US" b="1" dirty="0"/>
              <a:t>Pharmacokinetics</a:t>
            </a:r>
          </a:p>
          <a:p>
            <a:pPr marL="0" indent="0">
              <a:buNone/>
            </a:pPr>
            <a:r>
              <a:rPr lang="en-US" dirty="0"/>
              <a:t>TCAs are well absorbed upon oral administration. As a result of their variable first-pass metabolism in the liver, TCAs have low and inconsistent bioavailability. These drugs are metabolized by the hepatic microsomal system (and, thus, may be sensitive to agents that induce or inhibit the CYP450 </a:t>
            </a:r>
            <a:r>
              <a:rPr lang="en-US" dirty="0" err="1"/>
              <a:t>isoenzymes</a:t>
            </a:r>
            <a:r>
              <a:rPr lang="en-US" dirty="0"/>
              <a:t>) and conjugated with </a:t>
            </a:r>
            <a:r>
              <a:rPr lang="en-US" dirty="0" err="1"/>
              <a:t>glucuronic</a:t>
            </a:r>
            <a:r>
              <a:rPr lang="en-US" dirty="0"/>
              <a:t> acid. Ultimately, the TCAs are excreted as inactive metabolites via the kidney. These drugs are highly lipid soluble and have a relatively long half-life</a:t>
            </a:r>
          </a:p>
        </p:txBody>
      </p:sp>
    </p:spTree>
    <p:extLst>
      <p:ext uri="{BB962C8B-B14F-4D97-AF65-F5344CB8AC3E}">
        <p14:creationId xmlns:p14="http://schemas.microsoft.com/office/powerpoint/2010/main" val="1455971346"/>
      </p:ext>
    </p:extLst>
  </p:cSld>
  <p:clrMapOvr>
    <a:masterClrMapping/>
  </p:clrMapOvr>
  <mc:AlternateContent xmlns:mc="http://schemas.openxmlformats.org/markup-compatibility/2006" xmlns:p14="http://schemas.microsoft.com/office/powerpoint/2010/main">
    <mc:Choice Requires="p14">
      <p:transition spd="slow" p14:dur="2000" advTm="162297"/>
    </mc:Choice>
    <mc:Fallback xmlns="">
      <p:transition spd="slow" advTm="16229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45" y="277091"/>
            <a:ext cx="12053455" cy="6580909"/>
          </a:xfrm>
        </p:spPr>
        <p:txBody>
          <a:bodyPr>
            <a:normAutofit fontScale="92500" lnSpcReduction="10000"/>
          </a:bodyPr>
          <a:lstStyle/>
          <a:p>
            <a:pPr marL="0" indent="0">
              <a:buNone/>
            </a:pPr>
            <a:r>
              <a:rPr lang="en-US" b="1" dirty="0"/>
              <a:t>Adverse effects</a:t>
            </a:r>
          </a:p>
          <a:p>
            <a:pPr marL="0" indent="0">
              <a:buNone/>
            </a:pPr>
            <a:r>
              <a:rPr lang="en-US" dirty="0"/>
              <a:t>Blockade of </a:t>
            </a:r>
            <a:r>
              <a:rPr lang="en-US" b="1" dirty="0">
                <a:solidFill>
                  <a:srgbClr val="FF0000"/>
                </a:solidFill>
              </a:rPr>
              <a:t>muscarinic receptors </a:t>
            </a:r>
            <a:r>
              <a:rPr lang="en-US" dirty="0"/>
              <a:t>leads to </a:t>
            </a:r>
            <a:r>
              <a:rPr lang="en-US" b="1" dirty="0"/>
              <a:t>blurred vision, xerostomia, urinary retention, sinus tachycardia, constipation, and aggravation of angle-closure glaucoma</a:t>
            </a:r>
            <a:r>
              <a:rPr lang="en-US" dirty="0"/>
              <a:t>. These agents affect </a:t>
            </a:r>
            <a:r>
              <a:rPr lang="en-US" b="1" dirty="0">
                <a:solidFill>
                  <a:srgbClr val="FF0000"/>
                </a:solidFill>
              </a:rPr>
              <a:t>cardiac conduction </a:t>
            </a:r>
            <a:r>
              <a:rPr lang="en-US" dirty="0"/>
              <a:t>similar to typical of class IA </a:t>
            </a:r>
            <a:r>
              <a:rPr lang="en-US" dirty="0" err="1"/>
              <a:t>antiarrhythmics</a:t>
            </a:r>
            <a:r>
              <a:rPr lang="en-US" dirty="0"/>
              <a:t> (</a:t>
            </a:r>
            <a:r>
              <a:rPr lang="en-US" i="1" dirty="0"/>
              <a:t>quinidine</a:t>
            </a:r>
            <a:r>
              <a:rPr lang="en-US" dirty="0"/>
              <a:t>) and may precipitate </a:t>
            </a:r>
            <a:r>
              <a:rPr lang="en-US" b="1" dirty="0"/>
              <a:t>life-threatening arrhythmias </a:t>
            </a:r>
            <a:r>
              <a:rPr lang="en-US" dirty="0"/>
              <a:t>in an overdose situation. They thus contribute toward the narrow therapeutic index of tricyclic antidepressants. This property is a major pharmacological distinction between the older tricyclic compounds and the newer generation compounds. The TCAs also block </a:t>
            </a:r>
            <a:r>
              <a:rPr lang="en-US" dirty="0">
                <a:solidFill>
                  <a:srgbClr val="FF0000"/>
                </a:solidFill>
              </a:rPr>
              <a:t>α-adrenergic </a:t>
            </a:r>
            <a:r>
              <a:rPr lang="en-US" dirty="0"/>
              <a:t>receptors, causing </a:t>
            </a:r>
            <a:r>
              <a:rPr lang="en-US" b="1" dirty="0"/>
              <a:t>orthostatic hypotension, dizziness, and reflex tachycardia</a:t>
            </a:r>
            <a:r>
              <a:rPr lang="en-US" dirty="0"/>
              <a:t>. </a:t>
            </a:r>
            <a:r>
              <a:rPr lang="en-US" b="1" dirty="0"/>
              <a:t>Sedation</a:t>
            </a:r>
            <a:r>
              <a:rPr lang="en-US" dirty="0"/>
              <a:t> is related to the ability of these drugs to </a:t>
            </a:r>
            <a:r>
              <a:rPr lang="en-US" b="1" dirty="0">
                <a:solidFill>
                  <a:srgbClr val="FF0000"/>
                </a:solidFill>
              </a:rPr>
              <a:t>block histamine H1 </a:t>
            </a:r>
            <a:r>
              <a:rPr lang="en-US" dirty="0"/>
              <a:t>receptors. Weight gain is a common adverse effect of the TCAs. </a:t>
            </a:r>
            <a:r>
              <a:rPr lang="en-US" b="1" dirty="0"/>
              <a:t>Sexual dysfunction </a:t>
            </a:r>
            <a:r>
              <a:rPr lang="en-US" dirty="0"/>
              <a:t>occurs in a minority of patients, and the incidence is lower than that associated with the SSRIs. All antidepressants, including TCAs, should be used with caution in patients </a:t>
            </a:r>
            <a:r>
              <a:rPr lang="en-US" b="1" dirty="0"/>
              <a:t>with bipolar disorder</a:t>
            </a:r>
            <a:r>
              <a:rPr lang="en-US" dirty="0"/>
              <a:t>, even during their depressed state, because antidepressants may cause a switch to manic behavior. The TCAs have a narrow therapeutic index (for example, five- to </a:t>
            </a:r>
            <a:r>
              <a:rPr lang="en-US" dirty="0" err="1"/>
              <a:t>sixfold</a:t>
            </a:r>
            <a:r>
              <a:rPr lang="en-US" dirty="0"/>
              <a:t> the maximal daily dose of </a:t>
            </a:r>
            <a:r>
              <a:rPr lang="en-US" i="1" dirty="0"/>
              <a:t>imipramine </a:t>
            </a:r>
            <a:r>
              <a:rPr lang="en-US" dirty="0"/>
              <a:t>can be lethal). Depressed patients who are </a:t>
            </a:r>
            <a:r>
              <a:rPr lang="en-US" b="1" dirty="0">
                <a:solidFill>
                  <a:srgbClr val="FF0000"/>
                </a:solidFill>
              </a:rPr>
              <a:t>suicidal</a:t>
            </a:r>
            <a:r>
              <a:rPr lang="en-US" dirty="0"/>
              <a:t> should be given only limited quantities of these drugs and be monitored closely. The TCAs may exacerbate certain medical conditions, such </a:t>
            </a:r>
            <a:r>
              <a:rPr lang="en-US" b="1" dirty="0"/>
              <a:t>as benign prostatic hyperplasia, epilepsy, and pre-existing arrhythmias.</a:t>
            </a:r>
          </a:p>
        </p:txBody>
      </p:sp>
    </p:spTree>
    <p:extLst>
      <p:ext uri="{BB962C8B-B14F-4D97-AF65-F5344CB8AC3E}">
        <p14:creationId xmlns:p14="http://schemas.microsoft.com/office/powerpoint/2010/main" val="3006786770"/>
      </p:ext>
    </p:extLst>
  </p:cSld>
  <p:clrMapOvr>
    <a:masterClrMapping/>
  </p:clrMapOvr>
  <mc:AlternateContent xmlns:mc="http://schemas.openxmlformats.org/markup-compatibility/2006" xmlns:p14="http://schemas.microsoft.com/office/powerpoint/2010/main">
    <mc:Choice Requires="p14">
      <p:transition spd="slow" p14:dur="2000" advTm="357348"/>
    </mc:Choice>
    <mc:Fallback xmlns="">
      <p:transition spd="slow" advTm="35734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818" y="374072"/>
            <a:ext cx="11720946" cy="6373091"/>
          </a:xfrm>
        </p:spPr>
        <p:txBody>
          <a:bodyPr>
            <a:normAutofit/>
          </a:bodyPr>
          <a:lstStyle/>
          <a:p>
            <a:pPr marL="0" indent="0">
              <a:buNone/>
            </a:pPr>
            <a:r>
              <a:rPr lang="en-US" b="1" dirty="0"/>
              <a:t>MONOAMINE OXIDASE INHIBITORS</a:t>
            </a:r>
          </a:p>
          <a:p>
            <a:pPr marL="0" indent="0">
              <a:buNone/>
            </a:pPr>
            <a:r>
              <a:rPr lang="en-US" dirty="0"/>
              <a:t>Monoamine oxidase (MAO) is a mitochondrial enzyme found in nerve and other tissues, such as the gut and liver. In the neuron, MAO functions as a “safety valve” to </a:t>
            </a:r>
            <a:r>
              <a:rPr lang="en-US" dirty="0" err="1"/>
              <a:t>oxidatively</a:t>
            </a:r>
            <a:r>
              <a:rPr lang="en-US" dirty="0"/>
              <a:t> </a:t>
            </a:r>
            <a:r>
              <a:rPr lang="en-US" dirty="0" err="1"/>
              <a:t>deaminate</a:t>
            </a:r>
            <a:r>
              <a:rPr lang="en-US" dirty="0"/>
              <a:t> and inactivate any excess neurotransmitters (for example, norepinephrine, dopamine, and serotonin) that may leak out of synaptic vesicles when the neuron is at rest. The MAOIs may irreversibly or reversibly inactivate the enzyme, permitting neurotransmitters to escape degradation and, therefore, to accumulate within the presynaptic neuron and leak into the synaptic space. The four MAOIs currently available for the treatment of depression include </a:t>
            </a:r>
            <a:r>
              <a:rPr lang="en-US" b="1" i="1" dirty="0" err="1"/>
              <a:t>phenelzine</a:t>
            </a:r>
            <a:r>
              <a:rPr lang="en-US" b="1" dirty="0"/>
              <a:t>, </a:t>
            </a:r>
            <a:r>
              <a:rPr lang="en-US" b="1" i="1" dirty="0"/>
              <a:t>tranylcypromine</a:t>
            </a:r>
            <a:r>
              <a:rPr lang="en-US" b="1" dirty="0"/>
              <a:t>, </a:t>
            </a:r>
            <a:r>
              <a:rPr lang="en-US" b="1" i="1" dirty="0" err="1"/>
              <a:t>isocarboxazid</a:t>
            </a:r>
            <a:r>
              <a:rPr lang="en-US" dirty="0"/>
              <a:t>, </a:t>
            </a:r>
            <a:r>
              <a:rPr lang="en-US" b="1" dirty="0"/>
              <a:t>and </a:t>
            </a:r>
            <a:r>
              <a:rPr lang="en-US" b="1" i="1" dirty="0" err="1"/>
              <a:t>selegiline</a:t>
            </a:r>
            <a:r>
              <a:rPr lang="en-US" b="1" dirty="0"/>
              <a:t>. </a:t>
            </a:r>
            <a:r>
              <a:rPr lang="en-US" dirty="0"/>
              <a:t>[Note: </a:t>
            </a:r>
            <a:r>
              <a:rPr lang="en-US" i="1" dirty="0" err="1"/>
              <a:t>Selegiline</a:t>
            </a:r>
            <a:r>
              <a:rPr lang="en-US" i="1" dirty="0"/>
              <a:t> </a:t>
            </a:r>
            <a:r>
              <a:rPr lang="en-US" dirty="0"/>
              <a:t>is also used for the treatment of Parkinson’s disease. It is the only antidepressant available in a transdermal delivery system.] Use of MAOIs is limited due to the complicated dietary restrictions required while taking these agents.</a:t>
            </a:r>
          </a:p>
        </p:txBody>
      </p:sp>
    </p:spTree>
    <p:extLst>
      <p:ext uri="{BB962C8B-B14F-4D97-AF65-F5344CB8AC3E}">
        <p14:creationId xmlns:p14="http://schemas.microsoft.com/office/powerpoint/2010/main" val="889982705"/>
      </p:ext>
    </p:extLst>
  </p:cSld>
  <p:clrMapOvr>
    <a:masterClrMapping/>
  </p:clrMapOvr>
  <mc:AlternateContent xmlns:mc="http://schemas.openxmlformats.org/markup-compatibility/2006" xmlns:p14="http://schemas.microsoft.com/office/powerpoint/2010/main">
    <mc:Choice Requires="p14">
      <p:transition spd="slow" p14:dur="2000" advTm="97623"/>
    </mc:Choice>
    <mc:Fallback xmlns="">
      <p:transition spd="slow" advTm="9762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964" y="526472"/>
            <a:ext cx="11804072" cy="6179127"/>
          </a:xfrm>
        </p:spPr>
        <p:txBody>
          <a:bodyPr>
            <a:normAutofit/>
          </a:bodyPr>
          <a:lstStyle/>
          <a:p>
            <a:pPr marL="0" indent="0">
              <a:buNone/>
            </a:pPr>
            <a:r>
              <a:rPr lang="en-US" b="1" dirty="0"/>
              <a:t>Mechanism of action</a:t>
            </a:r>
          </a:p>
          <a:p>
            <a:pPr marL="0" indent="0">
              <a:buNone/>
            </a:pPr>
            <a:r>
              <a:rPr lang="en-US" dirty="0"/>
              <a:t>Most MAOIs, such as </a:t>
            </a:r>
            <a:r>
              <a:rPr lang="en-US" i="1" dirty="0" err="1"/>
              <a:t>phenelzine</a:t>
            </a:r>
            <a:r>
              <a:rPr lang="en-US" dirty="0"/>
              <a:t>, form stable complexes with the enzyme, causing irreversible inactivation. This results in increased stores of </a:t>
            </a:r>
            <a:r>
              <a:rPr lang="en-US" b="1" dirty="0"/>
              <a:t>norepinephrine, serotonin, and dopamine </a:t>
            </a:r>
            <a:r>
              <a:rPr lang="en-US" dirty="0"/>
              <a:t>within the neuron and subsequent diffusion of excess neurotransmitter into the synaptic space. These drugs inhibit not only MAO in the brain but also MAO in the liver and gut that catalyzes oxidative deamination of drugs and potentially toxic substances, such as </a:t>
            </a:r>
            <a:r>
              <a:rPr lang="en-US" b="1" dirty="0"/>
              <a:t>tyramine,</a:t>
            </a:r>
            <a:r>
              <a:rPr lang="en-US" dirty="0"/>
              <a:t> which is found in certain foods. The MAOIs, therefore, show a high incidence of drug–drug and drug–food interactions. </a:t>
            </a:r>
            <a:r>
              <a:rPr lang="en-US" i="1" dirty="0" err="1"/>
              <a:t>Selegiline</a:t>
            </a:r>
            <a:r>
              <a:rPr lang="en-US" i="1" dirty="0"/>
              <a:t> </a:t>
            </a:r>
            <a:r>
              <a:rPr lang="en-US" dirty="0"/>
              <a:t>administered as the transdermal patch may produce less inhibition of gut and hepatic MAO at low doses because it avoids first-pass metabolism.</a:t>
            </a:r>
          </a:p>
        </p:txBody>
      </p:sp>
    </p:spTree>
    <p:extLst>
      <p:ext uri="{BB962C8B-B14F-4D97-AF65-F5344CB8AC3E}">
        <p14:creationId xmlns:p14="http://schemas.microsoft.com/office/powerpoint/2010/main" val="1644046963"/>
      </p:ext>
    </p:extLst>
  </p:cSld>
  <p:clrMapOvr>
    <a:masterClrMapping/>
  </p:clrMapOvr>
  <mc:AlternateContent xmlns:mc="http://schemas.openxmlformats.org/markup-compatibility/2006" xmlns:p14="http://schemas.microsoft.com/office/powerpoint/2010/main">
    <mc:Choice Requires="p14">
      <p:transition spd="slow" p14:dur="2000" advTm="58594"/>
    </mc:Choice>
    <mc:Fallback xmlns="">
      <p:transition spd="slow" advTm="58594"/>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982" y="374072"/>
            <a:ext cx="12095018" cy="6483927"/>
          </a:xfrm>
        </p:spPr>
        <p:txBody>
          <a:bodyPr>
            <a:normAutofit/>
          </a:bodyPr>
          <a:lstStyle/>
          <a:p>
            <a:pPr marL="0" indent="0">
              <a:buNone/>
            </a:pPr>
            <a:r>
              <a:rPr lang="en-US" b="1" dirty="0"/>
              <a:t>Therapeutic uses</a:t>
            </a:r>
          </a:p>
          <a:p>
            <a:pPr marL="0" indent="0">
              <a:buNone/>
            </a:pPr>
            <a:r>
              <a:rPr lang="en-US" dirty="0"/>
              <a:t>Although MAO is fully inhibited after several days of treatment, the antidepressant action of the MAOIs, like that of the SSRIs, SNRIs, and TCAs, is delayed several weeks. </a:t>
            </a:r>
            <a:r>
              <a:rPr lang="en-US" i="1" dirty="0" err="1"/>
              <a:t>Selegiline</a:t>
            </a:r>
            <a:r>
              <a:rPr lang="en-US" i="1" dirty="0"/>
              <a:t> </a:t>
            </a:r>
            <a:r>
              <a:rPr lang="en-US" dirty="0"/>
              <a:t>and </a:t>
            </a:r>
            <a:r>
              <a:rPr lang="en-US" i="1" dirty="0"/>
              <a:t>tranylcypromine </a:t>
            </a:r>
            <a:r>
              <a:rPr lang="en-US" dirty="0"/>
              <a:t>have an amphetamine-like stimulant effect that may produce </a:t>
            </a:r>
            <a:r>
              <a:rPr lang="en-US" b="1" dirty="0"/>
              <a:t>agitation or insomnia</a:t>
            </a:r>
            <a:r>
              <a:rPr lang="en-US" dirty="0"/>
              <a:t>. The MAOIs are indicated for depressed patients who are </a:t>
            </a:r>
            <a:r>
              <a:rPr lang="en-US" b="1" dirty="0"/>
              <a:t>unresponsive or intolerant of other antidepressants. </a:t>
            </a:r>
            <a:r>
              <a:rPr lang="en-US" dirty="0"/>
              <a:t>Because of their risk for drug–drug and drug–food interactions, the MAOIs are considered last-line agents in many treatment settings.</a:t>
            </a:r>
          </a:p>
          <a:p>
            <a:pPr marL="0" indent="0">
              <a:buNone/>
            </a:pPr>
            <a:r>
              <a:rPr lang="en-US" b="1" dirty="0"/>
              <a:t>Pharmacokinetics</a:t>
            </a:r>
          </a:p>
          <a:p>
            <a:pPr marL="0" indent="0">
              <a:buNone/>
            </a:pPr>
            <a:r>
              <a:rPr lang="en-US" dirty="0"/>
              <a:t>These drugs are well absorbed after oral administration. Enzyme regeneration, when </a:t>
            </a:r>
            <a:r>
              <a:rPr lang="en-US" b="1" dirty="0"/>
              <a:t>irreversibly</a:t>
            </a:r>
            <a:r>
              <a:rPr lang="en-US" dirty="0"/>
              <a:t> inactivated, varies, but it usually occurs several weeks after termination of the drug. Thus, when switching antidepressant agents, a minimum of </a:t>
            </a:r>
            <a:r>
              <a:rPr lang="en-US" dirty="0">
                <a:solidFill>
                  <a:srgbClr val="FF0000"/>
                </a:solidFill>
              </a:rPr>
              <a:t>2 weeks of delay </a:t>
            </a:r>
            <a:r>
              <a:rPr lang="en-US" dirty="0"/>
              <a:t>must be allowed after termination of MAOI therapy and the initiation of another antidepressant from any other class. MAOIs are </a:t>
            </a:r>
            <a:r>
              <a:rPr lang="en-US" dirty="0" err="1"/>
              <a:t>hepatically</a:t>
            </a:r>
            <a:r>
              <a:rPr lang="en-US" dirty="0"/>
              <a:t> metabolized and excreted rapidly in urine.</a:t>
            </a:r>
          </a:p>
        </p:txBody>
      </p:sp>
    </p:spTree>
    <p:extLst>
      <p:ext uri="{BB962C8B-B14F-4D97-AF65-F5344CB8AC3E}">
        <p14:creationId xmlns:p14="http://schemas.microsoft.com/office/powerpoint/2010/main" val="1339516111"/>
      </p:ext>
    </p:extLst>
  </p:cSld>
  <p:clrMapOvr>
    <a:masterClrMapping/>
  </p:clrMapOvr>
  <mc:AlternateContent xmlns:mc="http://schemas.openxmlformats.org/markup-compatibility/2006" xmlns:p14="http://schemas.microsoft.com/office/powerpoint/2010/main">
    <mc:Choice Requires="p14">
      <p:transition spd="slow" p14:dur="2000" advTm="271457"/>
    </mc:Choice>
    <mc:Fallback xmlns="">
      <p:transition spd="slow" advTm="27145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98764"/>
            <a:ext cx="12095018" cy="6359236"/>
          </a:xfrm>
        </p:spPr>
        <p:txBody>
          <a:bodyPr>
            <a:normAutofit fontScale="92500" lnSpcReduction="10000"/>
          </a:bodyPr>
          <a:lstStyle/>
          <a:p>
            <a:pPr marL="0" indent="0">
              <a:buNone/>
            </a:pPr>
            <a:r>
              <a:rPr lang="en-US" b="1" dirty="0"/>
              <a:t>Adverse effects</a:t>
            </a:r>
          </a:p>
          <a:p>
            <a:pPr marL="0" indent="0">
              <a:buNone/>
            </a:pPr>
            <a:r>
              <a:rPr lang="en-US" dirty="0"/>
              <a:t>Severe and often unpredictable side effects, due to drug–food and drug–drug interactions, limit the widespread use of MAOIs. For example, tyramine, which is contained in foods, such as </a:t>
            </a:r>
            <a:r>
              <a:rPr lang="en-US" b="1" dirty="0"/>
              <a:t>aged cheeses and meats, liver, pickled or smoked fish, and red wines</a:t>
            </a:r>
            <a:r>
              <a:rPr lang="en-US" dirty="0"/>
              <a:t>, is normally inactivated by MAO in the gut. Individuals receiving an MAOI are unable to degrade tyramine obtained from the diet. </a:t>
            </a:r>
            <a:r>
              <a:rPr lang="en-US" b="1" dirty="0"/>
              <a:t>Tyramine causes the release of large amounts of stored </a:t>
            </a:r>
            <a:r>
              <a:rPr lang="en-US" b="1" dirty="0" err="1"/>
              <a:t>catecholamines</a:t>
            </a:r>
            <a:r>
              <a:rPr lang="en-US" b="1" dirty="0"/>
              <a:t> from nerve terminals, resulting in a hypertensive crisis,</a:t>
            </a:r>
            <a:r>
              <a:rPr lang="en-US" dirty="0"/>
              <a:t> with signs and symptoms such as occipital headache, stiff neck, tachycardia, nausea, hypertension, </a:t>
            </a:r>
            <a:r>
              <a:rPr lang="en-US" b="1" dirty="0"/>
              <a:t>cardiac arrhythmias, seizures</a:t>
            </a:r>
            <a:r>
              <a:rPr lang="en-US" dirty="0"/>
              <a:t>, and, possibly, stroke. Patients must, therefore, be educated to avoid tyramine-containing foods. Other possible adverse effects of treatment with MAOIs include drowsiness, orthostatic hypotension, blurred vision, dry mouth, and constipation. SSRIs should not be </a:t>
            </a:r>
            <a:r>
              <a:rPr lang="en-US" dirty="0" err="1"/>
              <a:t>coadministered</a:t>
            </a:r>
            <a:r>
              <a:rPr lang="en-US" dirty="0"/>
              <a:t> with MAOIs due to the risk </a:t>
            </a:r>
            <a:r>
              <a:rPr lang="en-US" b="1" dirty="0"/>
              <a:t>of serotonin syndrome</a:t>
            </a:r>
            <a:r>
              <a:rPr lang="en-US" dirty="0"/>
              <a:t>. Both SSRIs and MAOIs require a washout period of at least 2 weeks before the other type is administered, with the exception of </a:t>
            </a:r>
            <a:r>
              <a:rPr lang="en-US" i="1" dirty="0"/>
              <a:t>fluoxetine</a:t>
            </a:r>
            <a:r>
              <a:rPr lang="en-US" dirty="0"/>
              <a:t>, which should be discontinued at least 6 weeks before an MAOI is initiated. In addition, the MAOIs have many other critical drug interactions, and caution is required when administering these agents concurrently with other drugs.</a:t>
            </a:r>
          </a:p>
        </p:txBody>
      </p:sp>
    </p:spTree>
    <p:extLst>
      <p:ext uri="{BB962C8B-B14F-4D97-AF65-F5344CB8AC3E}">
        <p14:creationId xmlns:p14="http://schemas.microsoft.com/office/powerpoint/2010/main" val="3879268596"/>
      </p:ext>
    </p:extLst>
  </p:cSld>
  <p:clrMapOvr>
    <a:masterClrMapping/>
  </p:clrMapOvr>
  <mc:AlternateContent xmlns:mc="http://schemas.openxmlformats.org/markup-compatibility/2006" xmlns:p14="http://schemas.microsoft.com/office/powerpoint/2010/main">
    <mc:Choice Requires="p14">
      <p:transition spd="slow" p14:dur="2000" advTm="188684"/>
    </mc:Choice>
    <mc:Fallback xmlns="">
      <p:transition spd="slow" advTm="188684"/>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982" y="471054"/>
            <a:ext cx="12095017" cy="6289963"/>
          </a:xfrm>
        </p:spPr>
        <p:txBody>
          <a:bodyPr>
            <a:normAutofit/>
          </a:bodyPr>
          <a:lstStyle/>
          <a:p>
            <a:pPr marL="0" indent="0">
              <a:buNone/>
            </a:pPr>
            <a:r>
              <a:rPr lang="en-US" b="1" dirty="0"/>
              <a:t>ATYPICAL ANTIDEPRESSANTS</a:t>
            </a:r>
          </a:p>
          <a:p>
            <a:pPr marL="0" indent="0">
              <a:buNone/>
            </a:pPr>
            <a:r>
              <a:rPr lang="en-US" dirty="0"/>
              <a:t>The atypical antidepressants are a mixed group of agents that have actions at several different sites. This group includes </a:t>
            </a:r>
            <a:r>
              <a:rPr lang="en-US" b="1" i="1" dirty="0"/>
              <a:t>bupropion</a:t>
            </a:r>
            <a:r>
              <a:rPr lang="en-US" b="1" dirty="0"/>
              <a:t>, </a:t>
            </a:r>
            <a:r>
              <a:rPr lang="en-US" b="1" i="1" dirty="0"/>
              <a:t>mirtazapine</a:t>
            </a:r>
            <a:r>
              <a:rPr lang="en-US" b="1" dirty="0"/>
              <a:t>, </a:t>
            </a:r>
            <a:r>
              <a:rPr lang="en-US" b="1" i="1" dirty="0" err="1"/>
              <a:t>nefazodone</a:t>
            </a:r>
            <a:r>
              <a:rPr lang="en-US" b="1" dirty="0"/>
              <a:t>, </a:t>
            </a:r>
            <a:r>
              <a:rPr lang="en-US" b="1" i="1" dirty="0"/>
              <a:t>trazodone</a:t>
            </a:r>
            <a:r>
              <a:rPr lang="en-US" b="1" dirty="0"/>
              <a:t>, </a:t>
            </a:r>
            <a:r>
              <a:rPr lang="en-US" b="1" i="1" dirty="0" err="1"/>
              <a:t>vilazodone</a:t>
            </a:r>
            <a:r>
              <a:rPr lang="en-US" b="1" dirty="0"/>
              <a:t>, and </a:t>
            </a:r>
            <a:r>
              <a:rPr lang="en-US" b="1" i="1" dirty="0" err="1"/>
              <a:t>vortioxetine</a:t>
            </a:r>
            <a:r>
              <a:rPr lang="en-US" b="1" dirty="0"/>
              <a:t>.</a:t>
            </a:r>
          </a:p>
          <a:p>
            <a:pPr marL="0" indent="0">
              <a:buNone/>
            </a:pPr>
            <a:r>
              <a:rPr lang="en-US" dirty="0"/>
              <a:t> </a:t>
            </a:r>
            <a:r>
              <a:rPr lang="en-US" b="1" dirty="0"/>
              <a:t>Bupropion</a:t>
            </a:r>
          </a:p>
          <a:p>
            <a:pPr marL="0" indent="0">
              <a:buNone/>
            </a:pPr>
            <a:r>
              <a:rPr lang="en-US" i="1" dirty="0"/>
              <a:t>Bupropion </a:t>
            </a:r>
            <a:r>
              <a:rPr lang="en-US" dirty="0"/>
              <a:t>is a </a:t>
            </a:r>
            <a:r>
              <a:rPr lang="en-US" b="1" dirty="0">
                <a:solidFill>
                  <a:srgbClr val="FF0000"/>
                </a:solidFill>
              </a:rPr>
              <a:t>weak dopamine and norepinephrine reuptake </a:t>
            </a:r>
            <a:r>
              <a:rPr lang="en-US" dirty="0"/>
              <a:t>inhibitor that is used to alleviate the symptoms of depression. </a:t>
            </a:r>
            <a:r>
              <a:rPr lang="en-US" i="1" dirty="0"/>
              <a:t>Bupropion </a:t>
            </a:r>
            <a:r>
              <a:rPr lang="en-US" dirty="0"/>
              <a:t>is also useful for decreasing cravings and attenuating withdrawal symptoms of </a:t>
            </a:r>
            <a:r>
              <a:rPr lang="en-US" dirty="0">
                <a:solidFill>
                  <a:srgbClr val="FF0000"/>
                </a:solidFill>
              </a:rPr>
              <a:t>nicotine</a:t>
            </a:r>
            <a:r>
              <a:rPr lang="en-US" dirty="0"/>
              <a:t> in patients trying to quit smoking. Side effects may include dry mouth, sweating, nervousness, tremor, and a dose-dependent increased risk for seizures. It has a </a:t>
            </a:r>
            <a:r>
              <a:rPr lang="en-US" b="1" dirty="0">
                <a:solidFill>
                  <a:srgbClr val="00B0F0"/>
                </a:solidFill>
              </a:rPr>
              <a:t>very low incidence of sexual dysfunction. </a:t>
            </a:r>
            <a:r>
              <a:rPr lang="en-US" i="1" dirty="0"/>
              <a:t>Bupropion </a:t>
            </a:r>
            <a:r>
              <a:rPr lang="en-US" dirty="0"/>
              <a:t>is metabolized by the CYP2B6 pathway and has a relatively low risk for drug–drug interactions, given the few agents that  inhibit/induce this enzyme. Use of </a:t>
            </a:r>
            <a:r>
              <a:rPr lang="en-US" i="1" dirty="0"/>
              <a:t>bupropion </a:t>
            </a:r>
            <a:r>
              <a:rPr lang="en-US" dirty="0"/>
              <a:t>should be avoided in patients at risk for </a:t>
            </a:r>
            <a:r>
              <a:rPr lang="en-US" b="1" dirty="0"/>
              <a:t>seizures </a:t>
            </a:r>
            <a:r>
              <a:rPr lang="en-US" dirty="0"/>
              <a:t>or those who have eating disorders such as </a:t>
            </a:r>
            <a:r>
              <a:rPr lang="en-US" b="1" dirty="0"/>
              <a:t>bulimia.</a:t>
            </a:r>
          </a:p>
        </p:txBody>
      </p:sp>
    </p:spTree>
    <p:extLst>
      <p:ext uri="{BB962C8B-B14F-4D97-AF65-F5344CB8AC3E}">
        <p14:creationId xmlns:p14="http://schemas.microsoft.com/office/powerpoint/2010/main" val="758206499"/>
      </p:ext>
    </p:extLst>
  </p:cSld>
  <p:clrMapOvr>
    <a:masterClrMapping/>
  </p:clrMapOvr>
  <mc:AlternateContent xmlns:mc="http://schemas.openxmlformats.org/markup-compatibility/2006" xmlns:p14="http://schemas.microsoft.com/office/powerpoint/2010/main">
    <mc:Choice Requires="p14">
      <p:transition spd="slow" p14:dur="2000" advTm="284981"/>
    </mc:Choice>
    <mc:Fallback xmlns="">
      <p:transition spd="slow" advTm="284981"/>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32508"/>
            <a:ext cx="12095018" cy="6414655"/>
          </a:xfrm>
        </p:spPr>
        <p:txBody>
          <a:bodyPr>
            <a:normAutofit lnSpcReduction="10000"/>
          </a:bodyPr>
          <a:lstStyle/>
          <a:p>
            <a:pPr marL="0" indent="0">
              <a:buNone/>
            </a:pPr>
            <a:r>
              <a:rPr lang="en-US" b="1" dirty="0"/>
              <a:t>Mirtazapine</a:t>
            </a:r>
          </a:p>
          <a:p>
            <a:pPr marL="0" indent="0">
              <a:buNone/>
            </a:pPr>
            <a:r>
              <a:rPr lang="en-US" i="1" dirty="0"/>
              <a:t>Mirtazapine </a:t>
            </a:r>
            <a:r>
              <a:rPr lang="en-US" dirty="0"/>
              <a:t>enhances </a:t>
            </a:r>
            <a:r>
              <a:rPr lang="en-US" dirty="0">
                <a:solidFill>
                  <a:srgbClr val="00B0F0"/>
                </a:solidFill>
              </a:rPr>
              <a:t>serotonin and norepinephrine neurotransmission </a:t>
            </a:r>
            <a:r>
              <a:rPr lang="en-US" dirty="0"/>
              <a:t>by serving as an </a:t>
            </a:r>
            <a:r>
              <a:rPr lang="en-US" b="1" dirty="0"/>
              <a:t>antagonist at central presynaptic α2 receptors</a:t>
            </a:r>
            <a:r>
              <a:rPr lang="en-US" dirty="0"/>
              <a:t>. Additionally, some of the antidepressant activity may be related to antagonism at </a:t>
            </a:r>
            <a:r>
              <a:rPr lang="en-US" b="1" dirty="0"/>
              <a:t>5-HT2 </a:t>
            </a:r>
            <a:r>
              <a:rPr lang="en-US" dirty="0"/>
              <a:t>receptors. It is </a:t>
            </a:r>
            <a:r>
              <a:rPr lang="en-US" dirty="0">
                <a:solidFill>
                  <a:srgbClr val="00B0F0"/>
                </a:solidFill>
              </a:rPr>
              <a:t>sedating </a:t>
            </a:r>
            <a:r>
              <a:rPr lang="en-US" dirty="0"/>
              <a:t>because of its </a:t>
            </a:r>
            <a:r>
              <a:rPr lang="en-US" b="1" dirty="0"/>
              <a:t>potent antihistaminic activity</a:t>
            </a:r>
            <a:r>
              <a:rPr lang="en-US" dirty="0"/>
              <a:t>, but it does not cause the </a:t>
            </a:r>
            <a:r>
              <a:rPr lang="en-US" dirty="0" err="1"/>
              <a:t>antimuscarinic</a:t>
            </a:r>
            <a:r>
              <a:rPr lang="en-US" dirty="0"/>
              <a:t> side effects of the TCAs, or </a:t>
            </a:r>
            <a:r>
              <a:rPr lang="en-US" b="1" dirty="0">
                <a:solidFill>
                  <a:srgbClr val="00B0F0"/>
                </a:solidFill>
              </a:rPr>
              <a:t>interfere with sexual function </a:t>
            </a:r>
            <a:r>
              <a:rPr lang="en-US" dirty="0"/>
              <a:t>like the SSRIs. Sedation, increased appetite, and weight gain frequently occur.</a:t>
            </a:r>
          </a:p>
          <a:p>
            <a:pPr marL="0" indent="0">
              <a:buNone/>
            </a:pPr>
            <a:r>
              <a:rPr lang="en-US" b="1" dirty="0" err="1"/>
              <a:t>Nefazodone</a:t>
            </a:r>
            <a:r>
              <a:rPr lang="en-US" b="1" dirty="0"/>
              <a:t> and trazodone</a:t>
            </a:r>
          </a:p>
          <a:p>
            <a:pPr marL="0" indent="0">
              <a:buNone/>
            </a:pPr>
            <a:r>
              <a:rPr lang="en-US" dirty="0"/>
              <a:t>These drugs are weak inhibitors of serotonin reuptake and are also antagonists at the postsynaptic </a:t>
            </a:r>
            <a:r>
              <a:rPr lang="en-US" b="1" dirty="0"/>
              <a:t>5-HT2a </a:t>
            </a:r>
            <a:r>
              <a:rPr lang="en-US" dirty="0"/>
              <a:t>receptor. Both agents are highly </a:t>
            </a:r>
            <a:r>
              <a:rPr lang="en-US" b="1" dirty="0"/>
              <a:t>sedating,</a:t>
            </a:r>
            <a:r>
              <a:rPr lang="en-US" dirty="0"/>
              <a:t> probably because of their potent </a:t>
            </a:r>
            <a:r>
              <a:rPr lang="en-US" dirty="0">
                <a:solidFill>
                  <a:srgbClr val="00B0F0"/>
                </a:solidFill>
              </a:rPr>
              <a:t>histamine H1-blocking </a:t>
            </a:r>
            <a:r>
              <a:rPr lang="en-US" dirty="0"/>
              <a:t>activity. </a:t>
            </a:r>
            <a:r>
              <a:rPr lang="en-US" i="1" dirty="0"/>
              <a:t>Trazodone </a:t>
            </a:r>
            <a:r>
              <a:rPr lang="en-US" dirty="0"/>
              <a:t>is commonly used off-label for the management </a:t>
            </a:r>
            <a:r>
              <a:rPr lang="en-US" b="1" dirty="0"/>
              <a:t>of insomnia</a:t>
            </a:r>
            <a:r>
              <a:rPr lang="en-US" dirty="0"/>
              <a:t>. These drugs cause gastrointestinal disturbances. Sexual effects are limited except that </a:t>
            </a:r>
            <a:r>
              <a:rPr lang="en-US" i="1" dirty="0"/>
              <a:t>trazodone </a:t>
            </a:r>
            <a:r>
              <a:rPr lang="en-US" dirty="0"/>
              <a:t>has been associated with </a:t>
            </a:r>
            <a:r>
              <a:rPr lang="en-US" b="1" dirty="0"/>
              <a:t>priapism in men</a:t>
            </a:r>
            <a:r>
              <a:rPr lang="en-US" dirty="0"/>
              <a:t>. </a:t>
            </a:r>
            <a:r>
              <a:rPr lang="en-US" i="1" dirty="0" err="1"/>
              <a:t>Nefazodone</a:t>
            </a:r>
            <a:r>
              <a:rPr lang="en-US" i="1" dirty="0"/>
              <a:t> </a:t>
            </a:r>
            <a:r>
              <a:rPr lang="en-US" dirty="0"/>
              <a:t>has been associated with a rare risk for hepatotoxicity. Both agents also have mild-to-moderate </a:t>
            </a:r>
            <a:r>
              <a:rPr lang="en-US" dirty="0">
                <a:solidFill>
                  <a:srgbClr val="00B0F0"/>
                </a:solidFill>
              </a:rPr>
              <a:t>α1 receptor </a:t>
            </a:r>
            <a:r>
              <a:rPr lang="en-US" dirty="0"/>
              <a:t>antagonism, contributing to </a:t>
            </a:r>
            <a:r>
              <a:rPr lang="en-US" dirty="0" err="1"/>
              <a:t>orthostasis</a:t>
            </a:r>
            <a:r>
              <a:rPr lang="en-US" dirty="0"/>
              <a:t> and dizziness.</a:t>
            </a:r>
          </a:p>
        </p:txBody>
      </p:sp>
    </p:spTree>
    <p:extLst>
      <p:ext uri="{BB962C8B-B14F-4D97-AF65-F5344CB8AC3E}">
        <p14:creationId xmlns:p14="http://schemas.microsoft.com/office/powerpoint/2010/main" val="1253524195"/>
      </p:ext>
    </p:extLst>
  </p:cSld>
  <p:clrMapOvr>
    <a:masterClrMapping/>
  </p:clrMapOvr>
  <mc:AlternateContent xmlns:mc="http://schemas.openxmlformats.org/markup-compatibility/2006" xmlns:p14="http://schemas.microsoft.com/office/powerpoint/2010/main">
    <mc:Choice Requires="p14">
      <p:transition spd="slow" p14:dur="2000" advTm="164185"/>
    </mc:Choice>
    <mc:Fallback xmlns="">
      <p:transition spd="slow" advTm="164185"/>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527" y="387928"/>
            <a:ext cx="11720946" cy="6359236"/>
          </a:xfrm>
        </p:spPr>
        <p:txBody>
          <a:bodyPr>
            <a:normAutofit/>
          </a:bodyPr>
          <a:lstStyle/>
          <a:p>
            <a:pPr marL="0" indent="0">
              <a:buNone/>
            </a:pPr>
            <a:r>
              <a:rPr lang="en-US" b="1" dirty="0" err="1"/>
              <a:t>Vilazodone</a:t>
            </a:r>
            <a:endParaRPr lang="en-US" b="1" dirty="0"/>
          </a:p>
          <a:p>
            <a:pPr marL="0" indent="0">
              <a:buNone/>
            </a:pPr>
            <a:r>
              <a:rPr lang="en-US" i="1" dirty="0" err="1"/>
              <a:t>Vilazodone</a:t>
            </a:r>
            <a:r>
              <a:rPr lang="en-US" i="1" dirty="0"/>
              <a:t> </a:t>
            </a:r>
            <a:r>
              <a:rPr lang="en-US" dirty="0"/>
              <a:t>is a </a:t>
            </a:r>
            <a:r>
              <a:rPr lang="en-US" b="1" dirty="0"/>
              <a:t>serotonin reuptake inhibitor </a:t>
            </a:r>
            <a:r>
              <a:rPr lang="en-US" dirty="0"/>
              <a:t>and a </a:t>
            </a:r>
            <a:r>
              <a:rPr lang="en-US" b="1" dirty="0"/>
              <a:t>5-HT1a receptor partial </a:t>
            </a:r>
            <a:r>
              <a:rPr lang="en-US" dirty="0"/>
              <a:t>agonist. Although the extent to which the 5-HT1a receptor activity contributes to its therapeutic effects is unknown, this possible mechanism of action renders it unique from that of the SSRIs. The adverse effect profile of </a:t>
            </a:r>
            <a:r>
              <a:rPr lang="en-US" i="1" dirty="0" err="1"/>
              <a:t>vilazodone</a:t>
            </a:r>
            <a:r>
              <a:rPr lang="en-US" i="1" dirty="0"/>
              <a:t> </a:t>
            </a:r>
            <a:r>
              <a:rPr lang="en-US" dirty="0"/>
              <a:t>is similar to the SSRIs, including a risk for discontinuation syndrome if abruptly stopped.</a:t>
            </a:r>
          </a:p>
          <a:p>
            <a:pPr marL="0" indent="0">
              <a:buNone/>
            </a:pPr>
            <a:r>
              <a:rPr lang="en-US" b="1" dirty="0" err="1"/>
              <a:t>Vortioxetine</a:t>
            </a:r>
            <a:endParaRPr lang="en-US" b="1" dirty="0"/>
          </a:p>
          <a:p>
            <a:pPr marL="0" indent="0">
              <a:buNone/>
            </a:pPr>
            <a:r>
              <a:rPr lang="en-US" i="1" dirty="0" err="1"/>
              <a:t>Vortioxetine</a:t>
            </a:r>
            <a:r>
              <a:rPr lang="en-US" i="1" dirty="0"/>
              <a:t> </a:t>
            </a:r>
            <a:r>
              <a:rPr lang="en-US" dirty="0"/>
              <a:t>utilizes a combination of </a:t>
            </a:r>
            <a:r>
              <a:rPr lang="en-US" b="1" dirty="0"/>
              <a:t>serotonin reuptake inhibition, 5-HT1a </a:t>
            </a:r>
            <a:r>
              <a:rPr lang="en-US" b="1" dirty="0" err="1"/>
              <a:t>agonism</a:t>
            </a:r>
            <a:r>
              <a:rPr lang="en-US" b="1" dirty="0"/>
              <a:t>, </a:t>
            </a:r>
            <a:r>
              <a:rPr lang="en-US" dirty="0"/>
              <a:t>and </a:t>
            </a:r>
            <a:r>
              <a:rPr lang="en-US" b="1" dirty="0"/>
              <a:t>5-HT3 and 5-HT7 antagonism </a:t>
            </a:r>
            <a:r>
              <a:rPr lang="en-US" dirty="0"/>
              <a:t>as its suggested mechanisms of action to treat depression. It is unclear to what extent the activities other than inhibition of serotonin reuptake influence the overall effects of </a:t>
            </a:r>
            <a:r>
              <a:rPr lang="en-US" i="1" dirty="0" err="1"/>
              <a:t>vortioxetine</a:t>
            </a:r>
            <a:r>
              <a:rPr lang="en-US" dirty="0"/>
              <a:t>. The common adverse effects include nausea, constipation, and sexual dysfunction, which may be expected due to its serotonergic mechanisms.</a:t>
            </a:r>
          </a:p>
        </p:txBody>
      </p:sp>
    </p:spTree>
    <p:extLst>
      <p:ext uri="{BB962C8B-B14F-4D97-AF65-F5344CB8AC3E}">
        <p14:creationId xmlns:p14="http://schemas.microsoft.com/office/powerpoint/2010/main" val="1984336378"/>
      </p:ext>
    </p:extLst>
  </p:cSld>
  <p:clrMapOvr>
    <a:masterClrMapping/>
  </p:clrMapOvr>
  <mc:AlternateContent xmlns:mc="http://schemas.openxmlformats.org/markup-compatibility/2006" xmlns:p14="http://schemas.microsoft.com/office/powerpoint/2010/main">
    <mc:Choice Requires="p14">
      <p:transition spd="slow" p14:dur="2000" advTm="117030"/>
    </mc:Choice>
    <mc:Fallback xmlns="">
      <p:transition spd="slow" advTm="11703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7091" y="471055"/>
            <a:ext cx="11076709" cy="5705908"/>
          </a:xfrm>
        </p:spPr>
        <p:txBody>
          <a:bodyPr>
            <a:normAutofit/>
          </a:bodyPr>
          <a:lstStyle/>
          <a:p>
            <a:pPr marL="0" indent="0">
              <a:buNone/>
            </a:pPr>
            <a:r>
              <a:rPr lang="en-US" b="1" dirty="0"/>
              <a:t>SEROTONIN-DOPAMINE ANTAGONISTS</a:t>
            </a:r>
          </a:p>
          <a:p>
            <a:pPr marL="0" indent="0">
              <a:buNone/>
            </a:pPr>
            <a:r>
              <a:rPr lang="en-US" dirty="0"/>
              <a:t>While 60% to 80% of patients respond favorably to antidepressants,</a:t>
            </a:r>
          </a:p>
          <a:p>
            <a:pPr marL="0" indent="0">
              <a:buNone/>
            </a:pPr>
            <a:r>
              <a:rPr lang="en-US" dirty="0"/>
              <a:t>20% to 40% experience a partial or poor response to monotherapy. The</a:t>
            </a:r>
          </a:p>
          <a:p>
            <a:pPr marL="0" indent="0">
              <a:buNone/>
            </a:pPr>
            <a:r>
              <a:rPr lang="en-US" dirty="0"/>
              <a:t>serotonin-dopamine antagonists (SDAs), or atypical antipsychotics, are</a:t>
            </a:r>
          </a:p>
          <a:p>
            <a:pPr marL="0" indent="0">
              <a:buNone/>
            </a:pPr>
            <a:r>
              <a:rPr lang="en-US" dirty="0"/>
              <a:t>occasionally used as adjunctive treatments to antidepressants in partial</a:t>
            </a:r>
          </a:p>
          <a:p>
            <a:pPr marL="0" indent="0">
              <a:buNone/>
            </a:pPr>
            <a:r>
              <a:rPr lang="en-US" dirty="0"/>
              <a:t>responders. </a:t>
            </a:r>
            <a:r>
              <a:rPr lang="en-US" b="1" i="1" dirty="0"/>
              <a:t>Aripiprazole</a:t>
            </a:r>
            <a:r>
              <a:rPr lang="en-US" b="1" dirty="0"/>
              <a:t>, </a:t>
            </a:r>
            <a:r>
              <a:rPr lang="en-US" b="1" i="1" dirty="0" err="1"/>
              <a:t>brexpiprazole</a:t>
            </a:r>
            <a:r>
              <a:rPr lang="en-US" b="1" dirty="0"/>
              <a:t>, </a:t>
            </a:r>
            <a:r>
              <a:rPr lang="en-US" b="1" i="1" dirty="0"/>
              <a:t>quetiapine</a:t>
            </a:r>
            <a:r>
              <a:rPr lang="en-US" dirty="0"/>
              <a:t>, and the combination</a:t>
            </a:r>
          </a:p>
          <a:p>
            <a:pPr marL="0" indent="0">
              <a:buNone/>
            </a:pPr>
            <a:r>
              <a:rPr lang="en-US" dirty="0"/>
              <a:t>of </a:t>
            </a:r>
            <a:r>
              <a:rPr lang="en-US" b="1" i="1" dirty="0"/>
              <a:t>fluoxetine </a:t>
            </a:r>
            <a:r>
              <a:rPr lang="en-US" b="1" dirty="0"/>
              <a:t>and </a:t>
            </a:r>
            <a:r>
              <a:rPr lang="en-US" b="1" i="1" dirty="0"/>
              <a:t>olanzapine </a:t>
            </a:r>
            <a:r>
              <a:rPr lang="en-US" dirty="0"/>
              <a:t>are approved for use as adjuncts in major</a:t>
            </a:r>
          </a:p>
          <a:p>
            <a:pPr marL="0" indent="0">
              <a:buNone/>
            </a:pPr>
            <a:r>
              <a:rPr lang="en-US" dirty="0"/>
              <a:t>depressive disorder (MDD).</a:t>
            </a:r>
          </a:p>
        </p:txBody>
      </p:sp>
    </p:spTree>
    <p:extLst>
      <p:ext uri="{BB962C8B-B14F-4D97-AF65-F5344CB8AC3E}">
        <p14:creationId xmlns:p14="http://schemas.microsoft.com/office/powerpoint/2010/main" val="4035719602"/>
      </p:ext>
    </p:extLst>
  </p:cSld>
  <p:clrMapOvr>
    <a:masterClrMapping/>
  </p:clrMapOvr>
  <mc:AlternateContent xmlns:mc="http://schemas.openxmlformats.org/markup-compatibility/2006" xmlns:p14="http://schemas.microsoft.com/office/powerpoint/2010/main">
    <mc:Choice Requires="p14">
      <p:transition spd="slow" p14:dur="2000" advTm="59642"/>
    </mc:Choice>
    <mc:Fallback xmlns="">
      <p:transition spd="slow" advTm="59642"/>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1170</TotalTime>
  <Words>3397</Words>
  <Application>Microsoft Office PowerPoint</Application>
  <PresentationFormat>Widescreen</PresentationFormat>
  <Paragraphs>78</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Antidepressants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Antidepressants 1</dc:title>
  <dc:creator>Windows User</dc:creator>
  <cp:lastModifiedBy>samaher younis</cp:lastModifiedBy>
  <cp:revision>13</cp:revision>
  <dcterms:created xsi:type="dcterms:W3CDTF">2021-07-27T16:32:50Z</dcterms:created>
  <dcterms:modified xsi:type="dcterms:W3CDTF">2023-08-03T05:45:08Z</dcterms:modified>
</cp:coreProperties>
</file>