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75" r:id="rId9"/>
    <p:sldId id="262" r:id="rId10"/>
    <p:sldId id="274" r:id="rId11"/>
    <p:sldId id="264" r:id="rId12"/>
    <p:sldId id="265" r:id="rId13"/>
    <p:sldId id="269" r:id="rId14"/>
    <p:sldId id="267" r:id="rId15"/>
    <p:sldId id="268" r:id="rId16"/>
    <p:sldId id="270" r:id="rId17"/>
    <p:sldId id="271" r:id="rId18"/>
    <p:sldId id="272" r:id="rId19"/>
    <p:sldId id="27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C85A0E8-6C7E-47C8-85FD-EF7FF7A442C0}" type="datetimeFigureOut">
              <a:rPr lang="en-US" smtClean="0"/>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DE8438-E2DF-40FF-8EE0-75053B2D0ED7}" type="slidenum">
              <a:rPr lang="en-US" smtClean="0"/>
              <a:t>‹#›</a:t>
            </a:fld>
            <a:endParaRPr lang="en-US"/>
          </a:p>
        </p:txBody>
      </p:sp>
    </p:spTree>
    <p:extLst>
      <p:ext uri="{BB962C8B-B14F-4D97-AF65-F5344CB8AC3E}">
        <p14:creationId xmlns:p14="http://schemas.microsoft.com/office/powerpoint/2010/main" val="3978106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85A0E8-6C7E-47C8-85FD-EF7FF7A442C0}" type="datetimeFigureOut">
              <a:rPr lang="en-US" smtClean="0"/>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DE8438-E2DF-40FF-8EE0-75053B2D0ED7}" type="slidenum">
              <a:rPr lang="en-US" smtClean="0"/>
              <a:t>‹#›</a:t>
            </a:fld>
            <a:endParaRPr lang="en-US"/>
          </a:p>
        </p:txBody>
      </p:sp>
    </p:spTree>
    <p:extLst>
      <p:ext uri="{BB962C8B-B14F-4D97-AF65-F5344CB8AC3E}">
        <p14:creationId xmlns:p14="http://schemas.microsoft.com/office/powerpoint/2010/main" val="1073598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C85A0E8-6C7E-47C8-85FD-EF7FF7A442C0}" type="datetimeFigureOut">
              <a:rPr lang="en-US" smtClean="0"/>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DE8438-E2DF-40FF-8EE0-75053B2D0ED7}" type="slidenum">
              <a:rPr lang="en-US" smtClean="0"/>
              <a:t>‹#›</a:t>
            </a:fld>
            <a:endParaRPr lang="en-US"/>
          </a:p>
        </p:txBody>
      </p:sp>
    </p:spTree>
    <p:extLst>
      <p:ext uri="{BB962C8B-B14F-4D97-AF65-F5344CB8AC3E}">
        <p14:creationId xmlns:p14="http://schemas.microsoft.com/office/powerpoint/2010/main" val="2628792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C85A0E8-6C7E-47C8-85FD-EF7FF7A442C0}" type="datetimeFigureOut">
              <a:rPr lang="en-US" smtClean="0"/>
              <a:t>8/3/2023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DE8438-E2DF-40FF-8EE0-75053B2D0ED7}" type="slidenum">
              <a:rPr lang="en-US" smtClean="0"/>
              <a:t>‹#›</a:t>
            </a:fld>
            <a:endParaRPr lang="en-US"/>
          </a:p>
        </p:txBody>
      </p:sp>
    </p:spTree>
    <p:extLst>
      <p:ext uri="{BB962C8B-B14F-4D97-AF65-F5344CB8AC3E}">
        <p14:creationId xmlns:p14="http://schemas.microsoft.com/office/powerpoint/2010/main" val="24735421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C85A0E8-6C7E-47C8-85FD-EF7FF7A442C0}" type="datetimeFigureOut">
              <a:rPr lang="en-US" smtClean="0"/>
              <a:t>8/3/2023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DE8438-E2DF-40FF-8EE0-75053B2D0ED7}" type="slidenum">
              <a:rPr lang="en-US" smtClean="0"/>
              <a:t>‹#›</a:t>
            </a:fld>
            <a:endParaRPr lang="en-US"/>
          </a:p>
        </p:txBody>
      </p:sp>
    </p:spTree>
    <p:extLst>
      <p:ext uri="{BB962C8B-B14F-4D97-AF65-F5344CB8AC3E}">
        <p14:creationId xmlns:p14="http://schemas.microsoft.com/office/powerpoint/2010/main" val="15636664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C85A0E8-6C7E-47C8-85FD-EF7FF7A442C0}" type="datetimeFigureOut">
              <a:rPr lang="en-US" smtClean="0"/>
              <a:t>8/3/2023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DE8438-E2DF-40FF-8EE0-75053B2D0ED7}" type="slidenum">
              <a:rPr lang="en-US" smtClean="0"/>
              <a:t>‹#›</a:t>
            </a:fld>
            <a:endParaRPr lang="en-US"/>
          </a:p>
        </p:txBody>
      </p:sp>
    </p:spTree>
    <p:extLst>
      <p:ext uri="{BB962C8B-B14F-4D97-AF65-F5344CB8AC3E}">
        <p14:creationId xmlns:p14="http://schemas.microsoft.com/office/powerpoint/2010/main" val="15170450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C85A0E8-6C7E-47C8-85FD-EF7FF7A442C0}" type="datetimeFigureOut">
              <a:rPr lang="en-US" smtClean="0"/>
              <a:t>8/3/2023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DE8438-E2DF-40FF-8EE0-75053B2D0ED7}" type="slidenum">
              <a:rPr lang="en-US" smtClean="0"/>
              <a:t>‹#›</a:t>
            </a:fld>
            <a:endParaRPr lang="en-US"/>
          </a:p>
        </p:txBody>
      </p:sp>
    </p:spTree>
    <p:extLst>
      <p:ext uri="{BB962C8B-B14F-4D97-AF65-F5344CB8AC3E}">
        <p14:creationId xmlns:p14="http://schemas.microsoft.com/office/powerpoint/2010/main" val="3622543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C85A0E8-6C7E-47C8-85FD-EF7FF7A442C0}" type="datetimeFigureOut">
              <a:rPr lang="en-US" smtClean="0"/>
              <a:t>8/3/2023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DE8438-E2DF-40FF-8EE0-75053B2D0ED7}" type="slidenum">
              <a:rPr lang="en-US" smtClean="0"/>
              <a:t>‹#›</a:t>
            </a:fld>
            <a:endParaRPr lang="en-US"/>
          </a:p>
        </p:txBody>
      </p:sp>
    </p:spTree>
    <p:extLst>
      <p:ext uri="{BB962C8B-B14F-4D97-AF65-F5344CB8AC3E}">
        <p14:creationId xmlns:p14="http://schemas.microsoft.com/office/powerpoint/2010/main" val="11894128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C85A0E8-6C7E-47C8-85FD-EF7FF7A442C0}" type="datetimeFigureOut">
              <a:rPr lang="en-US" smtClean="0"/>
              <a:t>8/3/2023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DE8438-E2DF-40FF-8EE0-75053B2D0ED7}" type="slidenum">
              <a:rPr lang="en-US" smtClean="0"/>
              <a:t>‹#›</a:t>
            </a:fld>
            <a:endParaRPr lang="en-US"/>
          </a:p>
        </p:txBody>
      </p:sp>
    </p:spTree>
    <p:extLst>
      <p:ext uri="{BB962C8B-B14F-4D97-AF65-F5344CB8AC3E}">
        <p14:creationId xmlns:p14="http://schemas.microsoft.com/office/powerpoint/2010/main" val="19153927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85A0E8-6C7E-47C8-85FD-EF7FF7A442C0}" type="datetimeFigureOut">
              <a:rPr lang="en-US" smtClean="0"/>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DE8438-E2DF-40FF-8EE0-75053B2D0ED7}" type="slidenum">
              <a:rPr lang="en-US" smtClean="0"/>
              <a:t>‹#›</a:t>
            </a:fld>
            <a:endParaRPr lang="en-US"/>
          </a:p>
        </p:txBody>
      </p:sp>
    </p:spTree>
    <p:extLst>
      <p:ext uri="{BB962C8B-B14F-4D97-AF65-F5344CB8AC3E}">
        <p14:creationId xmlns:p14="http://schemas.microsoft.com/office/powerpoint/2010/main" val="34858884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C85A0E8-6C7E-47C8-85FD-EF7FF7A442C0}" type="datetimeFigureOut">
              <a:rPr lang="en-US" smtClean="0"/>
              <a:t>8/3/2023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DE8438-E2DF-40FF-8EE0-75053B2D0ED7}" type="slidenum">
              <a:rPr lang="en-US" smtClean="0"/>
              <a:t>‹#›</a:t>
            </a:fld>
            <a:endParaRPr lang="en-US"/>
          </a:p>
        </p:txBody>
      </p:sp>
    </p:spTree>
    <p:extLst>
      <p:ext uri="{BB962C8B-B14F-4D97-AF65-F5344CB8AC3E}">
        <p14:creationId xmlns:p14="http://schemas.microsoft.com/office/powerpoint/2010/main" val="13780522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85A0E8-6C7E-47C8-85FD-EF7FF7A442C0}" type="datetimeFigureOut">
              <a:rPr lang="en-US" smtClean="0"/>
              <a:t>8/3/2023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DE8438-E2DF-40FF-8EE0-75053B2D0ED7}" type="slidenum">
              <a:rPr lang="en-US" smtClean="0"/>
              <a:t>‹#›</a:t>
            </a:fld>
            <a:endParaRPr lang="en-US"/>
          </a:p>
        </p:txBody>
      </p:sp>
    </p:spTree>
    <p:extLst>
      <p:ext uri="{BB962C8B-B14F-4D97-AF65-F5344CB8AC3E}">
        <p14:creationId xmlns:p14="http://schemas.microsoft.com/office/powerpoint/2010/main" val="11298507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2.mp4"/><Relationship Id="rId7"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video" Target="../media/media3.mp4"/><Relationship Id="rId5" Type="http://schemas.microsoft.com/office/2007/relationships/media" Target="../media/media3.mp4"/><Relationship Id="rId10" Type="http://schemas.openxmlformats.org/officeDocument/2006/relationships/image" Target="../media/image6.png"/><Relationship Id="rId4" Type="http://schemas.openxmlformats.org/officeDocument/2006/relationships/video" Target="../media/media2.mp4"/><Relationship Id="rId9"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Antipsychotics </a:t>
            </a:r>
          </a:p>
        </p:txBody>
      </p:sp>
      <p:sp>
        <p:nvSpPr>
          <p:cNvPr id="3" name="Subtitle 2"/>
          <p:cNvSpPr>
            <a:spLocks noGrp="1"/>
          </p:cNvSpPr>
          <p:nvPr>
            <p:ph type="subTitle" idx="1"/>
          </p:nvPr>
        </p:nvSpPr>
        <p:spPr/>
        <p:txBody>
          <a:bodyPr/>
          <a:lstStyle/>
          <a:p>
            <a:r>
              <a:rPr lang="en-US" dirty="0" err="1"/>
              <a:t>Dr.Samaher</a:t>
            </a:r>
            <a:r>
              <a:rPr lang="en-US" dirty="0"/>
              <a:t> </a:t>
            </a:r>
            <a:r>
              <a:rPr lang="en-US" dirty="0" err="1"/>
              <a:t>Jaber</a:t>
            </a:r>
            <a:r>
              <a:rPr lang="en-US" dirty="0"/>
              <a:t> </a:t>
            </a:r>
            <a:r>
              <a:rPr lang="en-US" dirty="0" err="1"/>
              <a:t>Younis</a:t>
            </a:r>
            <a:endParaRPr lang="en-US" dirty="0"/>
          </a:p>
          <a:p>
            <a:r>
              <a:rPr lang="en-US" dirty="0"/>
              <a:t>BCPS</a:t>
            </a:r>
          </a:p>
        </p:txBody>
      </p:sp>
    </p:spTree>
    <p:extLst>
      <p:ext uri="{BB962C8B-B14F-4D97-AF65-F5344CB8AC3E}">
        <p14:creationId xmlns:p14="http://schemas.microsoft.com/office/powerpoint/2010/main" val="4228079747"/>
      </p:ext>
    </p:extLst>
  </p:cSld>
  <p:clrMapOvr>
    <a:masterClrMapping/>
  </p:clrMapOvr>
  <mc:AlternateContent xmlns:mc="http://schemas.openxmlformats.org/markup-compatibility/2006" xmlns:p14="http://schemas.microsoft.com/office/powerpoint/2010/main">
    <mc:Choice Requires="p14">
      <p:transition spd="slow" p14:dur="2000" advTm="31213"/>
    </mc:Choice>
    <mc:Fallback xmlns="">
      <p:transition spd="slow" advTm="31213"/>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5070764" cy="5320146"/>
          </a:xfrm>
          <a:prstGeom prst="rect">
            <a:avLst/>
          </a:prstGeom>
        </p:spPr>
      </p:pic>
      <p:pic>
        <p:nvPicPr>
          <p:cNvPr id="5" name="Picture 4"/>
          <p:cNvPicPr>
            <a:picLocks noChangeAspect="1"/>
          </p:cNvPicPr>
          <p:nvPr/>
        </p:nvPicPr>
        <p:blipFill>
          <a:blip r:embed="rId3"/>
          <a:stretch>
            <a:fillRect/>
          </a:stretch>
        </p:blipFill>
        <p:spPr>
          <a:xfrm>
            <a:off x="6747164" y="235527"/>
            <a:ext cx="5153890" cy="6359236"/>
          </a:xfrm>
          <a:prstGeom prst="rect">
            <a:avLst/>
          </a:prstGeom>
        </p:spPr>
      </p:pic>
      <p:sp>
        <p:nvSpPr>
          <p:cNvPr id="6" name="Rectangle 5"/>
          <p:cNvSpPr/>
          <p:nvPr/>
        </p:nvSpPr>
        <p:spPr>
          <a:xfrm>
            <a:off x="0" y="5320146"/>
            <a:ext cx="6373091" cy="1477328"/>
          </a:xfrm>
          <a:prstGeom prst="rect">
            <a:avLst/>
          </a:prstGeom>
          <a:ln w="38100">
            <a:solidFill>
              <a:schemeClr val="tx1"/>
            </a:solidFill>
          </a:ln>
        </p:spPr>
        <p:txBody>
          <a:bodyPr wrap="square">
            <a:spAutoFit/>
          </a:bodyPr>
          <a:lstStyle/>
          <a:p>
            <a:r>
              <a:rPr lang="en-US" dirty="0">
                <a:latin typeface="HelveticaNeueLTStd-Roman"/>
              </a:rPr>
              <a:t>The first-generation drugs are further classified as “low potency” or “high potency.” This classification does not indicate clinical effectiveness of the drugs, but rather specifies affinity for the dopamine D</a:t>
            </a:r>
            <a:r>
              <a:rPr lang="en-US" sz="800" b="0" i="0" u="none" strike="noStrike" baseline="0" dirty="0">
                <a:latin typeface="HelveticaNeueLTStd-Roman"/>
              </a:rPr>
              <a:t>2 </a:t>
            </a:r>
            <a:r>
              <a:rPr lang="en-US" dirty="0">
                <a:latin typeface="HelveticaNeueLTStd-Roman"/>
              </a:rPr>
              <a:t>receptor, which,</a:t>
            </a:r>
          </a:p>
          <a:p>
            <a:r>
              <a:rPr lang="en-US" dirty="0">
                <a:latin typeface="HelveticaNeueLTStd-Roman"/>
              </a:rPr>
              <a:t>in turn, may influence the adverse effect profile of the drug.</a:t>
            </a:r>
            <a:endParaRPr lang="en-US" dirty="0"/>
          </a:p>
        </p:txBody>
      </p:sp>
    </p:spTree>
    <p:extLst>
      <p:ext uri="{BB962C8B-B14F-4D97-AF65-F5344CB8AC3E}">
        <p14:creationId xmlns:p14="http://schemas.microsoft.com/office/powerpoint/2010/main" val="2768301113"/>
      </p:ext>
    </p:extLst>
  </p:cSld>
  <p:clrMapOvr>
    <a:masterClrMapping/>
  </p:clrMapOvr>
  <mc:AlternateContent xmlns:mc="http://schemas.openxmlformats.org/markup-compatibility/2006" xmlns:p14="http://schemas.microsoft.com/office/powerpoint/2010/main">
    <mc:Choice Requires="p14">
      <p:transition spd="slow" p14:dur="2000" advTm="387400"/>
    </mc:Choice>
    <mc:Fallback xmlns="">
      <p:transition spd="slow" advTm="3874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63236" y="374073"/>
            <a:ext cx="11623964" cy="5802890"/>
          </a:xfrm>
        </p:spPr>
        <p:txBody>
          <a:bodyPr>
            <a:normAutofit/>
          </a:bodyPr>
          <a:lstStyle/>
          <a:p>
            <a:pPr marL="0" indent="0">
              <a:buNone/>
            </a:pPr>
            <a:r>
              <a:rPr lang="en-US" b="1" dirty="0"/>
              <a:t>First-generation antipsychotics</a:t>
            </a:r>
          </a:p>
          <a:p>
            <a:pPr marL="0" indent="0">
              <a:buNone/>
            </a:pPr>
            <a:r>
              <a:rPr lang="en-US" dirty="0"/>
              <a:t>The first-generation antipsychotic drugs (also called conventional) are competitive inhibitors at a variety of receptors, but their antipsychotic effects reflect competitive blockade of </a:t>
            </a:r>
            <a:r>
              <a:rPr lang="en-US" b="1" dirty="0"/>
              <a:t>dopamine D2 receptors. </a:t>
            </a:r>
            <a:r>
              <a:rPr lang="en-US" dirty="0"/>
              <a:t>First generation antipsychotics are more likely to be associated with movement disorders known as </a:t>
            </a:r>
            <a:r>
              <a:rPr lang="en-US" b="1" dirty="0"/>
              <a:t>extrapyramidal symptoms (EPS), </a:t>
            </a:r>
            <a:r>
              <a:rPr lang="en-US" dirty="0"/>
              <a:t>particularly drugs that bind tightly to dopaminergic neuroreceptors, such as </a:t>
            </a:r>
            <a:r>
              <a:rPr lang="en-US" i="1" dirty="0"/>
              <a:t>haloperidol</a:t>
            </a:r>
            <a:r>
              <a:rPr lang="en-US" dirty="0"/>
              <a:t>. Movement disorders are somewhat less likely with medications that bind less potently, such as </a:t>
            </a:r>
            <a:r>
              <a:rPr lang="en-US" i="1" dirty="0"/>
              <a:t>chlorpromazine</a:t>
            </a:r>
            <a:r>
              <a:rPr lang="en-US" dirty="0"/>
              <a:t>. </a:t>
            </a:r>
            <a:r>
              <a:rPr lang="en-US" b="1" dirty="0">
                <a:solidFill>
                  <a:srgbClr val="FF0000"/>
                </a:solidFill>
              </a:rPr>
              <a:t>No one drug is clinically more effective than another</a:t>
            </a:r>
          </a:p>
        </p:txBody>
      </p:sp>
    </p:spTree>
    <p:extLst>
      <p:ext uri="{BB962C8B-B14F-4D97-AF65-F5344CB8AC3E}">
        <p14:creationId xmlns:p14="http://schemas.microsoft.com/office/powerpoint/2010/main" val="1534371948"/>
      </p:ext>
    </p:extLst>
  </p:cSld>
  <p:clrMapOvr>
    <a:masterClrMapping/>
  </p:clrMapOvr>
  <mc:AlternateContent xmlns:mc="http://schemas.openxmlformats.org/markup-compatibility/2006" xmlns:p14="http://schemas.microsoft.com/office/powerpoint/2010/main">
    <mc:Choice Requires="p14">
      <p:transition spd="slow" p14:dur="2000" advTm="84770"/>
    </mc:Choice>
    <mc:Fallback xmlns="">
      <p:transition spd="slow" advTm="8477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1673" y="0"/>
            <a:ext cx="11845635" cy="6858000"/>
          </a:xfrm>
        </p:spPr>
        <p:txBody>
          <a:bodyPr>
            <a:normAutofit fontScale="92500" lnSpcReduction="20000"/>
          </a:bodyPr>
          <a:lstStyle/>
          <a:p>
            <a:pPr marL="0" indent="0">
              <a:buNone/>
            </a:pPr>
            <a:r>
              <a:rPr lang="en-US" b="1" dirty="0"/>
              <a:t>Second-generation antipsychotic drugs</a:t>
            </a:r>
          </a:p>
          <a:p>
            <a:pPr marL="0" indent="0">
              <a:buNone/>
            </a:pPr>
            <a:r>
              <a:rPr lang="en-US" dirty="0"/>
              <a:t>The second-generation antipsychotic drugs (also called “atypical” antipsychotics) have </a:t>
            </a:r>
            <a:r>
              <a:rPr lang="en-US" b="1" dirty="0"/>
              <a:t>a lower incidence of EPS </a:t>
            </a:r>
            <a:r>
              <a:rPr lang="en-US" dirty="0"/>
              <a:t>than the first- generation agents, but are associated with a higher risk of </a:t>
            </a:r>
            <a:r>
              <a:rPr lang="en-US" b="1" dirty="0"/>
              <a:t>metabolic adverse effects, such as diabetes, hypercholesterolemia, and weight gain. </a:t>
            </a:r>
            <a:r>
              <a:rPr lang="en-US" dirty="0"/>
              <a:t>The second-generation drugs owe their unique activity to blockade of </a:t>
            </a:r>
            <a:r>
              <a:rPr lang="en-US" b="1" dirty="0"/>
              <a:t>both serotonin and dopamine receptors</a:t>
            </a:r>
            <a:r>
              <a:rPr lang="en-US" dirty="0"/>
              <a:t>.</a:t>
            </a:r>
          </a:p>
          <a:p>
            <a:pPr marL="0" indent="0">
              <a:buNone/>
            </a:pPr>
            <a:r>
              <a:rPr lang="en-US" dirty="0"/>
              <a:t>1. Drug selection: Second-generation agents are generally used as first-line therapy for schizophrenia to minimize the risk of debilitating EPS associated with the first-generation drugs that act primarily at the dopamine D2 receptor. The second-generation antipsychotics exhibit an efficacy that is equivalent to, and occasionally exceeds, that of the first-generation antipsychotic agents. </a:t>
            </a:r>
            <a:r>
              <a:rPr lang="en-US" b="1" dirty="0"/>
              <a:t>Differences in therapeutic efficacy among the second-generation drugs have not been established</a:t>
            </a:r>
            <a:r>
              <a:rPr lang="en-US" dirty="0"/>
              <a:t>, and individual patient response and comorbid conditions must often be used to guide drug selection.</a:t>
            </a:r>
          </a:p>
          <a:p>
            <a:pPr marL="0" indent="0">
              <a:buNone/>
            </a:pPr>
            <a:r>
              <a:rPr lang="en-US" dirty="0"/>
              <a:t>2. </a:t>
            </a:r>
            <a:r>
              <a:rPr lang="en-US" b="1" dirty="0"/>
              <a:t>Refractory patients</a:t>
            </a:r>
            <a:r>
              <a:rPr lang="en-US" dirty="0"/>
              <a:t>: Approximately 10% to 20% of patients with schizophrenia have an insufficient response to first- and second-generation antipsychotics. For these patients, </a:t>
            </a:r>
            <a:r>
              <a:rPr lang="en-US" b="1" i="1" dirty="0">
                <a:solidFill>
                  <a:srgbClr val="FF0000"/>
                </a:solidFill>
              </a:rPr>
              <a:t>clozapine</a:t>
            </a:r>
            <a:r>
              <a:rPr lang="en-US" dirty="0"/>
              <a:t> has shown to be an effective antipsychotic with a minimal risk of EPS. However, its clinical use is limited to refractory patients because of serious adverse effects. </a:t>
            </a:r>
            <a:r>
              <a:rPr lang="en-US" i="1" dirty="0"/>
              <a:t>Clozapine </a:t>
            </a:r>
            <a:r>
              <a:rPr lang="en-US" dirty="0"/>
              <a:t>can produce </a:t>
            </a:r>
            <a:r>
              <a:rPr lang="en-US" dirty="0">
                <a:solidFill>
                  <a:srgbClr val="FF0000"/>
                </a:solidFill>
              </a:rPr>
              <a:t>bone marrow suppression, seizures, and cardiovascular side effects, such as </a:t>
            </a:r>
            <a:r>
              <a:rPr lang="en-US" dirty="0" err="1">
                <a:solidFill>
                  <a:srgbClr val="FF0000"/>
                </a:solidFill>
              </a:rPr>
              <a:t>orthostasis</a:t>
            </a:r>
            <a:r>
              <a:rPr lang="en-US" dirty="0">
                <a:solidFill>
                  <a:srgbClr val="FF0000"/>
                </a:solidFill>
              </a:rPr>
              <a:t>. The risk of severe agranulocytosis </a:t>
            </a:r>
            <a:r>
              <a:rPr lang="en-US" dirty="0"/>
              <a:t>necessitates frequent monitoring of white blood cell counts.</a:t>
            </a:r>
          </a:p>
        </p:txBody>
      </p:sp>
    </p:spTree>
    <p:extLst>
      <p:ext uri="{BB962C8B-B14F-4D97-AF65-F5344CB8AC3E}">
        <p14:creationId xmlns:p14="http://schemas.microsoft.com/office/powerpoint/2010/main" val="2235220560"/>
      </p:ext>
    </p:extLst>
  </p:cSld>
  <p:clrMapOvr>
    <a:masterClrMapping/>
  </p:clrMapOvr>
  <mc:AlternateContent xmlns:mc="http://schemas.openxmlformats.org/markup-compatibility/2006" xmlns:p14="http://schemas.microsoft.com/office/powerpoint/2010/main">
    <mc:Choice Requires="p14">
      <p:transition spd="slow" p14:dur="2000" advTm="395962"/>
    </mc:Choice>
    <mc:Fallback xmlns="">
      <p:transition spd="slow" advTm="395962"/>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784" y="474023"/>
            <a:ext cx="12076216" cy="6373091"/>
          </a:xfrm>
        </p:spPr>
        <p:txBody>
          <a:bodyPr>
            <a:normAutofit fontScale="92500"/>
          </a:bodyPr>
          <a:lstStyle/>
          <a:p>
            <a:pPr marL="0" indent="0">
              <a:buNone/>
            </a:pPr>
            <a:r>
              <a:rPr lang="en-US" b="1" dirty="0"/>
              <a:t>Mechanism of action</a:t>
            </a:r>
          </a:p>
          <a:p>
            <a:pPr marL="0" indent="0">
              <a:buNone/>
            </a:pPr>
            <a:r>
              <a:rPr lang="en-US" dirty="0"/>
              <a:t>1. Dopamine antagonism: All of the first-generation and most of the second-generation antipsychotic drugs </a:t>
            </a:r>
            <a:r>
              <a:rPr lang="en-US" b="1" dirty="0"/>
              <a:t>block D2 </a:t>
            </a:r>
            <a:r>
              <a:rPr lang="en-US" dirty="0"/>
              <a:t>dopamine receptors in the brain and the periphery.</a:t>
            </a:r>
          </a:p>
          <a:p>
            <a:pPr marL="0" indent="0">
              <a:buNone/>
            </a:pPr>
            <a:r>
              <a:rPr lang="en-US" dirty="0"/>
              <a:t>2. Serotonin receptor–blocking activity: Most of the second-generation agents exert part of their action through inhibition of serotonin receptors (5-HT), particularly </a:t>
            </a:r>
            <a:r>
              <a:rPr lang="en-US" b="1" dirty="0"/>
              <a:t>5-HT2A receptors</a:t>
            </a:r>
            <a:r>
              <a:rPr lang="en-US" dirty="0"/>
              <a:t>. </a:t>
            </a:r>
            <a:r>
              <a:rPr lang="en-US" i="1" dirty="0">
                <a:solidFill>
                  <a:schemeClr val="accent1">
                    <a:lumMod val="75000"/>
                  </a:schemeClr>
                </a:solidFill>
              </a:rPr>
              <a:t>Clozapine </a:t>
            </a:r>
            <a:r>
              <a:rPr lang="en-US" dirty="0">
                <a:solidFill>
                  <a:schemeClr val="accent1">
                    <a:lumMod val="75000"/>
                  </a:schemeClr>
                </a:solidFill>
              </a:rPr>
              <a:t>has high affinity for D1, D4, 5-HT2, muscarinic, and α-adrenergic receptors, but it is also a weak dopamine D2 receptor </a:t>
            </a:r>
            <a:r>
              <a:rPr lang="en-US" dirty="0"/>
              <a:t>antagonist. </a:t>
            </a:r>
            <a:r>
              <a:rPr lang="en-US" b="1" i="1" dirty="0">
                <a:solidFill>
                  <a:schemeClr val="accent2"/>
                </a:solidFill>
              </a:rPr>
              <a:t>Risperidone </a:t>
            </a:r>
            <a:r>
              <a:rPr lang="en-US" b="1" dirty="0">
                <a:solidFill>
                  <a:schemeClr val="accent2"/>
                </a:solidFill>
              </a:rPr>
              <a:t> blocks 5-HT2A </a:t>
            </a:r>
            <a:r>
              <a:rPr lang="en-US" dirty="0">
                <a:solidFill>
                  <a:schemeClr val="accent2"/>
                </a:solidFill>
              </a:rPr>
              <a:t>receptors to a greater </a:t>
            </a:r>
            <a:r>
              <a:rPr lang="en-US" b="1" dirty="0">
                <a:solidFill>
                  <a:schemeClr val="accent2"/>
                </a:solidFill>
              </a:rPr>
              <a:t>extent than it does D2 receptors, as does </a:t>
            </a:r>
            <a:r>
              <a:rPr lang="en-US" b="1" i="1" dirty="0">
                <a:solidFill>
                  <a:schemeClr val="accent2"/>
                </a:solidFill>
              </a:rPr>
              <a:t>olanzapine</a:t>
            </a:r>
            <a:r>
              <a:rPr lang="en-US" b="1" dirty="0"/>
              <a:t>. The second-generation antipsychotics </a:t>
            </a:r>
            <a:r>
              <a:rPr lang="en-US" b="1" i="1" dirty="0">
                <a:solidFill>
                  <a:schemeClr val="accent6">
                    <a:lumMod val="75000"/>
                  </a:schemeClr>
                </a:solidFill>
              </a:rPr>
              <a:t>aripiprazole</a:t>
            </a:r>
            <a:r>
              <a:rPr lang="en-US" b="1" dirty="0">
                <a:solidFill>
                  <a:schemeClr val="accent6">
                    <a:lumMod val="75000"/>
                  </a:schemeClr>
                </a:solidFill>
              </a:rPr>
              <a:t>, </a:t>
            </a:r>
            <a:r>
              <a:rPr lang="en-US" b="1" i="1" dirty="0" err="1">
                <a:solidFill>
                  <a:schemeClr val="accent6">
                    <a:lumMod val="75000"/>
                  </a:schemeClr>
                </a:solidFill>
              </a:rPr>
              <a:t>brexpiprazole</a:t>
            </a:r>
            <a:r>
              <a:rPr lang="en-US" b="1" dirty="0">
                <a:solidFill>
                  <a:schemeClr val="accent6">
                    <a:lumMod val="75000"/>
                  </a:schemeClr>
                </a:solidFill>
              </a:rPr>
              <a:t>, and </a:t>
            </a:r>
            <a:r>
              <a:rPr lang="en-US" b="1" i="1" dirty="0" err="1">
                <a:solidFill>
                  <a:schemeClr val="accent6">
                    <a:lumMod val="75000"/>
                  </a:schemeClr>
                </a:solidFill>
              </a:rPr>
              <a:t>cariprazine</a:t>
            </a:r>
            <a:r>
              <a:rPr lang="en-US" b="1" dirty="0">
                <a:solidFill>
                  <a:schemeClr val="accent6">
                    <a:lumMod val="75000"/>
                  </a:schemeClr>
                </a:solidFill>
              </a:rPr>
              <a:t> are partial agonists at D2 and 5-HT1A receptors</a:t>
            </a:r>
            <a:r>
              <a:rPr lang="en-US" dirty="0">
                <a:solidFill>
                  <a:schemeClr val="accent6">
                    <a:lumMod val="75000"/>
                  </a:schemeClr>
                </a:solidFill>
              </a:rPr>
              <a:t>, as well as antagonists of </a:t>
            </a:r>
            <a:r>
              <a:rPr lang="en-US" b="1" dirty="0">
                <a:solidFill>
                  <a:schemeClr val="accent6">
                    <a:lumMod val="75000"/>
                  </a:schemeClr>
                </a:solidFill>
              </a:rPr>
              <a:t>5-HT2A receptors. </a:t>
            </a:r>
            <a:r>
              <a:rPr lang="en-US" b="1" i="1" dirty="0">
                <a:solidFill>
                  <a:srgbClr val="0070C0"/>
                </a:solidFill>
              </a:rPr>
              <a:t>Quetiapine</a:t>
            </a:r>
            <a:r>
              <a:rPr lang="en-US" b="1" dirty="0">
                <a:solidFill>
                  <a:srgbClr val="0070C0"/>
                </a:solidFill>
              </a:rPr>
              <a:t> is relatively weak at blockade of D2 and 5-HT2A receptors</a:t>
            </a:r>
            <a:r>
              <a:rPr lang="en-US" b="1" dirty="0"/>
              <a:t>.</a:t>
            </a:r>
            <a:r>
              <a:rPr lang="en-US" dirty="0"/>
              <a:t> Its low risk for EPS may also be related to the relatively short period of time it binds to the D2 receptor. </a:t>
            </a:r>
            <a:r>
              <a:rPr lang="en-US" b="1" i="1" dirty="0" err="1">
                <a:solidFill>
                  <a:srgbClr val="7030A0"/>
                </a:solidFill>
              </a:rPr>
              <a:t>Pimavanserin</a:t>
            </a:r>
            <a:r>
              <a:rPr lang="en-US" b="1" i="1" dirty="0">
                <a:solidFill>
                  <a:srgbClr val="7030A0"/>
                </a:solidFill>
              </a:rPr>
              <a:t> </a:t>
            </a:r>
            <a:r>
              <a:rPr lang="en-US" b="1" dirty="0">
                <a:solidFill>
                  <a:srgbClr val="7030A0"/>
                </a:solidFill>
              </a:rPr>
              <a:t>a</a:t>
            </a:r>
            <a:r>
              <a:rPr lang="en-US" dirty="0">
                <a:solidFill>
                  <a:srgbClr val="7030A0"/>
                </a:solidFill>
              </a:rPr>
              <a:t>ppears to act as an inverse agonist and antagonist at the 5-HT2A receptor and the 5-HT2C receptor, with no appreciable affinity for dopamine receptors</a:t>
            </a:r>
            <a:r>
              <a:rPr lang="en-US" dirty="0"/>
              <a:t>. </a:t>
            </a:r>
            <a:r>
              <a:rPr lang="en-US" i="1" dirty="0" err="1"/>
              <a:t>Pimavanserin</a:t>
            </a:r>
            <a:r>
              <a:rPr lang="en-US" i="1" dirty="0"/>
              <a:t> </a:t>
            </a:r>
            <a:r>
              <a:rPr lang="en-US" dirty="0"/>
              <a:t>is indicated for psychosis associated with </a:t>
            </a:r>
            <a:r>
              <a:rPr lang="en-US" b="1" dirty="0"/>
              <a:t>Parkinson disease</a:t>
            </a:r>
          </a:p>
        </p:txBody>
      </p:sp>
    </p:spTree>
    <p:extLst>
      <p:ext uri="{BB962C8B-B14F-4D97-AF65-F5344CB8AC3E}">
        <p14:creationId xmlns:p14="http://schemas.microsoft.com/office/powerpoint/2010/main" val="3604401244"/>
      </p:ext>
    </p:extLst>
  </p:cSld>
  <p:clrMapOvr>
    <a:masterClrMapping/>
  </p:clrMapOvr>
  <mc:AlternateContent xmlns:mc="http://schemas.openxmlformats.org/markup-compatibility/2006" xmlns:p14="http://schemas.microsoft.com/office/powerpoint/2010/main">
    <mc:Choice Requires="p14">
      <p:transition spd="slow" p14:dur="2000" advTm="190205"/>
    </mc:Choice>
    <mc:Fallback xmlns="">
      <p:transition spd="slow" advTm="190205"/>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90945" y="374072"/>
            <a:ext cx="11901055" cy="6483927"/>
          </a:xfrm>
        </p:spPr>
        <p:txBody>
          <a:bodyPr>
            <a:normAutofit fontScale="92500" lnSpcReduction="20000"/>
          </a:bodyPr>
          <a:lstStyle/>
          <a:p>
            <a:pPr marL="0" indent="0">
              <a:buNone/>
            </a:pPr>
            <a:r>
              <a:rPr lang="en-US" b="1" dirty="0"/>
              <a:t>Actions</a:t>
            </a:r>
          </a:p>
          <a:p>
            <a:pPr marL="0" indent="0">
              <a:buNone/>
            </a:pPr>
            <a:r>
              <a:rPr lang="en-US" dirty="0"/>
              <a:t>The clinical effects of antipsychotic drugs reflect a blockade at dopamine and/or serotonin receptors. However, many antipsychotic agents also </a:t>
            </a:r>
            <a:r>
              <a:rPr lang="en-US" b="1" dirty="0"/>
              <a:t>block cholinergic, adrenergic, and histaminergic receptors.</a:t>
            </a:r>
            <a:r>
              <a:rPr lang="en-US" dirty="0"/>
              <a:t> It is unknown what role, if any, these actions have in alleviating the symptoms of psychosis. However, the undesirable adverse effects of antipsychotic drugs often result from pharmacological actions at these other receptors.</a:t>
            </a:r>
          </a:p>
          <a:p>
            <a:pPr marL="0" indent="0">
              <a:buNone/>
            </a:pPr>
            <a:r>
              <a:rPr lang="en-US" dirty="0"/>
              <a:t>1. </a:t>
            </a:r>
            <a:r>
              <a:rPr lang="en-US" b="1" dirty="0"/>
              <a:t>Antipsychotic effects</a:t>
            </a:r>
            <a:r>
              <a:rPr lang="en-US" dirty="0"/>
              <a:t>: All antipsychotic drugs can reduce hallucinations and delusions associated with schizophrenia (known as </a:t>
            </a:r>
            <a:r>
              <a:rPr lang="en-US" b="1" dirty="0"/>
              <a:t>“positive” </a:t>
            </a:r>
            <a:r>
              <a:rPr lang="en-US" dirty="0"/>
              <a:t>symptoms) by blocking D2 receptors in the </a:t>
            </a:r>
            <a:r>
              <a:rPr lang="en-US" b="1" dirty="0"/>
              <a:t>mesolimbic system </a:t>
            </a:r>
            <a:r>
              <a:rPr lang="en-US" dirty="0"/>
              <a:t>of the brain. The “</a:t>
            </a:r>
            <a:r>
              <a:rPr lang="en-US" b="1" dirty="0"/>
              <a:t>negative</a:t>
            </a:r>
            <a:r>
              <a:rPr lang="en-US" dirty="0"/>
              <a:t>” symptoms, such as blunted affect, apathy, and impaired attention, as well as cognitive impairment, are not as responsive to therapy, particularly with the first-generation antipsychotics. Many second-generation agents, such as </a:t>
            </a:r>
            <a:r>
              <a:rPr lang="en-US" i="1" dirty="0"/>
              <a:t>clozapine</a:t>
            </a:r>
            <a:r>
              <a:rPr lang="en-US" dirty="0"/>
              <a:t>, can ameliorate the negative symptoms to some extent.</a:t>
            </a:r>
          </a:p>
          <a:p>
            <a:pPr marL="0" indent="0">
              <a:buNone/>
            </a:pPr>
            <a:r>
              <a:rPr lang="en-US" dirty="0"/>
              <a:t>2. </a:t>
            </a:r>
            <a:r>
              <a:rPr lang="en-US" b="1" dirty="0"/>
              <a:t>Extrapyramidal effects: </a:t>
            </a:r>
            <a:r>
              <a:rPr lang="en-US" dirty="0" err="1">
                <a:solidFill>
                  <a:srgbClr val="FF0000"/>
                </a:solidFill>
              </a:rPr>
              <a:t>Dystonias</a:t>
            </a:r>
            <a:r>
              <a:rPr lang="en-US" dirty="0">
                <a:solidFill>
                  <a:srgbClr val="FF0000"/>
                </a:solidFill>
              </a:rPr>
              <a:t> </a:t>
            </a:r>
            <a:r>
              <a:rPr lang="en-US" dirty="0"/>
              <a:t>(sustained contraction of muscles leading to twisting, distorted postures), </a:t>
            </a:r>
            <a:r>
              <a:rPr lang="en-US" dirty="0">
                <a:solidFill>
                  <a:srgbClr val="FF0000"/>
                </a:solidFill>
              </a:rPr>
              <a:t>Parkinson-like symptoms</a:t>
            </a:r>
            <a:r>
              <a:rPr lang="en-US" dirty="0"/>
              <a:t>, </a:t>
            </a:r>
            <a:r>
              <a:rPr lang="en-US" dirty="0">
                <a:solidFill>
                  <a:srgbClr val="FF0000"/>
                </a:solidFill>
              </a:rPr>
              <a:t>akathisia </a:t>
            </a:r>
            <a:r>
              <a:rPr lang="en-US" dirty="0"/>
              <a:t>(motor restlessness), and </a:t>
            </a:r>
            <a:r>
              <a:rPr lang="en-US" dirty="0">
                <a:solidFill>
                  <a:srgbClr val="FF0000"/>
                </a:solidFill>
              </a:rPr>
              <a:t>tardive dyskinesia </a:t>
            </a:r>
            <a:r>
              <a:rPr lang="en-US" dirty="0"/>
              <a:t>(involuntary movements, usually of the tongue, lips, neck, trunk, and limbs) can occur with both acute and chronic treatment. Blockade of dopamine receptors in the </a:t>
            </a:r>
            <a:r>
              <a:rPr lang="en-US" dirty="0" err="1">
                <a:solidFill>
                  <a:srgbClr val="0070C0"/>
                </a:solidFill>
              </a:rPr>
              <a:t>nigrostriatal</a:t>
            </a:r>
            <a:r>
              <a:rPr lang="en-US" dirty="0">
                <a:solidFill>
                  <a:srgbClr val="0070C0"/>
                </a:solidFill>
              </a:rPr>
              <a:t> pathway </a:t>
            </a:r>
            <a:r>
              <a:rPr lang="en-US" dirty="0"/>
              <a:t>is believed to cause these unwanted movement symptoms. The second-generation antipsychotics exhibit a lower incidence of EPS.</a:t>
            </a:r>
          </a:p>
        </p:txBody>
      </p:sp>
    </p:spTree>
    <p:extLst>
      <p:ext uri="{BB962C8B-B14F-4D97-AF65-F5344CB8AC3E}">
        <p14:creationId xmlns:p14="http://schemas.microsoft.com/office/powerpoint/2010/main" val="2982262880"/>
      </p:ext>
    </p:extLst>
  </p:cSld>
  <p:clrMapOvr>
    <a:masterClrMapping/>
  </p:clrMapOvr>
  <mc:AlternateContent xmlns:mc="http://schemas.openxmlformats.org/markup-compatibility/2006" xmlns:p14="http://schemas.microsoft.com/office/powerpoint/2010/main">
    <mc:Choice Requires="p14">
      <p:transition spd="slow" p14:dur="2000" advTm="258603"/>
    </mc:Choice>
    <mc:Fallback xmlns="">
      <p:transition spd="slow" advTm="258603"/>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157434"/>
      </p:ext>
    </p:extLst>
  </p:cSld>
  <p:clrMapOvr>
    <a:masterClrMapping/>
  </p:clrMapOvr>
  <mc:AlternateContent xmlns:mc="http://schemas.openxmlformats.org/markup-compatibility/2006" xmlns:p14="http://schemas.microsoft.com/office/powerpoint/2010/main">
    <mc:Choice Requires="p14">
      <p:transition spd="slow" p14:dur="2000" advTm="45991"/>
    </mc:Choice>
    <mc:Fallback xmlns="">
      <p:transition spd="slow" advTm="4599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B218F-D522-665B-BC6D-4D65895ADEDF}"/>
              </a:ext>
            </a:extLst>
          </p:cNvPr>
          <p:cNvSpPr>
            <a:spLocks noGrp="1"/>
          </p:cNvSpPr>
          <p:nvPr>
            <p:ph type="title"/>
          </p:nvPr>
        </p:nvSpPr>
        <p:spPr/>
        <p:txBody>
          <a:bodyPr/>
          <a:lstStyle/>
          <a:p>
            <a:endParaRPr lang="en-US"/>
          </a:p>
        </p:txBody>
      </p:sp>
      <p:pic>
        <p:nvPicPr>
          <p:cNvPr id="4" name="WhatsApp Video 2023-08-03 at 6.10.45 AM">
            <a:hlinkClick r:id="" action="ppaction://media"/>
            <a:extLst>
              <a:ext uri="{FF2B5EF4-FFF2-40B4-BE49-F238E27FC236}">
                <a16:creationId xmlns:a16="http://schemas.microsoft.com/office/drawing/2014/main" id="{43914807-1E6B-ED4B-A666-34F87D83467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8"/>
          <a:stretch>
            <a:fillRect/>
          </a:stretch>
        </p:blipFill>
        <p:spPr>
          <a:xfrm>
            <a:off x="0" y="-10886"/>
            <a:ext cx="6389914" cy="4351338"/>
          </a:xfrm>
        </p:spPr>
      </p:pic>
      <p:pic>
        <p:nvPicPr>
          <p:cNvPr id="5" name="WhatsApp Video 2023-08-03 at 6.47.55 AM">
            <a:hlinkClick r:id="" action="ppaction://media"/>
            <a:extLst>
              <a:ext uri="{FF2B5EF4-FFF2-40B4-BE49-F238E27FC236}">
                <a16:creationId xmlns:a16="http://schemas.microsoft.com/office/drawing/2014/main" id="{BBEE8A46-0382-60B8-3ADC-6D5166174360}"/>
              </a:ext>
            </a:extLst>
          </p:cNvPr>
          <p:cNvPicPr>
            <a:picLocks noChangeAspect="1"/>
          </p:cNvPicPr>
          <p:nvPr>
            <a:videoFile r:link="rId4"/>
            <p:extLst>
              <p:ext uri="{DAA4B4D4-6D71-4841-9C94-3DE7FCFB9230}">
                <p14:media xmlns:p14="http://schemas.microsoft.com/office/powerpoint/2010/main" r:embed="rId3"/>
              </p:ext>
            </p:extLst>
          </p:nvPr>
        </p:nvPicPr>
        <p:blipFill>
          <a:blip r:embed="rId9"/>
          <a:stretch>
            <a:fillRect/>
          </a:stretch>
        </p:blipFill>
        <p:spPr>
          <a:xfrm>
            <a:off x="6466114" y="-10886"/>
            <a:ext cx="5562600" cy="3243943"/>
          </a:xfrm>
          <a:prstGeom prst="rect">
            <a:avLst/>
          </a:prstGeom>
        </p:spPr>
      </p:pic>
      <p:pic>
        <p:nvPicPr>
          <p:cNvPr id="6" name="WhatsApp Video 2023-08-03 at 6.51.42 AM">
            <a:hlinkClick r:id="" action="ppaction://media"/>
            <a:extLst>
              <a:ext uri="{FF2B5EF4-FFF2-40B4-BE49-F238E27FC236}">
                <a16:creationId xmlns:a16="http://schemas.microsoft.com/office/drawing/2014/main" id="{000B3272-8A86-B7D0-0B67-5791DC01C27B}"/>
              </a:ext>
            </a:extLst>
          </p:cNvPr>
          <p:cNvPicPr>
            <a:picLocks noChangeAspect="1"/>
          </p:cNvPicPr>
          <p:nvPr>
            <a:videoFile r:link="rId6"/>
            <p:extLst>
              <p:ext uri="{DAA4B4D4-6D71-4841-9C94-3DE7FCFB9230}">
                <p14:media xmlns:p14="http://schemas.microsoft.com/office/powerpoint/2010/main" r:embed="rId5"/>
              </p:ext>
            </p:extLst>
          </p:nvPr>
        </p:nvPicPr>
        <p:blipFill>
          <a:blip r:embed="rId10"/>
          <a:stretch>
            <a:fillRect/>
          </a:stretch>
        </p:blipFill>
        <p:spPr>
          <a:xfrm>
            <a:off x="6466114" y="3233057"/>
            <a:ext cx="5562600" cy="3243942"/>
          </a:xfrm>
          <a:prstGeom prst="rect">
            <a:avLst/>
          </a:prstGeom>
        </p:spPr>
      </p:pic>
    </p:spTree>
    <p:extLst>
      <p:ext uri="{BB962C8B-B14F-4D97-AF65-F5344CB8AC3E}">
        <p14:creationId xmlns:p14="http://schemas.microsoft.com/office/powerpoint/2010/main" val="2138619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6416"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59576" fill="hold"/>
                                        <p:tgtEl>
                                          <p:spTgt spid="5"/>
                                        </p:tgtEl>
                                      </p:cBhvr>
                                    </p:cmd>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9599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4"/>
                </p:tgtEl>
              </p:cMediaNode>
            </p:video>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4"/>
                                        </p:tgtEl>
                                      </p:cBhvr>
                                    </p:cmd>
                                  </p:childTnLst>
                                </p:cTn>
                              </p:par>
                            </p:childTnLst>
                          </p:cTn>
                        </p:par>
                      </p:childTnLst>
                    </p:cTn>
                  </p:par>
                </p:childTnLst>
              </p:cTn>
              <p:nextCondLst>
                <p:cond evt="onClick" delay="0">
                  <p:tgtEl>
                    <p:spTgt spid="4"/>
                  </p:tgtEl>
                </p:cond>
              </p:nextCondLst>
            </p:seq>
            <p:video>
              <p:cMediaNode vol="80000">
                <p:cTn id="21" fill="hold" display="0">
                  <p:stCondLst>
                    <p:cond delay="indefinite"/>
                  </p:stCondLst>
                </p:cTn>
                <p:tgtEl>
                  <p:spTgt spid="5"/>
                </p:tgtEl>
              </p:cMediaNode>
            </p:video>
            <p:seq concurrent="1" nextAc="seek">
              <p:cTn id="22" restart="whenNotActive" fill="hold" evtFilter="cancelBubble" nodeType="interactiveSeq">
                <p:stCondLst>
                  <p:cond evt="onClick" delay="0">
                    <p:tgtEl>
                      <p:spTgt spid="5"/>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5"/>
                                        </p:tgtEl>
                                      </p:cBhvr>
                                    </p:cmd>
                                  </p:childTnLst>
                                </p:cTn>
                              </p:par>
                            </p:childTnLst>
                          </p:cTn>
                        </p:par>
                      </p:childTnLst>
                    </p:cTn>
                  </p:par>
                </p:childTnLst>
              </p:cTn>
              <p:nextCondLst>
                <p:cond evt="onClick" delay="0">
                  <p:tgtEl>
                    <p:spTgt spid="5"/>
                  </p:tgtEl>
                </p:cond>
              </p:nextCondLst>
            </p:seq>
            <p:video>
              <p:cMediaNode vol="80000">
                <p:cTn id="27" fill="hold" display="0">
                  <p:stCondLst>
                    <p:cond delay="indefinite"/>
                  </p:stCondLst>
                </p:cTn>
                <p:tgtEl>
                  <p:spTgt spid="6"/>
                </p:tgtEl>
              </p:cMediaNode>
            </p:video>
            <p:seq concurrent="1" nextAc="seek">
              <p:cTn id="28" restart="whenNotActive" fill="hold" evtFilter="cancelBubble" nodeType="interactiveSeq">
                <p:stCondLst>
                  <p:cond evt="onClick" delay="0">
                    <p:tgtEl>
                      <p:spTgt spid="6"/>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332509"/>
            <a:ext cx="11914909" cy="6386946"/>
          </a:xfrm>
        </p:spPr>
        <p:txBody>
          <a:bodyPr>
            <a:normAutofit fontScale="85000" lnSpcReduction="20000"/>
          </a:bodyPr>
          <a:lstStyle/>
          <a:p>
            <a:pPr marL="0" indent="0">
              <a:buNone/>
            </a:pPr>
            <a:r>
              <a:rPr lang="en-US" dirty="0"/>
              <a:t>3. </a:t>
            </a:r>
            <a:r>
              <a:rPr lang="en-US" b="1" dirty="0"/>
              <a:t>Antiemetic effects: The antipsychotic drugs have antiemetic effects that are mediated by blocking D2 receptors </a:t>
            </a:r>
            <a:r>
              <a:rPr lang="en-US" dirty="0"/>
              <a:t>of the chemoreceptor trigger zone of the medulla.</a:t>
            </a:r>
          </a:p>
          <a:p>
            <a:pPr marL="0" indent="0">
              <a:buNone/>
            </a:pPr>
            <a:r>
              <a:rPr lang="en-US" dirty="0"/>
              <a:t>4. </a:t>
            </a:r>
            <a:r>
              <a:rPr lang="en-US" b="1" dirty="0"/>
              <a:t>Anticholinergic effects</a:t>
            </a:r>
            <a:r>
              <a:rPr lang="en-US" dirty="0"/>
              <a:t>: Some of the antipsychotics, particularly </a:t>
            </a:r>
            <a:r>
              <a:rPr lang="en-US" b="1" i="1" dirty="0" err="1"/>
              <a:t>thioridazine</a:t>
            </a:r>
            <a:r>
              <a:rPr lang="en-US" b="1" dirty="0"/>
              <a:t>, </a:t>
            </a:r>
            <a:r>
              <a:rPr lang="en-US" b="1" i="1" dirty="0"/>
              <a:t>chlorpromazine</a:t>
            </a:r>
            <a:r>
              <a:rPr lang="en-US" b="1" dirty="0"/>
              <a:t>, </a:t>
            </a:r>
            <a:r>
              <a:rPr lang="en-US" b="1" i="1" dirty="0"/>
              <a:t>clozapine</a:t>
            </a:r>
            <a:r>
              <a:rPr lang="en-US" b="1" dirty="0"/>
              <a:t>, and </a:t>
            </a:r>
            <a:r>
              <a:rPr lang="en-US" b="1" i="1" dirty="0"/>
              <a:t>olanzapine</a:t>
            </a:r>
            <a:r>
              <a:rPr lang="en-US" dirty="0"/>
              <a:t>, produce anticholinergic effects. These effects include </a:t>
            </a:r>
            <a:r>
              <a:rPr lang="en-US" b="1" dirty="0">
                <a:solidFill>
                  <a:srgbClr val="0070C0"/>
                </a:solidFill>
              </a:rPr>
              <a:t>blurred vision, dry mouth (the exception is </a:t>
            </a:r>
            <a:r>
              <a:rPr lang="en-US" b="1" i="1" dirty="0">
                <a:solidFill>
                  <a:srgbClr val="0070C0"/>
                </a:solidFill>
              </a:rPr>
              <a:t>clozapine</a:t>
            </a:r>
            <a:r>
              <a:rPr lang="en-US" b="1" dirty="0">
                <a:solidFill>
                  <a:srgbClr val="0070C0"/>
                </a:solidFill>
              </a:rPr>
              <a:t>, which increases salivation), confusion, and inhibition of gastrointestinal and urinary tract smooth muscle, leading to constipation and urinary retention</a:t>
            </a:r>
            <a:r>
              <a:rPr lang="en-US" dirty="0"/>
              <a:t>. The anticholinergic effects may actually assist in reducing the risk of EPS with these agents.</a:t>
            </a:r>
          </a:p>
          <a:p>
            <a:pPr marL="0" indent="0">
              <a:buNone/>
            </a:pPr>
            <a:r>
              <a:rPr lang="en-US" b="1" dirty="0"/>
              <a:t>5. Other effects:</a:t>
            </a:r>
          </a:p>
          <a:p>
            <a:pPr marL="0" indent="0">
              <a:buNone/>
            </a:pPr>
            <a:r>
              <a:rPr lang="en-US" dirty="0"/>
              <a:t> </a:t>
            </a:r>
            <a:r>
              <a:rPr lang="en-US" b="1" dirty="0"/>
              <a:t>Blockade of α-adrenergic receptors </a:t>
            </a:r>
            <a:r>
              <a:rPr lang="en-US" dirty="0"/>
              <a:t>causes </a:t>
            </a:r>
            <a:r>
              <a:rPr lang="en-US" dirty="0">
                <a:solidFill>
                  <a:srgbClr val="0070C0"/>
                </a:solidFill>
              </a:rPr>
              <a:t>orthostatic hypotension </a:t>
            </a:r>
            <a:r>
              <a:rPr lang="en-US" dirty="0"/>
              <a:t>and light- headedness. </a:t>
            </a:r>
          </a:p>
          <a:p>
            <a:pPr marL="0" indent="0">
              <a:buNone/>
            </a:pPr>
            <a:r>
              <a:rPr lang="en-US" dirty="0"/>
              <a:t>The antipsychotics also alter </a:t>
            </a:r>
            <a:r>
              <a:rPr lang="en-US" dirty="0">
                <a:solidFill>
                  <a:schemeClr val="accent2"/>
                </a:solidFill>
              </a:rPr>
              <a:t>temperature-regulating mechanisms </a:t>
            </a:r>
            <a:r>
              <a:rPr lang="en-US" dirty="0"/>
              <a:t>and can produce </a:t>
            </a:r>
            <a:r>
              <a:rPr lang="en-US" b="1" dirty="0" err="1"/>
              <a:t>poikilothermia</a:t>
            </a:r>
            <a:r>
              <a:rPr lang="en-US" dirty="0"/>
              <a:t> (condition in which body temperature varies with the environment).</a:t>
            </a:r>
          </a:p>
          <a:p>
            <a:pPr marL="0" indent="0">
              <a:buNone/>
            </a:pPr>
            <a:r>
              <a:rPr lang="en-US" dirty="0"/>
              <a:t>In the pituitary, antipsychotics that block D2 receptors may cause an increase in </a:t>
            </a:r>
            <a:r>
              <a:rPr lang="en-US" b="1" dirty="0"/>
              <a:t>prolactin release</a:t>
            </a:r>
            <a:r>
              <a:rPr lang="en-US" dirty="0"/>
              <a:t>.</a:t>
            </a:r>
          </a:p>
          <a:p>
            <a:pPr marL="0" indent="0">
              <a:buNone/>
            </a:pPr>
            <a:r>
              <a:rPr lang="en-US" dirty="0">
                <a:solidFill>
                  <a:schemeClr val="accent2"/>
                </a:solidFill>
              </a:rPr>
              <a:t>Sedation </a:t>
            </a:r>
            <a:r>
              <a:rPr lang="en-US" dirty="0"/>
              <a:t>occurs with those drugs that are potent antagonists of </a:t>
            </a:r>
            <a:r>
              <a:rPr lang="en-US" b="1" dirty="0"/>
              <a:t>the H1-histamine receptor</a:t>
            </a:r>
            <a:r>
              <a:rPr lang="en-US" dirty="0"/>
              <a:t>, including </a:t>
            </a:r>
            <a:r>
              <a:rPr lang="en-US" i="1" dirty="0"/>
              <a:t>chlorpromazine</a:t>
            </a:r>
            <a:r>
              <a:rPr lang="en-US" dirty="0"/>
              <a:t>, </a:t>
            </a:r>
            <a:r>
              <a:rPr lang="en-US" i="1" dirty="0"/>
              <a:t>olanzapine</a:t>
            </a:r>
            <a:r>
              <a:rPr lang="en-US" dirty="0"/>
              <a:t>, </a:t>
            </a:r>
            <a:r>
              <a:rPr lang="en-US" i="1" dirty="0"/>
              <a:t>quetiapine</a:t>
            </a:r>
            <a:r>
              <a:rPr lang="en-US" dirty="0"/>
              <a:t>, and </a:t>
            </a:r>
            <a:r>
              <a:rPr lang="en-US" i="1" dirty="0"/>
              <a:t>clozapine</a:t>
            </a:r>
            <a:r>
              <a:rPr lang="en-US" dirty="0"/>
              <a:t>. </a:t>
            </a:r>
          </a:p>
          <a:p>
            <a:pPr marL="0" indent="0">
              <a:buNone/>
            </a:pPr>
            <a:r>
              <a:rPr lang="en-US" b="1" dirty="0"/>
              <a:t>Sexual dysfunction </a:t>
            </a:r>
            <a:r>
              <a:rPr lang="en-US" dirty="0"/>
              <a:t>may also occur with the antipsychotics due to various receptor-binding characteristics.</a:t>
            </a:r>
          </a:p>
          <a:p>
            <a:pPr marL="0" indent="0">
              <a:buNone/>
            </a:pPr>
            <a:r>
              <a:rPr lang="en-US" b="1" dirty="0"/>
              <a:t>Weight gain </a:t>
            </a:r>
            <a:r>
              <a:rPr lang="en-US" dirty="0"/>
              <a:t>is also a common adverse effect of antipsychotics and is more significant with the second-generation agents.</a:t>
            </a:r>
          </a:p>
        </p:txBody>
      </p:sp>
    </p:spTree>
    <p:extLst>
      <p:ext uri="{BB962C8B-B14F-4D97-AF65-F5344CB8AC3E}">
        <p14:creationId xmlns:p14="http://schemas.microsoft.com/office/powerpoint/2010/main" val="2573832915"/>
      </p:ext>
    </p:extLst>
  </p:cSld>
  <p:clrMapOvr>
    <a:masterClrMapping/>
  </p:clrMapOvr>
  <mc:AlternateContent xmlns:mc="http://schemas.openxmlformats.org/markup-compatibility/2006" xmlns:p14="http://schemas.microsoft.com/office/powerpoint/2010/main">
    <mc:Choice Requires="p14">
      <p:transition spd="slow" p14:dur="2000" advTm="309618"/>
    </mc:Choice>
    <mc:Fallback xmlns="">
      <p:transition spd="slow" advTm="309618"/>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Clinical monitoring and management of the metabolic syndrome in patients  receiving atypical antipsychotic medications - Primary Care Diabetes">
            <a:extLst>
              <a:ext uri="{FF2B5EF4-FFF2-40B4-BE49-F238E27FC236}">
                <a16:creationId xmlns:a16="http://schemas.microsoft.com/office/drawing/2014/main" id="{5BD01CA0-471A-5624-0CA7-E0545393C2E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01486" y="76199"/>
            <a:ext cx="10199913" cy="6672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31948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77091" y="540326"/>
            <a:ext cx="11762509" cy="6165273"/>
          </a:xfrm>
        </p:spPr>
        <p:txBody>
          <a:bodyPr>
            <a:normAutofit/>
          </a:bodyPr>
          <a:lstStyle/>
          <a:p>
            <a:pPr marL="0" indent="0">
              <a:buNone/>
            </a:pPr>
            <a:r>
              <a:rPr lang="en-US" b="1" dirty="0"/>
              <a:t>Therapeutic uses</a:t>
            </a:r>
          </a:p>
          <a:p>
            <a:pPr marL="0" indent="0">
              <a:buNone/>
            </a:pPr>
            <a:r>
              <a:rPr lang="en-US" dirty="0"/>
              <a:t>1. Treatment of schizophrenia: The antipsychotics are the only efficacious pharmacological treatment for schizophrenia. The first-generation antipsychotics are generally most effective in treating the positive symptoms of schizophrenia. The atypical antipsychotics with 5-HT2A receptor–blocking activity may be effective in many patients who are resistant to the traditional agents, especially in treating the </a:t>
            </a:r>
            <a:r>
              <a:rPr lang="en-US" b="1" dirty="0"/>
              <a:t>negative symptoms of schizophrenia</a:t>
            </a:r>
            <a:r>
              <a:rPr lang="en-US" dirty="0"/>
              <a:t>.</a:t>
            </a:r>
          </a:p>
          <a:p>
            <a:r>
              <a:rPr lang="en-US" dirty="0"/>
              <a:t>2. Prevention of nausea and vomiting: The older antipsychotics (most commonly, </a:t>
            </a:r>
            <a:r>
              <a:rPr lang="en-US" i="1" dirty="0"/>
              <a:t>prochlorperazine</a:t>
            </a:r>
            <a:r>
              <a:rPr lang="en-US" dirty="0"/>
              <a:t> are useful in the treatment of drug-induced nausea</a:t>
            </a:r>
          </a:p>
        </p:txBody>
      </p:sp>
    </p:spTree>
    <p:extLst>
      <p:ext uri="{BB962C8B-B14F-4D97-AF65-F5344CB8AC3E}">
        <p14:creationId xmlns:p14="http://schemas.microsoft.com/office/powerpoint/2010/main" val="4042150600"/>
      </p:ext>
    </p:extLst>
  </p:cSld>
  <p:clrMapOvr>
    <a:masterClrMapping/>
  </p:clrMapOvr>
  <mc:AlternateContent xmlns:mc="http://schemas.openxmlformats.org/markup-compatibility/2006" xmlns:p14="http://schemas.microsoft.com/office/powerpoint/2010/main">
    <mc:Choice Requires="p14">
      <p:transition spd="slow" p14:dur="2000" advTm="115405"/>
    </mc:Choice>
    <mc:Fallback xmlns="">
      <p:transition spd="slow" advTm="115405"/>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93964" y="443345"/>
            <a:ext cx="11845636" cy="6276110"/>
          </a:xfrm>
        </p:spPr>
        <p:txBody>
          <a:bodyPr>
            <a:normAutofit/>
          </a:bodyPr>
          <a:lstStyle/>
          <a:p>
            <a:pPr marL="0" indent="0">
              <a:buNone/>
            </a:pPr>
            <a:r>
              <a:rPr lang="en-US" dirty="0"/>
              <a:t>Other uses: The antipsychotic drugs can be used as tranquilizers to manage agitated and disruptive behavior secondary to other disorders. </a:t>
            </a:r>
            <a:r>
              <a:rPr lang="en-US" i="1" dirty="0"/>
              <a:t>Chlorpromazine </a:t>
            </a:r>
            <a:r>
              <a:rPr lang="en-US" dirty="0"/>
              <a:t>is used to treat intractable hiccups. </a:t>
            </a:r>
            <a:r>
              <a:rPr lang="en-US" b="1" i="1" dirty="0" err="1">
                <a:solidFill>
                  <a:srgbClr val="0070C0"/>
                </a:solidFill>
              </a:rPr>
              <a:t>Pimozide</a:t>
            </a:r>
            <a:r>
              <a:rPr lang="en-US" dirty="0">
                <a:solidFill>
                  <a:srgbClr val="0070C0"/>
                </a:solidFill>
              </a:rPr>
              <a:t> is primarily indicated for treatment of the motor and phonic tics</a:t>
            </a:r>
            <a:r>
              <a:rPr lang="en-US" dirty="0"/>
              <a:t> of Tourette disorder. However, </a:t>
            </a:r>
            <a:r>
              <a:rPr lang="en-US" i="1" dirty="0">
                <a:solidFill>
                  <a:srgbClr val="0070C0"/>
                </a:solidFill>
              </a:rPr>
              <a:t>risperidone </a:t>
            </a:r>
            <a:r>
              <a:rPr lang="en-US" dirty="0">
                <a:solidFill>
                  <a:srgbClr val="0070C0"/>
                </a:solidFill>
              </a:rPr>
              <a:t>and </a:t>
            </a:r>
            <a:r>
              <a:rPr lang="en-US" i="1" dirty="0">
                <a:solidFill>
                  <a:srgbClr val="0070C0"/>
                </a:solidFill>
              </a:rPr>
              <a:t>haloperidol </a:t>
            </a:r>
            <a:r>
              <a:rPr lang="en-US" dirty="0">
                <a:solidFill>
                  <a:srgbClr val="0070C0"/>
                </a:solidFill>
              </a:rPr>
              <a:t>are also commonly prescribed for this tic disorder</a:t>
            </a:r>
            <a:r>
              <a:rPr lang="en-US" dirty="0"/>
              <a:t>. Also, </a:t>
            </a:r>
            <a:r>
              <a:rPr lang="en-US" b="1" i="1" dirty="0">
                <a:solidFill>
                  <a:srgbClr val="FF0000"/>
                </a:solidFill>
              </a:rPr>
              <a:t>risperidone </a:t>
            </a:r>
            <a:r>
              <a:rPr lang="en-US" b="1" dirty="0">
                <a:solidFill>
                  <a:srgbClr val="FF0000"/>
                </a:solidFill>
              </a:rPr>
              <a:t>and </a:t>
            </a:r>
            <a:r>
              <a:rPr lang="en-US" b="1" i="1" dirty="0">
                <a:solidFill>
                  <a:srgbClr val="FF0000"/>
                </a:solidFill>
              </a:rPr>
              <a:t>aripiprazole </a:t>
            </a:r>
            <a:r>
              <a:rPr lang="en-US" b="1" dirty="0">
                <a:solidFill>
                  <a:srgbClr val="FF0000"/>
                </a:solidFill>
              </a:rPr>
              <a:t>are approved for the management of disruptive behavior and irritability secondary to autism</a:t>
            </a:r>
            <a:r>
              <a:rPr lang="en-US" dirty="0">
                <a:solidFill>
                  <a:srgbClr val="FF0000"/>
                </a:solidFill>
              </a:rPr>
              <a:t>.</a:t>
            </a:r>
            <a:r>
              <a:rPr lang="en-US" dirty="0"/>
              <a:t> Many antipsychotic agents are approved for the management of the manic and mixed symptoms associated with </a:t>
            </a:r>
            <a:r>
              <a:rPr lang="en-US" dirty="0">
                <a:solidFill>
                  <a:srgbClr val="00B050"/>
                </a:solidFill>
              </a:rPr>
              <a:t>bipolar disorder</a:t>
            </a:r>
            <a:r>
              <a:rPr lang="en-US" dirty="0"/>
              <a:t>. </a:t>
            </a:r>
            <a:r>
              <a:rPr lang="en-US" b="1" i="1" dirty="0" err="1">
                <a:solidFill>
                  <a:srgbClr val="00B050"/>
                </a:solidFill>
              </a:rPr>
              <a:t>Lurasidone</a:t>
            </a:r>
            <a:r>
              <a:rPr lang="en-US" b="1" dirty="0">
                <a:solidFill>
                  <a:srgbClr val="00B050"/>
                </a:solidFill>
              </a:rPr>
              <a:t> and </a:t>
            </a:r>
            <a:r>
              <a:rPr lang="en-US" b="1" i="1" dirty="0">
                <a:solidFill>
                  <a:srgbClr val="00B050"/>
                </a:solidFill>
              </a:rPr>
              <a:t>quetiapine </a:t>
            </a:r>
            <a:r>
              <a:rPr lang="en-US" b="1" dirty="0"/>
              <a:t>are indicated for the treatment of bipolar depression</a:t>
            </a:r>
            <a:r>
              <a:rPr lang="en-US" dirty="0"/>
              <a:t>. </a:t>
            </a:r>
            <a:r>
              <a:rPr lang="en-US" b="1" i="1" dirty="0" err="1">
                <a:solidFill>
                  <a:schemeClr val="accent4">
                    <a:lumMod val="75000"/>
                  </a:schemeClr>
                </a:solidFill>
              </a:rPr>
              <a:t>Paliperidone</a:t>
            </a:r>
            <a:r>
              <a:rPr lang="en-US" b="1" dirty="0">
                <a:solidFill>
                  <a:schemeClr val="accent4">
                    <a:lumMod val="75000"/>
                  </a:schemeClr>
                </a:solidFill>
              </a:rPr>
              <a:t> is approved for the treatment of schizoaffective disorder.</a:t>
            </a:r>
            <a:r>
              <a:rPr lang="en-US" dirty="0"/>
              <a:t> Some antipsychotics (</a:t>
            </a:r>
            <a:r>
              <a:rPr lang="en-US" i="1" dirty="0"/>
              <a:t>aripiprazole</a:t>
            </a:r>
            <a:r>
              <a:rPr lang="en-US" dirty="0"/>
              <a:t>, </a:t>
            </a:r>
            <a:r>
              <a:rPr lang="en-US" i="1" dirty="0" err="1"/>
              <a:t>brexpiprazole</a:t>
            </a:r>
            <a:r>
              <a:rPr lang="en-US" dirty="0"/>
              <a:t>, and </a:t>
            </a:r>
            <a:r>
              <a:rPr lang="en-US" i="1" dirty="0"/>
              <a:t>quetiapine</a:t>
            </a:r>
            <a:r>
              <a:rPr lang="en-US" dirty="0"/>
              <a:t>) are used as </a:t>
            </a:r>
            <a:r>
              <a:rPr lang="en-US" dirty="0">
                <a:solidFill>
                  <a:srgbClr val="92D050"/>
                </a:solidFill>
              </a:rPr>
              <a:t>adjunctive agents with antidepressants </a:t>
            </a:r>
            <a:r>
              <a:rPr lang="en-US" dirty="0"/>
              <a:t>for treatment-refractory depression.</a:t>
            </a:r>
          </a:p>
        </p:txBody>
      </p:sp>
    </p:spTree>
    <p:extLst>
      <p:ext uri="{BB962C8B-B14F-4D97-AF65-F5344CB8AC3E}">
        <p14:creationId xmlns:p14="http://schemas.microsoft.com/office/powerpoint/2010/main" val="906705226"/>
      </p:ext>
    </p:extLst>
  </p:cSld>
  <p:clrMapOvr>
    <a:masterClrMapping/>
  </p:clrMapOvr>
  <mc:AlternateContent xmlns:mc="http://schemas.openxmlformats.org/markup-compatibility/2006" xmlns:p14="http://schemas.microsoft.com/office/powerpoint/2010/main">
    <mc:Choice Requires="p14">
      <p:transition spd="slow" p14:dur="2000" advTm="144890"/>
    </mc:Choice>
    <mc:Fallback xmlns="">
      <p:transition spd="slow" advTm="14489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7818" y="540326"/>
            <a:ext cx="11984182" cy="6317673"/>
          </a:xfrm>
        </p:spPr>
        <p:txBody>
          <a:bodyPr>
            <a:normAutofit lnSpcReduction="10000"/>
          </a:bodyPr>
          <a:lstStyle/>
          <a:p>
            <a:pPr marL="0" indent="0">
              <a:buNone/>
            </a:pPr>
            <a:r>
              <a:rPr lang="en-US" b="1" dirty="0"/>
              <a:t>Absorption and metabolism</a:t>
            </a:r>
          </a:p>
          <a:p>
            <a:pPr marL="0" indent="0">
              <a:buNone/>
            </a:pPr>
            <a:r>
              <a:rPr lang="en-US" dirty="0"/>
              <a:t>After oral administration, the antipsychotics show variable absorption that is unaffected by food (except for </a:t>
            </a:r>
            <a:r>
              <a:rPr lang="en-US" i="1" dirty="0"/>
              <a:t>ziprasidone</a:t>
            </a:r>
            <a:r>
              <a:rPr lang="en-US" dirty="0"/>
              <a:t>, </a:t>
            </a:r>
            <a:r>
              <a:rPr lang="en-US" i="1" dirty="0" err="1"/>
              <a:t>lurasidone</a:t>
            </a:r>
            <a:r>
              <a:rPr lang="en-US" dirty="0"/>
              <a:t>, and </a:t>
            </a:r>
            <a:r>
              <a:rPr lang="en-US" i="1" dirty="0" err="1"/>
              <a:t>paliperidone</a:t>
            </a:r>
            <a:r>
              <a:rPr lang="en-US" dirty="0"/>
              <a:t>, the absorption of which is increased with food). These agents readily pass into the brain and have a large volume of distribution. They are metabolized to many different metabolites, usually by the cytochrome P450 system in the liver, particularly the </a:t>
            </a:r>
            <a:r>
              <a:rPr lang="en-US" b="1" dirty="0"/>
              <a:t>CYP2D6, CYP1A2, and CYP3A4 </a:t>
            </a:r>
            <a:r>
              <a:rPr lang="en-US" dirty="0" err="1"/>
              <a:t>isoenzymes</a:t>
            </a:r>
            <a:r>
              <a:rPr lang="en-US" dirty="0"/>
              <a:t>. Some metabolites are active and have been developed as pharmacological agents themselves (for example, </a:t>
            </a:r>
            <a:r>
              <a:rPr lang="en-US" b="1" i="1" dirty="0" err="1"/>
              <a:t>paliperidone</a:t>
            </a:r>
            <a:r>
              <a:rPr lang="en-US" b="1" i="1" dirty="0"/>
              <a:t> </a:t>
            </a:r>
            <a:r>
              <a:rPr lang="en-US" b="1" dirty="0"/>
              <a:t>is the active metabolite of </a:t>
            </a:r>
            <a:r>
              <a:rPr lang="en-US" b="1" i="1" dirty="0"/>
              <a:t>risperidone</a:t>
            </a:r>
            <a:r>
              <a:rPr lang="en-US" dirty="0"/>
              <a:t>, and the antidepressant </a:t>
            </a:r>
            <a:r>
              <a:rPr lang="en-US" i="1" dirty="0" err="1"/>
              <a:t>amoxapine</a:t>
            </a:r>
            <a:r>
              <a:rPr lang="en-US" i="1" dirty="0"/>
              <a:t> </a:t>
            </a:r>
            <a:r>
              <a:rPr lang="en-US" dirty="0"/>
              <a:t>is the active metabolite of </a:t>
            </a:r>
            <a:r>
              <a:rPr lang="en-US" i="1" dirty="0" err="1"/>
              <a:t>loxapine</a:t>
            </a:r>
            <a:r>
              <a:rPr lang="en-US" dirty="0"/>
              <a:t>). </a:t>
            </a:r>
            <a:r>
              <a:rPr lang="en-US" b="1" i="1" dirty="0"/>
              <a:t>Fluphenazine decanoate</a:t>
            </a:r>
            <a:r>
              <a:rPr lang="en-US" b="1" dirty="0"/>
              <a:t>, </a:t>
            </a:r>
            <a:r>
              <a:rPr lang="en-US" b="1" i="1" dirty="0"/>
              <a:t>haloperidol decanoate</a:t>
            </a:r>
            <a:r>
              <a:rPr lang="en-US" b="1" dirty="0"/>
              <a:t>, </a:t>
            </a:r>
            <a:r>
              <a:rPr lang="en-US" b="1" i="1" dirty="0"/>
              <a:t>risperidone microspheres</a:t>
            </a:r>
            <a:r>
              <a:rPr lang="en-US" dirty="0"/>
              <a:t>, </a:t>
            </a:r>
            <a:r>
              <a:rPr lang="en-US" i="1" dirty="0"/>
              <a:t>paliperidone palmitate</a:t>
            </a:r>
            <a:r>
              <a:rPr lang="en-US" dirty="0"/>
              <a:t>, </a:t>
            </a:r>
            <a:r>
              <a:rPr lang="en-US" i="1" dirty="0"/>
              <a:t>aripiprazole monohydrate</a:t>
            </a:r>
            <a:r>
              <a:rPr lang="en-US" dirty="0"/>
              <a:t>, </a:t>
            </a:r>
            <a:r>
              <a:rPr lang="en-US" b="1" i="1" dirty="0"/>
              <a:t>aripiprazole </a:t>
            </a:r>
            <a:r>
              <a:rPr lang="en-US" b="1" i="1" dirty="0" err="1"/>
              <a:t>lauroxil</a:t>
            </a:r>
            <a:r>
              <a:rPr lang="en-US" b="1" dirty="0"/>
              <a:t>, </a:t>
            </a:r>
            <a:r>
              <a:rPr lang="en-US" dirty="0"/>
              <a:t>and </a:t>
            </a:r>
            <a:r>
              <a:rPr lang="en-US" i="1" dirty="0"/>
              <a:t>olanzapine pamoate </a:t>
            </a:r>
            <a:r>
              <a:rPr lang="en-US" dirty="0"/>
              <a:t>are </a:t>
            </a:r>
            <a:r>
              <a:rPr lang="en-US" b="1" dirty="0"/>
              <a:t>long-acting injectable </a:t>
            </a:r>
            <a:r>
              <a:rPr lang="en-US" dirty="0"/>
              <a:t>(LAI) formulations of antipsychotics. These formulations usually have a therapeutic duration of action of 2 to 4 weeks, with some having a duration of 6 to 12 weeks. Therefore, these LAI formulations are often used to treat outpatients and individuals who are </a:t>
            </a:r>
            <a:r>
              <a:rPr lang="en-US" b="1" dirty="0" err="1">
                <a:solidFill>
                  <a:srgbClr val="FF0000"/>
                </a:solidFill>
              </a:rPr>
              <a:t>nonadherent</a:t>
            </a:r>
            <a:r>
              <a:rPr lang="en-US" b="1" dirty="0">
                <a:solidFill>
                  <a:srgbClr val="FF0000"/>
                </a:solidFill>
              </a:rPr>
              <a:t> with oral medications.</a:t>
            </a:r>
          </a:p>
        </p:txBody>
      </p:sp>
    </p:spTree>
    <p:extLst>
      <p:ext uri="{BB962C8B-B14F-4D97-AF65-F5344CB8AC3E}">
        <p14:creationId xmlns:p14="http://schemas.microsoft.com/office/powerpoint/2010/main" val="2514225011"/>
      </p:ext>
    </p:extLst>
  </p:cSld>
  <p:clrMapOvr>
    <a:masterClrMapping/>
  </p:clrMapOvr>
  <mc:AlternateContent xmlns:mc="http://schemas.openxmlformats.org/markup-compatibility/2006" xmlns:p14="http://schemas.microsoft.com/office/powerpoint/2010/main">
    <mc:Choice Requires="p14">
      <p:transition spd="slow" p14:dur="2000" advTm="164297"/>
    </mc:Choice>
    <mc:Fallback xmlns="">
      <p:transition spd="slow" advTm="164297"/>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67232544"/>
      </p:ext>
    </p:extLst>
  </p:cSld>
  <p:clrMapOvr>
    <a:masterClrMapping/>
  </p:clrMapOvr>
  <mc:AlternateContent xmlns:mc="http://schemas.openxmlformats.org/markup-compatibility/2006" xmlns:p14="http://schemas.microsoft.com/office/powerpoint/2010/main">
    <mc:Choice Requires="p14">
      <p:transition spd="slow" p14:dur="2000" advTm="82566"/>
    </mc:Choice>
    <mc:Fallback xmlns="">
      <p:transition spd="slow" advTm="82566"/>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1672" y="387926"/>
            <a:ext cx="11970327" cy="6470073"/>
          </a:xfrm>
        </p:spPr>
        <p:txBody>
          <a:bodyPr>
            <a:normAutofit fontScale="77500" lnSpcReduction="20000"/>
          </a:bodyPr>
          <a:lstStyle/>
          <a:p>
            <a:pPr marL="0" indent="0">
              <a:buNone/>
            </a:pPr>
            <a:r>
              <a:rPr lang="en-US" b="1" dirty="0"/>
              <a:t>Adverse effect profiles are relatively uniform for agents with similar dopamine potency</a:t>
            </a:r>
            <a:r>
              <a:rPr lang="en-US" dirty="0"/>
              <a:t>.</a:t>
            </a:r>
          </a:p>
          <a:p>
            <a:pPr marL="0" indent="0">
              <a:buNone/>
            </a:pPr>
            <a:r>
              <a:rPr lang="en-US" dirty="0"/>
              <a:t>a. </a:t>
            </a:r>
            <a:r>
              <a:rPr lang="en-US" b="1" dirty="0"/>
              <a:t>Sedation</a:t>
            </a:r>
            <a:r>
              <a:rPr lang="en-US" dirty="0"/>
              <a:t>: More likely with low-potency agents. Sedation is usually worse initially and then tolerated</a:t>
            </a:r>
          </a:p>
          <a:p>
            <a:pPr marL="0" indent="0">
              <a:buNone/>
            </a:pPr>
            <a:r>
              <a:rPr lang="en-US" dirty="0"/>
              <a:t>better with time. Sedation tends to be dose related.</a:t>
            </a:r>
          </a:p>
          <a:p>
            <a:pPr marL="0" indent="0">
              <a:buNone/>
            </a:pPr>
            <a:r>
              <a:rPr lang="en-US" dirty="0"/>
              <a:t>b</a:t>
            </a:r>
            <a:r>
              <a:rPr lang="en-US" b="1" dirty="0"/>
              <a:t>. Anticholinergic effects</a:t>
            </a:r>
            <a:r>
              <a:rPr lang="en-US" dirty="0"/>
              <a:t>: Dry mouth, constipation, blurred vision, and urinary hesitancy can occur.</a:t>
            </a:r>
          </a:p>
          <a:p>
            <a:pPr marL="0" indent="0">
              <a:buNone/>
            </a:pPr>
            <a:r>
              <a:rPr lang="en-US" dirty="0"/>
              <a:t>c. </a:t>
            </a:r>
            <a:r>
              <a:rPr lang="en-US" b="1" dirty="0"/>
              <a:t>Orthostatic hypotension </a:t>
            </a:r>
            <a:r>
              <a:rPr lang="en-US" dirty="0"/>
              <a:t>(OH): Low-potency agents block the α-adrenergic receptor, which can cause OH.</a:t>
            </a:r>
          </a:p>
          <a:p>
            <a:pPr marL="0" indent="0">
              <a:buNone/>
            </a:pPr>
            <a:r>
              <a:rPr lang="en-US" dirty="0"/>
              <a:t>d</a:t>
            </a:r>
            <a:r>
              <a:rPr lang="en-US" b="1" dirty="0"/>
              <a:t>. EPS</a:t>
            </a:r>
            <a:r>
              <a:rPr lang="en-US" dirty="0"/>
              <a:t>: Four main manifestations:</a:t>
            </a:r>
          </a:p>
          <a:p>
            <a:pPr marL="0" indent="0">
              <a:buNone/>
            </a:pPr>
            <a:r>
              <a:rPr lang="en-US" dirty="0" err="1"/>
              <a:t>i</a:t>
            </a:r>
            <a:r>
              <a:rPr lang="en-US" dirty="0"/>
              <a:t>. Parkinsonism: This is manifested by symptoms such as bradykinesia, rigidity, tremor, or akinesia.</a:t>
            </a:r>
          </a:p>
          <a:p>
            <a:pPr marL="0" indent="0">
              <a:buNone/>
            </a:pPr>
            <a:r>
              <a:rPr lang="en-US" dirty="0"/>
              <a:t>Parkinsonism is usually responsive to </a:t>
            </a:r>
            <a:r>
              <a:rPr lang="en-US" b="1" dirty="0"/>
              <a:t>anticholinergic agents </a:t>
            </a:r>
            <a:r>
              <a:rPr lang="en-US" dirty="0"/>
              <a:t>such as diphenhydramine, </a:t>
            </a:r>
            <a:r>
              <a:rPr lang="en-US" dirty="0" err="1"/>
              <a:t>trihexyphenidyl</a:t>
            </a:r>
            <a:r>
              <a:rPr lang="en-US" dirty="0"/>
              <a:t>, and </a:t>
            </a:r>
            <a:r>
              <a:rPr lang="en-US" dirty="0" err="1"/>
              <a:t>benztropine</a:t>
            </a:r>
            <a:r>
              <a:rPr lang="en-US" dirty="0"/>
              <a:t>.</a:t>
            </a:r>
          </a:p>
          <a:p>
            <a:pPr marL="0" indent="0">
              <a:buNone/>
            </a:pPr>
            <a:r>
              <a:rPr lang="en-US" dirty="0"/>
              <a:t>ii. Dystonia: These episodes are often acute. The risk is greatest in young men and with high doses of parenteral antipsychotics. Examples include torticollis, laryngospasm, and oculogyric crisis. Dystonia is also treated with </a:t>
            </a:r>
            <a:r>
              <a:rPr lang="en-US" b="1" dirty="0"/>
              <a:t>anticholinergics</a:t>
            </a:r>
            <a:r>
              <a:rPr lang="en-US" dirty="0"/>
              <a:t>.</a:t>
            </a:r>
          </a:p>
          <a:p>
            <a:pPr marL="0" indent="0">
              <a:buNone/>
            </a:pPr>
            <a:r>
              <a:rPr lang="en-US" dirty="0"/>
              <a:t>iii. Akathisia: This is a somatic restlessness and the inability to stay still or calm. Reducing the antipsychotic dose and changing to an agent with a lower incidence of akathisia are the best options, but these are not always feasible. Akathisia responds poorly to anticholinergics. Lipophilic (fat soluble) </a:t>
            </a:r>
            <a:r>
              <a:rPr lang="en-US" b="1" dirty="0"/>
              <a:t>β-blockers</a:t>
            </a:r>
            <a:r>
              <a:rPr lang="en-US" dirty="0"/>
              <a:t> such as propranolol and </a:t>
            </a:r>
            <a:r>
              <a:rPr lang="en-US" dirty="0" err="1"/>
              <a:t>nadolol</a:t>
            </a:r>
            <a:r>
              <a:rPr lang="en-US" dirty="0"/>
              <a:t> have been used, but data analyses for efficacy are inconclusive. </a:t>
            </a:r>
            <a:r>
              <a:rPr lang="en-US" b="1" dirty="0"/>
              <a:t>Benzodiazepines</a:t>
            </a:r>
            <a:r>
              <a:rPr lang="en-US" dirty="0"/>
              <a:t> may reduce symptoms.</a:t>
            </a:r>
          </a:p>
        </p:txBody>
      </p:sp>
    </p:spTree>
    <p:extLst>
      <p:ext uri="{BB962C8B-B14F-4D97-AF65-F5344CB8AC3E}">
        <p14:creationId xmlns:p14="http://schemas.microsoft.com/office/powerpoint/2010/main" val="2449049592"/>
      </p:ext>
    </p:extLst>
  </p:cSld>
  <p:clrMapOvr>
    <a:masterClrMapping/>
  </p:clrMapOvr>
  <mc:AlternateContent xmlns:mc="http://schemas.openxmlformats.org/markup-compatibility/2006" xmlns:p14="http://schemas.microsoft.com/office/powerpoint/2010/main">
    <mc:Choice Requires="p14">
      <p:transition spd="slow" p14:dur="2000" advTm="112211"/>
    </mc:Choice>
    <mc:Fallback xmlns="">
      <p:transition spd="slow" advTm="112211"/>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8655" y="290944"/>
            <a:ext cx="11637818" cy="6567055"/>
          </a:xfrm>
        </p:spPr>
        <p:txBody>
          <a:bodyPr>
            <a:normAutofit/>
          </a:bodyPr>
          <a:lstStyle/>
          <a:p>
            <a:pPr marL="0" indent="0">
              <a:buNone/>
            </a:pPr>
            <a:r>
              <a:rPr lang="en-US" dirty="0"/>
              <a:t>iv. Tardive dyskinesia: Characterized by abnormal involuntary movements that occur with long term antipsychotic therapy. Tardive dyskinesia usually involves the orofacial muscles and is often insidious. If caught early, it can be reversible. With continued drug exposure, particularly at high doses, tardive dyskinesia is often </a:t>
            </a:r>
            <a:r>
              <a:rPr lang="en-US" b="1" dirty="0"/>
              <a:t>irreversible</a:t>
            </a:r>
            <a:r>
              <a:rPr lang="en-US" dirty="0"/>
              <a:t>. Risks are likely related to </a:t>
            </a:r>
            <a:r>
              <a:rPr lang="en-US" b="1" dirty="0"/>
              <a:t>total cumulative dose</a:t>
            </a:r>
            <a:r>
              <a:rPr lang="en-US" dirty="0"/>
              <a:t>. Those taking high antipsychotic doses, those older than </a:t>
            </a:r>
            <a:r>
              <a:rPr lang="en-US" b="1" dirty="0"/>
              <a:t>54 years, women, and those with mood disorders </a:t>
            </a:r>
            <a:r>
              <a:rPr lang="en-US" dirty="0"/>
              <a:t>are also at an increased risk. Symptoms may decrease with lowering the antipsychotic dose (after an initial symptom increase). However, this dose reduction must be weighed against worsening symptoms of schizophrenia. Changing to an agent that is associated with less tardive dyskinesia is also an option. The risk is higher with FGAs than with SGAs. </a:t>
            </a:r>
            <a:r>
              <a:rPr lang="en-US" b="1" dirty="0"/>
              <a:t>Clozapine has not been associated with tardive dyskinesia</a:t>
            </a:r>
            <a:r>
              <a:rPr lang="en-US" dirty="0"/>
              <a:t>, and changing to this drug may be appropriate for patients with moderate to severe symptoms. The other atypical antipsychotics also appear to have a low potential to cause tardive dyskinesia.</a:t>
            </a:r>
          </a:p>
        </p:txBody>
      </p:sp>
      <p:sp>
        <p:nvSpPr>
          <p:cNvPr id="4" name="Rectangle 3"/>
          <p:cNvSpPr/>
          <p:nvPr/>
        </p:nvSpPr>
        <p:spPr>
          <a:xfrm>
            <a:off x="3069771" y="5657670"/>
            <a:ext cx="9122229" cy="1200329"/>
          </a:xfrm>
          <a:prstGeom prst="rect">
            <a:avLst/>
          </a:prstGeom>
          <a:ln w="57150">
            <a:solidFill>
              <a:schemeClr val="tx1"/>
            </a:solidFill>
          </a:ln>
        </p:spPr>
        <p:txBody>
          <a:bodyPr wrap="square">
            <a:spAutoFit/>
          </a:bodyPr>
          <a:lstStyle/>
          <a:p>
            <a:r>
              <a:rPr lang="en-US" sz="2400" b="1" dirty="0" err="1">
                <a:latin typeface="TimesNewRomanPSMT"/>
              </a:rPr>
              <a:t>Valbenazine</a:t>
            </a:r>
            <a:r>
              <a:rPr lang="en-US" sz="2400" b="1" dirty="0">
                <a:latin typeface="TimesNewRomanPSMT"/>
              </a:rPr>
              <a:t> and </a:t>
            </a:r>
            <a:r>
              <a:rPr lang="en-US" sz="2400" b="1" dirty="0" err="1">
                <a:latin typeface="TimesNewRomanPSMT"/>
              </a:rPr>
              <a:t>deutetrabenazine</a:t>
            </a:r>
            <a:r>
              <a:rPr lang="en-US" sz="2400" b="1" dirty="0">
                <a:latin typeface="TimesNewRomanPSMT"/>
              </a:rPr>
              <a:t> </a:t>
            </a:r>
            <a:r>
              <a:rPr lang="en-US" sz="2400" dirty="0">
                <a:latin typeface="TimesNewRomanPSMT"/>
              </a:rPr>
              <a:t>are both U.S (FDA) approved as the first drugs to carry an indication for tardive dyskinesia. The exact mechanism of action is unknown, </a:t>
            </a:r>
            <a:endParaRPr lang="en-US" sz="2400" dirty="0"/>
          </a:p>
        </p:txBody>
      </p:sp>
    </p:spTree>
    <p:extLst>
      <p:ext uri="{BB962C8B-B14F-4D97-AF65-F5344CB8AC3E}">
        <p14:creationId xmlns:p14="http://schemas.microsoft.com/office/powerpoint/2010/main" val="1584786314"/>
      </p:ext>
    </p:extLst>
  </p:cSld>
  <p:clrMapOvr>
    <a:masterClrMapping/>
  </p:clrMapOvr>
  <mc:AlternateContent xmlns:mc="http://schemas.openxmlformats.org/markup-compatibility/2006" xmlns:p14="http://schemas.microsoft.com/office/powerpoint/2010/main">
    <mc:Choice Requires="p14">
      <p:transition spd="slow" p14:dur="2000" advTm="118414"/>
    </mc:Choice>
    <mc:Fallback xmlns="">
      <p:transition spd="slow" advTm="118414"/>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1673" y="554182"/>
            <a:ext cx="11804072" cy="6303818"/>
          </a:xfrm>
        </p:spPr>
        <p:txBody>
          <a:bodyPr>
            <a:normAutofit lnSpcReduction="10000"/>
          </a:bodyPr>
          <a:lstStyle/>
          <a:p>
            <a:pPr marL="0" indent="0">
              <a:buNone/>
            </a:pPr>
            <a:r>
              <a:rPr lang="en-US" dirty="0"/>
              <a:t>e. </a:t>
            </a:r>
            <a:r>
              <a:rPr lang="en-US" b="1" dirty="0">
                <a:solidFill>
                  <a:srgbClr val="FF0000"/>
                </a:solidFill>
              </a:rPr>
              <a:t>Neuroleptic malignant syndrome</a:t>
            </a:r>
            <a:r>
              <a:rPr lang="en-US" dirty="0"/>
              <a:t>: Occurs with all agents but appears more common with high potency FGAs. This syndrome is manifested by </a:t>
            </a:r>
            <a:r>
              <a:rPr lang="en-US" b="1" dirty="0"/>
              <a:t>agitation, confusion, changing levels of consciousness, muscle rigidity, fever, tachycardia, autonomic instability, and diaphoresis</a:t>
            </a:r>
            <a:r>
              <a:rPr lang="en-US" dirty="0"/>
              <a:t>. The mortality rate is high, and it should be taken seriously. Discontinue the offending agent and give supportive therapy, including fluids and cooling. </a:t>
            </a:r>
            <a:r>
              <a:rPr lang="en-US" b="1" dirty="0" err="1"/>
              <a:t>Bromocriptine</a:t>
            </a:r>
            <a:r>
              <a:rPr lang="en-US" b="1" dirty="0"/>
              <a:t> and </a:t>
            </a:r>
            <a:r>
              <a:rPr lang="en-US" b="1" dirty="0" err="1"/>
              <a:t>dantrolene</a:t>
            </a:r>
            <a:r>
              <a:rPr lang="en-US" b="1" dirty="0"/>
              <a:t> </a:t>
            </a:r>
            <a:r>
              <a:rPr lang="en-US" dirty="0"/>
              <a:t>have been used with varying success.</a:t>
            </a:r>
          </a:p>
          <a:p>
            <a:pPr marL="0" indent="0">
              <a:buNone/>
            </a:pPr>
            <a:r>
              <a:rPr lang="en-US" dirty="0"/>
              <a:t>f. </a:t>
            </a:r>
            <a:r>
              <a:rPr lang="en-US" b="1" dirty="0"/>
              <a:t>Endocrine effects</a:t>
            </a:r>
            <a:r>
              <a:rPr lang="en-US" dirty="0"/>
              <a:t>: Breast enlargement, </a:t>
            </a:r>
            <a:r>
              <a:rPr lang="en-US" dirty="0" err="1"/>
              <a:t>galactorrhea</a:t>
            </a:r>
            <a:r>
              <a:rPr lang="en-US" dirty="0"/>
              <a:t>, sexual dysfunction, and menstrual changes can occur because of hyperprolactinemia caused by antipsychotics, particularly FGAs. Prolactin secretion is blocked by dopamine. Dopamine blockers can increase prolactin concentrations (hyperprolactinemia).</a:t>
            </a:r>
          </a:p>
          <a:p>
            <a:pPr marL="0" indent="0">
              <a:buNone/>
            </a:pPr>
            <a:r>
              <a:rPr lang="en-US" dirty="0"/>
              <a:t>g. </a:t>
            </a:r>
            <a:r>
              <a:rPr lang="en-US" b="1" dirty="0"/>
              <a:t>Weight gain: </a:t>
            </a:r>
            <a:r>
              <a:rPr lang="en-US" dirty="0"/>
              <a:t>Occurs in up to 40% of patients, with low-potency agents having higher risk. Important interventions include keeping the dose as low as possible and implementing dietary management. Weight gain may occur because of actions at histamine or serotonin receptors.</a:t>
            </a:r>
          </a:p>
          <a:p>
            <a:pPr marL="0" indent="0">
              <a:buNone/>
            </a:pPr>
            <a:r>
              <a:rPr lang="en-US" dirty="0"/>
              <a:t>h. </a:t>
            </a:r>
            <a:r>
              <a:rPr lang="en-US" b="1" dirty="0"/>
              <a:t>Sexual dysfunction</a:t>
            </a:r>
            <a:r>
              <a:rPr lang="en-US" dirty="0"/>
              <a:t>: Erectile dysfunction occurs in 23%–54% of men. Loss of libido and anorgasmia may occur in men and women.</a:t>
            </a:r>
          </a:p>
        </p:txBody>
      </p:sp>
    </p:spTree>
    <p:extLst>
      <p:ext uri="{BB962C8B-B14F-4D97-AF65-F5344CB8AC3E}">
        <p14:creationId xmlns:p14="http://schemas.microsoft.com/office/powerpoint/2010/main" val="2741175937"/>
      </p:ext>
    </p:extLst>
  </p:cSld>
  <p:clrMapOvr>
    <a:masterClrMapping/>
  </p:clrMapOvr>
  <mc:AlternateContent xmlns:mc="http://schemas.openxmlformats.org/markup-compatibility/2006" xmlns:p14="http://schemas.microsoft.com/office/powerpoint/2010/main">
    <mc:Choice Requires="p14">
      <p:transition spd="slow" p14:dur="2000" advTm="71696"/>
    </mc:Choice>
    <mc:Fallback xmlns="">
      <p:transition spd="slow" advTm="71696"/>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82672392"/>
      </p:ext>
    </p:extLst>
  </p:cSld>
  <p:clrMapOvr>
    <a:masterClrMapping/>
  </p:clrMapOvr>
  <mc:AlternateContent xmlns:mc="http://schemas.openxmlformats.org/markup-compatibility/2006" xmlns:p14="http://schemas.microsoft.com/office/powerpoint/2010/main">
    <mc:Choice Requires="p14">
      <p:transition spd="slow" p14:dur="2000" advTm="48208"/>
    </mc:Choice>
    <mc:Fallback xmlns="">
      <p:transition spd="slow" advTm="48208"/>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822710540"/>
      </p:ext>
    </p:extLst>
  </p:cSld>
  <p:clrMapOvr>
    <a:masterClrMapping/>
  </p:clrMapOvr>
  <mc:AlternateContent xmlns:mc="http://schemas.openxmlformats.org/markup-compatibility/2006" xmlns:p14="http://schemas.microsoft.com/office/powerpoint/2010/main">
    <mc:Choice Requires="p14">
      <p:transition spd="slow" p14:dur="2000" advTm="13203"/>
    </mc:Choice>
    <mc:Fallback xmlns="">
      <p:transition spd="slow" advTm="13203"/>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5254</TotalTime>
  <Words>2144</Words>
  <Application>Microsoft Office PowerPoint</Application>
  <PresentationFormat>Widescreen</PresentationFormat>
  <Paragraphs>49</Paragraphs>
  <Slides>19</Slides>
  <Notes>0</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HelveticaNeueLTStd-Roman</vt:lpstr>
      <vt:lpstr>TimesNewRomanPSMT</vt:lpstr>
      <vt:lpstr>Office Theme</vt:lpstr>
      <vt:lpstr>Antipsychotics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Antipsychotics 1</dc:title>
  <dc:creator>Windows User</dc:creator>
  <cp:lastModifiedBy>samaher younis</cp:lastModifiedBy>
  <cp:revision>22</cp:revision>
  <dcterms:created xsi:type="dcterms:W3CDTF">2021-07-28T09:33:55Z</dcterms:created>
  <dcterms:modified xsi:type="dcterms:W3CDTF">2023-08-03T04:17:31Z</dcterms:modified>
</cp:coreProperties>
</file>