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9" r:id="rId23"/>
    <p:sldId id="285" r:id="rId24"/>
    <p:sldId id="286" r:id="rId25"/>
    <p:sldId id="287" r:id="rId26"/>
    <p:sldId id="280" r:id="rId27"/>
    <p:sldId id="288" r:id="rId28"/>
    <p:sldId id="282" r:id="rId29"/>
    <p:sldId id="291" r:id="rId30"/>
    <p:sldId id="292" r:id="rId31"/>
    <p:sldId id="293" r:id="rId32"/>
    <p:sldId id="283" r:id="rId33"/>
    <p:sldId id="290" r:id="rId34"/>
    <p:sldId id="289" r:id="rId35"/>
    <p:sldId id="281" r:id="rId36"/>
    <p:sldId id="294" r:id="rId37"/>
    <p:sldId id="333" r:id="rId38"/>
    <p:sldId id="334" r:id="rId39"/>
    <p:sldId id="295" r:id="rId40"/>
    <p:sldId id="296" r:id="rId41"/>
    <p:sldId id="330" r:id="rId42"/>
    <p:sldId id="331" r:id="rId43"/>
    <p:sldId id="332" r:id="rId44"/>
    <p:sldId id="297" r:id="rId45"/>
    <p:sldId id="301" r:id="rId46"/>
    <p:sldId id="298" r:id="rId47"/>
    <p:sldId id="299" r:id="rId48"/>
    <p:sldId id="300"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278"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97" autoAdjust="0"/>
  </p:normalViewPr>
  <p:slideViewPr>
    <p:cSldViewPr snapToGrid="0">
      <p:cViewPr varScale="1">
        <p:scale>
          <a:sx n="67" d="100"/>
          <a:sy n="67" d="100"/>
        </p:scale>
        <p:origin x="83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2404D-DE3A-4971-9424-986DA0C06F15}" type="datetimeFigureOut">
              <a:rPr lang="en-US" smtClean="0"/>
              <a:t>7/11/2023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17A495-AC9F-44EF-B9B3-2B613520741C}" type="slidenum">
              <a:rPr lang="en-US" smtClean="0"/>
              <a:t>‹#›</a:t>
            </a:fld>
            <a:endParaRPr lang="en-US"/>
          </a:p>
        </p:txBody>
      </p:sp>
    </p:spTree>
    <p:extLst>
      <p:ext uri="{BB962C8B-B14F-4D97-AF65-F5344CB8AC3E}">
        <p14:creationId xmlns:p14="http://schemas.microsoft.com/office/powerpoint/2010/main" val="388702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Regions of the brain with embryological derivation</a:t>
            </a:r>
          </a:p>
          <a:p>
            <a:r>
              <a:rPr lang="en-US" sz="1200" b="0" i="0" kern="1200" dirty="0">
                <a:solidFill>
                  <a:schemeClr val="tx1"/>
                </a:solidFill>
                <a:effectLst/>
                <a:latin typeface="+mn-lt"/>
                <a:ea typeface="+mn-ea"/>
                <a:cs typeface="+mn-cs"/>
              </a:rPr>
              <a:t>The illustration depicts the regions of the mature brain (names in parentheses) and their embryological derivation from the 3 primary vesicles (prosencephalon, mesencephalon, rhombencephalon) and 5 subdivisions (telencephalon, diencephalon, mesencephalon, metencephalon, myelencephalon). Note that this nomenclature is not always consistent, as some sources also refer to the regions of the mature brain using the embryological terminology (e.g., “prosencephalon” instead of “forebrain,” </a:t>
            </a:r>
            <a:r>
              <a:rPr lang="en-US" sz="1200" b="0" i="0" kern="1200" dirty="0" err="1">
                <a:solidFill>
                  <a:schemeClr val="tx1"/>
                </a:solidFill>
                <a:effectLst/>
                <a:latin typeface="+mn-lt"/>
                <a:ea typeface="+mn-ea"/>
                <a:cs typeface="+mn-cs"/>
              </a:rPr>
              <a:t>etc</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Note also that while the posterior pituitary (neurohypophysis) is a downgrowth of the diencephalon (and therefore shown in orange), the anterior pituitary (adenohypophysis) is separately derived as an </a:t>
            </a:r>
            <a:r>
              <a:rPr lang="en-US" sz="1200" b="0" i="0" kern="1200" dirty="0" err="1">
                <a:solidFill>
                  <a:schemeClr val="tx1"/>
                </a:solidFill>
                <a:effectLst/>
                <a:latin typeface="+mn-lt"/>
                <a:ea typeface="+mn-ea"/>
                <a:cs typeface="+mn-cs"/>
              </a:rPr>
              <a:t>upgrowth</a:t>
            </a:r>
            <a:r>
              <a:rPr lang="en-US" sz="1200" b="0" i="0" kern="1200" dirty="0">
                <a:solidFill>
                  <a:schemeClr val="tx1"/>
                </a:solidFill>
                <a:effectLst/>
                <a:latin typeface="+mn-lt"/>
                <a:ea typeface="+mn-ea"/>
                <a:cs typeface="+mn-cs"/>
              </a:rPr>
              <a:t> of the oral ectoderm (therefore shown in white).</a:t>
            </a:r>
          </a:p>
          <a:p>
            <a:endParaRPr lang="en-US" dirty="0"/>
          </a:p>
        </p:txBody>
      </p:sp>
      <p:sp>
        <p:nvSpPr>
          <p:cNvPr id="4" name="Slide Number Placeholder 3"/>
          <p:cNvSpPr>
            <a:spLocks noGrp="1"/>
          </p:cNvSpPr>
          <p:nvPr>
            <p:ph type="sldNum" sz="quarter" idx="5"/>
          </p:nvPr>
        </p:nvSpPr>
        <p:spPr/>
        <p:txBody>
          <a:bodyPr/>
          <a:lstStyle/>
          <a:p>
            <a:fld id="{A517A495-AC9F-44EF-B9B3-2B613520741C}" type="slidenum">
              <a:rPr lang="en-US" smtClean="0"/>
              <a:t>22</a:t>
            </a:fld>
            <a:endParaRPr lang="en-US"/>
          </a:p>
        </p:txBody>
      </p:sp>
    </p:spTree>
    <p:extLst>
      <p:ext uri="{BB962C8B-B14F-4D97-AF65-F5344CB8AC3E}">
        <p14:creationId xmlns:p14="http://schemas.microsoft.com/office/powerpoint/2010/main" val="2610779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Brainstem and diencephalon</a:t>
            </a:r>
          </a:p>
          <a:p>
            <a:pPr algn="l"/>
            <a:r>
              <a:rPr lang="en-US" b="0" i="0" dirty="0">
                <a:solidFill>
                  <a:srgbClr val="FFFFFF"/>
                </a:solidFill>
                <a:effectLst/>
                <a:latin typeface="Lato"/>
              </a:rPr>
              <a:t>Ventral, dorsal, and lateral aspects of the brainstem (medulla oblongata, pons, midbrain) and the diencephalon. The points of entry/exit and course of various cranial nerves are shown as well.</a:t>
            </a:r>
          </a:p>
          <a:p>
            <a:endParaRPr lang="en-US" dirty="0"/>
          </a:p>
        </p:txBody>
      </p:sp>
      <p:sp>
        <p:nvSpPr>
          <p:cNvPr id="4" name="Slide Number Placeholder 3"/>
          <p:cNvSpPr>
            <a:spLocks noGrp="1"/>
          </p:cNvSpPr>
          <p:nvPr>
            <p:ph type="sldNum" sz="quarter" idx="5"/>
          </p:nvPr>
        </p:nvSpPr>
        <p:spPr/>
        <p:txBody>
          <a:bodyPr/>
          <a:lstStyle/>
          <a:p>
            <a:fld id="{A517A495-AC9F-44EF-B9B3-2B613520741C}" type="slidenum">
              <a:rPr lang="en-US" smtClean="0"/>
              <a:t>26</a:t>
            </a:fld>
            <a:endParaRPr lang="en-US"/>
          </a:p>
        </p:txBody>
      </p:sp>
    </p:spTree>
    <p:extLst>
      <p:ext uri="{BB962C8B-B14F-4D97-AF65-F5344CB8AC3E}">
        <p14:creationId xmlns:p14="http://schemas.microsoft.com/office/powerpoint/2010/main" val="1231266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Brainstem and ventricular system</a:t>
            </a:r>
          </a:p>
          <a:p>
            <a:pPr algn="l"/>
            <a:r>
              <a:rPr lang="en-US" b="0" i="0" dirty="0">
                <a:solidFill>
                  <a:srgbClr val="FFFFFF"/>
                </a:solidFill>
                <a:effectLst/>
                <a:latin typeface="Lato"/>
              </a:rPr>
              <a:t>Sagittal section of the brainstem reveals the three major components (from cranial to caudal: midbrain, pons, medulla oblongata) and their associated structures. The parts of the CSF space that traverse the brainstem are shown in blue.</a:t>
            </a:r>
          </a:p>
          <a:p>
            <a:endParaRPr lang="en-US" dirty="0"/>
          </a:p>
        </p:txBody>
      </p:sp>
      <p:sp>
        <p:nvSpPr>
          <p:cNvPr id="4" name="Slide Number Placeholder 3"/>
          <p:cNvSpPr>
            <a:spLocks noGrp="1"/>
          </p:cNvSpPr>
          <p:nvPr>
            <p:ph type="sldNum" sz="quarter" idx="5"/>
          </p:nvPr>
        </p:nvSpPr>
        <p:spPr/>
        <p:txBody>
          <a:bodyPr/>
          <a:lstStyle/>
          <a:p>
            <a:fld id="{A517A495-AC9F-44EF-B9B3-2B613520741C}" type="slidenum">
              <a:rPr lang="en-US" smtClean="0"/>
              <a:t>33</a:t>
            </a:fld>
            <a:endParaRPr lang="en-US"/>
          </a:p>
        </p:txBody>
      </p:sp>
    </p:spTree>
    <p:extLst>
      <p:ext uri="{BB962C8B-B14F-4D97-AF65-F5344CB8AC3E}">
        <p14:creationId xmlns:p14="http://schemas.microsoft.com/office/powerpoint/2010/main" val="318555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Brainstem and cerebellar peduncles</a:t>
            </a:r>
          </a:p>
          <a:p>
            <a:pPr algn="l"/>
            <a:r>
              <a:rPr lang="en-US" b="0" i="0" dirty="0">
                <a:solidFill>
                  <a:srgbClr val="FFFFFF"/>
                </a:solidFill>
                <a:effectLst/>
                <a:latin typeface="Lato"/>
              </a:rPr>
              <a:t>Dorsal view</a:t>
            </a:r>
          </a:p>
          <a:p>
            <a:pPr algn="l"/>
            <a:r>
              <a:rPr lang="en-US" b="0" i="0" dirty="0">
                <a:solidFill>
                  <a:srgbClr val="FFFFFF"/>
                </a:solidFill>
                <a:effectLst/>
                <a:latin typeface="Lato"/>
              </a:rPr>
              <a:t>The mesencephalic tectum and rhomboid fossa have distinct structures and functions. The rhomboid fossa is flanked by three pairs of cerebellar peduncles (superior, middle, and inferior) that connect the brainstem to the ipsilateral cerebellar cortex.</a:t>
            </a:r>
          </a:p>
          <a:p>
            <a:endParaRPr lang="en-US" dirty="0"/>
          </a:p>
        </p:txBody>
      </p:sp>
      <p:sp>
        <p:nvSpPr>
          <p:cNvPr id="4" name="Slide Number Placeholder 3"/>
          <p:cNvSpPr>
            <a:spLocks noGrp="1"/>
          </p:cNvSpPr>
          <p:nvPr>
            <p:ph type="sldNum" sz="quarter" idx="5"/>
          </p:nvPr>
        </p:nvSpPr>
        <p:spPr/>
        <p:txBody>
          <a:bodyPr/>
          <a:lstStyle/>
          <a:p>
            <a:fld id="{A517A495-AC9F-44EF-B9B3-2B613520741C}" type="slidenum">
              <a:rPr lang="en-US" smtClean="0"/>
              <a:t>35</a:t>
            </a:fld>
            <a:endParaRPr lang="en-US"/>
          </a:p>
        </p:txBody>
      </p:sp>
    </p:spTree>
    <p:extLst>
      <p:ext uri="{BB962C8B-B14F-4D97-AF65-F5344CB8AC3E}">
        <p14:creationId xmlns:p14="http://schemas.microsoft.com/office/powerpoint/2010/main" val="295221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عنوان فرعي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عنصر نائب للتاريخ 27"/>
          <p:cNvSpPr>
            <a:spLocks noGrp="1"/>
          </p:cNvSpPr>
          <p:nvPr>
            <p:ph type="dt" sz="half" idx="10"/>
          </p:nvPr>
        </p:nvSpPr>
        <p:spPr bwMode="auto">
          <a:xfrm rot="5400000">
            <a:off x="10733828" y="1110597"/>
            <a:ext cx="2286000" cy="508000"/>
          </a:xfrm>
        </p:spPr>
        <p:txBody>
          <a:bodyPr/>
          <a:lstStyle/>
          <a:p>
            <a:fld id="{69D3CA6F-9F22-4D88-A67A-1A2F50DFA803}" type="datetimeFigureOut">
              <a:rPr lang="en-US" smtClean="0"/>
              <a:t>7/11/2023</a:t>
            </a:fld>
            <a:endParaRPr lang="en-US"/>
          </a:p>
        </p:txBody>
      </p:sp>
      <p:sp>
        <p:nvSpPr>
          <p:cNvPr id="17" name="عنصر نائب للتذييل 16"/>
          <p:cNvSpPr>
            <a:spLocks noGrp="1"/>
          </p:cNvSpPr>
          <p:nvPr>
            <p:ph type="ftr" sz="quarter" idx="11"/>
          </p:nvPr>
        </p:nvSpPr>
        <p:spPr bwMode="auto">
          <a:xfrm rot="5400000">
            <a:off x="10045959" y="4117661"/>
            <a:ext cx="3657600" cy="512064"/>
          </a:xfrm>
        </p:spPr>
        <p:txBody>
          <a:bodyPr/>
          <a:lstStyle/>
          <a:p>
            <a:endParaRPr lang="en-US"/>
          </a:p>
        </p:txBody>
      </p:sp>
      <p:sp>
        <p:nvSpPr>
          <p:cNvPr id="10" name="مستطيل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مستطيل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مستطيل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رابط مستقيم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رابط مستقيم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رابط مستقيم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مستطيل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شكل بيضاوي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شكل بيضاوي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شكل بيضاوي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عنصر نائب لرقم الشريحة 28"/>
          <p:cNvSpPr>
            <a:spLocks noGrp="1"/>
          </p:cNvSpPr>
          <p:nvPr>
            <p:ph type="sldNum" sz="quarter" idx="12"/>
          </p:nvPr>
        </p:nvSpPr>
        <p:spPr bwMode="auto">
          <a:xfrm>
            <a:off x="1767392" y="4928702"/>
            <a:ext cx="812800" cy="517524"/>
          </a:xfrm>
        </p:spPr>
        <p:txBody>
          <a:bodyPr/>
          <a:lstStyle/>
          <a:p>
            <a:fld id="{DAD518BB-DDBC-4DF5-9CE5-DD7FE8E38E58}" type="slidenum">
              <a:rPr lang="en-US" smtClean="0"/>
              <a:t>‹#›</a:t>
            </a:fld>
            <a:endParaRPr lang="en-US"/>
          </a:p>
        </p:txBody>
      </p:sp>
    </p:spTree>
    <p:extLst>
      <p:ext uri="{BB962C8B-B14F-4D97-AF65-F5344CB8AC3E}">
        <p14:creationId xmlns:p14="http://schemas.microsoft.com/office/powerpoint/2010/main" val="134850729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8" name="عنصر نائب للمحتوى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عنصر نائب للتاريخ 6"/>
          <p:cNvSpPr>
            <a:spLocks noGrp="1"/>
          </p:cNvSpPr>
          <p:nvPr>
            <p:ph type="dt" sz="half" idx="14"/>
          </p:nvPr>
        </p:nvSpPr>
        <p:spPr/>
        <p:txBody>
          <a:bodyPr rtlCol="0"/>
          <a:lstStyle/>
          <a:p>
            <a:fld id="{69D3CA6F-9F22-4D88-A67A-1A2F50DFA803}" type="datetimeFigureOut">
              <a:rPr lang="en-US" smtClean="0"/>
              <a:t>7/11/2023</a:t>
            </a:fld>
            <a:endParaRPr lang="en-US"/>
          </a:p>
        </p:txBody>
      </p:sp>
      <p:sp>
        <p:nvSpPr>
          <p:cNvPr id="9" name="عنصر نائب لرقم الشريحة 8"/>
          <p:cNvSpPr>
            <a:spLocks noGrp="1"/>
          </p:cNvSpPr>
          <p:nvPr>
            <p:ph type="sldNum" sz="quarter" idx="15"/>
          </p:nvPr>
        </p:nvSpPr>
        <p:spPr/>
        <p:txBody>
          <a:bodyPr rtlCol="0"/>
          <a:lstStyle/>
          <a:p>
            <a:fld id="{DAD518BB-DDBC-4DF5-9CE5-DD7FE8E38E58}"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162496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عنصر نائب للنص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عنصر نائب للتاريخ 3"/>
          <p:cNvSpPr>
            <a:spLocks noGrp="1"/>
          </p:cNvSpPr>
          <p:nvPr>
            <p:ph type="dt" sz="half" idx="10"/>
          </p:nvPr>
        </p:nvSpPr>
        <p:spPr bwMode="auto">
          <a:xfrm rot="5400000">
            <a:off x="10732008" y="1106932"/>
            <a:ext cx="2286000" cy="508000"/>
          </a:xfrm>
        </p:spPr>
        <p:txBody>
          <a:bodyPr/>
          <a:lstStyle/>
          <a:p>
            <a:fld id="{69D3CA6F-9F22-4D88-A67A-1A2F50DFA803}" type="datetimeFigureOut">
              <a:rPr lang="en-US" smtClean="0"/>
              <a:t>7/11/2023</a:t>
            </a:fld>
            <a:endParaRPr lang="en-US"/>
          </a:p>
        </p:txBody>
      </p:sp>
      <p:sp>
        <p:nvSpPr>
          <p:cNvPr id="5" name="عنصر نائب للتذييل 4"/>
          <p:cNvSpPr>
            <a:spLocks noGrp="1"/>
          </p:cNvSpPr>
          <p:nvPr>
            <p:ph type="ftr" sz="quarter" idx="11"/>
          </p:nvPr>
        </p:nvSpPr>
        <p:spPr bwMode="auto">
          <a:xfrm rot="5400000">
            <a:off x="10046208" y="4114800"/>
            <a:ext cx="3657600" cy="512064"/>
          </a:xfrm>
        </p:spPr>
        <p:txBody>
          <a:bodyPr/>
          <a:lstStyle/>
          <a:p>
            <a:endParaRPr lang="en-US"/>
          </a:p>
        </p:txBody>
      </p:sp>
      <p:sp>
        <p:nvSpPr>
          <p:cNvPr id="9" name="مستطيل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مستطيل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مستطيل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رابط مستقيم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رابط مستقيم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مستطيل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شكل بيضاوي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شكل بيضاوي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شكل بيضاوي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رابط مستقيم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عنصر نائب لرقم الشريحة 5"/>
          <p:cNvSpPr>
            <a:spLocks noGrp="1"/>
          </p:cNvSpPr>
          <p:nvPr>
            <p:ph type="sldNum" sz="quarter" idx="12"/>
          </p:nvPr>
        </p:nvSpPr>
        <p:spPr bwMode="auto">
          <a:xfrm>
            <a:off x="1787488" y="4928702"/>
            <a:ext cx="812800" cy="517524"/>
          </a:xfrm>
        </p:spPr>
        <p:txBody>
          <a:bodyPr/>
          <a:lstStyle/>
          <a:p>
            <a:fld id="{DAD518BB-DDBC-4DF5-9CE5-DD7FE8E38E58}" type="slidenum">
              <a:rPr lang="en-US" smtClean="0"/>
              <a:t>‹#›</a:t>
            </a:fld>
            <a:endParaRPr lang="en-US"/>
          </a:p>
        </p:txBody>
      </p:sp>
    </p:spTree>
    <p:extLst>
      <p:ext uri="{BB962C8B-B14F-4D97-AF65-F5344CB8AC3E}">
        <p14:creationId xmlns:p14="http://schemas.microsoft.com/office/powerpoint/2010/main" val="12484646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5" name="عنصر نائب للتاريخ 4"/>
          <p:cNvSpPr>
            <a:spLocks noGrp="1"/>
          </p:cNvSpPr>
          <p:nvPr>
            <p:ph type="dt" sz="half" idx="10"/>
          </p:nvPr>
        </p:nvSpPr>
        <p:spPr/>
        <p:txBody>
          <a:bodyPr/>
          <a:lstStyle/>
          <a:p>
            <a:fld id="{69D3CA6F-9F22-4D88-A67A-1A2F50DFA803}" type="datetimeFigureOut">
              <a:rPr lang="en-US" smtClean="0"/>
              <a:t>7/11/2023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DAD518BB-DDBC-4DF5-9CE5-DD7FE8E38E58}" type="slidenum">
              <a:rPr lang="en-US" smtClean="0"/>
              <a:t>‹#›</a:t>
            </a:fld>
            <a:endParaRPr lang="en-US"/>
          </a:p>
        </p:txBody>
      </p:sp>
      <p:sp>
        <p:nvSpPr>
          <p:cNvPr id="9" name="عنصر نائب للمحتوى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عنصر نائب للمحتوى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755387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عنصر نائب للتاريخ 6"/>
          <p:cNvSpPr>
            <a:spLocks noGrp="1"/>
          </p:cNvSpPr>
          <p:nvPr>
            <p:ph type="dt" sz="half" idx="10"/>
          </p:nvPr>
        </p:nvSpPr>
        <p:spPr/>
        <p:txBody>
          <a:bodyPr/>
          <a:lstStyle/>
          <a:p>
            <a:fld id="{69D3CA6F-9F22-4D88-A67A-1A2F50DFA803}" type="datetimeFigureOut">
              <a:rPr lang="en-US" smtClean="0"/>
              <a:t>7/11/2023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DAD518BB-DDBC-4DF5-9CE5-DD7FE8E38E58}" type="slidenum">
              <a:rPr lang="en-US" smtClean="0"/>
              <a:t>‹#›</a:t>
            </a:fld>
            <a:endParaRPr lang="en-US"/>
          </a:p>
        </p:txBody>
      </p:sp>
      <p:sp>
        <p:nvSpPr>
          <p:cNvPr id="11" name="عنصر نائب للمحتوى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عنصر نائب للمحتوى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عنصر نائب للنص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عنصر نائب للنص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14346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6" name="عنصر نائب للتاريخ 5"/>
          <p:cNvSpPr>
            <a:spLocks noGrp="1"/>
          </p:cNvSpPr>
          <p:nvPr>
            <p:ph type="dt" sz="half" idx="10"/>
          </p:nvPr>
        </p:nvSpPr>
        <p:spPr/>
        <p:txBody>
          <a:bodyPr rtlCol="0"/>
          <a:lstStyle/>
          <a:p>
            <a:fld id="{69D3CA6F-9F22-4D88-A67A-1A2F50DFA803}" type="datetimeFigureOut">
              <a:rPr lang="en-US" smtClean="0"/>
              <a:t>7/11/2023</a:t>
            </a:fld>
            <a:endParaRPr lang="en-US"/>
          </a:p>
        </p:txBody>
      </p:sp>
      <p:sp>
        <p:nvSpPr>
          <p:cNvPr id="7" name="عنصر نائب لرقم الشريحة 6"/>
          <p:cNvSpPr>
            <a:spLocks noGrp="1"/>
          </p:cNvSpPr>
          <p:nvPr>
            <p:ph type="sldNum" sz="quarter" idx="11"/>
          </p:nvPr>
        </p:nvSpPr>
        <p:spPr/>
        <p:txBody>
          <a:bodyPr rtlCol="0"/>
          <a:lstStyle/>
          <a:p>
            <a:fld id="{DAD518BB-DDBC-4DF5-9CE5-DD7FE8E38E58}"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3845438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9D3CA6F-9F22-4D88-A67A-1A2F50DFA803}" type="datetimeFigureOut">
              <a:rPr lang="en-US" smtClean="0"/>
              <a:t>7/11/2023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DAD518BB-DDBC-4DF5-9CE5-DD7FE8E38E58}" type="slidenum">
              <a:rPr lang="en-US" smtClean="0"/>
              <a:t>‹#›</a:t>
            </a:fld>
            <a:endParaRPr lang="en-US"/>
          </a:p>
        </p:txBody>
      </p:sp>
    </p:spTree>
    <p:extLst>
      <p:ext uri="{BB962C8B-B14F-4D97-AF65-F5344CB8AC3E}">
        <p14:creationId xmlns:p14="http://schemas.microsoft.com/office/powerpoint/2010/main" val="2388464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عنوان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a:t>Click to edit Master title style</a:t>
            </a:r>
          </a:p>
        </p:txBody>
      </p:sp>
      <p:sp>
        <p:nvSpPr>
          <p:cNvPr id="3" name="عنصر نائب للنص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رابط مستقيم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رابط مستقيم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رابط مستقيم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مستطيل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شكل بيضاوي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عنصر نائب للمحتوى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عنصر نائب للتاريخ 20"/>
          <p:cNvSpPr>
            <a:spLocks noGrp="1"/>
          </p:cNvSpPr>
          <p:nvPr>
            <p:ph type="dt" sz="half" idx="14"/>
          </p:nvPr>
        </p:nvSpPr>
        <p:spPr/>
        <p:txBody>
          <a:bodyPr rtlCol="0"/>
          <a:lstStyle/>
          <a:p>
            <a:fld id="{69D3CA6F-9F22-4D88-A67A-1A2F50DFA803}" type="datetimeFigureOut">
              <a:rPr lang="en-US" smtClean="0"/>
              <a:t>7/11/2023</a:t>
            </a:fld>
            <a:endParaRPr lang="en-US"/>
          </a:p>
        </p:txBody>
      </p:sp>
      <p:sp>
        <p:nvSpPr>
          <p:cNvPr id="22" name="عنصر نائب لرقم الشريحة 21"/>
          <p:cNvSpPr>
            <a:spLocks noGrp="1"/>
          </p:cNvSpPr>
          <p:nvPr>
            <p:ph type="sldNum" sz="quarter" idx="15"/>
          </p:nvPr>
        </p:nvSpPr>
        <p:spPr/>
        <p:txBody>
          <a:bodyPr rtlCol="0"/>
          <a:lstStyle/>
          <a:p>
            <a:fld id="{DAD518BB-DDBC-4DF5-9CE5-DD7FE8E38E58}"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126590571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شكل بيضاوي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عنوان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عنصر نائب للصورة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عنصر نائب للنص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رابط مستقيم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مستطيل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رابط مستقيم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رابط مستقيم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رابط مستقيم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عنصر نائب للتاريخ 16"/>
          <p:cNvSpPr>
            <a:spLocks noGrp="1"/>
          </p:cNvSpPr>
          <p:nvPr>
            <p:ph type="dt" sz="half" idx="10"/>
          </p:nvPr>
        </p:nvSpPr>
        <p:spPr/>
        <p:txBody>
          <a:bodyPr rtlCol="0"/>
          <a:lstStyle/>
          <a:p>
            <a:fld id="{69D3CA6F-9F22-4D88-A67A-1A2F50DFA803}" type="datetimeFigureOut">
              <a:rPr lang="en-US" smtClean="0"/>
              <a:t>7/11/2023</a:t>
            </a:fld>
            <a:endParaRPr lang="en-US"/>
          </a:p>
        </p:txBody>
      </p:sp>
      <p:sp>
        <p:nvSpPr>
          <p:cNvPr id="18" name="عنصر نائب لرقم الشريحة 17"/>
          <p:cNvSpPr>
            <a:spLocks noGrp="1"/>
          </p:cNvSpPr>
          <p:nvPr>
            <p:ph type="sldNum" sz="quarter" idx="11"/>
          </p:nvPr>
        </p:nvSpPr>
        <p:spPr/>
        <p:txBody>
          <a:bodyPr rtlCol="0"/>
          <a:lstStyle/>
          <a:p>
            <a:fld id="{DAD518BB-DDBC-4DF5-9CE5-DD7FE8E38E58}"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3429679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3" name="عنصر نائب للعنوان العمودي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69D3CA6F-9F22-4D88-A67A-1A2F50DFA803}" type="datetimeFigureOut">
              <a:rPr lang="en-US" smtClean="0"/>
              <a:t>7/11/2023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AD518BB-DDBC-4DF5-9CE5-DD7FE8E38E58}" type="slidenum">
              <a:rPr lang="en-US" smtClean="0"/>
              <a:t>‹#›</a:t>
            </a:fld>
            <a:endParaRPr lang="en-US"/>
          </a:p>
        </p:txBody>
      </p:sp>
    </p:spTree>
    <p:extLst>
      <p:ext uri="{BB962C8B-B14F-4D97-AF65-F5344CB8AC3E}">
        <p14:creationId xmlns:p14="http://schemas.microsoft.com/office/powerpoint/2010/main" val="1402216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40"/>
            <a:ext cx="2235200" cy="5851525"/>
          </a:xfrm>
        </p:spPr>
        <p:txBody>
          <a:bodyPr vert="eaVert"/>
          <a:lstStyle/>
          <a:p>
            <a:r>
              <a:rPr kumimoji="0" lang="en-US"/>
              <a:t>Click to edit Master title style</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69D3CA6F-9F22-4D88-A67A-1A2F50DFA803}" type="datetimeFigureOut">
              <a:rPr lang="en-US" smtClean="0"/>
              <a:t>7/11/2023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AD518BB-DDBC-4DF5-9CE5-DD7FE8E38E58}" type="slidenum">
              <a:rPr lang="en-US" smtClean="0"/>
              <a:t>‹#›</a:t>
            </a:fld>
            <a:endParaRPr lang="en-US"/>
          </a:p>
        </p:txBody>
      </p:sp>
    </p:spTree>
    <p:extLst>
      <p:ext uri="{BB962C8B-B14F-4D97-AF65-F5344CB8AC3E}">
        <p14:creationId xmlns:p14="http://schemas.microsoft.com/office/powerpoint/2010/main" val="166409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عنصر نائب للعنوان 21"/>
          <p:cNvSpPr>
            <a:spLocks noGrp="1"/>
          </p:cNvSpPr>
          <p:nvPr>
            <p:ph type="title"/>
          </p:nvPr>
        </p:nvSpPr>
        <p:spPr>
          <a:xfrm>
            <a:off x="609600" y="274638"/>
            <a:ext cx="9956800" cy="1143000"/>
          </a:xfrm>
          <a:prstGeom prst="rect">
            <a:avLst/>
          </a:prstGeom>
        </p:spPr>
        <p:txBody>
          <a:bodyPr vert="horz" anchor="b">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69D3CA6F-9F22-4D88-A67A-1A2F50DFA803}" type="datetimeFigureOut">
              <a:rPr lang="en-US" smtClean="0"/>
              <a:t>7/11/2023</a:t>
            </a:fld>
            <a:endParaRPr lang="en-US"/>
          </a:p>
        </p:txBody>
      </p:sp>
      <p:sp>
        <p:nvSpPr>
          <p:cNvPr id="3" name="عنصر نائب للتذييل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رابط مستقيم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مستطيل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شكل بيضاوي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عنصر نائب لرقم الشريحة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DAD518BB-DDBC-4DF5-9CE5-DD7FE8E38E58}" type="slidenum">
              <a:rPr lang="en-US" smtClean="0"/>
              <a:t>‹#›</a:t>
            </a:fld>
            <a:endParaRPr lang="en-US"/>
          </a:p>
        </p:txBody>
      </p:sp>
    </p:spTree>
    <p:extLst>
      <p:ext uri="{BB962C8B-B14F-4D97-AF65-F5344CB8AC3E}">
        <p14:creationId xmlns:p14="http://schemas.microsoft.com/office/powerpoint/2010/main" val="953501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next.amboss.com/us/article/tP0XgT#Z82b1642f9216beae52eaa1ca8e0e6330" TargetMode="External"/><Relationship Id="rId2" Type="http://schemas.openxmlformats.org/officeDocument/2006/relationships/hyperlink" Target="https://next.amboss.com/us/article/tR0XKf#Zf93de13b5536af7dcc148ee0b926bc14"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next.amboss.com/us/article/xo0EVS#Z7461aaa50eeae708c4dba8bf8b41d291" TargetMode="External"/><Relationship Id="rId3" Type="http://schemas.openxmlformats.org/officeDocument/2006/relationships/hyperlink" Target="https://next.amboss.com/us/article/b70H4h#Z61459b89d8275179f2613bf5a34ce980" TargetMode="External"/><Relationship Id="rId7" Type="http://schemas.openxmlformats.org/officeDocument/2006/relationships/hyperlink" Target="https://next.amboss.com/us/article/b70H4h#Zde041d99cbaebc912f43074f6d402077" TargetMode="External"/><Relationship Id="rId2" Type="http://schemas.openxmlformats.org/officeDocument/2006/relationships/hyperlink" Target="https://next.amboss.com/us/article/tR0XKf#Zf93de13b5536af7dcc148ee0b926bc14" TargetMode="External"/><Relationship Id="rId1" Type="http://schemas.openxmlformats.org/officeDocument/2006/relationships/slideLayout" Target="../slideLayouts/slideLayout2.xml"/><Relationship Id="rId6" Type="http://schemas.openxmlformats.org/officeDocument/2006/relationships/hyperlink" Target="https://next.amboss.com/us/article/tR0XKf#Zde3eeca9b0a95fa5dd1f78523e5f9f52" TargetMode="External"/><Relationship Id="rId5" Type="http://schemas.openxmlformats.org/officeDocument/2006/relationships/hyperlink" Target="https://next.amboss.com/us/article/b70H4h#Z88fca2df1d4871d74fd84e4dfea2be96" TargetMode="External"/><Relationship Id="rId4" Type="http://schemas.openxmlformats.org/officeDocument/2006/relationships/hyperlink" Target="https://next.amboss.com/us/article/tR0XKf#Z4369db0d59ac05b34ecb586a742eab31"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next.amboss.com/us/article/cp0aoS#Z59567810bfa0760228f174d87f18477b" TargetMode="External"/><Relationship Id="rId13" Type="http://schemas.openxmlformats.org/officeDocument/2006/relationships/hyperlink" Target="https://next.amboss.com/us/article/vo0AdS#Zc8e6ace499cb03cebdbc0cc59841de5e" TargetMode="External"/><Relationship Id="rId3" Type="http://schemas.openxmlformats.org/officeDocument/2006/relationships/hyperlink" Target="https://next.amboss.com/us/article/b70H4h#Z88fca2df1d4871d74fd84e4dfea2be96" TargetMode="External"/><Relationship Id="rId7" Type="http://schemas.openxmlformats.org/officeDocument/2006/relationships/hyperlink" Target="https://next.amboss.com/us/article/-60DnS#Zd64bfb19d2d1ca43c42b4d2c203deb2f" TargetMode="External"/><Relationship Id="rId12" Type="http://schemas.openxmlformats.org/officeDocument/2006/relationships/hyperlink" Target="https://next.amboss.com/us/article/b70H4h#Z9acaba216cd9f82cc215ca0b0a79947a" TargetMode="External"/><Relationship Id="rId2" Type="http://schemas.openxmlformats.org/officeDocument/2006/relationships/hyperlink" Target="https://next.amboss.com/us/article/xo0EVS#Z33e2ea1181a818892bff4105d1f65616" TargetMode="External"/><Relationship Id="rId1" Type="http://schemas.openxmlformats.org/officeDocument/2006/relationships/slideLayout" Target="../slideLayouts/slideLayout2.xml"/><Relationship Id="rId6" Type="http://schemas.openxmlformats.org/officeDocument/2006/relationships/hyperlink" Target="https://next.amboss.com/us/article/xo0EVS#Zaf1b06c3dae58f1ae57010a2eb0ec322" TargetMode="External"/><Relationship Id="rId11" Type="http://schemas.openxmlformats.org/officeDocument/2006/relationships/hyperlink" Target="https://next.amboss.com/us/article/b70H4h#Z30351c0def80d8e4aa969904ad8cd614" TargetMode="External"/><Relationship Id="rId5" Type="http://schemas.openxmlformats.org/officeDocument/2006/relationships/hyperlink" Target="https://next.amboss.com/us/article/Lp0wJS#Z41d8fdaf426af02446dddd77a7bdb023" TargetMode="External"/><Relationship Id="rId10" Type="http://schemas.openxmlformats.org/officeDocument/2006/relationships/hyperlink" Target="https://next.amboss.com/us/article/b70H4h#Z68ec4ec97e8b53d001c9e8f744289a9f" TargetMode="External"/><Relationship Id="rId4" Type="http://schemas.openxmlformats.org/officeDocument/2006/relationships/hyperlink" Target="https://next.amboss.com/us/article/xo0EVS#Zb18ada80aa42846bdf8d3785e2480ff1" TargetMode="External"/><Relationship Id="rId9" Type="http://schemas.openxmlformats.org/officeDocument/2006/relationships/hyperlink" Target="https://next.amboss.com/us/article/xN0EWg#Z134dc5f5efd45599e9606f411bdd3627" TargetMode="External"/><Relationship Id="rId14" Type="http://schemas.openxmlformats.org/officeDocument/2006/relationships/hyperlink" Target="https://next.amboss.com/us/article/WK0P2S#Z178503070fac785d38cbebd956b67668"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hyperlink" Target="https://next.amboss.com/us/article/b70H4h#Ze747de0497048b0416250ad9c1f6fcf3" TargetMode="External"/><Relationship Id="rId3" Type="http://schemas.openxmlformats.org/officeDocument/2006/relationships/hyperlink" Target="https://next.amboss.com/us/article/xo0EVS#Z917870fa18c05b025cc3696075936299" TargetMode="External"/><Relationship Id="rId7" Type="http://schemas.openxmlformats.org/officeDocument/2006/relationships/hyperlink" Target="https://next.amboss.com/us/article/cp0aoS#Zafbc538c70facdb76c5c65393ad05dbb" TargetMode="External"/><Relationship Id="rId12" Type="http://schemas.openxmlformats.org/officeDocument/2006/relationships/hyperlink" Target="https://next.amboss.com/us/article/-60DnS#Zd0e290390ef7f20b9ee0b9639783e490" TargetMode="External"/><Relationship Id="rId2" Type="http://schemas.openxmlformats.org/officeDocument/2006/relationships/hyperlink" Target="https://next.amboss.com/us/article/b70H4h#Z61459b89d8275179f2613bf5a34ce980" TargetMode="External"/><Relationship Id="rId1" Type="http://schemas.openxmlformats.org/officeDocument/2006/relationships/slideLayout" Target="../slideLayouts/slideLayout2.xml"/><Relationship Id="rId6" Type="http://schemas.openxmlformats.org/officeDocument/2006/relationships/hyperlink" Target="https://next.amboss.com/us/article/o500Og#Zc52fb07e0418dd2e86b91262ddc4d5e0" TargetMode="External"/><Relationship Id="rId11" Type="http://schemas.openxmlformats.org/officeDocument/2006/relationships/hyperlink" Target="https://next.amboss.com/us/article/b70H4h#Z59c0c43b64beeda484f2a4c6bbef9786" TargetMode="External"/><Relationship Id="rId5" Type="http://schemas.openxmlformats.org/officeDocument/2006/relationships/hyperlink" Target="https://next.amboss.com/us/article/cp0aoS#Zf7048e7128eea53b75913aceae5813b3" TargetMode="External"/><Relationship Id="rId10" Type="http://schemas.openxmlformats.org/officeDocument/2006/relationships/hyperlink" Target="https://next.amboss.com/us/article/dp0ooS#Z640ca82c04e5c0e7b54b1fe9025ee8ee" TargetMode="External"/><Relationship Id="rId4" Type="http://schemas.openxmlformats.org/officeDocument/2006/relationships/hyperlink" Target="https://next.amboss.com/us/article/WK0P2S#Z19a20e11c3efc40f3849c3cff23ef831" TargetMode="External"/><Relationship Id="rId9" Type="http://schemas.openxmlformats.org/officeDocument/2006/relationships/hyperlink" Target="https://next.amboss.com/us/article/-60DnS#Z4e8bdc78cb78860c3454f3b91cce99d9"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next.amboss.com/us/article/WK0P2S#Z178503070fac785d38cbebd956b67668" TargetMode="External"/><Relationship Id="rId13" Type="http://schemas.openxmlformats.org/officeDocument/2006/relationships/hyperlink" Target="https://next.amboss.com/us/article/tN0X1g#Z0db70cd20a4945b51725d7adce664557" TargetMode="External"/><Relationship Id="rId18" Type="http://schemas.openxmlformats.org/officeDocument/2006/relationships/hyperlink" Target="https://next.amboss.com/us/article/xo0EVS#Zb18ada80aa42846bdf8d3785e2480ff1" TargetMode="External"/><Relationship Id="rId3" Type="http://schemas.openxmlformats.org/officeDocument/2006/relationships/hyperlink" Target="https://next.amboss.com/us/article/b70H4h#Z88fca2df1d4871d74fd84e4dfea2be96" TargetMode="External"/><Relationship Id="rId21" Type="http://schemas.openxmlformats.org/officeDocument/2006/relationships/hyperlink" Target="https://next.amboss.com/us/article/-60DnS#Zd64bfb19d2d1ca43c42b4d2c203deb2f" TargetMode="External"/><Relationship Id="rId7" Type="http://schemas.openxmlformats.org/officeDocument/2006/relationships/hyperlink" Target="https://next.amboss.com/us/article/tR0XKf#Z100f4b1bb2bc87e0b7d4905edc670e25" TargetMode="External"/><Relationship Id="rId12" Type="http://schemas.openxmlformats.org/officeDocument/2006/relationships/hyperlink" Target="https://next.amboss.com/us/article/b70H4h#Z30351c0def80d8e4aa969904ad8cd614" TargetMode="External"/><Relationship Id="rId17" Type="http://schemas.openxmlformats.org/officeDocument/2006/relationships/hyperlink" Target="https://next.amboss.com/us/article/WK0P2S#Zb2556224ec7692a7b7ae504554e38580" TargetMode="External"/><Relationship Id="rId2" Type="http://schemas.openxmlformats.org/officeDocument/2006/relationships/hyperlink" Target="https://next.amboss.com/us/article/b70H4h#Z61459b89d8275179f2613bf5a34ce980" TargetMode="External"/><Relationship Id="rId16" Type="http://schemas.openxmlformats.org/officeDocument/2006/relationships/hyperlink" Target="https://next.amboss.com/us/article/lp0vpS#Z6625804b83e4ca0c92651a2763692086" TargetMode="External"/><Relationship Id="rId20" Type="http://schemas.openxmlformats.org/officeDocument/2006/relationships/hyperlink" Target="https://next.amboss.com/us/article/xo0EVS#Z611d380c96ce797875c8e46c949415ed" TargetMode="External"/><Relationship Id="rId1" Type="http://schemas.openxmlformats.org/officeDocument/2006/relationships/slideLayout" Target="../slideLayouts/slideLayout7.xml"/><Relationship Id="rId6" Type="http://schemas.openxmlformats.org/officeDocument/2006/relationships/hyperlink" Target="https://next.amboss.com/us/article/tR0XKf#Zf93de13b5536af7dcc148ee0b926bc14" TargetMode="External"/><Relationship Id="rId11" Type="http://schemas.openxmlformats.org/officeDocument/2006/relationships/hyperlink" Target="https://next.amboss.com/us/article/b70H4h#Z4a1f9388ead120d910b1cf89b20c4da0" TargetMode="External"/><Relationship Id="rId5" Type="http://schemas.openxmlformats.org/officeDocument/2006/relationships/hyperlink" Target="https://next.amboss.com/us/article/G60BmS#Z51d39f7f76242ae84f5fadfb32de3476" TargetMode="External"/><Relationship Id="rId15" Type="http://schemas.openxmlformats.org/officeDocument/2006/relationships/hyperlink" Target="https://next.amboss.com/us/article/W60PPS#Z58a27ebac9eef256c520ba65eaadd468" TargetMode="External"/><Relationship Id="rId10" Type="http://schemas.openxmlformats.org/officeDocument/2006/relationships/hyperlink" Target="https://next.amboss.com/us/article/b70H4h#Zf2fb6ce12d82eaa3f2ea7f2f0faa873a" TargetMode="External"/><Relationship Id="rId19" Type="http://schemas.openxmlformats.org/officeDocument/2006/relationships/hyperlink" Target="https://next.amboss.com/us/article/xo0EVS#Zad8f9786872edfa102f7204c82b56244" TargetMode="External"/><Relationship Id="rId4" Type="http://schemas.openxmlformats.org/officeDocument/2006/relationships/hyperlink" Target="https://next.amboss.com/us/article/b70H4h#Z9acaba216cd9f82cc215ca0b0a79947a" TargetMode="External"/><Relationship Id="rId9" Type="http://schemas.openxmlformats.org/officeDocument/2006/relationships/hyperlink" Target="https://next.amboss.com/us/article/tR0XKf#Z4369db0d59ac05b34ecb586a742eab31" TargetMode="External"/><Relationship Id="rId14" Type="http://schemas.openxmlformats.org/officeDocument/2006/relationships/hyperlink" Target="https://next.amboss.com/us/article/lp0vpS#Zeb508d67af399f2b2da18e8b2cc5eed8"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next.amboss.com/us/article/Lp0wJS#Zce5106fad4fbcb89a5823a2c141fe4d0" TargetMode="External"/><Relationship Id="rId3" Type="http://schemas.openxmlformats.org/officeDocument/2006/relationships/hyperlink" Target="https://next.amboss.com/us/article/tR0XKf#Zf93de13b5536af7dcc148ee0b926bc14" TargetMode="External"/><Relationship Id="rId7" Type="http://schemas.openxmlformats.org/officeDocument/2006/relationships/hyperlink" Target="https://next.amboss.com/us/article/Lp0wJS#Z41d8fdaf426af02446dddd77a7bdb023" TargetMode="External"/><Relationship Id="rId12" Type="http://schemas.openxmlformats.org/officeDocument/2006/relationships/hyperlink" Target="https://next.amboss.com/us/article/b70H4h#Zedf033854ad0f7a8a7526b0e52a1d384" TargetMode="External"/><Relationship Id="rId2" Type="http://schemas.openxmlformats.org/officeDocument/2006/relationships/hyperlink" Target="https://next.amboss.com/us/article/b70H4h#Z30351c0def80d8e4aa969904ad8cd614" TargetMode="External"/><Relationship Id="rId1" Type="http://schemas.openxmlformats.org/officeDocument/2006/relationships/slideLayout" Target="../slideLayouts/slideLayout7.xml"/><Relationship Id="rId6" Type="http://schemas.openxmlformats.org/officeDocument/2006/relationships/hyperlink" Target="https://next.amboss.com/us/article/WK0P2S#Z098e1fe65009e1827566072fb4db0173" TargetMode="External"/><Relationship Id="rId11" Type="http://schemas.openxmlformats.org/officeDocument/2006/relationships/hyperlink" Target="https://next.amboss.com/us/article/b70H4h#Zb075363c705abb6c0722a42f3da412ee" TargetMode="External"/><Relationship Id="rId5" Type="http://schemas.openxmlformats.org/officeDocument/2006/relationships/hyperlink" Target="https://next.amboss.com/us/article/xo0EVS#Z33e2ea1181a818892bff4105d1f65616" TargetMode="External"/><Relationship Id="rId10" Type="http://schemas.openxmlformats.org/officeDocument/2006/relationships/hyperlink" Target="https://next.amboss.com/us/article/G60BmS#Z740b1a65f0bbdd621a9413629fa3977f" TargetMode="External"/><Relationship Id="rId4" Type="http://schemas.openxmlformats.org/officeDocument/2006/relationships/hyperlink" Target="https://next.amboss.com/us/article/xo0EVS#Zaf1b06c3dae58f1ae57010a2eb0ec322" TargetMode="External"/><Relationship Id="rId9" Type="http://schemas.openxmlformats.org/officeDocument/2006/relationships/hyperlink" Target="https://next.amboss.com/us/article/b70H4h#Z61459b89d8275179f2613bf5a34ce980"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next.amboss.com/us/article/Lp0wJS#Z30c272240646553c29044ffe9b524849" TargetMode="External"/><Relationship Id="rId13" Type="http://schemas.openxmlformats.org/officeDocument/2006/relationships/hyperlink" Target="https://next.amboss.com/us/article/b70H4h#Z9acaba216cd9f82cc215ca0b0a79947a" TargetMode="External"/><Relationship Id="rId18" Type="http://schemas.openxmlformats.org/officeDocument/2006/relationships/hyperlink" Target="https://next.amboss.com/us/article/xo0EVS#Z8a41e7a525b2475efb31151d047328ba" TargetMode="External"/><Relationship Id="rId3" Type="http://schemas.openxmlformats.org/officeDocument/2006/relationships/hyperlink" Target="https://next.amboss.com/us/article/xo0EVS#Zad8f9786872edfa102f7204c82b56244" TargetMode="External"/><Relationship Id="rId7" Type="http://schemas.openxmlformats.org/officeDocument/2006/relationships/hyperlink" Target="https://next.amboss.com/us/article/Lp0wJS#Zcc87af73890e5592cf4f112001ecd149" TargetMode="External"/><Relationship Id="rId12" Type="http://schemas.openxmlformats.org/officeDocument/2006/relationships/hyperlink" Target="https://next.amboss.com/us/article/b70H4h#Z30351c0def80d8e4aa969904ad8cd614" TargetMode="External"/><Relationship Id="rId17" Type="http://schemas.openxmlformats.org/officeDocument/2006/relationships/hyperlink" Target="https://next.amboss.com/us/article/EM08qg#Z135c5e13803be52f0832d26f9cb30493" TargetMode="External"/><Relationship Id="rId2" Type="http://schemas.openxmlformats.org/officeDocument/2006/relationships/hyperlink" Target="https://next.amboss.com/us/article/Lp0wJS#Zc90d14858b772fba8bda54869b670b54" TargetMode="External"/><Relationship Id="rId16" Type="http://schemas.openxmlformats.org/officeDocument/2006/relationships/hyperlink" Target="https://next.amboss.com/us/article/WK0P2S#Z95b4a5e8e56574400a08838a004c57ba" TargetMode="External"/><Relationship Id="rId1" Type="http://schemas.openxmlformats.org/officeDocument/2006/relationships/slideLayout" Target="../slideLayouts/slideLayout7.xml"/><Relationship Id="rId6" Type="http://schemas.openxmlformats.org/officeDocument/2006/relationships/hyperlink" Target="https://next.amboss.com/us/article/Lp0wJS#Zc59b5caf792153985c1899d92e36806c" TargetMode="External"/><Relationship Id="rId11" Type="http://schemas.openxmlformats.org/officeDocument/2006/relationships/hyperlink" Target="https://next.amboss.com/us/article/WK0P2S#Z19a20e11c3efc40f3849c3cff23ef831" TargetMode="External"/><Relationship Id="rId5" Type="http://schemas.openxmlformats.org/officeDocument/2006/relationships/hyperlink" Target="https://next.amboss.com/us/article/b70H4h#Z88fca2df1d4871d74fd84e4dfea2be96" TargetMode="External"/><Relationship Id="rId15" Type="http://schemas.openxmlformats.org/officeDocument/2006/relationships/hyperlink" Target="https://next.amboss.com/us/article/WK0P2S#Zada05eaaf90f5ec68b357c7060eddf73" TargetMode="External"/><Relationship Id="rId10" Type="http://schemas.openxmlformats.org/officeDocument/2006/relationships/hyperlink" Target="https://next.amboss.com/us/article/b70H4h#Z61459b89d8275179f2613bf5a34ce980" TargetMode="External"/><Relationship Id="rId4" Type="http://schemas.openxmlformats.org/officeDocument/2006/relationships/hyperlink" Target="https://next.amboss.com/us/article/xo0EVS#Zb18ada80aa42846bdf8d3785e2480ff1" TargetMode="External"/><Relationship Id="rId9" Type="http://schemas.openxmlformats.org/officeDocument/2006/relationships/hyperlink" Target="https://next.amboss.com/us/article/Lp0wJS#Z41d8fdaf426af02446dddd77a7bdb023" TargetMode="External"/><Relationship Id="rId14" Type="http://schemas.openxmlformats.org/officeDocument/2006/relationships/hyperlink" Target="https://next.amboss.com/us/article/b70H4h#Zba4d0263a2585a180759c6f7e7c4c37c"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next.amboss.com/us/article/cp0aoS#Z59567810bfa0760228f174d87f18477b" TargetMode="External"/><Relationship Id="rId13" Type="http://schemas.openxmlformats.org/officeDocument/2006/relationships/hyperlink" Target="https://next.amboss.com/us/article/uO0p8T#Z565b790cb0c2668b16c7ce9255595f49" TargetMode="External"/><Relationship Id="rId18" Type="http://schemas.openxmlformats.org/officeDocument/2006/relationships/hyperlink" Target="https://next.amboss.com/us/article/-60DnS#Zd64bfb19d2d1ca43c42b4d2c203deb2f" TargetMode="External"/><Relationship Id="rId3" Type="http://schemas.openxmlformats.org/officeDocument/2006/relationships/hyperlink" Target="https://next.amboss.com/us/article/WK0P2S#Z95b4a5e8e56574400a08838a004c57ba" TargetMode="External"/><Relationship Id="rId7" Type="http://schemas.openxmlformats.org/officeDocument/2006/relationships/hyperlink" Target="https://next.amboss.com/us/article/G60BmS#Z6033c93dc0e1193696f0ff56b7d073a9" TargetMode="External"/><Relationship Id="rId12" Type="http://schemas.openxmlformats.org/officeDocument/2006/relationships/hyperlink" Target="https://next.amboss.com/us/article/tR0XKf#Zb3e3079fe708e680e9b15e0844209446" TargetMode="External"/><Relationship Id="rId17" Type="http://schemas.openxmlformats.org/officeDocument/2006/relationships/hyperlink" Target="https://next.amboss.com/us/article/b70H4h#Zbed520671101c802b9ed51c8bb20815b" TargetMode="External"/><Relationship Id="rId2" Type="http://schemas.openxmlformats.org/officeDocument/2006/relationships/hyperlink" Target="https://next.amboss.com/us/article/xo0EVS#Zb18ada80aa42846bdf8d3785e2480ff1" TargetMode="External"/><Relationship Id="rId16" Type="http://schemas.openxmlformats.org/officeDocument/2006/relationships/hyperlink" Target="https://next.amboss.com/us/article/jp0_6S#Z1cfc585a665e281efc5b5180869ace26" TargetMode="External"/><Relationship Id="rId1" Type="http://schemas.openxmlformats.org/officeDocument/2006/relationships/slideLayout" Target="../slideLayouts/slideLayout7.xml"/><Relationship Id="rId6" Type="http://schemas.openxmlformats.org/officeDocument/2006/relationships/hyperlink" Target="https://next.amboss.com/us/article/b70H4h#Z61459b89d8275179f2613bf5a34ce980" TargetMode="External"/><Relationship Id="rId11" Type="http://schemas.openxmlformats.org/officeDocument/2006/relationships/hyperlink" Target="https://next.amboss.com/us/article/tR0XKf#Z100f4b1bb2bc87e0b7d4905edc670e25" TargetMode="External"/><Relationship Id="rId5" Type="http://schemas.openxmlformats.org/officeDocument/2006/relationships/hyperlink" Target="https://next.amboss.com/us/article/WK0P2S#Z19a20e11c3efc40f3849c3cff23ef831" TargetMode="External"/><Relationship Id="rId15" Type="http://schemas.openxmlformats.org/officeDocument/2006/relationships/hyperlink" Target="https://next.amboss.com/us/article/b70H4h#Zdc8d48be1780e7e3904fe9f3fe4af053" TargetMode="External"/><Relationship Id="rId10" Type="http://schemas.openxmlformats.org/officeDocument/2006/relationships/hyperlink" Target="https://next.amboss.com/us/article/tR0XKf#Zf93de13b5536af7dcc148ee0b926bc14" TargetMode="External"/><Relationship Id="rId4" Type="http://schemas.openxmlformats.org/officeDocument/2006/relationships/hyperlink" Target="https://next.amboss.com/us/article/b70H4h#Z88fca2df1d4871d74fd84e4dfea2be96" TargetMode="External"/><Relationship Id="rId9" Type="http://schemas.openxmlformats.org/officeDocument/2006/relationships/hyperlink" Target="https://next.amboss.com/us/article/cp0aoS#Zf7048e7128eea53b75913aceae5813b3" TargetMode="External"/><Relationship Id="rId14" Type="http://schemas.openxmlformats.org/officeDocument/2006/relationships/hyperlink" Target="https://next.amboss.com/us/article/WR0PNf#Z31360d67aa0be6b83f52c446fd30c0c1"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hyperlink" Target="https://next.amboss.com/us/article/tR0XKf#Z4369db0d59ac05b34ecb586a742eab31" TargetMode="External"/><Relationship Id="rId3" Type="http://schemas.openxmlformats.org/officeDocument/2006/relationships/hyperlink" Target="https://next.amboss.com/us/article/NR0-Mf#Z9ed481a2b1ffd667f37c5eb4412177d8" TargetMode="External"/><Relationship Id="rId7" Type="http://schemas.openxmlformats.org/officeDocument/2006/relationships/hyperlink" Target="https://next.amboss.com/us/article/b70H4h#Z30351c0def80d8e4aa969904ad8cd614" TargetMode="External"/><Relationship Id="rId12" Type="http://schemas.openxmlformats.org/officeDocument/2006/relationships/hyperlink" Target="https://next.amboss.com/us/article/b70H4h#Zcc3956029e06f27fdde8c80036164e30" TargetMode="External"/><Relationship Id="rId2" Type="http://schemas.openxmlformats.org/officeDocument/2006/relationships/hyperlink" Target="https://next.amboss.com/us/article/xN0EWg#Zd673a3f7ee36023aab5a267899e984cc" TargetMode="External"/><Relationship Id="rId1" Type="http://schemas.openxmlformats.org/officeDocument/2006/relationships/slideLayout" Target="../slideLayouts/slideLayout2.xml"/><Relationship Id="rId6" Type="http://schemas.openxmlformats.org/officeDocument/2006/relationships/hyperlink" Target="https://next.amboss.com/us/article/b70H4h#Z88fca2df1d4871d74fd84e4dfea2be96" TargetMode="External"/><Relationship Id="rId11" Type="http://schemas.openxmlformats.org/officeDocument/2006/relationships/hyperlink" Target="https://next.amboss.com/us/article/tR0XKf#Zcba484207eea13814caf5964d9488afc" TargetMode="External"/><Relationship Id="rId5" Type="http://schemas.openxmlformats.org/officeDocument/2006/relationships/hyperlink" Target="https://next.amboss.com/us/article/xo0EVS#Zb18ada80aa42846bdf8d3785e2480ff1" TargetMode="External"/><Relationship Id="rId10" Type="http://schemas.openxmlformats.org/officeDocument/2006/relationships/hyperlink" Target="https://next.amboss.com/us/article/tR0XKf#Z657a181608b1681ed7c968df03a136a4" TargetMode="External"/><Relationship Id="rId4" Type="http://schemas.openxmlformats.org/officeDocument/2006/relationships/hyperlink" Target="https://next.amboss.com/us/article/xo0EVS#Z8a41e7a525b2475efb31151d047328ba" TargetMode="External"/><Relationship Id="rId9" Type="http://schemas.openxmlformats.org/officeDocument/2006/relationships/hyperlink" Target="https://next.amboss.com/us/article/tR0XKf#Zb3e3079fe708e680e9b15e0844209446"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hyperlink" Target="https://next.amboss.com/us/article/tR0XKf#Z28579fa063b554ba93bdf1a8ea853881" TargetMode="External"/><Relationship Id="rId3" Type="http://schemas.openxmlformats.org/officeDocument/2006/relationships/hyperlink" Target="https://next.amboss.com/us/article/3L0Sxg#Z53178f74af701c6933574f4f111d6391" TargetMode="External"/><Relationship Id="rId7" Type="http://schemas.openxmlformats.org/officeDocument/2006/relationships/hyperlink" Target="https://next.amboss.com/us/article/tR0XKf#Z6e6ba8f8387793dc7660178e8b68beb8" TargetMode="External"/><Relationship Id="rId2" Type="http://schemas.openxmlformats.org/officeDocument/2006/relationships/hyperlink" Target="https://next.amboss.com/us/article/jp0_6S#Zce4517a7972cca14ab569ee1f09809ba" TargetMode="External"/><Relationship Id="rId1" Type="http://schemas.openxmlformats.org/officeDocument/2006/relationships/slideLayout" Target="../slideLayouts/slideLayout2.xml"/><Relationship Id="rId6" Type="http://schemas.openxmlformats.org/officeDocument/2006/relationships/hyperlink" Target="https://next.amboss.com/us/article/tR0XKf#Zb3c852a1700aa69159459049286042ee" TargetMode="External"/><Relationship Id="rId5" Type="http://schemas.openxmlformats.org/officeDocument/2006/relationships/hyperlink" Target="https://next.amboss.com/us/article/tR0XKf#Zde3eeca9b0a95fa5dd1f78523e5f9f52" TargetMode="External"/><Relationship Id="rId4" Type="http://schemas.openxmlformats.org/officeDocument/2006/relationships/hyperlink" Target="https://next.amboss.com/us/article/tR0XKf#Z4369db0d59ac05b34ecb586a742eab31"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next.amboss.com/us/article/tR0XKf#Zde3eeca9b0a95fa5dd1f78523e5f9f52" TargetMode="External"/><Relationship Id="rId7" Type="http://schemas.openxmlformats.org/officeDocument/2006/relationships/hyperlink" Target="https://next.amboss.com/us/article/b70H4h#Zdc8d48be1780e7e3904fe9f3fe4af053" TargetMode="External"/><Relationship Id="rId2" Type="http://schemas.openxmlformats.org/officeDocument/2006/relationships/hyperlink" Target="https://next.amboss.com/us/article/tR0XKf#Z28579fa063b554ba93bdf1a8ea853881" TargetMode="External"/><Relationship Id="rId1" Type="http://schemas.openxmlformats.org/officeDocument/2006/relationships/slideLayout" Target="../slideLayouts/slideLayout2.xml"/><Relationship Id="rId6" Type="http://schemas.openxmlformats.org/officeDocument/2006/relationships/hyperlink" Target="https://next.amboss.com/us/article/b70H4h#Z32d6359da9829f2f8e61c6d4b96b6e92" TargetMode="External"/><Relationship Id="rId5" Type="http://schemas.openxmlformats.org/officeDocument/2006/relationships/hyperlink" Target="https://next.amboss.com/us/article/b70H4h#Z3fb720926784c481219a0cb40205428a" TargetMode="External"/><Relationship Id="rId4" Type="http://schemas.openxmlformats.org/officeDocument/2006/relationships/hyperlink" Target="https://next.amboss.com/us/article/b70H4h#Z7af3fa3c4e60c26789fddcddff83cb7b"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715AF9-3E44-41EB-92E9-D95A3B4FB585}"/>
              </a:ext>
            </a:extLst>
          </p:cNvPr>
          <p:cNvSpPr>
            <a:spLocks noGrp="1"/>
          </p:cNvSpPr>
          <p:nvPr>
            <p:ph type="ctrTitle"/>
          </p:nvPr>
        </p:nvSpPr>
        <p:spPr/>
        <p:txBody>
          <a:bodyPr/>
          <a:lstStyle/>
          <a:p>
            <a:r>
              <a:rPr lang="en-US" dirty="0"/>
              <a:t>Brainstem anatomy</a:t>
            </a:r>
          </a:p>
        </p:txBody>
      </p:sp>
    </p:spTree>
    <p:extLst>
      <p:ext uri="{BB962C8B-B14F-4D97-AF65-F5344CB8AC3E}">
        <p14:creationId xmlns:p14="http://schemas.microsoft.com/office/powerpoint/2010/main" val="196529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D4A2D28-80BA-4F33-9175-1ED2938B80F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06437" y="0"/>
            <a:ext cx="10283483" cy="6858000"/>
          </a:xfrm>
        </p:spPr>
      </p:pic>
    </p:spTree>
    <p:extLst>
      <p:ext uri="{BB962C8B-B14F-4D97-AF65-F5344CB8AC3E}">
        <p14:creationId xmlns:p14="http://schemas.microsoft.com/office/powerpoint/2010/main" val="2075851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2D03DAD-1971-4248-8678-BB91219F1A0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0"/>
            <a:ext cx="9800491" cy="6858000"/>
          </a:xfrm>
        </p:spPr>
      </p:pic>
    </p:spTree>
    <p:extLst>
      <p:ext uri="{BB962C8B-B14F-4D97-AF65-F5344CB8AC3E}">
        <p14:creationId xmlns:p14="http://schemas.microsoft.com/office/powerpoint/2010/main" val="7346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AC5D8C5-16B3-4171-BB7E-569E1C4FC6A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06437" y="0"/>
            <a:ext cx="10227211" cy="6858000"/>
          </a:xfrm>
        </p:spPr>
      </p:pic>
    </p:spTree>
    <p:extLst>
      <p:ext uri="{BB962C8B-B14F-4D97-AF65-F5344CB8AC3E}">
        <p14:creationId xmlns:p14="http://schemas.microsoft.com/office/powerpoint/2010/main" val="3378623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98714-32F9-4E83-98A5-8547573EB20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8BC78BC-602C-4206-B734-9EF0E8CD657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37626" y="0"/>
            <a:ext cx="10228774" cy="6858000"/>
          </a:xfrm>
        </p:spPr>
      </p:pic>
    </p:spTree>
    <p:extLst>
      <p:ext uri="{BB962C8B-B14F-4D97-AF65-F5344CB8AC3E}">
        <p14:creationId xmlns:p14="http://schemas.microsoft.com/office/powerpoint/2010/main" val="3911043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B7F706-BD7F-4F3D-82E8-28281FD23D2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14068"/>
            <a:ext cx="10832123" cy="6872068"/>
          </a:xfrm>
        </p:spPr>
      </p:pic>
    </p:spTree>
    <p:extLst>
      <p:ext uri="{BB962C8B-B14F-4D97-AF65-F5344CB8AC3E}">
        <p14:creationId xmlns:p14="http://schemas.microsoft.com/office/powerpoint/2010/main" val="2697488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04E34C6-16F4-40EC-BE59-930843DEB85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23557" y="0"/>
            <a:ext cx="10339754" cy="6858000"/>
          </a:xfrm>
        </p:spPr>
      </p:pic>
    </p:spTree>
    <p:extLst>
      <p:ext uri="{BB962C8B-B14F-4D97-AF65-F5344CB8AC3E}">
        <p14:creationId xmlns:p14="http://schemas.microsoft.com/office/powerpoint/2010/main" val="146227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5BAF-40FC-4598-AF30-93143199CEE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7F200BBE-B0F5-40DF-8C59-06FFFE5D0EF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95422" y="0"/>
            <a:ext cx="10058400" cy="6858000"/>
          </a:xfrm>
        </p:spPr>
      </p:pic>
    </p:spTree>
    <p:extLst>
      <p:ext uri="{BB962C8B-B14F-4D97-AF65-F5344CB8AC3E}">
        <p14:creationId xmlns:p14="http://schemas.microsoft.com/office/powerpoint/2010/main" val="4013977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B8749D-F86C-4B8B-ABC8-08E4691E22E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34571" y="0"/>
            <a:ext cx="10213145" cy="6858000"/>
          </a:xfrm>
        </p:spPr>
      </p:pic>
    </p:spTree>
    <p:extLst>
      <p:ext uri="{BB962C8B-B14F-4D97-AF65-F5344CB8AC3E}">
        <p14:creationId xmlns:p14="http://schemas.microsoft.com/office/powerpoint/2010/main" val="1016972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6FB5CC-307D-4D4B-9B2D-9A11BB1EB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813" y="0"/>
            <a:ext cx="9742206" cy="6858000"/>
          </a:xfrm>
          <a:prstGeom prst="rect">
            <a:avLst/>
          </a:prstGeom>
        </p:spPr>
      </p:pic>
    </p:spTree>
    <p:extLst>
      <p:ext uri="{BB962C8B-B14F-4D97-AF65-F5344CB8AC3E}">
        <p14:creationId xmlns:p14="http://schemas.microsoft.com/office/powerpoint/2010/main" val="1890607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2CB49E-CEC3-4274-A5C3-AF0000FA5E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870" y="0"/>
            <a:ext cx="9929145" cy="6858000"/>
          </a:xfrm>
          <a:prstGeom prst="rect">
            <a:avLst/>
          </a:prstGeom>
        </p:spPr>
      </p:pic>
    </p:spTree>
    <p:extLst>
      <p:ext uri="{BB962C8B-B14F-4D97-AF65-F5344CB8AC3E}">
        <p14:creationId xmlns:p14="http://schemas.microsoft.com/office/powerpoint/2010/main" val="3389127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B3651A-8D64-4215-BEC8-ABF611554A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040" y="0"/>
            <a:ext cx="9795617" cy="6858000"/>
          </a:xfrm>
          <a:prstGeom prst="rect">
            <a:avLst/>
          </a:prstGeom>
        </p:spPr>
      </p:pic>
    </p:spTree>
    <p:extLst>
      <p:ext uri="{BB962C8B-B14F-4D97-AF65-F5344CB8AC3E}">
        <p14:creationId xmlns:p14="http://schemas.microsoft.com/office/powerpoint/2010/main" val="2968855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C1570C-7E9E-443B-AEB6-3E92B6D55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589" y="0"/>
            <a:ext cx="9963000" cy="6858000"/>
          </a:xfrm>
          <a:prstGeom prst="rect">
            <a:avLst/>
          </a:prstGeom>
        </p:spPr>
      </p:pic>
    </p:spTree>
    <p:extLst>
      <p:ext uri="{BB962C8B-B14F-4D97-AF65-F5344CB8AC3E}">
        <p14:creationId xmlns:p14="http://schemas.microsoft.com/office/powerpoint/2010/main" val="1582447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D4B1F4-3CAE-4B63-AB28-3D45B9C3A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70" y="0"/>
            <a:ext cx="9999102" cy="6858000"/>
          </a:xfrm>
          <a:prstGeom prst="rect">
            <a:avLst/>
          </a:prstGeom>
        </p:spPr>
      </p:pic>
    </p:spTree>
    <p:extLst>
      <p:ext uri="{BB962C8B-B14F-4D97-AF65-F5344CB8AC3E}">
        <p14:creationId xmlns:p14="http://schemas.microsoft.com/office/powerpoint/2010/main" val="196994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233FA1-FE31-4265-BFA9-FAFAC1F1FC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098" y="0"/>
            <a:ext cx="10194095" cy="6858000"/>
          </a:xfrm>
          <a:prstGeom prst="rect">
            <a:avLst/>
          </a:prstGeom>
        </p:spPr>
      </p:pic>
    </p:spTree>
    <p:extLst>
      <p:ext uri="{BB962C8B-B14F-4D97-AF65-F5344CB8AC3E}">
        <p14:creationId xmlns:p14="http://schemas.microsoft.com/office/powerpoint/2010/main" val="3088967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E66C7D-F757-48D5-93AA-9B33BC134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182" y="0"/>
            <a:ext cx="9533159" cy="6858000"/>
          </a:xfrm>
          <a:prstGeom prst="rect">
            <a:avLst/>
          </a:prstGeom>
        </p:spPr>
      </p:pic>
    </p:spTree>
    <p:extLst>
      <p:ext uri="{BB962C8B-B14F-4D97-AF65-F5344CB8AC3E}">
        <p14:creationId xmlns:p14="http://schemas.microsoft.com/office/powerpoint/2010/main" val="1443637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437055-24C1-4383-83A8-61C6FF8B68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125" y="0"/>
            <a:ext cx="9758229" cy="6858000"/>
          </a:xfrm>
          <a:prstGeom prst="rect">
            <a:avLst/>
          </a:prstGeom>
        </p:spPr>
      </p:pic>
    </p:spTree>
    <p:extLst>
      <p:ext uri="{BB962C8B-B14F-4D97-AF65-F5344CB8AC3E}">
        <p14:creationId xmlns:p14="http://schemas.microsoft.com/office/powerpoint/2010/main" val="3012463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6B5A42-A90B-4F95-AD14-26D8CDD5B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010" y="0"/>
            <a:ext cx="9651407" cy="6858000"/>
          </a:xfrm>
          <a:prstGeom prst="rect">
            <a:avLst/>
          </a:prstGeom>
        </p:spPr>
      </p:pic>
    </p:spTree>
    <p:extLst>
      <p:ext uri="{BB962C8B-B14F-4D97-AF65-F5344CB8AC3E}">
        <p14:creationId xmlns:p14="http://schemas.microsoft.com/office/powerpoint/2010/main" val="1791476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4BCD42-7450-4B9B-B58C-65CC53321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030" y="0"/>
            <a:ext cx="9743607" cy="6858000"/>
          </a:xfrm>
          <a:prstGeom prst="rect">
            <a:avLst/>
          </a:prstGeom>
        </p:spPr>
      </p:pic>
    </p:spTree>
    <p:extLst>
      <p:ext uri="{BB962C8B-B14F-4D97-AF65-F5344CB8AC3E}">
        <p14:creationId xmlns:p14="http://schemas.microsoft.com/office/powerpoint/2010/main" val="2758122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7F954C-2E21-4D14-B363-14E72D2359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776" y="0"/>
            <a:ext cx="9978116" cy="6858000"/>
          </a:xfrm>
          <a:prstGeom prst="rect">
            <a:avLst/>
          </a:prstGeom>
        </p:spPr>
      </p:pic>
    </p:spTree>
    <p:extLst>
      <p:ext uri="{BB962C8B-B14F-4D97-AF65-F5344CB8AC3E}">
        <p14:creationId xmlns:p14="http://schemas.microsoft.com/office/powerpoint/2010/main" val="4160108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F71E0-F08D-4AEC-8641-E8A140549D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582" y="0"/>
            <a:ext cx="9731523" cy="6858000"/>
          </a:xfrm>
          <a:prstGeom prst="rect">
            <a:avLst/>
          </a:prstGeom>
        </p:spPr>
      </p:pic>
    </p:spTree>
    <p:extLst>
      <p:ext uri="{BB962C8B-B14F-4D97-AF65-F5344CB8AC3E}">
        <p14:creationId xmlns:p14="http://schemas.microsoft.com/office/powerpoint/2010/main" val="1688353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ions of the brain with embryological derivation">
            <a:extLst>
              <a:ext uri="{FF2B5EF4-FFF2-40B4-BE49-F238E27FC236}">
                <a16:creationId xmlns:a16="http://schemas.microsoft.com/office/drawing/2014/main" id="{372970DC-6B86-48F1-A5AF-2B16E2A62E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713" y="0"/>
            <a:ext cx="7900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620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6FFD0-B16B-40E0-8323-50BCA30814A9}"/>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9B1E2B54-CC6A-4B61-B249-943471B3516B}"/>
              </a:ext>
            </a:extLst>
          </p:cNvPr>
          <p:cNvSpPr>
            <a:spLocks noGrp="1"/>
          </p:cNvSpPr>
          <p:nvPr>
            <p:ph sz="quarter" idx="1"/>
          </p:nvPr>
        </p:nvSpPr>
        <p:spPr/>
        <p:txBody>
          <a:bodyPr/>
          <a:lstStyle/>
          <a:p>
            <a:r>
              <a:rPr lang="en-US" b="1" dirty="0"/>
              <a:t>Composition</a:t>
            </a:r>
            <a:endParaRPr lang="en-US" dirty="0"/>
          </a:p>
          <a:p>
            <a:pPr lvl="1"/>
            <a:r>
              <a:rPr lang="en-US" dirty="0"/>
              <a:t>Nuclei of </a:t>
            </a:r>
            <a:r>
              <a:rPr lang="en-US" dirty="0">
                <a:hlinkClick r:id="rId2"/>
              </a:rPr>
              <a:t>CN III</a:t>
            </a:r>
            <a:r>
              <a:rPr lang="en-US" dirty="0"/>
              <a:t>–XII</a:t>
            </a:r>
          </a:p>
          <a:p>
            <a:pPr lvl="1"/>
            <a:r>
              <a:rPr lang="en-US" dirty="0"/>
              <a:t>Major ascending (sensory) and descending (motor) pathways</a:t>
            </a:r>
          </a:p>
          <a:p>
            <a:pPr lvl="1"/>
            <a:r>
              <a:rPr lang="en-US" dirty="0"/>
              <a:t>Reticular formation (responsible for alertness)</a:t>
            </a:r>
          </a:p>
          <a:p>
            <a:r>
              <a:rPr lang="en-US" b="1" dirty="0"/>
              <a:t>Function</a:t>
            </a:r>
            <a:endParaRPr lang="en-US" dirty="0"/>
          </a:p>
          <a:p>
            <a:pPr lvl="1"/>
            <a:r>
              <a:rPr lang="en-US" dirty="0"/>
              <a:t>Regulation of awareness and </a:t>
            </a:r>
            <a:r>
              <a:rPr lang="en-US" dirty="0">
                <a:hlinkClick r:id="rId3"/>
              </a:rPr>
              <a:t>sleep cycle</a:t>
            </a:r>
            <a:endParaRPr lang="en-US" dirty="0"/>
          </a:p>
          <a:p>
            <a:pPr lvl="1"/>
            <a:r>
              <a:rPr lang="en-US" dirty="0"/>
              <a:t>Regulation of autonomic functions (e.g., circulation, respiration, gastrointestinal activity, salivation, lacrimation)</a:t>
            </a:r>
          </a:p>
          <a:p>
            <a:pPr lvl="1"/>
            <a:r>
              <a:rPr lang="en-US" dirty="0"/>
              <a:t>Conduction</a:t>
            </a:r>
          </a:p>
          <a:p>
            <a:endParaRPr lang="en-US" dirty="0"/>
          </a:p>
        </p:txBody>
      </p:sp>
    </p:spTree>
    <p:extLst>
      <p:ext uri="{BB962C8B-B14F-4D97-AF65-F5344CB8AC3E}">
        <p14:creationId xmlns:p14="http://schemas.microsoft.com/office/powerpoint/2010/main" val="1025328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B7B003-243D-448F-B692-1BD0749731C3}"/>
              </a:ext>
            </a:extLst>
          </p:cNvPr>
          <p:cNvSpPr>
            <a:spLocks noGrp="1"/>
          </p:cNvSpPr>
          <p:nvPr>
            <p:ph sz="quarter" idx="1"/>
          </p:nvPr>
        </p:nvSpPr>
        <p:spPr/>
        <p:txBody>
          <a:bodyPr/>
          <a:lstStyle/>
          <a:p>
            <a:r>
              <a:rPr lang="en-US" dirty="0"/>
              <a:t>Each of the 3 parts of the brainstem contains CN nuclei: 2 (</a:t>
            </a:r>
            <a:r>
              <a:rPr lang="en-US" dirty="0">
                <a:hlinkClick r:id="rId2"/>
              </a:rPr>
              <a:t>CN III</a:t>
            </a:r>
            <a:r>
              <a:rPr lang="en-US" dirty="0"/>
              <a:t> and IV) in the </a:t>
            </a:r>
            <a:r>
              <a:rPr lang="en-US" dirty="0">
                <a:hlinkClick r:id="rId3"/>
              </a:rPr>
              <a:t>midbrain</a:t>
            </a:r>
            <a:r>
              <a:rPr lang="en-US" dirty="0"/>
              <a:t>, 4 (</a:t>
            </a:r>
            <a:r>
              <a:rPr lang="en-US" dirty="0">
                <a:hlinkClick r:id="rId4"/>
              </a:rPr>
              <a:t>CN V</a:t>
            </a:r>
            <a:r>
              <a:rPr lang="en-US" dirty="0"/>
              <a:t>–VIII) in the </a:t>
            </a:r>
            <a:r>
              <a:rPr lang="en-US" dirty="0">
                <a:hlinkClick r:id="rId5"/>
              </a:rPr>
              <a:t>pons</a:t>
            </a:r>
            <a:r>
              <a:rPr lang="en-US" dirty="0"/>
              <a:t>, and 4 (</a:t>
            </a:r>
            <a:r>
              <a:rPr lang="en-US" dirty="0">
                <a:hlinkClick r:id="rId6"/>
              </a:rPr>
              <a:t>CN IX</a:t>
            </a:r>
            <a:r>
              <a:rPr lang="en-US" dirty="0"/>
              <a:t>–XII) in the </a:t>
            </a:r>
            <a:r>
              <a:rPr lang="en-US" dirty="0">
                <a:hlinkClick r:id="rId7"/>
              </a:rPr>
              <a:t>medulla oblongata</a:t>
            </a:r>
            <a:r>
              <a:rPr lang="en-US" dirty="0"/>
              <a:t>.</a:t>
            </a:r>
          </a:p>
          <a:p>
            <a:r>
              <a:rPr lang="en-US" dirty="0"/>
              <a:t>4 CN nuclei are </a:t>
            </a:r>
            <a:r>
              <a:rPr lang="en-US" dirty="0">
                <a:hlinkClick r:id="rId8"/>
              </a:rPr>
              <a:t>medial</a:t>
            </a:r>
            <a:r>
              <a:rPr lang="en-US" dirty="0"/>
              <a:t>: </a:t>
            </a:r>
            <a:r>
              <a:rPr lang="en-US" dirty="0">
                <a:hlinkClick r:id="rId2"/>
              </a:rPr>
              <a:t>CN III</a:t>
            </a:r>
            <a:r>
              <a:rPr lang="en-US" dirty="0"/>
              <a:t>, IV, VI, and XII.</a:t>
            </a:r>
          </a:p>
          <a:p>
            <a:endParaRPr lang="en-US" dirty="0"/>
          </a:p>
        </p:txBody>
      </p:sp>
    </p:spTree>
    <p:extLst>
      <p:ext uri="{BB962C8B-B14F-4D97-AF65-F5344CB8AC3E}">
        <p14:creationId xmlns:p14="http://schemas.microsoft.com/office/powerpoint/2010/main" val="4059212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24C6D-400C-45A4-A5F4-D3E41F42B83E}"/>
              </a:ext>
            </a:extLst>
          </p:cNvPr>
          <p:cNvSpPr>
            <a:spLocks noGrp="1"/>
          </p:cNvSpPr>
          <p:nvPr>
            <p:ph type="title"/>
          </p:nvPr>
        </p:nvSpPr>
        <p:spPr/>
        <p:txBody>
          <a:bodyPr/>
          <a:lstStyle/>
          <a:p>
            <a:r>
              <a:rPr lang="en-US" dirty="0"/>
              <a:t>Midbrain</a:t>
            </a:r>
          </a:p>
        </p:txBody>
      </p:sp>
      <p:sp>
        <p:nvSpPr>
          <p:cNvPr id="3" name="Content Placeholder 2">
            <a:extLst>
              <a:ext uri="{FF2B5EF4-FFF2-40B4-BE49-F238E27FC236}">
                <a16:creationId xmlns:a16="http://schemas.microsoft.com/office/drawing/2014/main" id="{B2044CD3-41FD-408C-9844-87E3B30F5C21}"/>
              </a:ext>
            </a:extLst>
          </p:cNvPr>
          <p:cNvSpPr>
            <a:spLocks noGrp="1"/>
          </p:cNvSpPr>
          <p:nvPr>
            <p:ph sz="quarter" idx="1"/>
          </p:nvPr>
        </p:nvSpPr>
        <p:spPr/>
        <p:txBody>
          <a:bodyPr>
            <a:normAutofit fontScale="92500" lnSpcReduction="20000"/>
          </a:bodyPr>
          <a:lstStyle/>
          <a:p>
            <a:r>
              <a:rPr lang="en-US" b="1" dirty="0"/>
              <a:t>Characteristics</a:t>
            </a:r>
          </a:p>
          <a:p>
            <a:r>
              <a:rPr lang="en-US" b="1" dirty="0"/>
              <a:t>Location</a:t>
            </a:r>
            <a:r>
              <a:rPr lang="en-US" dirty="0"/>
              <a:t>: </a:t>
            </a:r>
            <a:r>
              <a:rPr lang="en-US" dirty="0">
                <a:hlinkClick r:id="rId2"/>
              </a:rPr>
              <a:t>rostral</a:t>
            </a:r>
            <a:r>
              <a:rPr lang="en-US" dirty="0"/>
              <a:t> to the </a:t>
            </a:r>
            <a:r>
              <a:rPr lang="en-US" dirty="0">
                <a:hlinkClick r:id="rId3"/>
              </a:rPr>
              <a:t>pons</a:t>
            </a:r>
            <a:r>
              <a:rPr lang="en-US" dirty="0"/>
              <a:t>, </a:t>
            </a:r>
            <a:r>
              <a:rPr lang="en-US" dirty="0">
                <a:hlinkClick r:id="rId4"/>
              </a:rPr>
              <a:t>ventral</a:t>
            </a:r>
            <a:r>
              <a:rPr lang="en-US" dirty="0"/>
              <a:t> to the </a:t>
            </a:r>
            <a:r>
              <a:rPr lang="en-US" dirty="0">
                <a:hlinkClick r:id="rId5"/>
              </a:rPr>
              <a:t>cerebellum</a:t>
            </a:r>
            <a:r>
              <a:rPr lang="en-US" dirty="0"/>
              <a:t>, </a:t>
            </a:r>
            <a:r>
              <a:rPr lang="en-US" dirty="0">
                <a:hlinkClick r:id="rId6"/>
              </a:rPr>
              <a:t>caudal</a:t>
            </a:r>
            <a:r>
              <a:rPr lang="en-US" dirty="0"/>
              <a:t> to the </a:t>
            </a:r>
            <a:r>
              <a:rPr lang="en-US" dirty="0">
                <a:hlinkClick r:id="rId7"/>
              </a:rPr>
              <a:t>thalamus</a:t>
            </a:r>
            <a:r>
              <a:rPr lang="en-US" dirty="0"/>
              <a:t> </a:t>
            </a:r>
          </a:p>
          <a:p>
            <a:r>
              <a:rPr lang="en-US" b="1" dirty="0"/>
              <a:t>Function</a:t>
            </a:r>
            <a:endParaRPr lang="en-US" dirty="0"/>
          </a:p>
          <a:p>
            <a:pPr lvl="1"/>
            <a:r>
              <a:rPr lang="en-US" dirty="0"/>
              <a:t>Processing of auditory and visual information</a:t>
            </a:r>
          </a:p>
          <a:p>
            <a:pPr lvl="1"/>
            <a:r>
              <a:rPr lang="en-US" dirty="0"/>
              <a:t>Coordination of </a:t>
            </a:r>
            <a:r>
              <a:rPr lang="en-US" dirty="0">
                <a:hlinkClick r:id="rId8"/>
              </a:rPr>
              <a:t>eye</a:t>
            </a:r>
            <a:r>
              <a:rPr lang="en-US" dirty="0"/>
              <a:t> movement</a:t>
            </a:r>
          </a:p>
          <a:p>
            <a:pPr lvl="1"/>
            <a:r>
              <a:rPr lang="en-US" dirty="0"/>
              <a:t>Modulation of extrapyramidal motor function</a:t>
            </a:r>
          </a:p>
          <a:p>
            <a:pPr lvl="1"/>
            <a:r>
              <a:rPr lang="en-US" dirty="0"/>
              <a:t>Conduction of fiber tracts</a:t>
            </a:r>
          </a:p>
          <a:p>
            <a:pPr lvl="1"/>
            <a:r>
              <a:rPr lang="en-US" dirty="0">
                <a:hlinkClick r:id="rId9"/>
              </a:rPr>
              <a:t>Nociception</a:t>
            </a:r>
            <a:endParaRPr lang="en-US" dirty="0"/>
          </a:p>
          <a:p>
            <a:pPr lvl="1"/>
            <a:r>
              <a:rPr lang="en-US" dirty="0"/>
              <a:t>Arousal and alertness</a:t>
            </a:r>
          </a:p>
          <a:p>
            <a:r>
              <a:rPr lang="en-US" b="1" dirty="0"/>
              <a:t>Composition</a:t>
            </a:r>
            <a:r>
              <a:rPr lang="en-US" dirty="0"/>
              <a:t>: three main components</a:t>
            </a:r>
          </a:p>
          <a:p>
            <a:pPr lvl="1"/>
            <a:r>
              <a:rPr lang="en-US" dirty="0" err="1">
                <a:hlinkClick r:id="rId10"/>
              </a:rPr>
              <a:t>Crura</a:t>
            </a:r>
            <a:r>
              <a:rPr lang="en-US" dirty="0">
                <a:hlinkClick r:id="rId10"/>
              </a:rPr>
              <a:t> cerebri</a:t>
            </a:r>
            <a:endParaRPr lang="en-US" dirty="0"/>
          </a:p>
          <a:p>
            <a:pPr lvl="1"/>
            <a:r>
              <a:rPr lang="en-US" dirty="0">
                <a:hlinkClick r:id="rId11"/>
              </a:rPr>
              <a:t>Tegmentum</a:t>
            </a:r>
            <a:endParaRPr lang="en-US" dirty="0"/>
          </a:p>
          <a:p>
            <a:pPr lvl="1"/>
            <a:r>
              <a:rPr lang="en-US" dirty="0">
                <a:hlinkClick r:id="rId12"/>
              </a:rPr>
              <a:t>Tectum</a:t>
            </a:r>
            <a:endParaRPr lang="en-US" dirty="0"/>
          </a:p>
          <a:p>
            <a:r>
              <a:rPr lang="en-US" b="1" dirty="0">
                <a:hlinkClick r:id="rId13"/>
              </a:rPr>
              <a:t>Embryogenesis</a:t>
            </a:r>
            <a:r>
              <a:rPr lang="en-US" dirty="0"/>
              <a:t>: derived from </a:t>
            </a:r>
            <a:r>
              <a:rPr lang="en-US" dirty="0">
                <a:hlinkClick r:id="rId14"/>
              </a:rPr>
              <a:t>mesencephalon</a:t>
            </a:r>
            <a:endParaRPr lang="en-US" dirty="0"/>
          </a:p>
          <a:p>
            <a:endParaRPr lang="en-US" dirty="0"/>
          </a:p>
        </p:txBody>
      </p:sp>
    </p:spTree>
    <p:extLst>
      <p:ext uri="{BB962C8B-B14F-4D97-AF65-F5344CB8AC3E}">
        <p14:creationId xmlns:p14="http://schemas.microsoft.com/office/powerpoint/2010/main" val="2671199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description available.">
            <a:extLst>
              <a:ext uri="{FF2B5EF4-FFF2-40B4-BE49-F238E27FC236}">
                <a16:creationId xmlns:a16="http://schemas.microsoft.com/office/drawing/2014/main" id="{364FB908-F661-4B8A-BA6E-2300BE227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0688"/>
            <a:ext cx="12192000" cy="6015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89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62A2-D338-49A5-9A12-2AC383C56E72}"/>
              </a:ext>
            </a:extLst>
          </p:cNvPr>
          <p:cNvSpPr>
            <a:spLocks noGrp="1"/>
          </p:cNvSpPr>
          <p:nvPr>
            <p:ph type="title"/>
          </p:nvPr>
        </p:nvSpPr>
        <p:spPr/>
        <p:txBody>
          <a:bodyPr/>
          <a:lstStyle/>
          <a:p>
            <a:r>
              <a:rPr lang="en-US" dirty="0"/>
              <a:t>Components of the midbrain</a:t>
            </a:r>
          </a:p>
        </p:txBody>
      </p:sp>
      <p:graphicFrame>
        <p:nvGraphicFramePr>
          <p:cNvPr id="4" name="Content Placeholder 3">
            <a:extLst>
              <a:ext uri="{FF2B5EF4-FFF2-40B4-BE49-F238E27FC236}">
                <a16:creationId xmlns:a16="http://schemas.microsoft.com/office/drawing/2014/main" id="{C75D9522-1BCF-4AAB-A430-0F064B389430}"/>
              </a:ext>
            </a:extLst>
          </p:cNvPr>
          <p:cNvGraphicFramePr>
            <a:graphicFrameLocks noGrp="1"/>
          </p:cNvGraphicFramePr>
          <p:nvPr>
            <p:ph sz="quarter" idx="1"/>
            <p:extLst>
              <p:ext uri="{D42A27DB-BD31-4B8C-83A1-F6EECF244321}">
                <p14:modId xmlns:p14="http://schemas.microsoft.com/office/powerpoint/2010/main" val="1943801781"/>
              </p:ext>
            </p:extLst>
          </p:nvPr>
        </p:nvGraphicFramePr>
        <p:xfrm>
          <a:off x="0" y="1420925"/>
          <a:ext cx="12192000" cy="5483234"/>
        </p:xfrm>
        <a:graphic>
          <a:graphicData uri="http://schemas.openxmlformats.org/drawingml/2006/table">
            <a:tbl>
              <a:tblPr/>
              <a:tblGrid>
                <a:gridCol w="3048000">
                  <a:extLst>
                    <a:ext uri="{9D8B030D-6E8A-4147-A177-3AD203B41FA5}">
                      <a16:colId xmlns:a16="http://schemas.microsoft.com/office/drawing/2014/main" val="2956395580"/>
                    </a:ext>
                  </a:extLst>
                </a:gridCol>
                <a:gridCol w="3048000">
                  <a:extLst>
                    <a:ext uri="{9D8B030D-6E8A-4147-A177-3AD203B41FA5}">
                      <a16:colId xmlns:a16="http://schemas.microsoft.com/office/drawing/2014/main" val="524150120"/>
                    </a:ext>
                  </a:extLst>
                </a:gridCol>
                <a:gridCol w="3048000">
                  <a:extLst>
                    <a:ext uri="{9D8B030D-6E8A-4147-A177-3AD203B41FA5}">
                      <a16:colId xmlns:a16="http://schemas.microsoft.com/office/drawing/2014/main" val="2397669793"/>
                    </a:ext>
                  </a:extLst>
                </a:gridCol>
                <a:gridCol w="3048000">
                  <a:extLst>
                    <a:ext uri="{9D8B030D-6E8A-4147-A177-3AD203B41FA5}">
                      <a16:colId xmlns:a16="http://schemas.microsoft.com/office/drawing/2014/main" val="2380807218"/>
                    </a:ext>
                  </a:extLst>
                </a:gridCol>
              </a:tblGrid>
              <a:tr h="290336">
                <a:tc gridSpan="4">
                  <a:txBody>
                    <a:bodyPr/>
                    <a:lstStyle/>
                    <a:p>
                      <a:r>
                        <a:rPr lang="en-US" sz="1600" b="1">
                          <a:effectLst/>
                        </a:rPr>
                        <a:t>Overview of the </a:t>
                      </a:r>
                      <a:r>
                        <a:rPr lang="en-US" sz="1600" b="1">
                          <a:effectLst/>
                          <a:hlinkClick r:id="rId2"/>
                        </a:rPr>
                        <a:t>midbrain</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200867"/>
                  </a:ext>
                </a:extLst>
              </a:tr>
              <a:tr h="475402">
                <a:tc>
                  <a:txBody>
                    <a:bodyPr/>
                    <a:lstStyle/>
                    <a:p>
                      <a:r>
                        <a:rPr lang="en-US" sz="1600" b="1">
                          <a:effectLst/>
                        </a:rPr>
                        <a:t>Structure</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Location</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Components</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Function/Characteristics</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3004483280"/>
                  </a:ext>
                </a:extLst>
              </a:tr>
              <a:tr h="2893749">
                <a:tc rowSpan="2">
                  <a:txBody>
                    <a:bodyPr/>
                    <a:lstStyle/>
                    <a:p>
                      <a:r>
                        <a:rPr lang="en-US" sz="1600" b="1">
                          <a:effectLst/>
                        </a:rPr>
                        <a:t>Tectum</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rowSpan="2">
                  <a:txBody>
                    <a:bodyPr/>
                    <a:lstStyle/>
                    <a:p>
                      <a:pPr>
                        <a:buFont typeface="Arial" panose="020B0604020202020204" pitchFamily="34" charset="0"/>
                        <a:buChar char="•"/>
                      </a:pPr>
                      <a:r>
                        <a:rPr lang="en-US" sz="1600">
                          <a:effectLst/>
                          <a:hlinkClick r:id="rId3"/>
                        </a:rPr>
                        <a:t>Posterior</a:t>
                      </a:r>
                      <a:r>
                        <a:rPr lang="en-US" sz="1600">
                          <a:effectLst/>
                        </a:rPr>
                        <a:t> to the </a:t>
                      </a:r>
                      <a:r>
                        <a:rPr lang="en-US" sz="1600">
                          <a:effectLst/>
                          <a:hlinkClick r:id="rId4"/>
                        </a:rPr>
                        <a:t>cerebral aqueduct</a:t>
                      </a:r>
                      <a:endParaRPr lang="en-US" sz="1600">
                        <a:effectLst/>
                      </a:endParaRPr>
                    </a:p>
                    <a:p>
                      <a:pPr>
                        <a:buFont typeface="Arial" panose="020B0604020202020204" pitchFamily="34" charset="0"/>
                        <a:buChar char="•"/>
                      </a:pPr>
                      <a:r>
                        <a:rPr lang="en-US" sz="1600">
                          <a:effectLst/>
                        </a:rPr>
                        <a:t>Forms the roof of the </a:t>
                      </a:r>
                      <a:r>
                        <a:rPr lang="en-US" sz="1600">
                          <a:effectLst/>
                          <a:hlinkClick r:id="rId2"/>
                        </a:rPr>
                        <a:t>midbrain</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Superior colliculi</a:t>
                      </a: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Relay voluntary and involuntary </a:t>
                      </a:r>
                      <a:r>
                        <a:rPr lang="en-US" sz="1600" b="1">
                          <a:effectLst/>
                          <a:hlinkClick r:id="rId5"/>
                        </a:rPr>
                        <a:t>eye movements</a:t>
                      </a:r>
                      <a:r>
                        <a:rPr lang="en-US" sz="1600">
                          <a:effectLst/>
                        </a:rPr>
                        <a:t> (e.g., </a:t>
                      </a:r>
                      <a:r>
                        <a:rPr lang="en-US" sz="1600">
                          <a:effectLst/>
                          <a:hlinkClick r:id="rId6"/>
                        </a:rPr>
                        <a:t>saccades</a:t>
                      </a:r>
                      <a:r>
                        <a:rPr lang="en-US" sz="1600">
                          <a:effectLst/>
                        </a:rPr>
                        <a:t>)</a:t>
                      </a:r>
                    </a:p>
                    <a:p>
                      <a:pPr>
                        <a:buFont typeface="Arial" panose="020B0604020202020204" pitchFamily="34" charset="0"/>
                        <a:buChar char="•"/>
                      </a:pPr>
                      <a:r>
                        <a:rPr lang="en-US" sz="1600">
                          <a:effectLst/>
                        </a:rPr>
                        <a:t>Facilitate optic reflexes</a:t>
                      </a:r>
                    </a:p>
                    <a:p>
                      <a:pPr>
                        <a:buFont typeface="Arial" panose="020B0604020202020204" pitchFamily="34" charset="0"/>
                        <a:buChar char="•"/>
                      </a:pPr>
                      <a:r>
                        <a:rPr lang="en-US" sz="1600">
                          <a:effectLst/>
                        </a:rPr>
                        <a:t>Receive input from the </a:t>
                      </a:r>
                      <a:r>
                        <a:rPr lang="en-US" sz="1600">
                          <a:effectLst/>
                          <a:hlinkClick r:id="rId7"/>
                        </a:rPr>
                        <a:t>retina</a:t>
                      </a:r>
                      <a:r>
                        <a:rPr lang="en-US" sz="1600">
                          <a:effectLst/>
                        </a:rPr>
                        <a:t> and the </a:t>
                      </a:r>
                      <a:r>
                        <a:rPr lang="en-US" sz="1600">
                          <a:effectLst/>
                          <a:hlinkClick r:id="rId8"/>
                        </a:rPr>
                        <a:t>pretectal area</a:t>
                      </a:r>
                      <a:endParaRPr lang="en-US" sz="1600">
                        <a:effectLst/>
                      </a:endParaRPr>
                    </a:p>
                    <a:p>
                      <a:pPr>
                        <a:buFont typeface="Arial" panose="020B0604020202020204" pitchFamily="34" charset="0"/>
                        <a:buChar char="•"/>
                      </a:pPr>
                      <a:r>
                        <a:rPr lang="en-US" sz="1600">
                          <a:effectLst/>
                        </a:rPr>
                        <a:t>Project to the </a:t>
                      </a:r>
                      <a:r>
                        <a:rPr lang="en-US" sz="1600">
                          <a:effectLst/>
                          <a:hlinkClick r:id="rId9"/>
                        </a:rPr>
                        <a:t>lateral geniculate bodies</a:t>
                      </a:r>
                      <a:endParaRPr lang="en-US" sz="160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065076208"/>
                  </a:ext>
                </a:extLst>
              </a:tr>
              <a:tr h="1777589">
                <a:tc vMerge="1">
                  <a:txBody>
                    <a:bodyPr/>
                    <a:lstStyle/>
                    <a:p>
                      <a:endParaRPr lang="en-US"/>
                    </a:p>
                  </a:txBody>
                  <a:tcPr/>
                </a:tc>
                <a:tc vMerge="1">
                  <a:txBody>
                    <a:bodyPr/>
                    <a:lstStyle/>
                    <a:p>
                      <a:endParaRPr lang="en-US"/>
                    </a:p>
                  </a:txBody>
                  <a:tcPr/>
                </a:tc>
                <a:tc>
                  <a:txBody>
                    <a:bodyPr/>
                    <a:lstStyle/>
                    <a:p>
                      <a:pPr>
                        <a:buFont typeface="Arial" panose="020B0604020202020204" pitchFamily="34" charset="0"/>
                        <a:buChar char="•"/>
                      </a:pPr>
                      <a:r>
                        <a:rPr lang="en-US" sz="1600">
                          <a:effectLst/>
                        </a:rPr>
                        <a:t>Inferior colliculi</a:t>
                      </a: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rPr>
                        <a:t>Part of the </a:t>
                      </a:r>
                      <a:r>
                        <a:rPr lang="en-US" sz="1600" b="1" dirty="0">
                          <a:effectLst/>
                          <a:hlinkClick r:id="rId10"/>
                        </a:rPr>
                        <a:t>auditory pathway</a:t>
                      </a:r>
                      <a:endParaRPr lang="en-US" sz="1600" dirty="0">
                        <a:effectLst/>
                      </a:endParaRPr>
                    </a:p>
                    <a:p>
                      <a:pPr>
                        <a:buFont typeface="Arial" panose="020B0604020202020204" pitchFamily="34" charset="0"/>
                        <a:buChar char="•"/>
                      </a:pPr>
                      <a:r>
                        <a:rPr lang="en-US" sz="1600" dirty="0">
                          <a:effectLst/>
                        </a:rPr>
                        <a:t>Receive input from the </a:t>
                      </a:r>
                      <a:r>
                        <a:rPr lang="en-US" sz="1600" dirty="0">
                          <a:effectLst/>
                          <a:hlinkClick r:id="rId11"/>
                        </a:rPr>
                        <a:t>lateral lemniscus</a:t>
                      </a:r>
                      <a:endParaRPr lang="en-US" sz="1600" dirty="0">
                        <a:effectLst/>
                      </a:endParaRPr>
                    </a:p>
                    <a:p>
                      <a:pPr>
                        <a:buFont typeface="Arial" panose="020B0604020202020204" pitchFamily="34" charset="0"/>
                        <a:buChar char="•"/>
                      </a:pPr>
                      <a:r>
                        <a:rPr lang="en-US" sz="1600" dirty="0">
                          <a:effectLst/>
                        </a:rPr>
                        <a:t>Project to the </a:t>
                      </a:r>
                      <a:r>
                        <a:rPr lang="en-US" sz="1600" dirty="0">
                          <a:effectLst/>
                          <a:hlinkClick r:id="rId12"/>
                        </a:rPr>
                        <a:t>medial geniculate bodies</a:t>
                      </a:r>
                      <a:endParaRPr lang="en-US" sz="1600" dirty="0">
                        <a:effectLst/>
                      </a:endParaRPr>
                    </a:p>
                  </a:txBody>
                  <a:tcPr marL="92654" marR="92654" marT="46327" marB="4632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557541467"/>
                  </a:ext>
                </a:extLst>
              </a:tr>
            </a:tbl>
          </a:graphicData>
        </a:graphic>
      </p:graphicFrame>
    </p:spTree>
    <p:extLst>
      <p:ext uri="{BB962C8B-B14F-4D97-AF65-F5344CB8AC3E}">
        <p14:creationId xmlns:p14="http://schemas.microsoft.com/office/powerpoint/2010/main" val="3976006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6FFE040-D6EA-427A-8409-95130BE26A88}"/>
              </a:ext>
            </a:extLst>
          </p:cNvPr>
          <p:cNvGraphicFramePr>
            <a:graphicFrameLocks noGrp="1"/>
          </p:cNvGraphicFramePr>
          <p:nvPr>
            <p:extLst>
              <p:ext uri="{D42A27DB-BD31-4B8C-83A1-F6EECF244321}">
                <p14:modId xmlns:p14="http://schemas.microsoft.com/office/powerpoint/2010/main" val="1394693404"/>
              </p:ext>
            </p:extLst>
          </p:nvPr>
        </p:nvGraphicFramePr>
        <p:xfrm>
          <a:off x="0" y="1"/>
          <a:ext cx="12192000" cy="6858000"/>
        </p:xfrm>
        <a:graphic>
          <a:graphicData uri="http://schemas.openxmlformats.org/drawingml/2006/table">
            <a:tbl>
              <a:tblPr/>
              <a:tblGrid>
                <a:gridCol w="3048000">
                  <a:extLst>
                    <a:ext uri="{9D8B030D-6E8A-4147-A177-3AD203B41FA5}">
                      <a16:colId xmlns:a16="http://schemas.microsoft.com/office/drawing/2014/main" val="2535372520"/>
                    </a:ext>
                  </a:extLst>
                </a:gridCol>
                <a:gridCol w="3048000">
                  <a:extLst>
                    <a:ext uri="{9D8B030D-6E8A-4147-A177-3AD203B41FA5}">
                      <a16:colId xmlns:a16="http://schemas.microsoft.com/office/drawing/2014/main" val="98884116"/>
                    </a:ext>
                  </a:extLst>
                </a:gridCol>
                <a:gridCol w="3048000">
                  <a:extLst>
                    <a:ext uri="{9D8B030D-6E8A-4147-A177-3AD203B41FA5}">
                      <a16:colId xmlns:a16="http://schemas.microsoft.com/office/drawing/2014/main" val="2132649914"/>
                    </a:ext>
                  </a:extLst>
                </a:gridCol>
                <a:gridCol w="3048000">
                  <a:extLst>
                    <a:ext uri="{9D8B030D-6E8A-4147-A177-3AD203B41FA5}">
                      <a16:colId xmlns:a16="http://schemas.microsoft.com/office/drawing/2014/main" val="505613268"/>
                    </a:ext>
                  </a:extLst>
                </a:gridCol>
              </a:tblGrid>
              <a:tr h="2457501">
                <a:tc>
                  <a:txBody>
                    <a:bodyPr/>
                    <a:lstStyle/>
                    <a:p>
                      <a:r>
                        <a:rPr lang="en-US" sz="1600" b="1" dirty="0">
                          <a:effectLst/>
                        </a:rPr>
                        <a:t>Tegmentum</a:t>
                      </a:r>
                      <a:endParaRPr lang="en-US" sz="1600" dirty="0">
                        <a:effectLst/>
                      </a:endParaRP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dirty="0">
                          <a:effectLst/>
                        </a:rPr>
                        <a:t>Extends from </a:t>
                      </a:r>
                      <a:r>
                        <a:rPr lang="en-US" sz="1600" dirty="0">
                          <a:effectLst/>
                          <a:hlinkClick r:id="rId2"/>
                        </a:rPr>
                        <a:t>midbrain</a:t>
                      </a:r>
                      <a:r>
                        <a:rPr lang="en-US" sz="1600" dirty="0">
                          <a:effectLst/>
                        </a:rPr>
                        <a:t> to </a:t>
                      </a:r>
                      <a:r>
                        <a:rPr lang="en-US" sz="1600" dirty="0">
                          <a:effectLst/>
                          <a:hlinkClick r:id="rId3"/>
                        </a:rPr>
                        <a:t>pons</a:t>
                      </a:r>
                      <a:endParaRPr lang="en-US" sz="1600" dirty="0">
                        <a:effectLst/>
                      </a:endParaRPr>
                    </a:p>
                    <a:p>
                      <a:pPr>
                        <a:buFont typeface="Arial" panose="020B0604020202020204" pitchFamily="34" charset="0"/>
                        <a:buChar char="•"/>
                      </a:pPr>
                      <a:r>
                        <a:rPr lang="en-US" sz="1600" dirty="0">
                          <a:effectLst/>
                        </a:rPr>
                        <a:t>Between the </a:t>
                      </a:r>
                      <a:r>
                        <a:rPr lang="en-US" sz="1600" dirty="0">
                          <a:effectLst/>
                          <a:hlinkClick r:id="rId4"/>
                        </a:rPr>
                        <a:t>tectum</a:t>
                      </a:r>
                      <a:r>
                        <a:rPr lang="en-US" sz="1600" dirty="0">
                          <a:effectLst/>
                        </a:rPr>
                        <a:t> and the base of the </a:t>
                      </a:r>
                      <a:r>
                        <a:rPr lang="en-US" sz="1600" dirty="0">
                          <a:effectLst/>
                          <a:hlinkClick r:id="rId2"/>
                        </a:rPr>
                        <a:t>midbrain</a:t>
                      </a:r>
                      <a:endParaRPr lang="en-US" sz="1600" dirty="0">
                        <a:effectLst/>
                      </a:endParaRP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5"/>
                        </a:rPr>
                        <a:t>Sensory pathways</a:t>
                      </a:r>
                      <a:r>
                        <a:rPr lang="en-US" sz="1600">
                          <a:effectLst/>
                        </a:rPr>
                        <a:t> and nuclei of </a:t>
                      </a:r>
                      <a:r>
                        <a:rPr lang="en-US" sz="1600">
                          <a:effectLst/>
                          <a:hlinkClick r:id="rId6"/>
                        </a:rPr>
                        <a:t>oculomotor nerve</a:t>
                      </a:r>
                      <a:r>
                        <a:rPr lang="en-US" sz="1600">
                          <a:effectLst/>
                        </a:rPr>
                        <a:t> (</a:t>
                      </a:r>
                      <a:r>
                        <a:rPr lang="en-US" sz="1600">
                          <a:effectLst/>
                          <a:hlinkClick r:id="rId6"/>
                        </a:rPr>
                        <a:t>CN III</a:t>
                      </a:r>
                      <a:r>
                        <a:rPr lang="en-US" sz="1600">
                          <a:effectLst/>
                        </a:rPr>
                        <a:t>) and </a:t>
                      </a:r>
                      <a:r>
                        <a:rPr lang="en-US" sz="1600">
                          <a:effectLst/>
                          <a:hlinkClick r:id="rId7"/>
                        </a:rPr>
                        <a:t>trochlear nerve</a:t>
                      </a:r>
                      <a:r>
                        <a:rPr lang="en-US" sz="1600">
                          <a:effectLst/>
                        </a:rPr>
                        <a:t> (</a:t>
                      </a:r>
                      <a:r>
                        <a:rPr lang="en-US" sz="1600">
                          <a:effectLst/>
                          <a:hlinkClick r:id="rId7"/>
                        </a:rPr>
                        <a:t>CN IV</a:t>
                      </a:r>
                      <a:r>
                        <a:rPr lang="en-US" sz="1600">
                          <a:effectLst/>
                        </a:rPr>
                        <a:t>)</a:t>
                      </a:r>
                    </a:p>
                    <a:p>
                      <a:pPr>
                        <a:buFont typeface="Arial" panose="020B0604020202020204" pitchFamily="34" charset="0"/>
                        <a:buChar char="•"/>
                      </a:pPr>
                      <a:r>
                        <a:rPr lang="en-US" sz="1600">
                          <a:effectLst/>
                          <a:hlinkClick r:id="rId8"/>
                        </a:rPr>
                        <a:t>Mesencephalic</a:t>
                      </a:r>
                      <a:r>
                        <a:rPr lang="en-US" sz="1600">
                          <a:effectLst/>
                        </a:rPr>
                        <a:t> nucleus of </a:t>
                      </a:r>
                      <a:r>
                        <a:rPr lang="en-US" sz="1600">
                          <a:effectLst/>
                          <a:hlinkClick r:id="rId9"/>
                        </a:rPr>
                        <a:t>trigeminal nerve</a:t>
                      </a:r>
                      <a:r>
                        <a:rPr lang="en-US" sz="1600">
                          <a:effectLst/>
                        </a:rPr>
                        <a:t> (</a:t>
                      </a:r>
                      <a:r>
                        <a:rPr lang="en-US" sz="1600">
                          <a:effectLst/>
                          <a:hlinkClick r:id="rId9"/>
                        </a:rPr>
                        <a:t>CN V</a:t>
                      </a:r>
                      <a:r>
                        <a:rPr lang="en-US" sz="1600">
                          <a:effectLst/>
                        </a:rPr>
                        <a:t>)</a:t>
                      </a:r>
                    </a:p>
                    <a:p>
                      <a:pPr>
                        <a:buFont typeface="Arial" panose="020B0604020202020204" pitchFamily="34" charset="0"/>
                        <a:buChar char="•"/>
                      </a:pPr>
                      <a:r>
                        <a:rPr lang="en-US" sz="1600">
                          <a:effectLst/>
                          <a:hlinkClick r:id="rId10"/>
                        </a:rPr>
                        <a:t>Substantia nigra</a:t>
                      </a:r>
                      <a:r>
                        <a:rPr lang="en-US" sz="1600">
                          <a:effectLst/>
                        </a:rPr>
                        <a:t> (see below)</a:t>
                      </a:r>
                    </a:p>
                    <a:p>
                      <a:pPr>
                        <a:buFont typeface="Arial" panose="020B0604020202020204" pitchFamily="34" charset="0"/>
                        <a:buChar char="•"/>
                      </a:pPr>
                      <a:r>
                        <a:rPr lang="en-US" sz="1600">
                          <a:effectLst/>
                          <a:hlinkClick r:id="rId11"/>
                        </a:rPr>
                        <a:t>Red nucleus</a:t>
                      </a:r>
                      <a:r>
                        <a:rPr lang="en-US" sz="1600">
                          <a:effectLst/>
                        </a:rPr>
                        <a:t> (see below)</a:t>
                      </a: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Involved in modulation of extrapyramidal </a:t>
                      </a:r>
                      <a:r>
                        <a:rPr lang="en-US" sz="1600" b="1">
                          <a:effectLst/>
                        </a:rPr>
                        <a:t>motor function</a:t>
                      </a:r>
                      <a:endParaRPr lang="en-US" sz="1600">
                        <a:effectLst/>
                      </a:endParaRP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223097530"/>
                  </a:ext>
                </a:extLst>
              </a:tr>
              <a:tr h="4400499">
                <a:tc>
                  <a:txBody>
                    <a:bodyPr/>
                    <a:lstStyle/>
                    <a:p>
                      <a:r>
                        <a:rPr lang="en-US" sz="1600" b="1" dirty="0">
                          <a:effectLst/>
                        </a:rPr>
                        <a:t>Substantia </a:t>
                      </a:r>
                      <a:r>
                        <a:rPr lang="en-US" sz="1600" b="1" dirty="0" err="1">
                          <a:effectLst/>
                        </a:rPr>
                        <a:t>nigra</a:t>
                      </a:r>
                      <a:endParaRPr lang="en-US" sz="1600" dirty="0">
                        <a:effectLst/>
                      </a:endParaRP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dirty="0">
                          <a:effectLst/>
                        </a:rPr>
                        <a:t>Within the </a:t>
                      </a:r>
                      <a:r>
                        <a:rPr lang="en-US" sz="1600" dirty="0">
                          <a:effectLst/>
                          <a:hlinkClick r:id="rId12"/>
                        </a:rPr>
                        <a:t>tegmentum</a:t>
                      </a:r>
                      <a:endParaRPr lang="en-US" sz="1600" dirty="0">
                        <a:effectLst/>
                      </a:endParaRP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b="1" dirty="0">
                          <a:effectLst/>
                        </a:rPr>
                        <a:t>Pars compacta</a:t>
                      </a:r>
                      <a:r>
                        <a:rPr lang="en-US" sz="1600" dirty="0">
                          <a:effectLst/>
                        </a:rPr>
                        <a:t>: contains </a:t>
                      </a:r>
                      <a:r>
                        <a:rPr lang="en-US" sz="1600" b="1" dirty="0">
                          <a:effectLst/>
                          <a:hlinkClick r:id="rId13"/>
                        </a:rPr>
                        <a:t>dopaminergic</a:t>
                      </a:r>
                      <a:r>
                        <a:rPr lang="en-US" sz="1600" dirty="0">
                          <a:effectLst/>
                        </a:rPr>
                        <a:t> </a:t>
                      </a:r>
                      <a:r>
                        <a:rPr lang="en-US" sz="1600" dirty="0">
                          <a:effectLst/>
                          <a:hlinkClick r:id="rId14"/>
                        </a:rPr>
                        <a:t>neurons</a:t>
                      </a:r>
                      <a:r>
                        <a:rPr lang="en-US" sz="1600" dirty="0">
                          <a:effectLst/>
                        </a:rPr>
                        <a:t> with high levels of </a:t>
                      </a:r>
                      <a:r>
                        <a:rPr lang="en-US" sz="1600" dirty="0">
                          <a:effectLst/>
                          <a:hlinkClick r:id="rId15"/>
                        </a:rPr>
                        <a:t>melanin</a:t>
                      </a:r>
                      <a:endParaRPr lang="en-US" sz="1600" dirty="0">
                        <a:effectLst/>
                      </a:endParaRPr>
                    </a:p>
                    <a:p>
                      <a:pPr>
                        <a:buFont typeface="Arial" panose="020B0604020202020204" pitchFamily="34" charset="0"/>
                        <a:buChar char="•"/>
                      </a:pPr>
                      <a:r>
                        <a:rPr lang="en-US" sz="1600" b="1" dirty="0">
                          <a:effectLst/>
                        </a:rPr>
                        <a:t>Pars reticularis</a:t>
                      </a:r>
                      <a:r>
                        <a:rPr lang="en-US" sz="1600" dirty="0">
                          <a:effectLst/>
                        </a:rPr>
                        <a:t>: contains mainly </a:t>
                      </a:r>
                      <a:r>
                        <a:rPr lang="en-US" sz="1600" b="1" dirty="0">
                          <a:effectLst/>
                          <a:hlinkClick r:id="rId16"/>
                        </a:rPr>
                        <a:t>GABAergic</a:t>
                      </a:r>
                      <a:r>
                        <a:rPr lang="en-US" sz="1600" dirty="0">
                          <a:effectLst/>
                        </a:rPr>
                        <a:t> </a:t>
                      </a:r>
                      <a:r>
                        <a:rPr lang="en-US" sz="1600" dirty="0">
                          <a:effectLst/>
                          <a:hlinkClick r:id="rId14"/>
                        </a:rPr>
                        <a:t>neurons</a:t>
                      </a:r>
                      <a:endParaRPr lang="en-US" sz="1600" dirty="0">
                        <a:effectLst/>
                      </a:endParaRP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rPr>
                        <a:t>Involved in </a:t>
                      </a:r>
                      <a:r>
                        <a:rPr lang="en-US" sz="1600" b="1" dirty="0">
                          <a:effectLst/>
                        </a:rPr>
                        <a:t>initiating</a:t>
                      </a:r>
                      <a:r>
                        <a:rPr lang="en-US" sz="1600" dirty="0">
                          <a:effectLst/>
                        </a:rPr>
                        <a:t> and </a:t>
                      </a:r>
                      <a:r>
                        <a:rPr lang="en-US" sz="1600" b="1" dirty="0">
                          <a:effectLst/>
                        </a:rPr>
                        <a:t>coordinating movements</a:t>
                      </a:r>
                      <a:endParaRPr lang="en-US" sz="1600" dirty="0">
                        <a:effectLst/>
                      </a:endParaRPr>
                    </a:p>
                    <a:p>
                      <a:pPr>
                        <a:buFont typeface="Arial" panose="020B0604020202020204" pitchFamily="34" charset="0"/>
                        <a:buChar char="•"/>
                      </a:pPr>
                      <a:r>
                        <a:rPr lang="en-US" sz="1600" dirty="0">
                          <a:effectLst/>
                        </a:rPr>
                        <a:t>Receives inhibitory input (</a:t>
                      </a:r>
                      <a:r>
                        <a:rPr lang="en-US" sz="1600" dirty="0">
                          <a:effectLst/>
                          <a:hlinkClick r:id="rId16"/>
                        </a:rPr>
                        <a:t>GABA</a:t>
                      </a:r>
                      <a:r>
                        <a:rPr lang="en-US" sz="1600" dirty="0">
                          <a:effectLst/>
                        </a:rPr>
                        <a:t>) from the </a:t>
                      </a:r>
                      <a:r>
                        <a:rPr lang="en-US" sz="1600" dirty="0">
                          <a:effectLst/>
                          <a:hlinkClick r:id="rId17"/>
                        </a:rPr>
                        <a:t>striatum</a:t>
                      </a:r>
                      <a:endParaRPr lang="en-US" sz="1600" dirty="0">
                        <a:effectLst/>
                      </a:endParaRPr>
                    </a:p>
                    <a:p>
                      <a:pPr>
                        <a:buFont typeface="Arial" panose="020B0604020202020204" pitchFamily="34" charset="0"/>
                        <a:buChar char="•"/>
                      </a:pPr>
                      <a:r>
                        <a:rPr lang="en-US" sz="1600" dirty="0">
                          <a:effectLst/>
                        </a:rPr>
                        <a:t>Projects </a:t>
                      </a:r>
                      <a:r>
                        <a:rPr lang="en-US" sz="1600" dirty="0">
                          <a:effectLst/>
                          <a:hlinkClick r:id="rId13"/>
                        </a:rPr>
                        <a:t>dopaminergic</a:t>
                      </a:r>
                      <a:r>
                        <a:rPr lang="en-US" sz="1600" dirty="0">
                          <a:effectLst/>
                        </a:rPr>
                        <a:t> fibers to the </a:t>
                      </a:r>
                      <a:r>
                        <a:rPr lang="en-US" sz="1600" dirty="0">
                          <a:effectLst/>
                          <a:hlinkClick r:id="rId17"/>
                        </a:rPr>
                        <a:t>striatum</a:t>
                      </a:r>
                      <a:r>
                        <a:rPr lang="en-US" sz="1600" dirty="0">
                          <a:effectLst/>
                        </a:rPr>
                        <a:t> (↑ motor function)</a:t>
                      </a:r>
                    </a:p>
                    <a:p>
                      <a:pPr>
                        <a:buFont typeface="Arial" panose="020B0604020202020204" pitchFamily="34" charset="0"/>
                        <a:buChar char="•"/>
                      </a:pPr>
                      <a:r>
                        <a:rPr lang="en-US" sz="1600" dirty="0">
                          <a:effectLst/>
                        </a:rPr>
                        <a:t>Projects </a:t>
                      </a:r>
                      <a:r>
                        <a:rPr lang="en-US" sz="1600" dirty="0">
                          <a:effectLst/>
                          <a:hlinkClick r:id="rId16"/>
                        </a:rPr>
                        <a:t>GABAergic</a:t>
                      </a:r>
                      <a:r>
                        <a:rPr lang="en-US" sz="1600" dirty="0">
                          <a:effectLst/>
                        </a:rPr>
                        <a:t> fibers to motoric nuclei (e.g., </a:t>
                      </a:r>
                      <a:r>
                        <a:rPr lang="en-US" sz="1600" dirty="0">
                          <a:effectLst/>
                          <a:hlinkClick r:id="rId18"/>
                        </a:rPr>
                        <a:t>ventral</a:t>
                      </a:r>
                      <a:r>
                        <a:rPr lang="en-US" sz="1600" dirty="0">
                          <a:effectLst/>
                        </a:rPr>
                        <a:t> </a:t>
                      </a:r>
                      <a:r>
                        <a:rPr lang="en-US" sz="1600" dirty="0">
                          <a:effectLst/>
                          <a:hlinkClick r:id="rId19"/>
                        </a:rPr>
                        <a:t>lateral</a:t>
                      </a:r>
                      <a:r>
                        <a:rPr lang="en-US" sz="1600" dirty="0">
                          <a:effectLst/>
                        </a:rPr>
                        <a:t>, </a:t>
                      </a:r>
                      <a:r>
                        <a:rPr lang="en-US" sz="1600" dirty="0">
                          <a:effectLst/>
                          <a:hlinkClick r:id="rId18"/>
                        </a:rPr>
                        <a:t>ventral</a:t>
                      </a:r>
                      <a:r>
                        <a:rPr lang="en-US" sz="1600" dirty="0">
                          <a:effectLst/>
                        </a:rPr>
                        <a:t> </a:t>
                      </a:r>
                      <a:r>
                        <a:rPr lang="en-US" sz="1600" dirty="0">
                          <a:effectLst/>
                          <a:hlinkClick r:id="rId20"/>
                        </a:rPr>
                        <a:t>anterior</a:t>
                      </a:r>
                      <a:r>
                        <a:rPr lang="en-US" sz="1600" dirty="0">
                          <a:effectLst/>
                        </a:rPr>
                        <a:t>) of the </a:t>
                      </a:r>
                      <a:r>
                        <a:rPr lang="en-US" sz="1600" dirty="0">
                          <a:effectLst/>
                          <a:hlinkClick r:id="rId21"/>
                        </a:rPr>
                        <a:t>thalamus</a:t>
                      </a:r>
                      <a:r>
                        <a:rPr lang="en-US" sz="1600" dirty="0">
                          <a:effectLst/>
                        </a:rPr>
                        <a:t> (↓ motor function)</a:t>
                      </a:r>
                    </a:p>
                  </a:txBody>
                  <a:tcPr marL="50037" marR="50037" marT="25019" marB="2501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897036147"/>
                  </a:ext>
                </a:extLst>
              </a:tr>
            </a:tbl>
          </a:graphicData>
        </a:graphic>
      </p:graphicFrame>
    </p:spTree>
    <p:extLst>
      <p:ext uri="{BB962C8B-B14F-4D97-AF65-F5344CB8AC3E}">
        <p14:creationId xmlns:p14="http://schemas.microsoft.com/office/powerpoint/2010/main" val="1618198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0E233D9-2DBE-4AB6-B8F8-6C29BDCD8E68}"/>
              </a:ext>
            </a:extLst>
          </p:cNvPr>
          <p:cNvGraphicFramePr>
            <a:graphicFrameLocks noGrp="1"/>
          </p:cNvGraphicFramePr>
          <p:nvPr>
            <p:extLst>
              <p:ext uri="{D42A27DB-BD31-4B8C-83A1-F6EECF244321}">
                <p14:modId xmlns:p14="http://schemas.microsoft.com/office/powerpoint/2010/main" val="248030908"/>
              </p:ext>
            </p:extLst>
          </p:nvPr>
        </p:nvGraphicFramePr>
        <p:xfrm>
          <a:off x="0" y="0"/>
          <a:ext cx="12192001" cy="6858000"/>
        </p:xfrm>
        <a:graphic>
          <a:graphicData uri="http://schemas.openxmlformats.org/drawingml/2006/table">
            <a:tbl>
              <a:tblPr/>
              <a:tblGrid>
                <a:gridCol w="2116259">
                  <a:extLst>
                    <a:ext uri="{9D8B030D-6E8A-4147-A177-3AD203B41FA5}">
                      <a16:colId xmlns:a16="http://schemas.microsoft.com/office/drawing/2014/main" val="2581780292"/>
                    </a:ext>
                  </a:extLst>
                </a:gridCol>
                <a:gridCol w="2116259">
                  <a:extLst>
                    <a:ext uri="{9D8B030D-6E8A-4147-A177-3AD203B41FA5}">
                      <a16:colId xmlns:a16="http://schemas.microsoft.com/office/drawing/2014/main" val="1825686090"/>
                    </a:ext>
                  </a:extLst>
                </a:gridCol>
                <a:gridCol w="2116259">
                  <a:extLst>
                    <a:ext uri="{9D8B030D-6E8A-4147-A177-3AD203B41FA5}">
                      <a16:colId xmlns:a16="http://schemas.microsoft.com/office/drawing/2014/main" val="2068367714"/>
                    </a:ext>
                  </a:extLst>
                </a:gridCol>
                <a:gridCol w="5843224">
                  <a:extLst>
                    <a:ext uri="{9D8B030D-6E8A-4147-A177-3AD203B41FA5}">
                      <a16:colId xmlns:a16="http://schemas.microsoft.com/office/drawing/2014/main" val="1813376843"/>
                    </a:ext>
                  </a:extLst>
                </a:gridCol>
              </a:tblGrid>
              <a:tr h="3822970">
                <a:tc>
                  <a:txBody>
                    <a:bodyPr/>
                    <a:lstStyle/>
                    <a:p>
                      <a:r>
                        <a:rPr lang="en-US" sz="1800" b="1" dirty="0">
                          <a:effectLst/>
                        </a:rPr>
                        <a:t>Red nucleus</a:t>
                      </a:r>
                      <a:endParaRPr lang="en-US" sz="1800" dirty="0">
                        <a:effectLst/>
                      </a:endParaRP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800" dirty="0">
                          <a:effectLst/>
                        </a:rPr>
                        <a:t>Within the </a:t>
                      </a:r>
                      <a:r>
                        <a:rPr lang="en-US" sz="1800" dirty="0">
                          <a:effectLst/>
                          <a:hlinkClick r:id="rId2"/>
                        </a:rPr>
                        <a:t>tegmentum</a:t>
                      </a:r>
                      <a:r>
                        <a:rPr lang="en-US" sz="1800" dirty="0">
                          <a:effectLst/>
                        </a:rPr>
                        <a:t>, at the level of the </a:t>
                      </a:r>
                      <a:r>
                        <a:rPr lang="en-US" sz="1800" dirty="0">
                          <a:effectLst/>
                          <a:hlinkClick r:id="rId3"/>
                        </a:rPr>
                        <a:t>oculomotor nerve</a:t>
                      </a:r>
                      <a:r>
                        <a:rPr lang="en-US" sz="1800" dirty="0">
                          <a:effectLst/>
                        </a:rPr>
                        <a:t> nucleus</a:t>
                      </a: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800" dirty="0">
                          <a:effectLst/>
                          <a:hlinkClick r:id="rId4"/>
                        </a:rPr>
                        <a:t>Caudal</a:t>
                      </a:r>
                      <a:r>
                        <a:rPr lang="en-US" sz="1800" dirty="0">
                          <a:effectLst/>
                        </a:rPr>
                        <a:t> magnocellular part</a:t>
                      </a:r>
                    </a:p>
                    <a:p>
                      <a:pPr>
                        <a:buFont typeface="Arial" panose="020B0604020202020204" pitchFamily="34" charset="0"/>
                        <a:buChar char="•"/>
                      </a:pPr>
                      <a:r>
                        <a:rPr lang="en-US" sz="1800" dirty="0">
                          <a:effectLst/>
                          <a:hlinkClick r:id="rId5"/>
                        </a:rPr>
                        <a:t>Rostral</a:t>
                      </a:r>
                      <a:r>
                        <a:rPr lang="en-US" sz="1800" dirty="0">
                          <a:effectLst/>
                        </a:rPr>
                        <a:t> parvocellular part</a:t>
                      </a: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800" dirty="0">
                          <a:effectLst/>
                        </a:rPr>
                        <a:t>Coordination of </a:t>
                      </a:r>
                      <a:r>
                        <a:rPr lang="en-US" sz="1800" b="1" dirty="0">
                          <a:effectLst/>
                        </a:rPr>
                        <a:t>movement</a:t>
                      </a:r>
                      <a:r>
                        <a:rPr lang="en-US" sz="1800" dirty="0">
                          <a:effectLst/>
                        </a:rPr>
                        <a:t> and </a:t>
                      </a:r>
                      <a:r>
                        <a:rPr lang="en-US" sz="1800" b="1" dirty="0">
                          <a:effectLst/>
                        </a:rPr>
                        <a:t>gait</a:t>
                      </a:r>
                      <a:endParaRPr lang="en-US" sz="1800" dirty="0">
                        <a:effectLst/>
                      </a:endParaRPr>
                    </a:p>
                    <a:p>
                      <a:pPr>
                        <a:buFont typeface="Arial" panose="020B0604020202020204" pitchFamily="34" charset="0"/>
                        <a:buChar char="•"/>
                      </a:pPr>
                      <a:r>
                        <a:rPr lang="en-US" sz="1800" dirty="0">
                          <a:effectLst/>
                        </a:rPr>
                        <a:t>Preservation of muscular tone</a:t>
                      </a:r>
                    </a:p>
                    <a:p>
                      <a:pPr>
                        <a:buFont typeface="Arial" panose="020B0604020202020204" pitchFamily="34" charset="0"/>
                        <a:buChar char="•"/>
                      </a:pPr>
                      <a:r>
                        <a:rPr lang="en-US" sz="1800" dirty="0">
                          <a:effectLst/>
                        </a:rPr>
                        <a:t>Receives and relays input from the </a:t>
                      </a:r>
                      <a:r>
                        <a:rPr lang="en-US" sz="1800" dirty="0">
                          <a:effectLst/>
                          <a:hlinkClick r:id="rId6"/>
                        </a:rPr>
                        <a:t>cerebral cortex</a:t>
                      </a:r>
                      <a:r>
                        <a:rPr lang="en-US" sz="1800" dirty="0">
                          <a:effectLst/>
                        </a:rPr>
                        <a:t> and the </a:t>
                      </a:r>
                      <a:r>
                        <a:rPr lang="en-US" sz="1800" dirty="0">
                          <a:effectLst/>
                          <a:hlinkClick r:id="rId7"/>
                        </a:rPr>
                        <a:t>cerebellum</a:t>
                      </a:r>
                      <a:endParaRPr lang="en-US" sz="1800" dirty="0">
                        <a:effectLst/>
                      </a:endParaRPr>
                    </a:p>
                    <a:p>
                      <a:pPr>
                        <a:buFont typeface="Arial" panose="020B0604020202020204" pitchFamily="34" charset="0"/>
                        <a:buChar char="•"/>
                      </a:pPr>
                      <a:r>
                        <a:rPr lang="en-US" sz="1800" dirty="0">
                          <a:effectLst/>
                        </a:rPr>
                        <a:t>Origin of the </a:t>
                      </a:r>
                      <a:r>
                        <a:rPr lang="en-US" sz="1800" dirty="0">
                          <a:effectLst/>
                          <a:hlinkClick r:id="rId8"/>
                        </a:rPr>
                        <a:t>rubrospinal tract</a:t>
                      </a:r>
                      <a:r>
                        <a:rPr lang="en-US" sz="1800" dirty="0">
                          <a:effectLst/>
                        </a:rPr>
                        <a:t> and </a:t>
                      </a:r>
                      <a:r>
                        <a:rPr lang="en-US" sz="1800" dirty="0" err="1">
                          <a:effectLst/>
                        </a:rPr>
                        <a:t>rubroolivary</a:t>
                      </a:r>
                      <a:r>
                        <a:rPr lang="en-US" sz="1800" dirty="0">
                          <a:effectLst/>
                        </a:rPr>
                        <a:t> tracts</a:t>
                      </a: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212677601"/>
                  </a:ext>
                </a:extLst>
              </a:tr>
              <a:tr h="3035030">
                <a:tc>
                  <a:txBody>
                    <a:bodyPr/>
                    <a:lstStyle/>
                    <a:p>
                      <a:r>
                        <a:rPr lang="en-US" sz="1800" b="1">
                          <a:effectLst/>
                        </a:rPr>
                        <a:t>Crura cerebri</a:t>
                      </a:r>
                      <a:endParaRPr lang="en-US" sz="1800">
                        <a:effectLst/>
                      </a:endParaRP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800">
                          <a:effectLst/>
                        </a:rPr>
                        <a:t>Form the base of the </a:t>
                      </a:r>
                      <a:r>
                        <a:rPr lang="en-US" sz="1800">
                          <a:effectLst/>
                          <a:hlinkClick r:id="rId9"/>
                        </a:rPr>
                        <a:t>midbrain</a:t>
                      </a:r>
                      <a:endParaRPr lang="en-US" sz="1800">
                        <a:effectLst/>
                      </a:endParaRP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800">
                          <a:effectLst/>
                          <a:hlinkClick r:id="rId10"/>
                        </a:rPr>
                        <a:t>Corticospinal tracts</a:t>
                      </a:r>
                      <a:endParaRPr lang="en-US" sz="1800">
                        <a:effectLst/>
                      </a:endParaRPr>
                    </a:p>
                    <a:p>
                      <a:pPr>
                        <a:buFont typeface="Arial" panose="020B0604020202020204" pitchFamily="34" charset="0"/>
                        <a:buChar char="•"/>
                      </a:pPr>
                      <a:r>
                        <a:rPr lang="en-US" sz="1800">
                          <a:effectLst/>
                          <a:hlinkClick r:id="rId11"/>
                        </a:rPr>
                        <a:t>Corticopontine tracts</a:t>
                      </a:r>
                      <a:endParaRPr lang="en-US" sz="1800">
                        <a:effectLst/>
                      </a:endParaRPr>
                    </a:p>
                    <a:p>
                      <a:pPr>
                        <a:buFont typeface="Arial" panose="020B0604020202020204" pitchFamily="34" charset="0"/>
                        <a:buChar char="•"/>
                      </a:pPr>
                      <a:r>
                        <a:rPr lang="en-US" sz="1800">
                          <a:effectLst/>
                          <a:hlinkClick r:id="rId12"/>
                        </a:rPr>
                        <a:t>Corticobulbar tracts</a:t>
                      </a:r>
                      <a:endParaRPr lang="en-US" sz="1800">
                        <a:effectLst/>
                      </a:endParaRP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800" dirty="0">
                          <a:effectLst/>
                        </a:rPr>
                        <a:t>Voluntary movement of the contralateral side of the body</a:t>
                      </a:r>
                    </a:p>
                    <a:p>
                      <a:pPr>
                        <a:buFont typeface="Arial" panose="020B0604020202020204" pitchFamily="34" charset="0"/>
                        <a:buChar char="•"/>
                      </a:pPr>
                      <a:r>
                        <a:rPr lang="en-US" sz="1800" dirty="0">
                          <a:effectLst/>
                        </a:rPr>
                        <a:t>Coordination of planned movement</a:t>
                      </a:r>
                    </a:p>
                    <a:p>
                      <a:pPr>
                        <a:buFont typeface="Arial" panose="020B0604020202020204" pitchFamily="34" charset="0"/>
                        <a:buChar char="•"/>
                      </a:pPr>
                      <a:r>
                        <a:rPr lang="en-US" sz="1800" dirty="0">
                          <a:effectLst/>
                        </a:rPr>
                        <a:t>Voluntary movement of muscles of the face and neck</a:t>
                      </a:r>
                    </a:p>
                  </a:txBody>
                  <a:tcPr marL="103694" marR="103694" marT="51847" marB="5184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511088389"/>
                  </a:ext>
                </a:extLst>
              </a:tr>
            </a:tbl>
          </a:graphicData>
        </a:graphic>
      </p:graphicFrame>
    </p:spTree>
    <p:extLst>
      <p:ext uri="{BB962C8B-B14F-4D97-AF65-F5344CB8AC3E}">
        <p14:creationId xmlns:p14="http://schemas.microsoft.com/office/powerpoint/2010/main" val="1507113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44127D8-7606-4993-B50F-B897498E6F35}"/>
              </a:ext>
            </a:extLst>
          </p:cNvPr>
          <p:cNvGraphicFramePr>
            <a:graphicFrameLocks noGrp="1"/>
          </p:cNvGraphicFramePr>
          <p:nvPr>
            <p:extLst>
              <p:ext uri="{D42A27DB-BD31-4B8C-83A1-F6EECF244321}">
                <p14:modId xmlns:p14="http://schemas.microsoft.com/office/powerpoint/2010/main" val="2916241473"/>
              </p:ext>
            </p:extLst>
          </p:nvPr>
        </p:nvGraphicFramePr>
        <p:xfrm>
          <a:off x="0" y="1"/>
          <a:ext cx="12192000" cy="2813960"/>
        </p:xfrm>
        <a:graphic>
          <a:graphicData uri="http://schemas.openxmlformats.org/drawingml/2006/table">
            <a:tbl>
              <a:tblPr/>
              <a:tblGrid>
                <a:gridCol w="3048000">
                  <a:extLst>
                    <a:ext uri="{9D8B030D-6E8A-4147-A177-3AD203B41FA5}">
                      <a16:colId xmlns:a16="http://schemas.microsoft.com/office/drawing/2014/main" val="4024642864"/>
                    </a:ext>
                  </a:extLst>
                </a:gridCol>
                <a:gridCol w="3048000">
                  <a:extLst>
                    <a:ext uri="{9D8B030D-6E8A-4147-A177-3AD203B41FA5}">
                      <a16:colId xmlns:a16="http://schemas.microsoft.com/office/drawing/2014/main" val="1741075218"/>
                    </a:ext>
                  </a:extLst>
                </a:gridCol>
                <a:gridCol w="3048000">
                  <a:extLst>
                    <a:ext uri="{9D8B030D-6E8A-4147-A177-3AD203B41FA5}">
                      <a16:colId xmlns:a16="http://schemas.microsoft.com/office/drawing/2014/main" val="1466896068"/>
                    </a:ext>
                  </a:extLst>
                </a:gridCol>
                <a:gridCol w="3048000">
                  <a:extLst>
                    <a:ext uri="{9D8B030D-6E8A-4147-A177-3AD203B41FA5}">
                      <a16:colId xmlns:a16="http://schemas.microsoft.com/office/drawing/2014/main" val="2868573234"/>
                    </a:ext>
                  </a:extLst>
                </a:gridCol>
              </a:tblGrid>
              <a:tr h="2771774">
                <a:tc>
                  <a:txBody>
                    <a:bodyPr/>
                    <a:lstStyle/>
                    <a:p>
                      <a:r>
                        <a:rPr lang="en-US" sz="1600" b="1">
                          <a:effectLst/>
                          <a:hlinkClick r:id="rId2"/>
                        </a:rPr>
                        <a:t>Cerebellar peduncles</a:t>
                      </a:r>
                      <a:endParaRPr lang="en-US" sz="1600">
                        <a:effectLst/>
                      </a:endParaRPr>
                    </a:p>
                  </a:txBody>
                  <a:tcPr marL="131720" marR="131720" marT="65860" marB="658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rPr>
                        <a:t>Arise at the </a:t>
                      </a:r>
                      <a:r>
                        <a:rPr lang="en-US" sz="1600">
                          <a:effectLst/>
                          <a:hlinkClick r:id="rId3"/>
                        </a:rPr>
                        <a:t>lateral</a:t>
                      </a:r>
                      <a:r>
                        <a:rPr lang="en-US" sz="1600">
                          <a:effectLst/>
                        </a:rPr>
                        <a:t> </a:t>
                      </a:r>
                      <a:r>
                        <a:rPr lang="en-US" sz="1600">
                          <a:effectLst/>
                          <a:hlinkClick r:id="rId4"/>
                        </a:rPr>
                        <a:t>ventral</a:t>
                      </a:r>
                      <a:r>
                        <a:rPr lang="en-US" sz="1600">
                          <a:effectLst/>
                        </a:rPr>
                        <a:t> aspect of the </a:t>
                      </a:r>
                      <a:r>
                        <a:rPr lang="en-US" sz="1600">
                          <a:effectLst/>
                          <a:hlinkClick r:id="rId5"/>
                        </a:rPr>
                        <a:t>pons</a:t>
                      </a:r>
                      <a:endParaRPr lang="en-US" sz="1600">
                        <a:effectLst/>
                      </a:endParaRPr>
                    </a:p>
                  </a:txBody>
                  <a:tcPr marL="131720" marR="131720" marT="65860" marB="658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6"/>
                        </a:rPr>
                        <a:t>Superior cerebellar peduncles</a:t>
                      </a:r>
                      <a:endParaRPr lang="en-US" sz="1600">
                        <a:effectLst/>
                      </a:endParaRPr>
                    </a:p>
                    <a:p>
                      <a:pPr>
                        <a:buFont typeface="Arial" panose="020B0604020202020204" pitchFamily="34" charset="0"/>
                        <a:buChar char="•"/>
                      </a:pPr>
                      <a:r>
                        <a:rPr lang="en-US" sz="1600">
                          <a:effectLst/>
                          <a:hlinkClick r:id="rId7"/>
                        </a:rPr>
                        <a:t>Middle cerebellar peduncles</a:t>
                      </a:r>
                      <a:endParaRPr lang="en-US" sz="1600">
                        <a:effectLst/>
                      </a:endParaRPr>
                    </a:p>
                    <a:p>
                      <a:pPr>
                        <a:buFont typeface="Arial" panose="020B0604020202020204" pitchFamily="34" charset="0"/>
                        <a:buChar char="•"/>
                      </a:pPr>
                      <a:r>
                        <a:rPr lang="en-US" sz="1600">
                          <a:effectLst/>
                          <a:hlinkClick r:id="rId8"/>
                        </a:rPr>
                        <a:t>Inferior cerebellar peduncles</a:t>
                      </a:r>
                      <a:endParaRPr lang="en-US" sz="1600">
                        <a:effectLst/>
                      </a:endParaRPr>
                    </a:p>
                  </a:txBody>
                  <a:tcPr marL="131720" marR="131720" marT="65860" marB="658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rPr>
                        <a:t>Relay motor planning signals from the </a:t>
                      </a:r>
                      <a:r>
                        <a:rPr lang="en-US" sz="1600" dirty="0">
                          <a:effectLst/>
                          <a:hlinkClick r:id="rId9"/>
                        </a:rPr>
                        <a:t>cerebellum</a:t>
                      </a:r>
                      <a:endParaRPr lang="en-US" sz="1600" dirty="0">
                        <a:effectLst/>
                      </a:endParaRPr>
                    </a:p>
                    <a:p>
                      <a:pPr>
                        <a:buFont typeface="Arial" panose="020B0604020202020204" pitchFamily="34" charset="0"/>
                        <a:buChar char="•"/>
                      </a:pPr>
                      <a:r>
                        <a:rPr lang="en-US" sz="1600" dirty="0">
                          <a:effectLst/>
                        </a:rPr>
                        <a:t>Relay proprioceptive signals to the </a:t>
                      </a:r>
                      <a:r>
                        <a:rPr lang="en-US" sz="1600" dirty="0">
                          <a:effectLst/>
                          <a:hlinkClick r:id="rId9"/>
                        </a:rPr>
                        <a:t>cerebellum</a:t>
                      </a:r>
                      <a:endParaRPr lang="en-US" sz="1600" dirty="0">
                        <a:effectLst/>
                      </a:endParaRPr>
                    </a:p>
                    <a:p>
                      <a:pPr>
                        <a:buFont typeface="Arial" panose="020B0604020202020204" pitchFamily="34" charset="0"/>
                        <a:buChar char="•"/>
                      </a:pPr>
                      <a:r>
                        <a:rPr lang="en-US" sz="1600" dirty="0">
                          <a:effectLst/>
                        </a:rPr>
                        <a:t>Connection of</a:t>
                      </a:r>
                    </a:p>
                    <a:p>
                      <a:pPr marL="742950" lvl="1" indent="-285750">
                        <a:buFont typeface="Arial" panose="020B0604020202020204" pitchFamily="34" charset="0"/>
                        <a:buChar char="•"/>
                      </a:pPr>
                      <a:r>
                        <a:rPr lang="en-US" sz="1600" dirty="0">
                          <a:effectLst/>
                          <a:hlinkClick r:id="rId5"/>
                        </a:rPr>
                        <a:t>Pons</a:t>
                      </a:r>
                      <a:r>
                        <a:rPr lang="en-US" sz="1600" dirty="0">
                          <a:effectLst/>
                        </a:rPr>
                        <a:t> to </a:t>
                      </a:r>
                      <a:r>
                        <a:rPr lang="en-US" sz="1600" dirty="0">
                          <a:effectLst/>
                          <a:hlinkClick r:id="rId9"/>
                        </a:rPr>
                        <a:t>cerebellum</a:t>
                      </a:r>
                      <a:endParaRPr lang="en-US" sz="1600" dirty="0">
                        <a:effectLst/>
                      </a:endParaRPr>
                    </a:p>
                    <a:p>
                      <a:pPr marL="742950" lvl="1" indent="-285750">
                        <a:buFont typeface="Arial" panose="020B0604020202020204" pitchFamily="34" charset="0"/>
                        <a:buChar char="•"/>
                      </a:pPr>
                      <a:r>
                        <a:rPr lang="en-US" sz="1600" dirty="0">
                          <a:effectLst/>
                          <a:hlinkClick r:id="rId9"/>
                        </a:rPr>
                        <a:t>Cerebellum</a:t>
                      </a:r>
                      <a:r>
                        <a:rPr lang="en-US" sz="1600" dirty="0">
                          <a:effectLst/>
                        </a:rPr>
                        <a:t> to </a:t>
                      </a:r>
                      <a:r>
                        <a:rPr lang="en-US" sz="1600" dirty="0">
                          <a:effectLst/>
                          <a:hlinkClick r:id="rId10"/>
                        </a:rPr>
                        <a:t>midbrain</a:t>
                      </a:r>
                      <a:endParaRPr lang="en-US" sz="1600" dirty="0">
                        <a:effectLst/>
                      </a:endParaRPr>
                    </a:p>
                    <a:p>
                      <a:pPr marL="742950" lvl="1" indent="-285750">
                        <a:buFont typeface="Arial" panose="020B0604020202020204" pitchFamily="34" charset="0"/>
                        <a:buChar char="•"/>
                      </a:pPr>
                      <a:r>
                        <a:rPr lang="en-US" sz="1600" dirty="0">
                          <a:effectLst/>
                          <a:hlinkClick r:id="rId9"/>
                        </a:rPr>
                        <a:t>Cerebellum</a:t>
                      </a:r>
                      <a:r>
                        <a:rPr lang="en-US" sz="1600" dirty="0">
                          <a:effectLst/>
                        </a:rPr>
                        <a:t> to medulla and spinal cord</a:t>
                      </a:r>
                    </a:p>
                  </a:txBody>
                  <a:tcPr marL="131720" marR="131720" marT="65860" marB="658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223034727"/>
                  </a:ext>
                </a:extLst>
              </a:tr>
            </a:tbl>
          </a:graphicData>
        </a:graphic>
      </p:graphicFrame>
      <p:graphicFrame>
        <p:nvGraphicFramePr>
          <p:cNvPr id="3" name="Table 2">
            <a:extLst>
              <a:ext uri="{FF2B5EF4-FFF2-40B4-BE49-F238E27FC236}">
                <a16:creationId xmlns:a16="http://schemas.microsoft.com/office/drawing/2014/main" id="{685F86CE-58B3-4941-8437-F6B78D638D67}"/>
              </a:ext>
            </a:extLst>
          </p:cNvPr>
          <p:cNvGraphicFramePr>
            <a:graphicFrameLocks noGrp="1"/>
          </p:cNvGraphicFramePr>
          <p:nvPr>
            <p:extLst>
              <p:ext uri="{D42A27DB-BD31-4B8C-83A1-F6EECF244321}">
                <p14:modId xmlns:p14="http://schemas.microsoft.com/office/powerpoint/2010/main" val="2781502670"/>
              </p:ext>
            </p:extLst>
          </p:nvPr>
        </p:nvGraphicFramePr>
        <p:xfrm>
          <a:off x="0" y="2813961"/>
          <a:ext cx="12192000" cy="4044039"/>
        </p:xfrm>
        <a:graphic>
          <a:graphicData uri="http://schemas.openxmlformats.org/drawingml/2006/table">
            <a:tbl>
              <a:tblPr/>
              <a:tblGrid>
                <a:gridCol w="3048000">
                  <a:extLst>
                    <a:ext uri="{9D8B030D-6E8A-4147-A177-3AD203B41FA5}">
                      <a16:colId xmlns:a16="http://schemas.microsoft.com/office/drawing/2014/main" val="1263868857"/>
                    </a:ext>
                  </a:extLst>
                </a:gridCol>
                <a:gridCol w="3048000">
                  <a:extLst>
                    <a:ext uri="{9D8B030D-6E8A-4147-A177-3AD203B41FA5}">
                      <a16:colId xmlns:a16="http://schemas.microsoft.com/office/drawing/2014/main" val="2103515523"/>
                    </a:ext>
                  </a:extLst>
                </a:gridCol>
                <a:gridCol w="3048000">
                  <a:extLst>
                    <a:ext uri="{9D8B030D-6E8A-4147-A177-3AD203B41FA5}">
                      <a16:colId xmlns:a16="http://schemas.microsoft.com/office/drawing/2014/main" val="1266386556"/>
                    </a:ext>
                  </a:extLst>
                </a:gridCol>
                <a:gridCol w="3048000">
                  <a:extLst>
                    <a:ext uri="{9D8B030D-6E8A-4147-A177-3AD203B41FA5}">
                      <a16:colId xmlns:a16="http://schemas.microsoft.com/office/drawing/2014/main" val="3676483909"/>
                    </a:ext>
                  </a:extLst>
                </a:gridCol>
              </a:tblGrid>
              <a:tr h="2551068">
                <a:tc>
                  <a:txBody>
                    <a:bodyPr/>
                    <a:lstStyle/>
                    <a:p>
                      <a:r>
                        <a:rPr lang="en-US" b="1">
                          <a:effectLst/>
                          <a:hlinkClick r:id="rId11"/>
                        </a:rPr>
                        <a:t>Cerebral aqueduct</a:t>
                      </a:r>
                      <a:endParaRPr lang="en-US">
                        <a:effectLst/>
                      </a:endParaRP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a:effectLst/>
                        </a:rPr>
                        <a:t>Between the </a:t>
                      </a:r>
                      <a:r>
                        <a:rPr lang="en-US">
                          <a:effectLst/>
                          <a:hlinkClick r:id="rId12"/>
                        </a:rPr>
                        <a:t>tegmentum</a:t>
                      </a:r>
                      <a:r>
                        <a:rPr lang="en-US">
                          <a:effectLst/>
                        </a:rPr>
                        <a:t> and the </a:t>
                      </a:r>
                      <a:r>
                        <a:rPr lang="en-US">
                          <a:effectLst/>
                          <a:hlinkClick r:id="rId13"/>
                        </a:rPr>
                        <a:t>tectum</a:t>
                      </a:r>
                      <a:endParaRPr lang="en-US">
                        <a:effectLst/>
                      </a:endParaRPr>
                    </a:p>
                    <a:p>
                      <a:pPr>
                        <a:buFont typeface="Arial" panose="020B0604020202020204" pitchFamily="34" charset="0"/>
                        <a:buChar char="•"/>
                      </a:pPr>
                      <a:r>
                        <a:rPr lang="en-US">
                          <a:effectLst/>
                        </a:rPr>
                        <a:t>Surrounded by </a:t>
                      </a:r>
                      <a:r>
                        <a:rPr lang="en-US">
                          <a:effectLst/>
                          <a:hlinkClick r:id="rId14"/>
                        </a:rPr>
                        <a:t>periaqueductal gray matter</a:t>
                      </a:r>
                      <a:endParaRPr lang="en-US">
                        <a:effectLst/>
                      </a:endParaRP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a:effectLst/>
                          <a:hlinkClick r:id="rId15"/>
                        </a:rPr>
                        <a:t>Cerebrospinal fluid</a:t>
                      </a:r>
                      <a:endParaRPr lang="en-US">
                        <a:effectLst/>
                      </a:endParaRP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a:effectLst/>
                        </a:rPr>
                        <a:t>Connects the 3</a:t>
                      </a:r>
                      <a:r>
                        <a:rPr lang="en-US" baseline="30000">
                          <a:effectLst/>
                        </a:rPr>
                        <a:t>rd</a:t>
                      </a:r>
                      <a:r>
                        <a:rPr lang="en-US">
                          <a:effectLst/>
                        </a:rPr>
                        <a:t> and </a:t>
                      </a:r>
                      <a:r>
                        <a:rPr lang="en-US">
                          <a:effectLst/>
                          <a:hlinkClick r:id="rId16"/>
                        </a:rPr>
                        <a:t>4</a:t>
                      </a:r>
                      <a:r>
                        <a:rPr lang="en-US" baseline="30000">
                          <a:effectLst/>
                          <a:hlinkClick r:id="rId16"/>
                        </a:rPr>
                        <a:t>th</a:t>
                      </a:r>
                      <a:r>
                        <a:rPr lang="en-US">
                          <a:effectLst/>
                          <a:hlinkClick r:id="rId16"/>
                        </a:rPr>
                        <a:t> ventricles</a:t>
                      </a:r>
                      <a:endParaRPr lang="en-US">
                        <a:effectLst/>
                      </a:endParaRPr>
                    </a:p>
                    <a:p>
                      <a:pPr>
                        <a:buFont typeface="Arial" panose="020B0604020202020204" pitchFamily="34" charset="0"/>
                        <a:buChar char="•"/>
                      </a:pPr>
                      <a:r>
                        <a:rPr lang="en-US">
                          <a:effectLst/>
                        </a:rPr>
                        <a:t>Stenosis of this structure causes </a:t>
                      </a:r>
                      <a:r>
                        <a:rPr lang="en-US">
                          <a:effectLst/>
                          <a:hlinkClick r:id="rId17"/>
                        </a:rPr>
                        <a:t>non-communicating hydrocephalus</a:t>
                      </a:r>
                      <a:endParaRPr lang="en-US">
                        <a:effectLst/>
                      </a:endParaRP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121056352"/>
                  </a:ext>
                </a:extLst>
              </a:tr>
              <a:tr h="1492971">
                <a:tc>
                  <a:txBody>
                    <a:bodyPr/>
                    <a:lstStyle/>
                    <a:p>
                      <a:r>
                        <a:rPr lang="en-US" b="1">
                          <a:effectLst/>
                        </a:rPr>
                        <a:t>Periaqueductal gray matter</a:t>
                      </a:r>
                      <a:endParaRPr lang="en-US">
                        <a:effectLst/>
                      </a:endParaRP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a:effectLst/>
                        </a:rPr>
                        <a:t>Surrounds the </a:t>
                      </a:r>
                      <a:r>
                        <a:rPr lang="en-US">
                          <a:effectLst/>
                          <a:hlinkClick r:id="rId11"/>
                        </a:rPr>
                        <a:t>cerebral aqueduct</a:t>
                      </a:r>
                      <a:endParaRPr lang="en-US">
                        <a:effectLst/>
                      </a:endParaRP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it-IT">
                          <a:effectLst/>
                          <a:hlinkClick r:id="rId18"/>
                        </a:rPr>
                        <a:t>Dorsal</a:t>
                      </a:r>
                      <a:r>
                        <a:rPr lang="it-IT">
                          <a:effectLst/>
                        </a:rPr>
                        <a:t> tegmental nucleus</a:t>
                      </a:r>
                    </a:p>
                    <a:p>
                      <a:pPr>
                        <a:buFont typeface="Arial" panose="020B0604020202020204" pitchFamily="34" charset="0"/>
                        <a:buChar char="•"/>
                      </a:pPr>
                      <a:r>
                        <a:rPr lang="it-IT">
                          <a:effectLst/>
                          <a:hlinkClick r:id="rId18"/>
                        </a:rPr>
                        <a:t>Dorsal</a:t>
                      </a:r>
                      <a:r>
                        <a:rPr lang="it-IT">
                          <a:effectLst/>
                        </a:rPr>
                        <a:t> raphe nucleus</a:t>
                      </a: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dirty="0">
                          <a:effectLst/>
                        </a:rPr>
                        <a:t>Part of the </a:t>
                      </a:r>
                      <a:r>
                        <a:rPr lang="en-US" b="1" dirty="0">
                          <a:effectLst/>
                        </a:rPr>
                        <a:t>antinociceptive system</a:t>
                      </a:r>
                      <a:endParaRPr lang="en-US" dirty="0">
                        <a:effectLst/>
                      </a:endParaRPr>
                    </a:p>
                  </a:txBody>
                  <a:tcPr marL="152400" marR="152400" marT="76200" marB="7620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86121002"/>
                  </a:ext>
                </a:extLst>
              </a:tr>
            </a:tbl>
          </a:graphicData>
        </a:graphic>
      </p:graphicFrame>
    </p:spTree>
    <p:extLst>
      <p:ext uri="{BB962C8B-B14F-4D97-AF65-F5344CB8AC3E}">
        <p14:creationId xmlns:p14="http://schemas.microsoft.com/office/powerpoint/2010/main" val="856227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C7AA08A-7786-4D44-92EE-E0A11AF3817C}"/>
              </a:ext>
            </a:extLst>
          </p:cNvPr>
          <p:cNvGraphicFramePr>
            <a:graphicFrameLocks noGrp="1"/>
          </p:cNvGraphicFramePr>
          <p:nvPr>
            <p:extLst>
              <p:ext uri="{D42A27DB-BD31-4B8C-83A1-F6EECF244321}">
                <p14:modId xmlns:p14="http://schemas.microsoft.com/office/powerpoint/2010/main" val="1424011019"/>
              </p:ext>
            </p:extLst>
          </p:nvPr>
        </p:nvGraphicFramePr>
        <p:xfrm>
          <a:off x="0" y="662873"/>
          <a:ext cx="12192000" cy="4873625"/>
        </p:xfrm>
        <a:graphic>
          <a:graphicData uri="http://schemas.openxmlformats.org/drawingml/2006/table">
            <a:tbl>
              <a:tblPr/>
              <a:tblGrid>
                <a:gridCol w="3048000">
                  <a:extLst>
                    <a:ext uri="{9D8B030D-6E8A-4147-A177-3AD203B41FA5}">
                      <a16:colId xmlns:a16="http://schemas.microsoft.com/office/drawing/2014/main" val="1816961508"/>
                    </a:ext>
                  </a:extLst>
                </a:gridCol>
                <a:gridCol w="3048000">
                  <a:extLst>
                    <a:ext uri="{9D8B030D-6E8A-4147-A177-3AD203B41FA5}">
                      <a16:colId xmlns:a16="http://schemas.microsoft.com/office/drawing/2014/main" val="2876898125"/>
                    </a:ext>
                  </a:extLst>
                </a:gridCol>
                <a:gridCol w="3048000">
                  <a:extLst>
                    <a:ext uri="{9D8B030D-6E8A-4147-A177-3AD203B41FA5}">
                      <a16:colId xmlns:a16="http://schemas.microsoft.com/office/drawing/2014/main" val="1740938271"/>
                    </a:ext>
                  </a:extLst>
                </a:gridCol>
                <a:gridCol w="3048000">
                  <a:extLst>
                    <a:ext uri="{9D8B030D-6E8A-4147-A177-3AD203B41FA5}">
                      <a16:colId xmlns:a16="http://schemas.microsoft.com/office/drawing/2014/main" val="3376945627"/>
                    </a:ext>
                  </a:extLst>
                </a:gridCol>
              </a:tblGrid>
              <a:tr h="3003304">
                <a:tc>
                  <a:txBody>
                    <a:bodyPr/>
                    <a:lstStyle/>
                    <a:p>
                      <a:r>
                        <a:rPr lang="en-US" sz="1600" b="1" dirty="0">
                          <a:effectLst/>
                        </a:rPr>
                        <a:t>Medial longitudinal fasciculus</a:t>
                      </a:r>
                      <a:endParaRPr lang="en-US" sz="1600" dirty="0">
                        <a:effectLst/>
                      </a:endParaRP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dirty="0">
                          <a:effectLst/>
                        </a:rPr>
                        <a:t>Found on each side near the midline </a:t>
                      </a:r>
                      <a:r>
                        <a:rPr lang="en-US" sz="1600" dirty="0">
                          <a:effectLst/>
                          <a:hlinkClick r:id="rId2"/>
                        </a:rPr>
                        <a:t>ventral</a:t>
                      </a:r>
                      <a:r>
                        <a:rPr lang="en-US" sz="1600" dirty="0">
                          <a:effectLst/>
                        </a:rPr>
                        <a:t> to the </a:t>
                      </a:r>
                      <a:r>
                        <a:rPr lang="en-US" sz="1600" dirty="0">
                          <a:effectLst/>
                          <a:hlinkClick r:id="rId3"/>
                        </a:rPr>
                        <a:t>fourth ventricle</a:t>
                      </a:r>
                      <a:r>
                        <a:rPr lang="en-US" sz="1600" dirty="0">
                          <a:effectLst/>
                        </a:rPr>
                        <a:t> (in the medulla and </a:t>
                      </a:r>
                      <a:r>
                        <a:rPr lang="en-US" sz="1600" dirty="0">
                          <a:effectLst/>
                          <a:hlinkClick r:id="rId4"/>
                        </a:rPr>
                        <a:t>pons</a:t>
                      </a:r>
                      <a:r>
                        <a:rPr lang="en-US" sz="1600" dirty="0">
                          <a:effectLst/>
                        </a:rPr>
                        <a:t>) and </a:t>
                      </a:r>
                      <a:r>
                        <a:rPr lang="en-US" sz="1600" dirty="0">
                          <a:effectLst/>
                          <a:hlinkClick r:id="rId5"/>
                        </a:rPr>
                        <a:t>cerebral aqueduct</a:t>
                      </a:r>
                      <a:r>
                        <a:rPr lang="en-US" sz="1600" dirty="0">
                          <a:effectLst/>
                        </a:rPr>
                        <a:t> (in the </a:t>
                      </a:r>
                      <a:r>
                        <a:rPr lang="en-US" sz="1600" dirty="0">
                          <a:effectLst/>
                          <a:hlinkClick r:id="rId6"/>
                        </a:rPr>
                        <a:t>midbrain</a:t>
                      </a:r>
                      <a:r>
                        <a:rPr lang="en-US" sz="1600" dirty="0">
                          <a:effectLst/>
                        </a:rPr>
                        <a:t>)</a:t>
                      </a: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hlinkClick r:id="rId7"/>
                        </a:rPr>
                        <a:t>White matter</a:t>
                      </a:r>
                      <a:r>
                        <a:rPr lang="en-US" sz="1600" dirty="0">
                          <a:effectLst/>
                        </a:rPr>
                        <a:t> fiber bundles (ascending and descending)</a:t>
                      </a: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rPr>
                        <a:t>Coordinate </a:t>
                      </a:r>
                      <a:r>
                        <a:rPr lang="en-US" sz="1600" b="1" dirty="0">
                          <a:effectLst/>
                          <a:hlinkClick r:id="rId8"/>
                        </a:rPr>
                        <a:t>eye</a:t>
                      </a:r>
                      <a:r>
                        <a:rPr lang="en-US" sz="1600" b="1" dirty="0">
                          <a:effectLst/>
                        </a:rPr>
                        <a:t> movement</a:t>
                      </a:r>
                      <a:endParaRPr lang="en-US" sz="1600" dirty="0">
                        <a:effectLst/>
                      </a:endParaRPr>
                    </a:p>
                    <a:p>
                      <a:pPr>
                        <a:buFont typeface="Arial" panose="020B0604020202020204" pitchFamily="34" charset="0"/>
                        <a:buChar char="•"/>
                      </a:pPr>
                      <a:r>
                        <a:rPr lang="en-US" sz="1600" dirty="0">
                          <a:effectLst/>
                        </a:rPr>
                        <a:t>Highly myelinated (to enable fast coordinated </a:t>
                      </a:r>
                      <a:r>
                        <a:rPr lang="en-US" sz="1600" dirty="0">
                          <a:effectLst/>
                          <a:hlinkClick r:id="rId9"/>
                        </a:rPr>
                        <a:t>eye movements</a:t>
                      </a:r>
                      <a:r>
                        <a:rPr lang="en-US" sz="1600" dirty="0">
                          <a:effectLst/>
                        </a:rPr>
                        <a:t>)</a:t>
                      </a:r>
                    </a:p>
                    <a:p>
                      <a:pPr>
                        <a:buFont typeface="Arial" panose="020B0604020202020204" pitchFamily="34" charset="0"/>
                        <a:buChar char="•"/>
                      </a:pPr>
                      <a:r>
                        <a:rPr lang="en-US" sz="1600" dirty="0">
                          <a:effectLst/>
                        </a:rPr>
                        <a:t>Connect </a:t>
                      </a:r>
                      <a:r>
                        <a:rPr lang="en-US" sz="1600" dirty="0">
                          <a:effectLst/>
                          <a:hlinkClick r:id="rId10"/>
                        </a:rPr>
                        <a:t>CN III</a:t>
                      </a:r>
                      <a:r>
                        <a:rPr lang="en-US" sz="1600" dirty="0">
                          <a:effectLst/>
                        </a:rPr>
                        <a:t>, </a:t>
                      </a:r>
                      <a:r>
                        <a:rPr lang="en-US" sz="1600" dirty="0">
                          <a:effectLst/>
                          <a:hlinkClick r:id="rId11"/>
                        </a:rPr>
                        <a:t>CN IV</a:t>
                      </a:r>
                      <a:r>
                        <a:rPr lang="en-US" sz="1600" dirty="0">
                          <a:effectLst/>
                        </a:rPr>
                        <a:t>, and </a:t>
                      </a:r>
                      <a:r>
                        <a:rPr lang="en-US" sz="1600" dirty="0">
                          <a:effectLst/>
                          <a:hlinkClick r:id="rId12"/>
                        </a:rPr>
                        <a:t>CN VI</a:t>
                      </a:r>
                      <a:endParaRPr lang="en-US" sz="1600" dirty="0">
                        <a:effectLst/>
                      </a:endParaRPr>
                    </a:p>
                    <a:p>
                      <a:pPr>
                        <a:buFont typeface="Arial" panose="020B0604020202020204" pitchFamily="34" charset="0"/>
                        <a:buChar char="•"/>
                      </a:pPr>
                      <a:r>
                        <a:rPr lang="en-US" sz="1600" dirty="0">
                          <a:effectLst/>
                        </a:rPr>
                        <a:t>Lesions lead to </a:t>
                      </a:r>
                      <a:r>
                        <a:rPr lang="en-US" sz="1600" dirty="0">
                          <a:effectLst/>
                          <a:hlinkClick r:id="rId13"/>
                        </a:rPr>
                        <a:t>internuclear ophthalmoplegia</a:t>
                      </a:r>
                      <a:endParaRPr lang="en-US" sz="1600" dirty="0">
                        <a:effectLst/>
                      </a:endParaRPr>
                    </a:p>
                    <a:p>
                      <a:pPr>
                        <a:buFont typeface="Arial" panose="020B0604020202020204" pitchFamily="34" charset="0"/>
                        <a:buChar char="•"/>
                      </a:pPr>
                      <a:r>
                        <a:rPr lang="en-US" sz="1600" dirty="0">
                          <a:effectLst/>
                        </a:rPr>
                        <a:t>Common site of involvement in </a:t>
                      </a:r>
                      <a:r>
                        <a:rPr lang="en-US" sz="1600" dirty="0">
                          <a:effectLst/>
                          <a:hlinkClick r:id="rId14"/>
                        </a:rPr>
                        <a:t>multiple sclerosis</a:t>
                      </a:r>
                      <a:r>
                        <a:rPr lang="en-US" sz="1600" dirty="0">
                          <a:effectLst/>
                        </a:rPr>
                        <a:t> (esp. bilateral lesions)</a:t>
                      </a: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970988414"/>
                  </a:ext>
                </a:extLst>
              </a:tr>
              <a:tr h="1870321">
                <a:tc>
                  <a:txBody>
                    <a:bodyPr/>
                    <a:lstStyle/>
                    <a:p>
                      <a:r>
                        <a:rPr lang="en-US" sz="1600" b="1">
                          <a:effectLst/>
                        </a:rPr>
                        <a:t>Central tegmental tract</a:t>
                      </a:r>
                      <a:endParaRPr lang="en-US" sz="1600">
                        <a:effectLst/>
                      </a:endParaRP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rPr>
                        <a:t>From the </a:t>
                      </a:r>
                      <a:r>
                        <a:rPr lang="en-US" sz="1600">
                          <a:effectLst/>
                          <a:hlinkClick r:id="rId6"/>
                        </a:rPr>
                        <a:t>midbrain</a:t>
                      </a:r>
                      <a:r>
                        <a:rPr lang="en-US" sz="1600">
                          <a:effectLst/>
                        </a:rPr>
                        <a:t> to the </a:t>
                      </a:r>
                      <a:r>
                        <a:rPr lang="en-US" sz="1600">
                          <a:effectLst/>
                          <a:hlinkClick r:id="rId15"/>
                        </a:rPr>
                        <a:t>inferior olivary nucleus</a:t>
                      </a:r>
                      <a:r>
                        <a:rPr lang="en-US" sz="1600">
                          <a:effectLst/>
                        </a:rPr>
                        <a:t> in the medulla</a:t>
                      </a: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Ascending reticulothalamic fibers</a:t>
                      </a:r>
                    </a:p>
                    <a:p>
                      <a:pPr>
                        <a:buFont typeface="Arial" panose="020B0604020202020204" pitchFamily="34" charset="0"/>
                        <a:buChar char="•"/>
                      </a:pPr>
                      <a:r>
                        <a:rPr lang="en-US" sz="1600">
                          <a:effectLst/>
                        </a:rPr>
                        <a:t>Descending rubroolivary fibers</a:t>
                      </a:r>
                    </a:p>
                    <a:p>
                      <a:pPr>
                        <a:buFont typeface="Arial" panose="020B0604020202020204" pitchFamily="34" charset="0"/>
                        <a:buChar char="•"/>
                      </a:pPr>
                      <a:r>
                        <a:rPr lang="en-US" sz="1600">
                          <a:effectLst/>
                          <a:hlinkClick r:id="rId16"/>
                        </a:rPr>
                        <a:t>Taste</a:t>
                      </a:r>
                      <a:r>
                        <a:rPr lang="en-US" sz="1600">
                          <a:effectLst/>
                        </a:rPr>
                        <a:t> fibers ascending from </a:t>
                      </a:r>
                      <a:r>
                        <a:rPr lang="en-US" sz="1600">
                          <a:effectLst/>
                          <a:hlinkClick r:id="rId17"/>
                        </a:rPr>
                        <a:t>solitary nucleus</a:t>
                      </a:r>
                      <a:r>
                        <a:rPr lang="en-US" sz="1600">
                          <a:effectLst/>
                        </a:rPr>
                        <a:t> to the VPM nucleus of </a:t>
                      </a:r>
                      <a:r>
                        <a:rPr lang="en-US" sz="1600">
                          <a:effectLst/>
                          <a:hlinkClick r:id="rId18"/>
                        </a:rPr>
                        <a:t>thalamus</a:t>
                      </a:r>
                      <a:endParaRPr lang="en-US" sz="1600">
                        <a:effectLst/>
                      </a:endParaRP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rPr>
                        <a:t>Coordination of movement</a:t>
                      </a:r>
                    </a:p>
                    <a:p>
                      <a:pPr>
                        <a:buFont typeface="Arial" panose="020B0604020202020204" pitchFamily="34" charset="0"/>
                        <a:buChar char="•"/>
                      </a:pPr>
                      <a:r>
                        <a:rPr lang="en-US" sz="1600" dirty="0">
                          <a:effectLst/>
                        </a:rPr>
                        <a:t>Relay of </a:t>
                      </a:r>
                      <a:r>
                        <a:rPr lang="en-US" sz="1600" dirty="0">
                          <a:effectLst/>
                          <a:hlinkClick r:id="rId16"/>
                        </a:rPr>
                        <a:t>taste</a:t>
                      </a:r>
                      <a:r>
                        <a:rPr lang="en-US" sz="1600" dirty="0">
                          <a:effectLst/>
                        </a:rPr>
                        <a:t> fibers</a:t>
                      </a:r>
                    </a:p>
                  </a:txBody>
                  <a:tcPr marL="89919" marR="89919" marT="44960" marB="44960"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241866031"/>
                  </a:ext>
                </a:extLst>
              </a:tr>
            </a:tbl>
          </a:graphicData>
        </a:graphic>
      </p:graphicFrame>
    </p:spTree>
    <p:extLst>
      <p:ext uri="{BB962C8B-B14F-4D97-AF65-F5344CB8AC3E}">
        <p14:creationId xmlns:p14="http://schemas.microsoft.com/office/powerpoint/2010/main" val="3189802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o description available.">
            <a:extLst>
              <a:ext uri="{FF2B5EF4-FFF2-40B4-BE49-F238E27FC236}">
                <a16:creationId xmlns:a16="http://schemas.microsoft.com/office/drawing/2014/main" id="{3FD24561-3FB3-456D-A0B4-1F560D3473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709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o description available.">
            <a:extLst>
              <a:ext uri="{FF2B5EF4-FFF2-40B4-BE49-F238E27FC236}">
                <a16:creationId xmlns:a16="http://schemas.microsoft.com/office/drawing/2014/main" id="{81981EEC-3D8C-42C1-B1AC-011953F74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0"/>
            <a:ext cx="9898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138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rainstem and origin of cranial nerves II-XII">
            <a:extLst>
              <a:ext uri="{FF2B5EF4-FFF2-40B4-BE49-F238E27FC236}">
                <a16:creationId xmlns:a16="http://schemas.microsoft.com/office/drawing/2014/main" id="{1FF58E86-9C88-4222-8A87-21944B32A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775" y="0"/>
            <a:ext cx="9696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330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Brainstem and cerebellar peduncles">
            <a:extLst>
              <a:ext uri="{FF2B5EF4-FFF2-40B4-BE49-F238E27FC236}">
                <a16:creationId xmlns:a16="http://schemas.microsoft.com/office/drawing/2014/main" id="{870328BB-35F2-4537-8D0D-F2FAF30BD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882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3E75A-E055-4E49-BC3D-ED19B02F8E35}"/>
              </a:ext>
            </a:extLst>
          </p:cNvPr>
          <p:cNvSpPr>
            <a:spLocks noGrp="1"/>
          </p:cNvSpPr>
          <p:nvPr>
            <p:ph type="title"/>
          </p:nvPr>
        </p:nvSpPr>
        <p:spPr/>
        <p:txBody>
          <a:bodyPr/>
          <a:lstStyle/>
          <a:p>
            <a:r>
              <a:rPr lang="en-US" dirty="0"/>
              <a:t>Pons</a:t>
            </a:r>
          </a:p>
        </p:txBody>
      </p:sp>
      <p:sp>
        <p:nvSpPr>
          <p:cNvPr id="3" name="Content Placeholder 2">
            <a:extLst>
              <a:ext uri="{FF2B5EF4-FFF2-40B4-BE49-F238E27FC236}">
                <a16:creationId xmlns:a16="http://schemas.microsoft.com/office/drawing/2014/main" id="{FA9E7C47-D0D0-41EC-AFD8-8DE348A35A0C}"/>
              </a:ext>
            </a:extLst>
          </p:cNvPr>
          <p:cNvSpPr>
            <a:spLocks noGrp="1"/>
          </p:cNvSpPr>
          <p:nvPr>
            <p:ph sz="quarter" idx="1"/>
          </p:nvPr>
        </p:nvSpPr>
        <p:spPr/>
        <p:txBody>
          <a:bodyPr>
            <a:normAutofit lnSpcReduction="10000"/>
          </a:bodyPr>
          <a:lstStyle/>
          <a:p>
            <a:r>
              <a:rPr lang="en-US" b="1" dirty="0"/>
              <a:t>Characteristics</a:t>
            </a:r>
          </a:p>
          <a:p>
            <a:r>
              <a:rPr lang="en-US" b="1" dirty="0"/>
              <a:t>Function</a:t>
            </a:r>
            <a:endParaRPr lang="en-US" dirty="0"/>
          </a:p>
          <a:p>
            <a:pPr lvl="1"/>
            <a:r>
              <a:rPr lang="en-US" dirty="0"/>
              <a:t>Conduction of nerve fibers and tracts (e.g., transmission of </a:t>
            </a:r>
            <a:r>
              <a:rPr lang="en-US" dirty="0">
                <a:hlinkClick r:id="rId2"/>
              </a:rPr>
              <a:t>pain</a:t>
            </a:r>
            <a:r>
              <a:rPr lang="en-US" dirty="0"/>
              <a:t>, temperature, </a:t>
            </a:r>
            <a:r>
              <a:rPr lang="en-US" dirty="0">
                <a:hlinkClick r:id="rId3"/>
              </a:rPr>
              <a:t>proprioception</a:t>
            </a:r>
            <a:r>
              <a:rPr lang="en-US" dirty="0"/>
              <a:t>, and auditory signals)</a:t>
            </a:r>
          </a:p>
          <a:p>
            <a:pPr lvl="1"/>
            <a:r>
              <a:rPr lang="en-US" dirty="0"/>
              <a:t>Regulation of autonomic functions</a:t>
            </a:r>
          </a:p>
          <a:p>
            <a:r>
              <a:rPr lang="en-US" b="1" dirty="0"/>
              <a:t>Composition</a:t>
            </a:r>
            <a:r>
              <a:rPr lang="en-US" dirty="0"/>
              <a:t>: divided into 2 parts (</a:t>
            </a:r>
            <a:r>
              <a:rPr lang="en-US" dirty="0">
                <a:hlinkClick r:id="rId4"/>
              </a:rPr>
              <a:t>dorsal</a:t>
            </a:r>
            <a:r>
              <a:rPr lang="en-US" dirty="0"/>
              <a:t> to </a:t>
            </a:r>
            <a:r>
              <a:rPr lang="en-US" dirty="0">
                <a:hlinkClick r:id="rId5"/>
              </a:rPr>
              <a:t>ventral</a:t>
            </a:r>
            <a:r>
              <a:rPr lang="en-US" dirty="0"/>
              <a:t>)</a:t>
            </a:r>
          </a:p>
          <a:p>
            <a:pPr lvl="1"/>
            <a:r>
              <a:rPr lang="en-US" dirty="0">
                <a:hlinkClick r:id="rId6"/>
              </a:rPr>
              <a:t>Pontine</a:t>
            </a:r>
            <a:r>
              <a:rPr lang="en-US" dirty="0"/>
              <a:t> </a:t>
            </a:r>
            <a:r>
              <a:rPr lang="en-US" dirty="0">
                <a:hlinkClick r:id="rId7"/>
              </a:rPr>
              <a:t>tegmentum</a:t>
            </a:r>
            <a:r>
              <a:rPr lang="en-US" dirty="0"/>
              <a:t>: contains CN nuclei</a:t>
            </a:r>
          </a:p>
          <a:p>
            <a:pPr lvl="2"/>
            <a:r>
              <a:rPr lang="en-US" dirty="0">
                <a:hlinkClick r:id="rId8"/>
              </a:rPr>
              <a:t>Trigeminal</a:t>
            </a:r>
            <a:r>
              <a:rPr lang="en-US" dirty="0"/>
              <a:t> (</a:t>
            </a:r>
            <a:r>
              <a:rPr lang="en-US" dirty="0">
                <a:hlinkClick r:id="rId8"/>
              </a:rPr>
              <a:t>CN V</a:t>
            </a:r>
            <a:r>
              <a:rPr lang="en-US" dirty="0"/>
              <a:t>)</a:t>
            </a:r>
          </a:p>
          <a:p>
            <a:pPr lvl="2"/>
            <a:r>
              <a:rPr lang="en-US" dirty="0"/>
              <a:t>Abducens (</a:t>
            </a:r>
            <a:r>
              <a:rPr lang="en-US" dirty="0">
                <a:hlinkClick r:id="rId9"/>
              </a:rPr>
              <a:t>CN VI</a:t>
            </a:r>
            <a:r>
              <a:rPr lang="en-US" dirty="0"/>
              <a:t>)</a:t>
            </a:r>
          </a:p>
          <a:p>
            <a:pPr lvl="2"/>
            <a:r>
              <a:rPr lang="en-US" dirty="0" err="1"/>
              <a:t>Facialis</a:t>
            </a:r>
            <a:r>
              <a:rPr lang="en-US" dirty="0"/>
              <a:t> (</a:t>
            </a:r>
            <a:r>
              <a:rPr lang="en-US" dirty="0">
                <a:hlinkClick r:id="rId10"/>
              </a:rPr>
              <a:t>CN VII</a:t>
            </a:r>
            <a:r>
              <a:rPr lang="en-US" dirty="0"/>
              <a:t>)</a:t>
            </a:r>
          </a:p>
          <a:p>
            <a:pPr lvl="2"/>
            <a:r>
              <a:rPr lang="en-US" dirty="0"/>
              <a:t>Vestibulocochlear (</a:t>
            </a:r>
            <a:r>
              <a:rPr lang="en-US" dirty="0">
                <a:hlinkClick r:id="rId11"/>
              </a:rPr>
              <a:t>CN VIII</a:t>
            </a:r>
            <a:r>
              <a:rPr lang="en-US" dirty="0"/>
              <a:t>)</a:t>
            </a:r>
          </a:p>
          <a:p>
            <a:r>
              <a:rPr lang="en-US" dirty="0"/>
              <a:t>Basilar </a:t>
            </a:r>
            <a:r>
              <a:rPr lang="en-US" dirty="0">
                <a:hlinkClick r:id="rId6"/>
              </a:rPr>
              <a:t>pons</a:t>
            </a:r>
            <a:r>
              <a:rPr lang="en-US" dirty="0"/>
              <a:t>: contains relay nuclei (e.g., </a:t>
            </a:r>
            <a:r>
              <a:rPr lang="en-US" dirty="0">
                <a:hlinkClick r:id="rId12"/>
              </a:rPr>
              <a:t>pontine nuclei</a:t>
            </a:r>
            <a:r>
              <a:rPr lang="en-US" dirty="0"/>
              <a:t>) and nerve tracts</a:t>
            </a:r>
          </a:p>
          <a:p>
            <a:endParaRPr lang="en-US" dirty="0"/>
          </a:p>
        </p:txBody>
      </p:sp>
    </p:spTree>
    <p:extLst>
      <p:ext uri="{BB962C8B-B14F-4D97-AF65-F5344CB8AC3E}">
        <p14:creationId xmlns:p14="http://schemas.microsoft.com/office/powerpoint/2010/main" val="1814921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No description available.">
            <a:extLst>
              <a:ext uri="{FF2B5EF4-FFF2-40B4-BE49-F238E27FC236}">
                <a16:creationId xmlns:a16="http://schemas.microsoft.com/office/drawing/2014/main" id="{96B61AF9-6CD3-4ED1-8240-C5F72E28ACF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71488" y="628650"/>
            <a:ext cx="9279535" cy="584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324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description available.">
            <a:extLst>
              <a:ext uri="{FF2B5EF4-FFF2-40B4-BE49-F238E27FC236}">
                <a16:creationId xmlns:a16="http://schemas.microsoft.com/office/drawing/2014/main" id="{962D080A-1103-4255-ABE1-4AD55CF60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2738" y="0"/>
            <a:ext cx="9024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30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0100B-C4E3-4AD8-B704-8661013A640C}"/>
              </a:ext>
            </a:extLst>
          </p:cNvPr>
          <p:cNvSpPr>
            <a:spLocks noGrp="1"/>
          </p:cNvSpPr>
          <p:nvPr>
            <p:ph type="title"/>
          </p:nvPr>
        </p:nvSpPr>
        <p:spPr/>
        <p:txBody>
          <a:bodyPr/>
          <a:lstStyle/>
          <a:p>
            <a:r>
              <a:rPr lang="en-US" dirty="0"/>
              <a:t>Medulla oblongata</a:t>
            </a:r>
          </a:p>
        </p:txBody>
      </p:sp>
      <p:sp>
        <p:nvSpPr>
          <p:cNvPr id="3" name="Content Placeholder 2">
            <a:extLst>
              <a:ext uri="{FF2B5EF4-FFF2-40B4-BE49-F238E27FC236}">
                <a16:creationId xmlns:a16="http://schemas.microsoft.com/office/drawing/2014/main" id="{49471525-6013-4FB9-8D29-F332E125C125}"/>
              </a:ext>
            </a:extLst>
          </p:cNvPr>
          <p:cNvSpPr>
            <a:spLocks noGrp="1"/>
          </p:cNvSpPr>
          <p:nvPr>
            <p:ph sz="quarter" idx="1"/>
          </p:nvPr>
        </p:nvSpPr>
        <p:spPr/>
        <p:txBody>
          <a:bodyPr/>
          <a:lstStyle/>
          <a:p>
            <a:r>
              <a:rPr lang="en-US" b="1" dirty="0"/>
              <a:t>Characteristics</a:t>
            </a:r>
          </a:p>
          <a:p>
            <a:r>
              <a:rPr lang="en-US" b="1" dirty="0"/>
              <a:t>Function</a:t>
            </a:r>
            <a:endParaRPr lang="en-US" dirty="0"/>
          </a:p>
          <a:p>
            <a:pPr lvl="1"/>
            <a:r>
              <a:rPr lang="en-US" dirty="0"/>
              <a:t>Regulation of autonomic functions (e.g., circulation, respiration, gastrointestinal activity)</a:t>
            </a:r>
          </a:p>
          <a:p>
            <a:pPr lvl="1"/>
            <a:r>
              <a:rPr lang="en-US" dirty="0"/>
              <a:t>Contains centers for </a:t>
            </a:r>
            <a:r>
              <a:rPr lang="en-US" dirty="0">
                <a:hlinkClick r:id="rId2"/>
              </a:rPr>
              <a:t>swallowing</a:t>
            </a:r>
            <a:r>
              <a:rPr lang="en-US" dirty="0"/>
              <a:t>, sneezing, </a:t>
            </a:r>
            <a:r>
              <a:rPr lang="en-US" dirty="0">
                <a:hlinkClick r:id="rId3"/>
              </a:rPr>
              <a:t>coughing</a:t>
            </a:r>
            <a:r>
              <a:rPr lang="en-US" dirty="0"/>
              <a:t>, and vomiting</a:t>
            </a:r>
          </a:p>
          <a:p>
            <a:pPr lvl="1"/>
            <a:r>
              <a:rPr lang="en-US" dirty="0"/>
              <a:t>Conduction of motor and sensory information</a:t>
            </a:r>
          </a:p>
          <a:p>
            <a:r>
              <a:rPr lang="en-US" b="1" dirty="0" err="1"/>
              <a:t>Composition</a:t>
            </a:r>
            <a:r>
              <a:rPr lang="en-US" dirty="0" err="1"/>
              <a:t>CN</a:t>
            </a:r>
            <a:r>
              <a:rPr lang="en-US" dirty="0"/>
              <a:t> nuclei</a:t>
            </a:r>
          </a:p>
          <a:p>
            <a:pPr lvl="1"/>
            <a:r>
              <a:rPr lang="en-US" dirty="0"/>
              <a:t>Part of the sensory </a:t>
            </a:r>
            <a:r>
              <a:rPr lang="en-US" dirty="0">
                <a:hlinkClick r:id="rId4"/>
              </a:rPr>
              <a:t>trigeminal nerve</a:t>
            </a:r>
            <a:r>
              <a:rPr lang="en-US" dirty="0"/>
              <a:t> nucleus (</a:t>
            </a:r>
            <a:r>
              <a:rPr lang="en-US" dirty="0">
                <a:hlinkClick r:id="rId4"/>
              </a:rPr>
              <a:t>CN V</a:t>
            </a:r>
            <a:r>
              <a:rPr lang="en-US" dirty="0"/>
              <a:t>)</a:t>
            </a:r>
          </a:p>
          <a:p>
            <a:pPr lvl="1"/>
            <a:r>
              <a:rPr lang="en-US" dirty="0"/>
              <a:t>Glossopharyngeal (</a:t>
            </a:r>
            <a:r>
              <a:rPr lang="en-US" dirty="0">
                <a:hlinkClick r:id="rId5"/>
              </a:rPr>
              <a:t>CN IX</a:t>
            </a:r>
            <a:r>
              <a:rPr lang="en-US" dirty="0"/>
              <a:t>)</a:t>
            </a:r>
          </a:p>
          <a:p>
            <a:pPr lvl="1"/>
            <a:r>
              <a:rPr lang="en-US" dirty="0" err="1"/>
              <a:t>Vagus</a:t>
            </a:r>
            <a:r>
              <a:rPr lang="en-US" dirty="0"/>
              <a:t> (</a:t>
            </a:r>
            <a:r>
              <a:rPr lang="en-US" dirty="0">
                <a:hlinkClick r:id="rId6"/>
              </a:rPr>
              <a:t>CN X</a:t>
            </a:r>
            <a:r>
              <a:rPr lang="en-US" dirty="0"/>
              <a:t>)</a:t>
            </a:r>
          </a:p>
          <a:p>
            <a:pPr lvl="1"/>
            <a:r>
              <a:rPr lang="en-US" dirty="0" err="1"/>
              <a:t>Accessorius</a:t>
            </a:r>
            <a:r>
              <a:rPr lang="en-US" dirty="0"/>
              <a:t> (</a:t>
            </a:r>
            <a:r>
              <a:rPr lang="en-US" dirty="0">
                <a:hlinkClick r:id="rId7"/>
              </a:rPr>
              <a:t>CN XI</a:t>
            </a:r>
            <a:r>
              <a:rPr lang="en-US" dirty="0"/>
              <a:t>)</a:t>
            </a:r>
          </a:p>
          <a:p>
            <a:pPr lvl="1"/>
            <a:r>
              <a:rPr lang="en-US" dirty="0"/>
              <a:t>Hypoglossal (</a:t>
            </a:r>
            <a:r>
              <a:rPr lang="en-US" dirty="0">
                <a:hlinkClick r:id="rId8"/>
              </a:rPr>
              <a:t>CN XII</a:t>
            </a:r>
            <a:r>
              <a:rPr lang="en-US" dirty="0"/>
              <a:t>)</a:t>
            </a:r>
          </a:p>
          <a:p>
            <a:endParaRPr lang="en-US" dirty="0"/>
          </a:p>
        </p:txBody>
      </p:sp>
    </p:spTree>
    <p:extLst>
      <p:ext uri="{BB962C8B-B14F-4D97-AF65-F5344CB8AC3E}">
        <p14:creationId xmlns:p14="http://schemas.microsoft.com/office/powerpoint/2010/main" val="3363469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BD3DC8-A188-44EA-9D7D-8D4007C3D796}"/>
              </a:ext>
            </a:extLst>
          </p:cNvPr>
          <p:cNvSpPr>
            <a:spLocks noGrp="1"/>
          </p:cNvSpPr>
          <p:nvPr>
            <p:ph sz="quarter" idx="1"/>
          </p:nvPr>
        </p:nvSpPr>
        <p:spPr/>
        <p:txBody>
          <a:bodyPr/>
          <a:lstStyle/>
          <a:p>
            <a:r>
              <a:rPr lang="en-US" dirty="0"/>
              <a:t>Fissures</a:t>
            </a:r>
          </a:p>
          <a:p>
            <a:pPr lvl="1"/>
            <a:r>
              <a:rPr lang="en-US" dirty="0"/>
              <a:t>Ventrolateral sulcus (</a:t>
            </a:r>
            <a:r>
              <a:rPr lang="en-US" dirty="0" err="1"/>
              <a:t>preolivary</a:t>
            </a:r>
            <a:r>
              <a:rPr lang="en-US" dirty="0"/>
              <a:t> sulcus)</a:t>
            </a:r>
          </a:p>
          <a:p>
            <a:pPr lvl="2"/>
            <a:r>
              <a:rPr lang="en-US" dirty="0"/>
              <a:t>Contains rootlets of </a:t>
            </a:r>
            <a:r>
              <a:rPr lang="en-US" dirty="0">
                <a:hlinkClick r:id="rId2"/>
              </a:rPr>
              <a:t>CN XII</a:t>
            </a:r>
            <a:endParaRPr lang="en-US" dirty="0"/>
          </a:p>
          <a:p>
            <a:pPr lvl="1"/>
            <a:r>
              <a:rPr lang="en-US" dirty="0"/>
              <a:t>Posterolateral sulcus: contain rootlets of </a:t>
            </a:r>
            <a:r>
              <a:rPr lang="en-US" dirty="0">
                <a:hlinkClick r:id="rId3"/>
              </a:rPr>
              <a:t>CN IX</a:t>
            </a:r>
            <a:r>
              <a:rPr lang="en-US" dirty="0"/>
              <a:t>–XI</a:t>
            </a:r>
          </a:p>
          <a:p>
            <a:r>
              <a:rPr lang="en-US" dirty="0"/>
              <a:t>Pyramids</a:t>
            </a:r>
          </a:p>
          <a:p>
            <a:r>
              <a:rPr lang="en-US" dirty="0">
                <a:hlinkClick r:id="rId4"/>
              </a:rPr>
              <a:t>Area postrema</a:t>
            </a:r>
            <a:endParaRPr lang="en-US" dirty="0"/>
          </a:p>
          <a:p>
            <a:r>
              <a:rPr lang="en-US" dirty="0"/>
              <a:t>A number of brainstem nuclei (e.g., </a:t>
            </a:r>
            <a:r>
              <a:rPr lang="en-US" dirty="0">
                <a:hlinkClick r:id="rId5"/>
              </a:rPr>
              <a:t>nucleus </a:t>
            </a:r>
            <a:r>
              <a:rPr lang="en-US" dirty="0" err="1">
                <a:hlinkClick r:id="rId5"/>
              </a:rPr>
              <a:t>gracilis</a:t>
            </a:r>
            <a:r>
              <a:rPr lang="en-US" dirty="0"/>
              <a:t>, </a:t>
            </a:r>
            <a:r>
              <a:rPr lang="en-US" dirty="0">
                <a:hlinkClick r:id="rId6"/>
              </a:rPr>
              <a:t>nucleus cuneatus</a:t>
            </a:r>
            <a:r>
              <a:rPr lang="en-US" dirty="0"/>
              <a:t>, </a:t>
            </a:r>
            <a:r>
              <a:rPr lang="en-US" dirty="0">
                <a:hlinkClick r:id="rId7"/>
              </a:rPr>
              <a:t>inferior olivary nucleus</a:t>
            </a:r>
            <a:r>
              <a:rPr lang="en-US" dirty="0"/>
              <a:t>)</a:t>
            </a:r>
          </a:p>
          <a:p>
            <a:endParaRPr lang="en-US" dirty="0"/>
          </a:p>
        </p:txBody>
      </p:sp>
    </p:spTree>
    <p:extLst>
      <p:ext uri="{BB962C8B-B14F-4D97-AF65-F5344CB8AC3E}">
        <p14:creationId xmlns:p14="http://schemas.microsoft.com/office/powerpoint/2010/main" val="1755949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No description available.">
            <a:extLst>
              <a:ext uri="{FF2B5EF4-FFF2-40B4-BE49-F238E27FC236}">
                <a16:creationId xmlns:a16="http://schemas.microsoft.com/office/drawing/2014/main" id="{C95DB428-733D-46CC-9732-B1F481097F0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185863" y="785814"/>
            <a:ext cx="8686800" cy="5688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156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No description available.">
            <a:extLst>
              <a:ext uri="{FF2B5EF4-FFF2-40B4-BE49-F238E27FC236}">
                <a16:creationId xmlns:a16="http://schemas.microsoft.com/office/drawing/2014/main" id="{8AB4E0EA-88A9-40AE-A495-8591EAAF961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928688" y="0"/>
            <a:ext cx="843519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711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No description available.">
            <a:extLst>
              <a:ext uri="{FF2B5EF4-FFF2-40B4-BE49-F238E27FC236}">
                <a16:creationId xmlns:a16="http://schemas.microsoft.com/office/drawing/2014/main" id="{A889C20C-B0B2-44BF-98A7-14C531D77D2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814513" y="0"/>
            <a:ext cx="601144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282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1DB3B06-4837-41CD-81AE-D11D2AED59F5}"/>
              </a:ext>
            </a:extLst>
          </p:cNvPr>
          <p:cNvPicPr>
            <a:picLocks noGrp="1" noChangeAspect="1"/>
          </p:cNvPicPr>
          <p:nvPr>
            <p:ph sz="quarter" idx="1"/>
          </p:nvPr>
        </p:nvPicPr>
        <p:blipFill>
          <a:blip r:embed="rId2"/>
          <a:stretch>
            <a:fillRect/>
          </a:stretch>
        </p:blipFill>
        <p:spPr>
          <a:xfrm>
            <a:off x="-1" y="0"/>
            <a:ext cx="10144125" cy="6858000"/>
          </a:xfrm>
          <a:prstGeom prst="rect">
            <a:avLst/>
          </a:prstGeom>
        </p:spPr>
      </p:pic>
    </p:spTree>
    <p:extLst>
      <p:ext uri="{BB962C8B-B14F-4D97-AF65-F5344CB8AC3E}">
        <p14:creationId xmlns:p14="http://schemas.microsoft.com/office/powerpoint/2010/main" val="3982409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93CCE-E385-4A81-8F04-A02BBAC0644E}"/>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72F3A45-2561-4D0B-B074-38DA71CBC65E}"/>
              </a:ext>
            </a:extLst>
          </p:cNvPr>
          <p:cNvPicPr>
            <a:picLocks noGrp="1" noChangeAspect="1"/>
          </p:cNvPicPr>
          <p:nvPr>
            <p:ph sz="quarter" idx="1"/>
          </p:nvPr>
        </p:nvPicPr>
        <p:blipFill>
          <a:blip r:embed="rId2"/>
          <a:stretch>
            <a:fillRect/>
          </a:stretch>
        </p:blipFill>
        <p:spPr>
          <a:xfrm>
            <a:off x="1" y="0"/>
            <a:ext cx="10887074" cy="6858000"/>
          </a:xfrm>
          <a:prstGeom prst="rect">
            <a:avLst/>
          </a:prstGeom>
        </p:spPr>
      </p:pic>
    </p:spTree>
    <p:extLst>
      <p:ext uri="{BB962C8B-B14F-4D97-AF65-F5344CB8AC3E}">
        <p14:creationId xmlns:p14="http://schemas.microsoft.com/office/powerpoint/2010/main" val="848342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DD0F22-0CEA-48CA-86E4-EB3510099745}"/>
              </a:ext>
            </a:extLst>
          </p:cNvPr>
          <p:cNvPicPr>
            <a:picLocks noChangeAspect="1"/>
          </p:cNvPicPr>
          <p:nvPr/>
        </p:nvPicPr>
        <p:blipFill>
          <a:blip r:embed="rId2"/>
          <a:stretch>
            <a:fillRect/>
          </a:stretch>
        </p:blipFill>
        <p:spPr>
          <a:xfrm>
            <a:off x="0" y="0"/>
            <a:ext cx="10646833" cy="6858000"/>
          </a:xfrm>
          <a:prstGeom prst="rect">
            <a:avLst/>
          </a:prstGeom>
        </p:spPr>
      </p:pic>
    </p:spTree>
    <p:extLst>
      <p:ext uri="{BB962C8B-B14F-4D97-AF65-F5344CB8AC3E}">
        <p14:creationId xmlns:p14="http://schemas.microsoft.com/office/powerpoint/2010/main" val="1128873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B33816-3F1E-41C6-80C3-862C62CE5FF6}"/>
              </a:ext>
            </a:extLst>
          </p:cNvPr>
          <p:cNvPicPr>
            <a:picLocks noChangeAspect="1"/>
          </p:cNvPicPr>
          <p:nvPr/>
        </p:nvPicPr>
        <p:blipFill>
          <a:blip r:embed="rId2"/>
          <a:stretch>
            <a:fillRect/>
          </a:stretch>
        </p:blipFill>
        <p:spPr>
          <a:xfrm>
            <a:off x="0" y="0"/>
            <a:ext cx="10676498" cy="6858000"/>
          </a:xfrm>
          <a:prstGeom prst="rect">
            <a:avLst/>
          </a:prstGeom>
        </p:spPr>
      </p:pic>
    </p:spTree>
    <p:extLst>
      <p:ext uri="{BB962C8B-B14F-4D97-AF65-F5344CB8AC3E}">
        <p14:creationId xmlns:p14="http://schemas.microsoft.com/office/powerpoint/2010/main" val="41247353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CC65E-4F30-4E58-9723-14A396B8D3EC}"/>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474FD3C1-DF32-42E1-A9B5-48CC01B331D7}"/>
              </a:ext>
            </a:extLst>
          </p:cNvPr>
          <p:cNvPicPr>
            <a:picLocks noGrp="1" noChangeAspect="1"/>
          </p:cNvPicPr>
          <p:nvPr>
            <p:ph sz="quarter" idx="1"/>
          </p:nvPr>
        </p:nvPicPr>
        <p:blipFill>
          <a:blip r:embed="rId2"/>
          <a:stretch>
            <a:fillRect/>
          </a:stretch>
        </p:blipFill>
        <p:spPr>
          <a:xfrm>
            <a:off x="0" y="0"/>
            <a:ext cx="10566400" cy="6858000"/>
          </a:xfrm>
          <a:prstGeom prst="rect">
            <a:avLst/>
          </a:prstGeom>
        </p:spPr>
      </p:pic>
    </p:spTree>
    <p:extLst>
      <p:ext uri="{BB962C8B-B14F-4D97-AF65-F5344CB8AC3E}">
        <p14:creationId xmlns:p14="http://schemas.microsoft.com/office/powerpoint/2010/main" val="27546369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5D3184-F64E-456E-B566-73F7D549F431}"/>
              </a:ext>
            </a:extLst>
          </p:cNvPr>
          <p:cNvPicPr>
            <a:picLocks noChangeAspect="1"/>
          </p:cNvPicPr>
          <p:nvPr/>
        </p:nvPicPr>
        <p:blipFill>
          <a:blip r:embed="rId2"/>
          <a:stretch>
            <a:fillRect/>
          </a:stretch>
        </p:blipFill>
        <p:spPr>
          <a:xfrm>
            <a:off x="0" y="0"/>
            <a:ext cx="10772775" cy="6858000"/>
          </a:xfrm>
          <a:prstGeom prst="rect">
            <a:avLst/>
          </a:prstGeom>
        </p:spPr>
      </p:pic>
    </p:spTree>
    <p:extLst>
      <p:ext uri="{BB962C8B-B14F-4D97-AF65-F5344CB8AC3E}">
        <p14:creationId xmlns:p14="http://schemas.microsoft.com/office/powerpoint/2010/main" val="38329166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541BE5-9AC4-41B3-97A6-50BFEFE16979}"/>
              </a:ext>
            </a:extLst>
          </p:cNvPr>
          <p:cNvPicPr>
            <a:picLocks noChangeAspect="1"/>
          </p:cNvPicPr>
          <p:nvPr/>
        </p:nvPicPr>
        <p:blipFill>
          <a:blip r:embed="rId2"/>
          <a:stretch>
            <a:fillRect/>
          </a:stretch>
        </p:blipFill>
        <p:spPr>
          <a:xfrm>
            <a:off x="1" y="0"/>
            <a:ext cx="10787062" cy="6858000"/>
          </a:xfrm>
          <a:prstGeom prst="rect">
            <a:avLst/>
          </a:prstGeom>
        </p:spPr>
      </p:pic>
    </p:spTree>
    <p:extLst>
      <p:ext uri="{BB962C8B-B14F-4D97-AF65-F5344CB8AC3E}">
        <p14:creationId xmlns:p14="http://schemas.microsoft.com/office/powerpoint/2010/main" val="2784605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4D918C-30C6-479A-B3D0-8D9BD9799630}"/>
              </a:ext>
            </a:extLst>
          </p:cNvPr>
          <p:cNvPicPr>
            <a:picLocks noChangeAspect="1"/>
          </p:cNvPicPr>
          <p:nvPr/>
        </p:nvPicPr>
        <p:blipFill>
          <a:blip r:embed="rId2"/>
          <a:stretch>
            <a:fillRect/>
          </a:stretch>
        </p:blipFill>
        <p:spPr>
          <a:xfrm>
            <a:off x="0" y="0"/>
            <a:ext cx="10302911" cy="6858000"/>
          </a:xfrm>
          <a:prstGeom prst="rect">
            <a:avLst/>
          </a:prstGeom>
        </p:spPr>
      </p:pic>
    </p:spTree>
    <p:extLst>
      <p:ext uri="{BB962C8B-B14F-4D97-AF65-F5344CB8AC3E}">
        <p14:creationId xmlns:p14="http://schemas.microsoft.com/office/powerpoint/2010/main" val="1524041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94B420-D919-481A-A9CD-857441C8345D}"/>
              </a:ext>
            </a:extLst>
          </p:cNvPr>
          <p:cNvPicPr>
            <a:picLocks noChangeAspect="1"/>
          </p:cNvPicPr>
          <p:nvPr/>
        </p:nvPicPr>
        <p:blipFill>
          <a:blip r:embed="rId2"/>
          <a:stretch>
            <a:fillRect/>
          </a:stretch>
        </p:blipFill>
        <p:spPr>
          <a:xfrm>
            <a:off x="-1" y="0"/>
            <a:ext cx="10115551" cy="6858000"/>
          </a:xfrm>
          <a:prstGeom prst="rect">
            <a:avLst/>
          </a:prstGeom>
        </p:spPr>
      </p:pic>
    </p:spTree>
    <p:extLst>
      <p:ext uri="{BB962C8B-B14F-4D97-AF65-F5344CB8AC3E}">
        <p14:creationId xmlns:p14="http://schemas.microsoft.com/office/powerpoint/2010/main" val="1095112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A7C627-90F1-429A-8C7C-35D8256489B9}"/>
              </a:ext>
            </a:extLst>
          </p:cNvPr>
          <p:cNvPicPr>
            <a:picLocks noChangeAspect="1"/>
          </p:cNvPicPr>
          <p:nvPr/>
        </p:nvPicPr>
        <p:blipFill>
          <a:blip r:embed="rId2"/>
          <a:stretch>
            <a:fillRect/>
          </a:stretch>
        </p:blipFill>
        <p:spPr>
          <a:xfrm>
            <a:off x="0" y="0"/>
            <a:ext cx="10298663" cy="6858000"/>
          </a:xfrm>
          <a:prstGeom prst="rect">
            <a:avLst/>
          </a:prstGeom>
        </p:spPr>
      </p:pic>
    </p:spTree>
    <p:extLst>
      <p:ext uri="{BB962C8B-B14F-4D97-AF65-F5344CB8AC3E}">
        <p14:creationId xmlns:p14="http://schemas.microsoft.com/office/powerpoint/2010/main" val="4122515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1BD452-B26F-4A36-916E-44DD6C53B8B1}"/>
              </a:ext>
            </a:extLst>
          </p:cNvPr>
          <p:cNvPicPr>
            <a:picLocks noChangeAspect="1"/>
          </p:cNvPicPr>
          <p:nvPr/>
        </p:nvPicPr>
        <p:blipFill>
          <a:blip r:embed="rId2"/>
          <a:stretch>
            <a:fillRect/>
          </a:stretch>
        </p:blipFill>
        <p:spPr>
          <a:xfrm>
            <a:off x="700089" y="0"/>
            <a:ext cx="9659832" cy="6858000"/>
          </a:xfrm>
          <a:prstGeom prst="rect">
            <a:avLst/>
          </a:prstGeom>
        </p:spPr>
      </p:pic>
    </p:spTree>
    <p:extLst>
      <p:ext uri="{BB962C8B-B14F-4D97-AF65-F5344CB8AC3E}">
        <p14:creationId xmlns:p14="http://schemas.microsoft.com/office/powerpoint/2010/main" val="35121814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B858D6-1669-41CE-82D0-452FFB9550C4}"/>
              </a:ext>
            </a:extLst>
          </p:cNvPr>
          <p:cNvPicPr>
            <a:picLocks noChangeAspect="1"/>
          </p:cNvPicPr>
          <p:nvPr/>
        </p:nvPicPr>
        <p:blipFill>
          <a:blip r:embed="rId2"/>
          <a:stretch>
            <a:fillRect/>
          </a:stretch>
        </p:blipFill>
        <p:spPr>
          <a:xfrm>
            <a:off x="714376" y="0"/>
            <a:ext cx="10053016" cy="6858000"/>
          </a:xfrm>
          <a:prstGeom prst="rect">
            <a:avLst/>
          </a:prstGeom>
        </p:spPr>
      </p:pic>
    </p:spTree>
    <p:extLst>
      <p:ext uri="{BB962C8B-B14F-4D97-AF65-F5344CB8AC3E}">
        <p14:creationId xmlns:p14="http://schemas.microsoft.com/office/powerpoint/2010/main" val="32532038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6D01F2-06B8-469B-8D14-E46FA10C11A9}"/>
              </a:ext>
            </a:extLst>
          </p:cNvPr>
          <p:cNvPicPr>
            <a:picLocks noChangeAspect="1"/>
          </p:cNvPicPr>
          <p:nvPr/>
        </p:nvPicPr>
        <p:blipFill>
          <a:blip r:embed="rId2"/>
          <a:stretch>
            <a:fillRect/>
          </a:stretch>
        </p:blipFill>
        <p:spPr>
          <a:xfrm>
            <a:off x="457200" y="0"/>
            <a:ext cx="9785131" cy="6858000"/>
          </a:xfrm>
          <a:prstGeom prst="rect">
            <a:avLst/>
          </a:prstGeom>
        </p:spPr>
      </p:pic>
    </p:spTree>
    <p:extLst>
      <p:ext uri="{BB962C8B-B14F-4D97-AF65-F5344CB8AC3E}">
        <p14:creationId xmlns:p14="http://schemas.microsoft.com/office/powerpoint/2010/main" val="32859509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8A880-A77A-43A6-9A65-B023468EAAFB}"/>
              </a:ext>
            </a:extLst>
          </p:cNvPr>
          <p:cNvPicPr>
            <a:picLocks noChangeAspect="1"/>
          </p:cNvPicPr>
          <p:nvPr/>
        </p:nvPicPr>
        <p:blipFill>
          <a:blip r:embed="rId2"/>
          <a:stretch>
            <a:fillRect/>
          </a:stretch>
        </p:blipFill>
        <p:spPr>
          <a:xfrm>
            <a:off x="766763" y="361949"/>
            <a:ext cx="9601200" cy="5762625"/>
          </a:xfrm>
          <a:prstGeom prst="rect">
            <a:avLst/>
          </a:prstGeom>
        </p:spPr>
      </p:pic>
    </p:spTree>
    <p:extLst>
      <p:ext uri="{BB962C8B-B14F-4D97-AF65-F5344CB8AC3E}">
        <p14:creationId xmlns:p14="http://schemas.microsoft.com/office/powerpoint/2010/main" val="24124082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2CEC87-566F-45A5-A864-43B6AF9F80C3}"/>
              </a:ext>
            </a:extLst>
          </p:cNvPr>
          <p:cNvPicPr>
            <a:picLocks noChangeAspect="1"/>
          </p:cNvPicPr>
          <p:nvPr/>
        </p:nvPicPr>
        <p:blipFill>
          <a:blip r:embed="rId2"/>
          <a:stretch>
            <a:fillRect/>
          </a:stretch>
        </p:blipFill>
        <p:spPr>
          <a:xfrm>
            <a:off x="261228" y="0"/>
            <a:ext cx="9612144" cy="6858000"/>
          </a:xfrm>
          <a:prstGeom prst="rect">
            <a:avLst/>
          </a:prstGeom>
        </p:spPr>
      </p:pic>
    </p:spTree>
    <p:extLst>
      <p:ext uri="{BB962C8B-B14F-4D97-AF65-F5344CB8AC3E}">
        <p14:creationId xmlns:p14="http://schemas.microsoft.com/office/powerpoint/2010/main" val="24693601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57CFA1-70CB-44BE-B383-CDD5018FA66F}"/>
              </a:ext>
            </a:extLst>
          </p:cNvPr>
          <p:cNvPicPr>
            <a:picLocks noChangeAspect="1"/>
          </p:cNvPicPr>
          <p:nvPr/>
        </p:nvPicPr>
        <p:blipFill>
          <a:blip r:embed="rId2"/>
          <a:stretch>
            <a:fillRect/>
          </a:stretch>
        </p:blipFill>
        <p:spPr>
          <a:xfrm>
            <a:off x="250192" y="0"/>
            <a:ext cx="8805539" cy="6858000"/>
          </a:xfrm>
          <a:prstGeom prst="rect">
            <a:avLst/>
          </a:prstGeom>
        </p:spPr>
      </p:pic>
    </p:spTree>
    <p:extLst>
      <p:ext uri="{BB962C8B-B14F-4D97-AF65-F5344CB8AC3E}">
        <p14:creationId xmlns:p14="http://schemas.microsoft.com/office/powerpoint/2010/main" val="5743251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C433E6-76B1-45DA-AEEE-297008B19DA0}"/>
              </a:ext>
            </a:extLst>
          </p:cNvPr>
          <p:cNvPicPr>
            <a:picLocks noChangeAspect="1"/>
          </p:cNvPicPr>
          <p:nvPr/>
        </p:nvPicPr>
        <p:blipFill>
          <a:blip r:embed="rId2"/>
          <a:stretch>
            <a:fillRect/>
          </a:stretch>
        </p:blipFill>
        <p:spPr>
          <a:xfrm>
            <a:off x="414337" y="228600"/>
            <a:ext cx="10163175" cy="6000750"/>
          </a:xfrm>
          <a:prstGeom prst="rect">
            <a:avLst/>
          </a:prstGeom>
        </p:spPr>
      </p:pic>
    </p:spTree>
    <p:extLst>
      <p:ext uri="{BB962C8B-B14F-4D97-AF65-F5344CB8AC3E}">
        <p14:creationId xmlns:p14="http://schemas.microsoft.com/office/powerpoint/2010/main" val="506457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38B848-3ADD-4872-A20F-80FA6212393A}"/>
              </a:ext>
            </a:extLst>
          </p:cNvPr>
          <p:cNvPicPr>
            <a:picLocks noChangeAspect="1"/>
          </p:cNvPicPr>
          <p:nvPr/>
        </p:nvPicPr>
        <p:blipFill>
          <a:blip r:embed="rId2"/>
          <a:stretch>
            <a:fillRect/>
          </a:stretch>
        </p:blipFill>
        <p:spPr>
          <a:xfrm>
            <a:off x="376237" y="504825"/>
            <a:ext cx="9982200" cy="5619750"/>
          </a:xfrm>
          <a:prstGeom prst="rect">
            <a:avLst/>
          </a:prstGeom>
        </p:spPr>
      </p:pic>
    </p:spTree>
    <p:extLst>
      <p:ext uri="{BB962C8B-B14F-4D97-AF65-F5344CB8AC3E}">
        <p14:creationId xmlns:p14="http://schemas.microsoft.com/office/powerpoint/2010/main" val="25179708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614FEA-9613-48F3-8B79-75CB4E67D2A2}"/>
              </a:ext>
            </a:extLst>
          </p:cNvPr>
          <p:cNvPicPr>
            <a:picLocks noChangeAspect="1"/>
          </p:cNvPicPr>
          <p:nvPr/>
        </p:nvPicPr>
        <p:blipFill>
          <a:blip r:embed="rId2"/>
          <a:stretch>
            <a:fillRect/>
          </a:stretch>
        </p:blipFill>
        <p:spPr>
          <a:xfrm>
            <a:off x="242888" y="228600"/>
            <a:ext cx="10020300" cy="6400800"/>
          </a:xfrm>
          <a:prstGeom prst="rect">
            <a:avLst/>
          </a:prstGeom>
        </p:spPr>
      </p:pic>
    </p:spTree>
    <p:extLst>
      <p:ext uri="{BB962C8B-B14F-4D97-AF65-F5344CB8AC3E}">
        <p14:creationId xmlns:p14="http://schemas.microsoft.com/office/powerpoint/2010/main" val="14876898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FF351C-09AE-4F1D-869F-821D8254D23D}"/>
              </a:ext>
            </a:extLst>
          </p:cNvPr>
          <p:cNvPicPr>
            <a:picLocks noChangeAspect="1"/>
          </p:cNvPicPr>
          <p:nvPr/>
        </p:nvPicPr>
        <p:blipFill>
          <a:blip r:embed="rId2"/>
          <a:stretch>
            <a:fillRect/>
          </a:stretch>
        </p:blipFill>
        <p:spPr>
          <a:xfrm>
            <a:off x="300037" y="152400"/>
            <a:ext cx="9963150" cy="6705600"/>
          </a:xfrm>
          <a:prstGeom prst="rect">
            <a:avLst/>
          </a:prstGeom>
        </p:spPr>
      </p:pic>
    </p:spTree>
    <p:extLst>
      <p:ext uri="{BB962C8B-B14F-4D97-AF65-F5344CB8AC3E}">
        <p14:creationId xmlns:p14="http://schemas.microsoft.com/office/powerpoint/2010/main" val="35766896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8E83A7-B655-4557-98A5-BB8695F612E2}"/>
              </a:ext>
            </a:extLst>
          </p:cNvPr>
          <p:cNvPicPr>
            <a:picLocks noChangeAspect="1"/>
          </p:cNvPicPr>
          <p:nvPr/>
        </p:nvPicPr>
        <p:blipFill>
          <a:blip r:embed="rId2"/>
          <a:stretch>
            <a:fillRect/>
          </a:stretch>
        </p:blipFill>
        <p:spPr>
          <a:xfrm>
            <a:off x="398654" y="0"/>
            <a:ext cx="8937241" cy="6858000"/>
          </a:xfrm>
          <a:prstGeom prst="rect">
            <a:avLst/>
          </a:prstGeom>
        </p:spPr>
      </p:pic>
    </p:spTree>
    <p:extLst>
      <p:ext uri="{BB962C8B-B14F-4D97-AF65-F5344CB8AC3E}">
        <p14:creationId xmlns:p14="http://schemas.microsoft.com/office/powerpoint/2010/main" val="21696522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4168A85-B359-4D83-BD22-02AA658DDF7C}"/>
              </a:ext>
            </a:extLst>
          </p:cNvPr>
          <p:cNvPicPr>
            <a:picLocks noChangeAspect="1"/>
          </p:cNvPicPr>
          <p:nvPr/>
        </p:nvPicPr>
        <p:blipFill>
          <a:blip r:embed="rId2"/>
          <a:stretch>
            <a:fillRect/>
          </a:stretch>
        </p:blipFill>
        <p:spPr>
          <a:xfrm>
            <a:off x="400050" y="0"/>
            <a:ext cx="9505950" cy="6648450"/>
          </a:xfrm>
          <a:prstGeom prst="rect">
            <a:avLst/>
          </a:prstGeom>
        </p:spPr>
      </p:pic>
    </p:spTree>
    <p:extLst>
      <p:ext uri="{BB962C8B-B14F-4D97-AF65-F5344CB8AC3E}">
        <p14:creationId xmlns:p14="http://schemas.microsoft.com/office/powerpoint/2010/main" val="24715131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B5117C-963E-4E41-A8FB-5CEBA0936084}"/>
              </a:ext>
            </a:extLst>
          </p:cNvPr>
          <p:cNvPicPr>
            <a:picLocks noChangeAspect="1"/>
          </p:cNvPicPr>
          <p:nvPr/>
        </p:nvPicPr>
        <p:blipFill>
          <a:blip r:embed="rId2"/>
          <a:stretch>
            <a:fillRect/>
          </a:stretch>
        </p:blipFill>
        <p:spPr>
          <a:xfrm>
            <a:off x="733424" y="209550"/>
            <a:ext cx="10010775" cy="6438900"/>
          </a:xfrm>
          <a:prstGeom prst="rect">
            <a:avLst/>
          </a:prstGeom>
        </p:spPr>
      </p:pic>
    </p:spTree>
    <p:extLst>
      <p:ext uri="{BB962C8B-B14F-4D97-AF65-F5344CB8AC3E}">
        <p14:creationId xmlns:p14="http://schemas.microsoft.com/office/powerpoint/2010/main" val="39309148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74A7DC-A847-464F-BE22-FAD3FA14166D}"/>
              </a:ext>
            </a:extLst>
          </p:cNvPr>
          <p:cNvPicPr>
            <a:picLocks noChangeAspect="1"/>
          </p:cNvPicPr>
          <p:nvPr/>
        </p:nvPicPr>
        <p:blipFill>
          <a:blip r:embed="rId2"/>
          <a:stretch>
            <a:fillRect/>
          </a:stretch>
        </p:blipFill>
        <p:spPr>
          <a:xfrm>
            <a:off x="242888" y="0"/>
            <a:ext cx="9286875" cy="6858000"/>
          </a:xfrm>
          <a:prstGeom prst="rect">
            <a:avLst/>
          </a:prstGeom>
        </p:spPr>
      </p:pic>
    </p:spTree>
    <p:extLst>
      <p:ext uri="{BB962C8B-B14F-4D97-AF65-F5344CB8AC3E}">
        <p14:creationId xmlns:p14="http://schemas.microsoft.com/office/powerpoint/2010/main" val="16134982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35A260-81C8-46A1-B3DD-1AE792F9351F}"/>
              </a:ext>
            </a:extLst>
          </p:cNvPr>
          <p:cNvPicPr>
            <a:picLocks noChangeAspect="1"/>
          </p:cNvPicPr>
          <p:nvPr/>
        </p:nvPicPr>
        <p:blipFill>
          <a:blip r:embed="rId2"/>
          <a:stretch>
            <a:fillRect/>
          </a:stretch>
        </p:blipFill>
        <p:spPr>
          <a:xfrm>
            <a:off x="442913" y="0"/>
            <a:ext cx="9824754" cy="6858000"/>
          </a:xfrm>
          <a:prstGeom prst="rect">
            <a:avLst/>
          </a:prstGeom>
        </p:spPr>
      </p:pic>
    </p:spTree>
    <p:extLst>
      <p:ext uri="{BB962C8B-B14F-4D97-AF65-F5344CB8AC3E}">
        <p14:creationId xmlns:p14="http://schemas.microsoft.com/office/powerpoint/2010/main" val="7230001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94FA3B-AAE3-4FFE-A43D-F754976F7A1D}"/>
              </a:ext>
            </a:extLst>
          </p:cNvPr>
          <p:cNvPicPr>
            <a:picLocks noChangeAspect="1"/>
          </p:cNvPicPr>
          <p:nvPr/>
        </p:nvPicPr>
        <p:blipFill>
          <a:blip r:embed="rId2"/>
          <a:stretch>
            <a:fillRect/>
          </a:stretch>
        </p:blipFill>
        <p:spPr>
          <a:xfrm>
            <a:off x="381000" y="347662"/>
            <a:ext cx="8086725" cy="4276725"/>
          </a:xfrm>
          <a:prstGeom prst="rect">
            <a:avLst/>
          </a:prstGeom>
        </p:spPr>
      </p:pic>
    </p:spTree>
    <p:extLst>
      <p:ext uri="{BB962C8B-B14F-4D97-AF65-F5344CB8AC3E}">
        <p14:creationId xmlns:p14="http://schemas.microsoft.com/office/powerpoint/2010/main" val="37512420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9BA887-9DC9-4443-98FE-C15F0B3AA65C}"/>
              </a:ext>
            </a:extLst>
          </p:cNvPr>
          <p:cNvPicPr>
            <a:picLocks noChangeAspect="1"/>
          </p:cNvPicPr>
          <p:nvPr/>
        </p:nvPicPr>
        <p:blipFill>
          <a:blip r:embed="rId2"/>
          <a:stretch>
            <a:fillRect/>
          </a:stretch>
        </p:blipFill>
        <p:spPr>
          <a:xfrm>
            <a:off x="400052" y="14287"/>
            <a:ext cx="7286624" cy="6829425"/>
          </a:xfrm>
          <a:prstGeom prst="rect">
            <a:avLst/>
          </a:prstGeom>
        </p:spPr>
      </p:pic>
    </p:spTree>
    <p:extLst>
      <p:ext uri="{BB962C8B-B14F-4D97-AF65-F5344CB8AC3E}">
        <p14:creationId xmlns:p14="http://schemas.microsoft.com/office/powerpoint/2010/main" val="15835266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F35A5-C4D1-406C-B133-83FBE8928F10}"/>
              </a:ext>
            </a:extLst>
          </p:cNvPr>
          <p:cNvPicPr>
            <a:picLocks noChangeAspect="1"/>
          </p:cNvPicPr>
          <p:nvPr/>
        </p:nvPicPr>
        <p:blipFill>
          <a:blip r:embed="rId2"/>
          <a:stretch>
            <a:fillRect/>
          </a:stretch>
        </p:blipFill>
        <p:spPr>
          <a:xfrm>
            <a:off x="395287" y="219074"/>
            <a:ext cx="9458325" cy="6162675"/>
          </a:xfrm>
          <a:prstGeom prst="rect">
            <a:avLst/>
          </a:prstGeom>
        </p:spPr>
      </p:pic>
    </p:spTree>
    <p:extLst>
      <p:ext uri="{BB962C8B-B14F-4D97-AF65-F5344CB8AC3E}">
        <p14:creationId xmlns:p14="http://schemas.microsoft.com/office/powerpoint/2010/main" val="26868542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10E2B1-7F29-4559-BD55-39BE86C513C0}"/>
              </a:ext>
            </a:extLst>
          </p:cNvPr>
          <p:cNvPicPr>
            <a:picLocks noChangeAspect="1"/>
          </p:cNvPicPr>
          <p:nvPr/>
        </p:nvPicPr>
        <p:blipFill>
          <a:blip r:embed="rId2"/>
          <a:stretch>
            <a:fillRect/>
          </a:stretch>
        </p:blipFill>
        <p:spPr>
          <a:xfrm>
            <a:off x="347662" y="304800"/>
            <a:ext cx="9667875" cy="6248400"/>
          </a:xfrm>
          <a:prstGeom prst="rect">
            <a:avLst/>
          </a:prstGeom>
        </p:spPr>
      </p:pic>
    </p:spTree>
    <p:extLst>
      <p:ext uri="{BB962C8B-B14F-4D97-AF65-F5344CB8AC3E}">
        <p14:creationId xmlns:p14="http://schemas.microsoft.com/office/powerpoint/2010/main" val="15444785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C9D9C1-84B2-498A-9CEA-EE8A4455B282}"/>
              </a:ext>
            </a:extLst>
          </p:cNvPr>
          <p:cNvPicPr>
            <a:picLocks noChangeAspect="1"/>
          </p:cNvPicPr>
          <p:nvPr/>
        </p:nvPicPr>
        <p:blipFill>
          <a:blip r:embed="rId2"/>
          <a:stretch>
            <a:fillRect/>
          </a:stretch>
        </p:blipFill>
        <p:spPr>
          <a:xfrm>
            <a:off x="395287" y="0"/>
            <a:ext cx="8601075" cy="6448425"/>
          </a:xfrm>
          <a:prstGeom prst="rect">
            <a:avLst/>
          </a:prstGeom>
        </p:spPr>
      </p:pic>
    </p:spTree>
    <p:extLst>
      <p:ext uri="{BB962C8B-B14F-4D97-AF65-F5344CB8AC3E}">
        <p14:creationId xmlns:p14="http://schemas.microsoft.com/office/powerpoint/2010/main" val="20153650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4E1BF9-9621-45C5-9187-03D2797ED8A2}"/>
              </a:ext>
            </a:extLst>
          </p:cNvPr>
          <p:cNvPicPr>
            <a:picLocks noChangeAspect="1"/>
          </p:cNvPicPr>
          <p:nvPr/>
        </p:nvPicPr>
        <p:blipFill>
          <a:blip r:embed="rId2"/>
          <a:stretch>
            <a:fillRect/>
          </a:stretch>
        </p:blipFill>
        <p:spPr>
          <a:xfrm>
            <a:off x="342900" y="271463"/>
            <a:ext cx="7010399" cy="6272212"/>
          </a:xfrm>
          <a:prstGeom prst="rect">
            <a:avLst/>
          </a:prstGeom>
        </p:spPr>
      </p:pic>
    </p:spTree>
    <p:extLst>
      <p:ext uri="{BB962C8B-B14F-4D97-AF65-F5344CB8AC3E}">
        <p14:creationId xmlns:p14="http://schemas.microsoft.com/office/powerpoint/2010/main" val="37340761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5E8F9B-22CC-4070-8FD6-3291F36C3258}"/>
              </a:ext>
            </a:extLst>
          </p:cNvPr>
          <p:cNvPicPr>
            <a:picLocks noChangeAspect="1"/>
          </p:cNvPicPr>
          <p:nvPr/>
        </p:nvPicPr>
        <p:blipFill>
          <a:blip r:embed="rId2"/>
          <a:stretch>
            <a:fillRect/>
          </a:stretch>
        </p:blipFill>
        <p:spPr>
          <a:xfrm>
            <a:off x="671513" y="0"/>
            <a:ext cx="10242507" cy="6858000"/>
          </a:xfrm>
          <a:prstGeom prst="rect">
            <a:avLst/>
          </a:prstGeom>
        </p:spPr>
      </p:pic>
    </p:spTree>
    <p:extLst>
      <p:ext uri="{BB962C8B-B14F-4D97-AF65-F5344CB8AC3E}">
        <p14:creationId xmlns:p14="http://schemas.microsoft.com/office/powerpoint/2010/main" val="13739473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08E9B2-8FF1-4FE6-B3E4-04E1FB9881E8}"/>
              </a:ext>
            </a:extLst>
          </p:cNvPr>
          <p:cNvPicPr>
            <a:picLocks noChangeAspect="1"/>
          </p:cNvPicPr>
          <p:nvPr/>
        </p:nvPicPr>
        <p:blipFill>
          <a:blip r:embed="rId2"/>
          <a:stretch>
            <a:fillRect/>
          </a:stretch>
        </p:blipFill>
        <p:spPr>
          <a:xfrm>
            <a:off x="1889877" y="0"/>
            <a:ext cx="8412246" cy="6858000"/>
          </a:xfrm>
          <a:prstGeom prst="rect">
            <a:avLst/>
          </a:prstGeom>
        </p:spPr>
      </p:pic>
    </p:spTree>
    <p:extLst>
      <p:ext uri="{BB962C8B-B14F-4D97-AF65-F5344CB8AC3E}">
        <p14:creationId xmlns:p14="http://schemas.microsoft.com/office/powerpoint/2010/main" val="37743994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DB14A-B538-498B-A8EB-4F08151605C2}"/>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113852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Anemia</Template>
  <TotalTime>416</TotalTime>
  <Words>1161</Words>
  <Application>Microsoft Office PowerPoint</Application>
  <PresentationFormat>Widescreen</PresentationFormat>
  <Paragraphs>160</Paragraphs>
  <Slides>77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Arial</vt:lpstr>
      <vt:lpstr>Calibri</vt:lpstr>
      <vt:lpstr>Century Schoolbook</vt:lpstr>
      <vt:lpstr>Lato</vt:lpstr>
      <vt:lpstr>Wingdings</vt:lpstr>
      <vt:lpstr>Wingdings 2</vt:lpstr>
      <vt:lpstr>مشربية</vt:lpstr>
      <vt:lpstr>Brainstem anatomy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vt:lpstr>
      <vt:lpstr>PowerPoint Presentation</vt:lpstr>
      <vt:lpstr>Midbrain</vt:lpstr>
      <vt:lpstr>PowerPoint Presentation</vt:lpstr>
      <vt:lpstr>Components of the midbrain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Pons</vt:lpstr>
      <vt:lpstr>PowerPoint Presentation</vt:lpstr>
      <vt:lpstr>PowerPoint Presentation</vt:lpstr>
      <vt:lpstr>Medulla oblongata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Brainstem anatomy</dc:title>
  <dc:creator>MY PC</dc:creator>
  <cp:lastModifiedBy>MY PC</cp:lastModifiedBy>
  <cp:revision>14</cp:revision>
  <dcterms:created xsi:type="dcterms:W3CDTF">2023-07-08T18:58:12Z</dcterms:created>
  <dcterms:modified xsi:type="dcterms:W3CDTF">2023-07-11T20:31:43Z</dcterms:modified>
</cp:coreProperties>
</file>